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58" r:id="rId4"/>
    <p:sldId id="271" r:id="rId5"/>
    <p:sldId id="277" r:id="rId6"/>
    <p:sldId id="278" r:id="rId7"/>
    <p:sldId id="265" r:id="rId8"/>
    <p:sldId id="266" r:id="rId9"/>
    <p:sldId id="267" r:id="rId10"/>
    <p:sldId id="260" r:id="rId11"/>
    <p:sldId id="261" r:id="rId12"/>
    <p:sldId id="262" r:id="rId13"/>
    <p:sldId id="272" r:id="rId14"/>
    <p:sldId id="274" r:id="rId15"/>
    <p:sldId id="280" r:id="rId16"/>
    <p:sldId id="264" r:id="rId17"/>
    <p:sldId id="276" r:id="rId18"/>
    <p:sldId id="268" r:id="rId19"/>
    <p:sldId id="27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80D0"/>
    <a:srgbClr val="1CADE4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Cygwin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MinGW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4396976"/>
        <c:axId val="224397536"/>
      </c:barChart>
      <c:catAx>
        <c:axId val="22439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4397536"/>
        <c:crosses val="autoZero"/>
        <c:auto val="1"/>
        <c:lblAlgn val="ctr"/>
        <c:lblOffset val="100"/>
        <c:noMultiLvlLbl val="0"/>
      </c:catAx>
      <c:valAx>
        <c:axId val="22439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4396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Linux</a:t>
            </a:r>
            <a:endParaRPr lang="ru-RU" baseline="0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XDR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Лист1!$A$4:$A$7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Лист1!$B$4:$B$7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ProtoBuf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Лист1!$A$4:$A$7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Лист1!$C$4:$C$7</c:f>
              <c:numCache>
                <c:formatCode>General</c:formatCode>
                <c:ptCount val="4"/>
                <c:pt idx="0">
                  <c:v>11</c:v>
                </c:pt>
                <c:pt idx="1">
                  <c:v>9</c:v>
                </c:pt>
                <c:pt idx="2">
                  <c:v>11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3138240"/>
        <c:axId val="503143280"/>
      </c:barChart>
      <c:catAx>
        <c:axId val="50313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3143280"/>
        <c:crosses val="autoZero"/>
        <c:auto val="1"/>
        <c:lblAlgn val="ctr"/>
        <c:lblOffset val="100"/>
        <c:noMultiLvlLbl val="0"/>
      </c:catAx>
      <c:valAx>
        <c:axId val="50314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313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Windows</a:t>
            </a:r>
            <a:endParaRPr lang="ru-RU" baseline="0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XDR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Лист1!$A$4:$A$7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Лист1!$B$4:$B$7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ProtoBuf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Лист1!$A$4:$A$7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Лист1!$C$4:$C$7</c:f>
              <c:numCache>
                <c:formatCode>General</c:formatCode>
                <c:ptCount val="4"/>
                <c:pt idx="0">
                  <c:v>11</c:v>
                </c:pt>
                <c:pt idx="1">
                  <c:v>9</c:v>
                </c:pt>
                <c:pt idx="2">
                  <c:v>11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864464"/>
        <c:axId val="210863904"/>
      </c:barChart>
      <c:catAx>
        <c:axId val="21086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863904"/>
        <c:crosses val="autoZero"/>
        <c:auto val="1"/>
        <c:lblAlgn val="ctr"/>
        <c:lblOffset val="100"/>
        <c:noMultiLvlLbl val="0"/>
      </c:catAx>
      <c:valAx>
        <c:axId val="21086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86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Лист1!$A$4:$A$7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Лист1!$B$4:$B$7</c:f>
              <c:numCache>
                <c:formatCode>General</c:formatCode>
                <c:ptCount val="4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Linux: общая память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Лист1!$A$4:$A$7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Лист1!$C$4:$C$7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Лист1!$A$4:$A$7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Лист1!$D$4:$D$7</c:f>
              <c:numCache>
                <c:formatCode>General</c:formatCode>
                <c:ptCount val="4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Windows: общая память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Лист1!$A$4:$A$7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Лист1!$E$4:$E$7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690160"/>
        <c:axId val="488686240"/>
      </c:barChart>
      <c:catAx>
        <c:axId val="48869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8686240"/>
        <c:crosses val="autoZero"/>
        <c:auto val="1"/>
        <c:lblAlgn val="ctr"/>
        <c:lblOffset val="100"/>
        <c:noMultiLvlLbl val="0"/>
      </c:catAx>
      <c:valAx>
        <c:axId val="488686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869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B7320-B199-4348-8A7B-B2B720FDDCF5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51635-4057-459D-A8B1-28682EF6D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34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26253-D59A-4B0A-BF06-A252C4368F86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2B71C-4D7E-45D8-989D-2BEEA1C95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81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B71C-4D7E-45D8-989D-2BEEA1C9590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0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6FAB-53CF-4B59-AB41-817703D28BE0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3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A69D-209F-4B8C-9DEA-81BF6A4B4105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74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4D70-DDB8-4E77-8AD7-0351704ADC4B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9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A2EE-83F0-4937-8AB9-FA8B54A62B2E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86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647-FA66-4A5C-B280-6C9D1EBD5903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7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1B3-459B-46B4-8538-89179A99D9A0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2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ECB-7E34-4A10-B00C-48213DAA4739}" type="datetime1">
              <a:rPr lang="ru-RU" smtClean="0"/>
              <a:t>13.05.2015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5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430-CDDB-470D-80E5-299D6970BE24}" type="datetime1">
              <a:rPr lang="ru-RU" smtClean="0"/>
              <a:t>13.05.2015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07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76F7-ED44-4350-82F2-FECF382FDC47}" type="datetime1">
              <a:rPr lang="ru-RU" smtClean="0"/>
              <a:t>13.05.2015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75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C6-06CC-4491-9F12-93C3D271067E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7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3EDE-18C6-4F2A-99CA-6FE158C3D105}" type="datetime1">
              <a:rPr lang="ru-RU" smtClean="0"/>
              <a:t>13.05.2015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56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0F1F-44AE-44AC-8DF8-913DCBC9FA9F}" type="datetime1">
              <a:rPr lang="ru-RU" smtClean="0"/>
              <a:t>13.05.2015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22157" y="1619014"/>
            <a:ext cx="12265959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08970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Работа с файловыми системами в операционной системе </a:t>
            </a:r>
            <a:r>
              <a:rPr lang="en-US" sz="4000" dirty="0" smtClean="0">
                <a:solidFill>
                  <a:schemeClr val="bg1"/>
                </a:solidFill>
              </a:rPr>
              <a:t>Windows</a:t>
            </a:r>
            <a:r>
              <a:rPr lang="ru-RU" sz="4000" dirty="0" smtClean="0">
                <a:solidFill>
                  <a:schemeClr val="bg1"/>
                </a:solidFill>
              </a:rPr>
              <a:t> с использованием драйверов операционной системы </a:t>
            </a:r>
            <a:r>
              <a:rPr lang="en-US" sz="4000" dirty="0" smtClean="0">
                <a:solidFill>
                  <a:schemeClr val="bg1"/>
                </a:solidFill>
              </a:rPr>
              <a:t>Linux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855514" y="286402"/>
            <a:ext cx="6480971" cy="133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Санкт-Петербургский академический университет – научно-образовательный центр </a:t>
            </a:r>
            <a:r>
              <a:rPr lang="ru-RU" sz="2000" dirty="0" err="1" smtClean="0"/>
              <a:t>нанотехнологий</a:t>
            </a:r>
            <a:r>
              <a:rPr lang="ru-RU" sz="2000" dirty="0" smtClean="0"/>
              <a:t> РАН</a:t>
            </a:r>
          </a:p>
          <a:p>
            <a:r>
              <a:rPr lang="ru-RU" sz="2000" dirty="0" smtClean="0"/>
              <a:t>Кафедра математических и информационных технологий</a:t>
            </a:r>
            <a:endParaRPr lang="ru-RU" sz="2000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676400" y="6309079"/>
            <a:ext cx="9144000" cy="48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2015 год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10674"/>
              </p:ext>
            </p:extLst>
          </p:nvPr>
        </p:nvGraphicFramePr>
        <p:xfrm>
          <a:off x="6426837" y="4542663"/>
          <a:ext cx="564862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4310"/>
                <a:gridCol w="2824310"/>
              </a:tblGrid>
              <a:tr h="388678"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/>
                        <a:t>Студент: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Новокрещенов К.С.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Научный руководитель: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Баталов Е.А.,</a:t>
                      </a:r>
                    </a:p>
                    <a:p>
                      <a:pPr algn="l"/>
                      <a:r>
                        <a:rPr lang="ru-RU" sz="2000" dirty="0" smtClean="0"/>
                        <a:t>магистр прикладной математики и физики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9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Задачи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Выбрать </a:t>
            </a:r>
            <a:r>
              <a:rPr lang="ru-RU" dirty="0" smtClean="0">
                <a:solidFill>
                  <a:srgbClr val="1580D0"/>
                </a:solidFill>
              </a:rPr>
              <a:t>виртуальную машину</a:t>
            </a:r>
            <a:r>
              <a:rPr lang="ru-RU" dirty="0" smtClean="0"/>
              <a:t> для запуска </a:t>
            </a:r>
            <a:r>
              <a:rPr lang="ru-RU" dirty="0" err="1" smtClean="0"/>
              <a:t>Linux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err="1" smtClean="0">
                <a:solidFill>
                  <a:srgbClr val="1580D0"/>
                </a:solidFill>
              </a:rPr>
              <a:t>Портировать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библиотеку </a:t>
            </a:r>
            <a:r>
              <a:rPr lang="en-US" dirty="0" err="1" smtClean="0">
                <a:solidFill>
                  <a:srgbClr val="1580D0"/>
                </a:solidFill>
              </a:rPr>
              <a:t>libguestfs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для работы в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endParaRPr lang="ru-RU" dirty="0">
              <a:solidFill>
                <a:srgbClr val="1580D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/>
              <a:t>Реализовать передачу файлов через </a:t>
            </a:r>
            <a:r>
              <a:rPr lang="ru-RU" dirty="0" smtClean="0">
                <a:solidFill>
                  <a:srgbClr val="1580D0"/>
                </a:solidFill>
              </a:rPr>
              <a:t>общую память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Сравнить </a:t>
            </a:r>
            <a:r>
              <a:rPr lang="ru-RU" dirty="0" smtClean="0">
                <a:solidFill>
                  <a:srgbClr val="1580D0"/>
                </a:solidFill>
              </a:rPr>
              <a:t>производительность</a:t>
            </a:r>
            <a:r>
              <a:rPr lang="ru-RU" dirty="0" smtClean="0"/>
              <a:t> работы в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и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endParaRPr lang="ru-RU" dirty="0">
              <a:solidFill>
                <a:srgbClr val="1580D0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35888" y="6414885"/>
            <a:ext cx="2743200" cy="365125"/>
          </a:xfrm>
        </p:spPr>
        <p:txBody>
          <a:bodyPr/>
          <a:lstStyle/>
          <a:p>
            <a:r>
              <a:rPr lang="en-US" dirty="0" smtClean="0"/>
              <a:t>10/19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4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01165" y="2172093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Visual C++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01165" y="3967643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Cygwin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01165" y="5590502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MinGW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58570" y="1763872"/>
            <a:ext cx="6162732" cy="12660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«Родной» для </a:t>
            </a:r>
            <a:r>
              <a:rPr lang="en-US" dirty="0" smtClean="0">
                <a:solidFill>
                  <a:schemeClr val="tx1"/>
                </a:solidFill>
              </a:rPr>
              <a:t>Windows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ru-RU" dirty="0" smtClean="0">
                <a:solidFill>
                  <a:schemeClr val="tx1"/>
                </a:solidFill>
              </a:rPr>
              <a:t>Отсутствие аналогов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расширений языка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ru-RU" dirty="0" smtClean="0">
                <a:solidFill>
                  <a:schemeClr val="tx1"/>
                </a:solidFill>
              </a:rPr>
              <a:t> как в </a:t>
            </a:r>
            <a:r>
              <a:rPr lang="en-US" dirty="0" smtClean="0">
                <a:solidFill>
                  <a:schemeClr val="tx1"/>
                </a:solidFill>
              </a:rPr>
              <a:t>GCC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</a:pPr>
            <a:r>
              <a:rPr lang="ru-RU" dirty="0" smtClean="0">
                <a:solidFill>
                  <a:schemeClr val="tx1"/>
                </a:solidFill>
              </a:rPr>
              <a:t>    Отсутствие поддержки системы сборки </a:t>
            </a:r>
            <a:r>
              <a:rPr lang="en-US" dirty="0" smtClean="0">
                <a:solidFill>
                  <a:schemeClr val="tx1"/>
                </a:solidFill>
              </a:rPr>
              <a:t>GNU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Autotools</a:t>
            </a:r>
            <a:endParaRPr lang="ru-RU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4658570" y="3439369"/>
                <a:ext cx="6162732" cy="1496094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dirty="0" smtClean="0">
                    <a:solidFill>
                      <a:schemeClr val="tx1"/>
                    </a:solidFill>
                  </a:rPr>
                  <a:t>    Наличие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GCC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GNU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Autotools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Реализация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POSIX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окружения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Зависимость приложений от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Cygwin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-окружения</a:t>
                </a: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Большой размер дистрибутива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Cygwin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1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ГБ)</a:t>
                </a:r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570" y="3439369"/>
                <a:ext cx="6162732" cy="1496094"/>
              </a:xfrm>
              <a:prstGeom prst="rect">
                <a:avLst/>
              </a:prstGeom>
              <a:blipFill rotWithShape="0">
                <a:blip r:embed="rId3"/>
                <a:stretch>
                  <a:fillRect t="-803" b="-4418"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4658570" y="5508043"/>
            <a:ext cx="6162732" cy="60318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Наличие </a:t>
            </a:r>
            <a:r>
              <a:rPr lang="en-US" dirty="0" smtClean="0">
                <a:solidFill>
                  <a:schemeClr val="tx1"/>
                </a:solidFill>
              </a:rPr>
              <a:t>GCC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GNU </a:t>
            </a:r>
            <a:r>
              <a:rPr lang="en-US" dirty="0" err="1" smtClean="0">
                <a:solidFill>
                  <a:schemeClr val="tx1"/>
                </a:solidFill>
              </a:rPr>
              <a:t>Autotools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761385" y="2519810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ест 18"/>
          <p:cNvSpPr/>
          <p:nvPr/>
        </p:nvSpPr>
        <p:spPr>
          <a:xfrm>
            <a:off x="4761385" y="3848232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Крест 19"/>
          <p:cNvSpPr/>
          <p:nvPr/>
        </p:nvSpPr>
        <p:spPr>
          <a:xfrm>
            <a:off x="4761385" y="3580900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Крест 20"/>
          <p:cNvSpPr/>
          <p:nvPr/>
        </p:nvSpPr>
        <p:spPr>
          <a:xfrm>
            <a:off x="4761385" y="1933692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761385" y="2806627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764878" y="4709368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761385" y="4439986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Крест 24"/>
          <p:cNvSpPr/>
          <p:nvPr/>
        </p:nvSpPr>
        <p:spPr>
          <a:xfrm>
            <a:off x="4761385" y="5742060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>
            <a:stCxn id="7" idx="3"/>
            <a:endCxn id="10" idx="1"/>
          </p:cNvCxnSpPr>
          <p:nvPr/>
        </p:nvCxnSpPr>
        <p:spPr>
          <a:xfrm>
            <a:off x="2667451" y="2391224"/>
            <a:ext cx="1991119" cy="569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8" idx="3"/>
            <a:endCxn id="12" idx="1"/>
          </p:cNvCxnSpPr>
          <p:nvPr/>
        </p:nvCxnSpPr>
        <p:spPr>
          <a:xfrm>
            <a:off x="2667451" y="4186774"/>
            <a:ext cx="1991119" cy="64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9" idx="3"/>
            <a:endCxn id="13" idx="1"/>
          </p:cNvCxnSpPr>
          <p:nvPr/>
        </p:nvCxnSpPr>
        <p:spPr>
          <a:xfrm>
            <a:off x="2667451" y="5809633"/>
            <a:ext cx="1991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11/19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6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7214" cy="1325563"/>
          </a:xfrm>
        </p:spPr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Нативное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80685"/>
              </p:ext>
            </p:extLst>
          </p:nvPr>
        </p:nvGraphicFramePr>
        <p:xfrm>
          <a:off x="618564" y="1999296"/>
          <a:ext cx="11255189" cy="441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7048"/>
                <a:gridCol w="5298141"/>
              </a:tblGrid>
              <a:tr h="510078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Исходный код</a:t>
                      </a:r>
                      <a:endParaRPr lang="ru-RU" sz="2400" b="1" dirty="0"/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1" dirty="0" smtClean="0"/>
                        <a:t>Система сборки</a:t>
                      </a:r>
                      <a:endParaRPr lang="ru-RU" sz="2400" b="1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1631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Реализация </a:t>
                      </a:r>
                      <a:r>
                        <a:rPr lang="en-US" sz="2000" dirty="0" smtClean="0">
                          <a:solidFill>
                            <a:srgbClr val="1580D0"/>
                          </a:solidFill>
                        </a:rPr>
                        <a:t>Windows-</a:t>
                      </a:r>
                      <a:r>
                        <a:rPr lang="ru-RU" sz="2000" dirty="0" smtClean="0">
                          <a:solidFill>
                            <a:srgbClr val="1580D0"/>
                          </a:solidFill>
                        </a:rPr>
                        <a:t>аналогов </a:t>
                      </a:r>
                      <a:r>
                        <a:rPr lang="en-US" sz="2000" dirty="0" smtClean="0"/>
                        <a:t>Linux</a:t>
                      </a:r>
                      <a:r>
                        <a:rPr lang="ru-RU" sz="2000" dirty="0" smtClean="0"/>
                        <a:t>-функций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Локализация </a:t>
                      </a:r>
                      <a:r>
                        <a:rPr lang="ru-RU" sz="2000" dirty="0" err="1" smtClean="0"/>
                        <a:t>платформозависимого</a:t>
                      </a:r>
                      <a:r>
                        <a:rPr lang="ru-RU" sz="2000" dirty="0" smtClean="0"/>
                        <a:t> кода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Проектирование и реализация </a:t>
                      </a:r>
                      <a:r>
                        <a:rPr lang="ru-RU" sz="2000" dirty="0" smtClean="0">
                          <a:solidFill>
                            <a:srgbClr val="1580D0"/>
                          </a:solidFill>
                        </a:rPr>
                        <a:t>кроссплатформенных интерфейсов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ru-RU" sz="2000" dirty="0" smtClean="0"/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ru-RU" sz="2000" b="0" dirty="0" smtClean="0">
                          <a:solidFill>
                            <a:srgbClr val="1580D0"/>
                          </a:solidFill>
                        </a:rPr>
                        <a:t>Примеры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запуске виртуальной машины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организации сетевого взаимодействия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способе выполнения команд и т.д.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Разрешение внешних зависимостей от сторонних библиотек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                      libxml2,</a:t>
                      </a:r>
                      <a:r>
                        <a:rPr lang="en-US" sz="2000" baseline="0" dirty="0" smtClean="0"/>
                        <a:t> XDR, </a:t>
                      </a:r>
                      <a:r>
                        <a:rPr lang="en-US" sz="2000" baseline="0" dirty="0" err="1" smtClean="0"/>
                        <a:t>libintl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iconv</a:t>
                      </a:r>
                      <a:r>
                        <a:rPr lang="en-US" sz="2000" baseline="0" dirty="0" smtClean="0"/>
                        <a:t>, …</a:t>
                      </a:r>
                      <a:endParaRPr lang="en-US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ru-RU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Интеграция в систему сборки </a:t>
                      </a:r>
                      <a:r>
                        <a:rPr lang="en-US" sz="2000" dirty="0" smtClean="0">
                          <a:solidFill>
                            <a:srgbClr val="1580D0"/>
                          </a:solidFill>
                        </a:rPr>
                        <a:t>GNU </a:t>
                      </a:r>
                      <a:r>
                        <a:rPr lang="en-US" sz="2000" dirty="0" err="1" smtClean="0">
                          <a:solidFill>
                            <a:srgbClr val="1580D0"/>
                          </a:solidFill>
                        </a:rPr>
                        <a:t>Autotools</a:t>
                      </a:r>
                      <a:endParaRPr lang="ru-RU" sz="2000" dirty="0" smtClean="0">
                        <a:solidFill>
                          <a:srgbClr val="1580D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ru-RU" sz="2000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05118" y="4773706"/>
            <a:ext cx="5788958" cy="168760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651376" y="4027393"/>
            <a:ext cx="3509683" cy="52705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12/19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2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Сравнение производительности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240565739"/>
              </p:ext>
            </p:extLst>
          </p:nvPr>
        </p:nvGraphicFramePr>
        <p:xfrm>
          <a:off x="1211356" y="1633818"/>
          <a:ext cx="9769288" cy="516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13/19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0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Замена </a:t>
            </a:r>
            <a:r>
              <a:rPr lang="en-US" b="1" dirty="0" smtClean="0">
                <a:solidFill>
                  <a:schemeClr val="bg1"/>
                </a:solidFill>
              </a:rPr>
              <a:t>XDR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b="1" dirty="0" err="1" smtClean="0">
                <a:solidFill>
                  <a:schemeClr val="bg1"/>
                </a:solidFill>
              </a:rPr>
              <a:t>ProtoBuf</a:t>
            </a:r>
            <a:endParaRPr lang="ru-RU" b="1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Скругленный прямоугольник 14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endCxn id="15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5" idx="3"/>
            <a:endCxn id="19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endCxn id="9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0301598" y="1561475"/>
            <a:ext cx="797013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</p:txBody>
      </p:sp>
      <p:cxnSp>
        <p:nvCxnSpPr>
          <p:cNvPr id="26" name="Прямая соединительная линия 25"/>
          <p:cNvCxnSpPr>
            <a:stCxn id="25" idx="1"/>
          </p:cNvCxnSpPr>
          <p:nvPr/>
        </p:nvCxnSpPr>
        <p:spPr>
          <a:xfrm flipH="1">
            <a:off x="9823082" y="1746141"/>
            <a:ext cx="478516" cy="6996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84629" y="5526741"/>
            <a:ext cx="1594026" cy="369332"/>
          </a:xfrm>
          <a:prstGeom prst="rect">
            <a:avLst/>
          </a:prstGeom>
          <a:noFill/>
          <a:ln w="12700">
            <a:solidFill>
              <a:srgbClr val="1580D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>
            <a:stCxn id="27" idx="0"/>
          </p:cNvCxnSpPr>
          <p:nvPr/>
        </p:nvCxnSpPr>
        <p:spPr>
          <a:xfrm flipH="1" flipV="1">
            <a:off x="4064362" y="4597887"/>
            <a:ext cx="17280" cy="928854"/>
          </a:xfrm>
          <a:prstGeom prst="line">
            <a:avLst/>
          </a:prstGeom>
          <a:ln w="12700">
            <a:solidFill>
              <a:srgbClr val="1580D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51520" y="6171684"/>
            <a:ext cx="2045816" cy="369332"/>
          </a:xfrm>
          <a:prstGeom prst="rect">
            <a:avLst/>
          </a:prstGeom>
          <a:noFill/>
          <a:ln w="12700">
            <a:solidFill>
              <a:srgbClr val="1580D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b="1" dirty="0" smtClean="0"/>
              <a:t>Протокол </a:t>
            </a:r>
            <a:r>
              <a:rPr lang="en-US" b="1" dirty="0" err="1" smtClean="0"/>
              <a:t>ProtoBuf</a:t>
            </a:r>
            <a:endParaRPr lang="ru-RU" b="1" dirty="0"/>
          </a:p>
        </p:txBody>
      </p:sp>
      <p:cxnSp>
        <p:nvCxnSpPr>
          <p:cNvPr id="30" name="Прямая соединительная линия 29"/>
          <p:cNvCxnSpPr>
            <a:stCxn id="29" idx="0"/>
            <a:endCxn id="27" idx="2"/>
          </p:cNvCxnSpPr>
          <p:nvPr/>
        </p:nvCxnSpPr>
        <p:spPr>
          <a:xfrm flipV="1">
            <a:off x="4074428" y="5896073"/>
            <a:ext cx="7214" cy="275611"/>
          </a:xfrm>
          <a:prstGeom prst="line">
            <a:avLst/>
          </a:prstGeom>
          <a:ln w="12700">
            <a:solidFill>
              <a:srgbClr val="1580D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2971801" y="5338682"/>
            <a:ext cx="2279475" cy="705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2915770" y="5349888"/>
            <a:ext cx="2279475" cy="705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Группа 3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41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Прямая соединительная линия 41"/>
            <p:cNvCxnSpPr>
              <a:endCxn id="41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Скругленный прямоугольник 42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4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14/19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97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835814668"/>
              </p:ext>
            </p:extLst>
          </p:nvPr>
        </p:nvGraphicFramePr>
        <p:xfrm>
          <a:off x="6126259" y="1676215"/>
          <a:ext cx="5500385" cy="511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Замена </a:t>
            </a:r>
            <a:r>
              <a:rPr lang="en-US" b="1" dirty="0" smtClean="0">
                <a:solidFill>
                  <a:schemeClr val="bg1"/>
                </a:solidFill>
              </a:rPr>
              <a:t>XDR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b="1" dirty="0" err="1" smtClean="0">
                <a:solidFill>
                  <a:schemeClr val="bg1"/>
                </a:solidFill>
              </a:rPr>
              <a:t>ProtoBuf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64297307"/>
              </p:ext>
            </p:extLst>
          </p:nvPr>
        </p:nvGraphicFramePr>
        <p:xfrm>
          <a:off x="416320" y="1676215"/>
          <a:ext cx="5500385" cy="511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15/19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5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1082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Передача файлов через общую память 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284895" y="2460815"/>
            <a:ext cx="4538186" cy="39601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Скругленный прямоугольник 14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endCxn id="15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5" idx="3"/>
            <a:endCxn id="19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endCxn id="9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0301598" y="1561475"/>
            <a:ext cx="797013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</p:txBody>
      </p:sp>
      <p:cxnSp>
        <p:nvCxnSpPr>
          <p:cNvPr id="26" name="Прямая соединительная линия 25"/>
          <p:cNvCxnSpPr>
            <a:stCxn id="25" idx="1"/>
          </p:cNvCxnSpPr>
          <p:nvPr/>
        </p:nvCxnSpPr>
        <p:spPr>
          <a:xfrm flipH="1">
            <a:off x="9823082" y="1746141"/>
            <a:ext cx="478516" cy="6996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35380" y="2498025"/>
            <a:ext cx="1594026" cy="369332"/>
          </a:xfrm>
          <a:prstGeom prst="rect">
            <a:avLst/>
          </a:prstGeom>
          <a:noFill/>
          <a:ln w="12700">
            <a:solidFill>
              <a:srgbClr val="1580D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662895" y="2867357"/>
            <a:ext cx="0" cy="299591"/>
          </a:xfrm>
          <a:prstGeom prst="line">
            <a:avLst/>
          </a:prstGeom>
          <a:ln w="12700">
            <a:solidFill>
              <a:srgbClr val="1580D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http://cdn.marketplaceimages.windowsphone.com/v8/images/4c73fcff-1d0a-4fcf-ac19-d87ebd0c0d74?imageType=ws_icon_large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t="24700" r="1720" b="25159"/>
          <a:stretch/>
        </p:blipFill>
        <p:spPr bwMode="auto">
          <a:xfrm>
            <a:off x="6158583" y="5365246"/>
            <a:ext cx="1090109" cy="56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Блок-схема: несколько документов 36"/>
          <p:cNvSpPr/>
          <p:nvPr/>
        </p:nvSpPr>
        <p:spPr>
          <a:xfrm>
            <a:off x="3125088" y="5150180"/>
            <a:ext cx="1904318" cy="995726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Разделяемая память</a:t>
            </a:r>
            <a:endParaRPr lang="ru-RU" b="1" dirty="0"/>
          </a:p>
        </p:txBody>
      </p:sp>
      <p:cxnSp>
        <p:nvCxnSpPr>
          <p:cNvPr id="39" name="Соединительная линия уступом 38"/>
          <p:cNvCxnSpPr>
            <a:stCxn id="12" idx="2"/>
            <a:endCxn id="37" idx="1"/>
          </p:cNvCxnSpPr>
          <p:nvPr/>
        </p:nvCxnSpPr>
        <p:spPr>
          <a:xfrm rot="16200000" flipH="1">
            <a:off x="2253304" y="4776258"/>
            <a:ext cx="728553" cy="1015016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40" name="Группа 3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19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Прямая соединительная линия 20"/>
            <p:cNvCxnSpPr>
              <a:endCxn id="19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Скругленный прямоугольник 21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268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6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Прямая соединительная линия 44"/>
          <p:cNvCxnSpPr>
            <a:stCxn id="37" idx="3"/>
            <a:endCxn id="11266" idx="1"/>
          </p:cNvCxnSpPr>
          <p:nvPr/>
        </p:nvCxnSpPr>
        <p:spPr>
          <a:xfrm>
            <a:off x="5029406" y="5648043"/>
            <a:ext cx="112917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37135" y="5900724"/>
            <a:ext cx="1635512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PCI </a:t>
            </a:r>
            <a:r>
              <a:rPr lang="ru-RU" b="1" dirty="0" smtClean="0"/>
              <a:t>устройство</a:t>
            </a:r>
            <a:endParaRPr lang="en-US" b="1" dirty="0" smtClean="0"/>
          </a:p>
        </p:txBody>
      </p:sp>
      <p:sp>
        <p:nvSpPr>
          <p:cNvPr id="55" name="Полилиния 54"/>
          <p:cNvSpPr/>
          <p:nvPr/>
        </p:nvSpPr>
        <p:spPr>
          <a:xfrm>
            <a:off x="7274859" y="4323229"/>
            <a:ext cx="981635" cy="1351430"/>
          </a:xfrm>
          <a:custGeom>
            <a:avLst/>
            <a:gdLst>
              <a:gd name="connsiteX0" fmla="*/ 457200 w 981635"/>
              <a:gd name="connsiteY0" fmla="*/ 0 h 1351430"/>
              <a:gd name="connsiteX1" fmla="*/ 981635 w 981635"/>
              <a:gd name="connsiteY1" fmla="*/ 0 h 1351430"/>
              <a:gd name="connsiteX2" fmla="*/ 981635 w 981635"/>
              <a:gd name="connsiteY2" fmla="*/ 1351430 h 1351430"/>
              <a:gd name="connsiteX3" fmla="*/ 0 w 981635"/>
              <a:gd name="connsiteY3" fmla="*/ 1331259 h 13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1635" h="1351430">
                <a:moveTo>
                  <a:pt x="457200" y="0"/>
                </a:moveTo>
                <a:lnTo>
                  <a:pt x="981635" y="0"/>
                </a:lnTo>
                <a:lnTo>
                  <a:pt x="981635" y="1351430"/>
                </a:lnTo>
                <a:lnTo>
                  <a:pt x="0" y="133125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16/19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2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5041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Передача файлов через </a:t>
            </a:r>
            <a:r>
              <a:rPr lang="ru-RU" dirty="0" smtClean="0">
                <a:solidFill>
                  <a:schemeClr val="bg1"/>
                </a:solidFill>
              </a:rPr>
              <a:t>общую </a:t>
            </a:r>
            <a:r>
              <a:rPr lang="ru-RU" dirty="0" smtClean="0">
                <a:solidFill>
                  <a:schemeClr val="bg1"/>
                </a:solidFill>
              </a:rPr>
              <a:t>память 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341230382"/>
              </p:ext>
            </p:extLst>
          </p:nvPr>
        </p:nvGraphicFramePr>
        <p:xfrm>
          <a:off x="2124098" y="1690688"/>
          <a:ext cx="8128000" cy="511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17/19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3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Результаты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solidFill>
                  <a:srgbClr val="1580D0"/>
                </a:solidFill>
              </a:rPr>
              <a:t>Библиотека</a:t>
            </a:r>
            <a:r>
              <a:rPr lang="ru-RU" dirty="0" smtClean="0"/>
              <a:t> для доступа к файловым системам </a:t>
            </a:r>
            <a:r>
              <a:rPr lang="en-US" dirty="0" smtClean="0"/>
              <a:t>Linux</a:t>
            </a:r>
            <a:r>
              <a:rPr lang="ru-RU" dirty="0" smtClean="0"/>
              <a:t> в </a:t>
            </a:r>
            <a:r>
              <a:rPr lang="en-US" dirty="0" smtClean="0"/>
              <a:t>Windows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sz="2400" dirty="0"/>
              <a:t>и</a:t>
            </a:r>
            <a:r>
              <a:rPr lang="ru-RU" sz="2400" dirty="0" smtClean="0"/>
              <a:t>спользование </a:t>
            </a:r>
            <a:r>
              <a:rPr lang="ru-RU" sz="2400" dirty="0" err="1" smtClean="0">
                <a:solidFill>
                  <a:srgbClr val="1580D0"/>
                </a:solidFill>
              </a:rPr>
              <a:t>нативных</a:t>
            </a:r>
            <a:r>
              <a:rPr lang="ru-RU" sz="2400" dirty="0" smtClean="0">
                <a:solidFill>
                  <a:srgbClr val="1580D0"/>
                </a:solidFill>
              </a:rPr>
              <a:t> </a:t>
            </a:r>
            <a:r>
              <a:rPr lang="en-US" sz="2400" dirty="0" smtClean="0"/>
              <a:t>Linux</a:t>
            </a:r>
            <a:r>
              <a:rPr lang="ru-RU" sz="2400" dirty="0" smtClean="0"/>
              <a:t>-драйверов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э</a:t>
            </a:r>
            <a:r>
              <a:rPr lang="ru-RU" sz="2400" dirty="0" smtClean="0"/>
              <a:t>муляция </a:t>
            </a:r>
            <a:r>
              <a:rPr lang="en-US" sz="2400" dirty="0" smtClean="0"/>
              <a:t>Linux</a:t>
            </a:r>
            <a:r>
              <a:rPr lang="ru-RU" sz="2400" dirty="0" smtClean="0"/>
              <a:t>-окружения с помощью </a:t>
            </a:r>
            <a:r>
              <a:rPr lang="en-US" sz="2400" dirty="0" smtClean="0">
                <a:solidFill>
                  <a:srgbClr val="1580D0"/>
                </a:solidFill>
              </a:rPr>
              <a:t>QEMU</a:t>
            </a:r>
            <a:endParaRPr lang="ru-RU" sz="2400" dirty="0" smtClean="0">
              <a:solidFill>
                <a:srgbClr val="1580D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dirty="0"/>
              <a:t>п</a:t>
            </a:r>
            <a:r>
              <a:rPr lang="ru-RU" sz="2400" dirty="0" smtClean="0"/>
              <a:t>ередача файлов через </a:t>
            </a:r>
            <a:r>
              <a:rPr lang="ru-RU" sz="2400" dirty="0" smtClean="0">
                <a:solidFill>
                  <a:srgbClr val="1580D0"/>
                </a:solidFill>
              </a:rPr>
              <a:t>разделяемую память</a:t>
            </a:r>
            <a:endParaRPr lang="ru-RU" sz="2400" dirty="0">
              <a:solidFill>
                <a:srgbClr val="1580D0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18/19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9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1" y="1707777"/>
            <a:ext cx="12265959" cy="282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1628218" y="2661165"/>
            <a:ext cx="9144000" cy="16557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8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19/19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4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Файловые системы: </a:t>
            </a:r>
            <a:r>
              <a:rPr lang="en-US" dirty="0" smtClean="0">
                <a:solidFill>
                  <a:schemeClr val="bg1"/>
                </a:solidFill>
              </a:rPr>
              <a:t>Linux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en-US" dirty="0" smtClean="0">
                <a:solidFill>
                  <a:schemeClr val="bg1"/>
                </a:solidFill>
              </a:rPr>
              <a:t> Windows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558309"/>
              </p:ext>
            </p:extLst>
          </p:nvPr>
        </p:nvGraphicFramePr>
        <p:xfrm>
          <a:off x="838200" y="1538828"/>
          <a:ext cx="10515600" cy="5198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1989"/>
                <a:gridCol w="1883611"/>
              </a:tblGrid>
              <a:tr h="5671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Windows</a:t>
                      </a:r>
                      <a:endParaRPr lang="ru-RU" sz="2800" dirty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3100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FAT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exFAT</a:t>
                      </a:r>
                      <a:endParaRPr lang="en-US" sz="2000" dirty="0" smtClean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87747"/>
              </p:ext>
            </p:extLst>
          </p:nvPr>
        </p:nvGraphicFramePr>
        <p:xfrm>
          <a:off x="1126921" y="2105279"/>
          <a:ext cx="8127999" cy="4616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41270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Amiga Fast 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Arla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Aufs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 smtClean="0">
                          <a:solidFill>
                            <a:srgbClr val="1580D0"/>
                          </a:solidFill>
                        </a:rPr>
                        <a:t>BtrFS</a:t>
                      </a:r>
                      <a:endParaRPr lang="en-US" sz="2000" b="1" dirty="0" smtClean="0">
                        <a:solidFill>
                          <a:srgbClr val="1580D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Captive 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CDFS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Chiron FS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Ext Ext2 </a:t>
                      </a: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Ext3(cow) Ext4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FUSE</a:t>
                      </a:r>
                      <a:endParaRPr lang="en-US" sz="2000" b="0" dirty="0" smtClean="0">
                        <a:effectLst/>
                      </a:endParaRPr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Fusion-IO NVMFS (DFS)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HFS+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MINIX 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NTFS-3G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OpenZFS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Reiser4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err="1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RozoFS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SpadFS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StegFS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Tux3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6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Цель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Предоставить </a:t>
            </a:r>
            <a:r>
              <a:rPr lang="ru-RU" dirty="0" smtClean="0">
                <a:solidFill>
                  <a:srgbClr val="1580D0"/>
                </a:solidFill>
              </a:rPr>
              <a:t>приложениям</a:t>
            </a:r>
            <a:r>
              <a:rPr lang="ru-RU" dirty="0" smtClean="0"/>
              <a:t> 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возможность </a:t>
            </a:r>
            <a:r>
              <a:rPr lang="ru-RU" dirty="0" smtClean="0">
                <a:solidFill>
                  <a:srgbClr val="1580D0"/>
                </a:solidFill>
              </a:rPr>
              <a:t>работать</a:t>
            </a:r>
            <a:r>
              <a:rPr lang="ru-RU" dirty="0" smtClean="0"/>
              <a:t> с </a:t>
            </a:r>
            <a:r>
              <a:rPr lang="ru-RU" dirty="0" smtClean="0">
                <a:solidFill>
                  <a:srgbClr val="1580D0"/>
                </a:solidFill>
              </a:rPr>
              <a:t>файловыми системами </a:t>
            </a:r>
            <a:r>
              <a:rPr lang="ru-RU" dirty="0" smtClean="0"/>
              <a:t>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r>
              <a:rPr lang="ru-RU" dirty="0" smtClean="0"/>
              <a:t>, не поддерживаемыми операционной системой </a:t>
            </a:r>
            <a:r>
              <a:rPr lang="en-US" dirty="0" smtClean="0"/>
              <a:t>Windows</a:t>
            </a:r>
            <a:endParaRPr lang="ru-RU" dirty="0"/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9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4</a:t>
            </a:fld>
            <a:r>
              <a:rPr lang="en-US" dirty="0" smtClean="0"/>
              <a:t>/19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5</a:t>
            </a:fld>
            <a:r>
              <a:rPr lang="en-US" dirty="0" smtClean="0"/>
              <a:t>/19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5909983" y="3883357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-драйверы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790045"/>
            <a:chOff x="5909983" y="2131525"/>
            <a:chExt cx="5153720" cy="7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393440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738544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5533465" y="4507978"/>
            <a:ext cx="60108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20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6</a:t>
            </a:fld>
            <a:r>
              <a:rPr lang="en-US" dirty="0" smtClean="0"/>
              <a:t>/19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5909983" y="6299610"/>
            <a:ext cx="5153721" cy="337637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Реализация окружения </a:t>
            </a:r>
            <a:r>
              <a:rPr lang="en-US" b="1" dirty="0" smtClean="0">
                <a:solidFill>
                  <a:schemeClr val="tx1"/>
                </a:solidFill>
              </a:rPr>
              <a:t>Linux</a:t>
            </a:r>
            <a:r>
              <a:rPr lang="ru-RU" b="1" dirty="0" smtClean="0">
                <a:solidFill>
                  <a:schemeClr val="tx1"/>
                </a:solidFill>
              </a:rPr>
              <a:t> в </a:t>
            </a:r>
            <a:r>
              <a:rPr lang="en-US" b="1" dirty="0" smtClean="0">
                <a:solidFill>
                  <a:schemeClr val="tx1"/>
                </a:solidFill>
              </a:rPr>
              <a:t>Windows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09983" y="3883357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909983" y="5049375"/>
            <a:ext cx="5153722" cy="1107317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Высокая надежность, эффективность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Полный доступ к файловой системе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Поддержка всех файловых систем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Разработка и тестирование </a:t>
            </a:r>
            <a:r>
              <a:rPr lang="en-US" dirty="0" smtClean="0">
                <a:solidFill>
                  <a:schemeClr val="tx1"/>
                </a:solidFill>
              </a:rPr>
              <a:t>Linux</a:t>
            </a:r>
            <a:r>
              <a:rPr lang="ru-RU" dirty="0" smtClean="0">
                <a:solidFill>
                  <a:schemeClr val="tx1"/>
                </a:solidFill>
              </a:rPr>
              <a:t>-сообществом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5909983" y="4615557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chemeClr val="accent4"/>
                </a:solidFill>
              </a:rPr>
              <a:t>Нативные</a:t>
            </a:r>
            <a:r>
              <a:rPr lang="ru-RU" sz="2000" b="1" dirty="0" smtClean="0">
                <a:solidFill>
                  <a:schemeClr val="accent4"/>
                </a:solidFill>
              </a:rPr>
              <a:t> </a:t>
            </a:r>
            <a:r>
              <a:rPr lang="en-US" sz="2000" b="1" dirty="0" smtClean="0">
                <a:solidFill>
                  <a:schemeClr val="accent4"/>
                </a:solidFill>
              </a:rPr>
              <a:t>Linux</a:t>
            </a:r>
            <a:r>
              <a:rPr lang="ru-RU" sz="2000" b="1" dirty="0" smtClean="0">
                <a:solidFill>
                  <a:schemeClr val="accent4"/>
                </a:solidFill>
              </a:rPr>
              <a:t>-драйверы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-драйверы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790045"/>
            <a:chOff x="5909983" y="2131525"/>
            <a:chExt cx="5153720" cy="7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393440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738544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5533465" y="4507978"/>
            <a:ext cx="6010835" cy="78439"/>
            <a:chOff x="5533465" y="4655901"/>
            <a:chExt cx="6010835" cy="78439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5533465" y="4655901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5533465" y="4734340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49"/>
          <p:cNvSpPr/>
          <p:nvPr/>
        </p:nvSpPr>
        <p:spPr>
          <a:xfrm rot="2620760" flipV="1">
            <a:off x="4018601" y="4353939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Архитектура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Скругленный прямоугольник 22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endCxn id="23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3" idx="3"/>
            <a:endCxn id="4098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>
            <a:endCxn id="15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grpSp>
        <p:nvGrpSpPr>
          <p:cNvPr id="60" name="Группа 5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61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Прямая соединительная линия 61"/>
            <p:cNvCxnSpPr>
              <a:endCxn id="61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Скругленный прямоугольник 62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4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7/19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6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rezat.ru/db.img/wysiwyg/shvejtsarskie_11_gi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914" y="257175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Проект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компании </a:t>
            </a:r>
            <a:r>
              <a:rPr lang="en-US" dirty="0" err="1" smtClean="0">
                <a:solidFill>
                  <a:srgbClr val="1580D0"/>
                </a:solidFill>
              </a:rPr>
              <a:t>RedHat</a:t>
            </a:r>
            <a:endParaRPr lang="ru-RU" dirty="0" smtClean="0">
              <a:solidFill>
                <a:srgbClr val="1580D0"/>
              </a:solidFill>
            </a:endParaRPr>
          </a:p>
          <a:p>
            <a:r>
              <a:rPr lang="ru-RU" dirty="0" smtClean="0"/>
              <a:t>Набор утилит для работы с образами дисков виртуальных машин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4" name="Picture 6" descr="https://lh5.googleusercontent.com/kyf12ipisKVx46oR-1csBeadYfTAHIsU4iQti41lhgqRJossf02De-sEEjzSraOUnLLN4Zyu8AspIDZLZFeFYXQR8k-VfsNABh3unJh9KZFIZxugf6XNgISrCKfQEO7S8AzBMUb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012" y="480759"/>
            <a:ext cx="744969" cy="74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4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Группа 40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Скругленный прямоугольник 43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Прямоугольник 44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Прямая соединительная линия 46"/>
          <p:cNvCxnSpPr>
            <a:endCxn id="46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46" idx="3"/>
            <a:endCxn id="50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9" name="Группа 48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50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 descr="http://freeiconbox.com/icon/256/40097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8" t="21939" r="28303" b="21817"/>
            <a:stretch/>
          </p:blipFill>
          <p:spPr bwMode="auto">
            <a:xfrm>
              <a:off x="10455098" y="3679648"/>
              <a:ext cx="726141" cy="948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" name="Прямая соединительная линия 51"/>
            <p:cNvCxnSpPr>
              <a:stCxn id="51" idx="1"/>
              <a:endCxn id="50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Скругленный прямоугольник 52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pic>
        <p:nvPicPr>
          <p:cNvPr id="2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Библиотека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ibguestfs.so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Соединительная линия уступом 21"/>
          <p:cNvCxnSpPr>
            <a:endCxn id="8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01598" y="1561475"/>
            <a:ext cx="1316386" cy="92333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  <a:p>
            <a:r>
              <a:rPr lang="en-US" dirty="0" smtClean="0"/>
              <a:t>QEMU-KVM</a:t>
            </a:r>
          </a:p>
          <a:p>
            <a:r>
              <a:rPr lang="en-US" dirty="0" smtClean="0"/>
              <a:t>UML</a:t>
            </a:r>
            <a:endParaRPr lang="ru-RU" dirty="0"/>
          </a:p>
        </p:txBody>
      </p:sp>
      <p:cxnSp>
        <p:nvCxnSpPr>
          <p:cNvPr id="26" name="Прямая соединительная линия 25"/>
          <p:cNvCxnSpPr>
            <a:stCxn id="24" idx="1"/>
          </p:cNvCxnSpPr>
          <p:nvPr/>
        </p:nvCxnSpPr>
        <p:spPr>
          <a:xfrm flipH="1">
            <a:off x="9823081" y="2023140"/>
            <a:ext cx="478517" cy="4226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4629" y="5533465"/>
            <a:ext cx="1559466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35" name="Прямая соединительная линия 34"/>
          <p:cNvCxnSpPr>
            <a:stCxn id="31" idx="0"/>
          </p:cNvCxnSpPr>
          <p:nvPr/>
        </p:nvCxnSpPr>
        <p:spPr>
          <a:xfrm flipV="1">
            <a:off x="4064362" y="4604611"/>
            <a:ext cx="0" cy="928854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30975" y="1985804"/>
            <a:ext cx="1359283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Unix</a:t>
            </a:r>
            <a:r>
              <a:rPr lang="ru-RU" dirty="0" smtClean="0"/>
              <a:t>-сокеты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36" idx="2"/>
          </p:cNvCxnSpPr>
          <p:nvPr/>
        </p:nvCxnSpPr>
        <p:spPr>
          <a:xfrm flipH="1">
            <a:off x="3166782" y="2355136"/>
            <a:ext cx="1043835" cy="212172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6" idx="2"/>
          </p:cNvCxnSpPr>
          <p:nvPr/>
        </p:nvCxnSpPr>
        <p:spPr>
          <a:xfrm>
            <a:off x="4210617" y="2355136"/>
            <a:ext cx="1409675" cy="706133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/19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5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1949</TotalTime>
  <Words>568</Words>
  <Application>Microsoft Office PowerPoint</Application>
  <PresentationFormat>Широкоэкранный</PresentationFormat>
  <Paragraphs>210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Тема Office</vt:lpstr>
      <vt:lpstr>Работа с файловыми системами в операционной системе Windows с использованием драйверов операционной системы Linux</vt:lpstr>
      <vt:lpstr>Файловые системы: Linux и Windows</vt:lpstr>
      <vt:lpstr>Цель</vt:lpstr>
      <vt:lpstr>Организация доступа к файловой системе</vt:lpstr>
      <vt:lpstr>Организация доступа к файловой системе</vt:lpstr>
      <vt:lpstr>Организация доступа к файловой системе</vt:lpstr>
      <vt:lpstr>Архитектура</vt:lpstr>
      <vt:lpstr>Проект libguestfs</vt:lpstr>
      <vt:lpstr>Библиотека libguestfs</vt:lpstr>
      <vt:lpstr>Задачи</vt:lpstr>
      <vt:lpstr>Портирование libguestfs на Windows</vt:lpstr>
      <vt:lpstr>Нативное портирование libguestfs</vt:lpstr>
      <vt:lpstr>Сравнение производительности</vt:lpstr>
      <vt:lpstr>Замена XDR на ProtoBuf</vt:lpstr>
      <vt:lpstr>Замена XDR на ProtoBuf</vt:lpstr>
      <vt:lpstr>Передача файлов через общую память </vt:lpstr>
      <vt:lpstr>Передача файлов через общую память </vt:lpstr>
      <vt:lpstr>Результаты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novokrestWin</dc:creator>
  <cp:lastModifiedBy>novokrestWin</cp:lastModifiedBy>
  <cp:revision>94</cp:revision>
  <dcterms:created xsi:type="dcterms:W3CDTF">2015-05-12T15:09:07Z</dcterms:created>
  <dcterms:modified xsi:type="dcterms:W3CDTF">2015-05-13T23:38:10Z</dcterms:modified>
</cp:coreProperties>
</file>