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60" r:id="rId4"/>
    <p:sldId id="270" r:id="rId5"/>
    <p:sldId id="261" r:id="rId6"/>
    <p:sldId id="258" r:id="rId7"/>
    <p:sldId id="266" r:id="rId8"/>
    <p:sldId id="262" r:id="rId9"/>
    <p:sldId id="271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290" autoAdjust="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E8B0F-0824-49FE-B58A-E95B71479B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7D75FE-66D8-4CEA-B4CD-45FD5B29A80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$2.28bn by 2021</a:t>
          </a:r>
        </a:p>
      </dgm:t>
    </dgm:pt>
    <dgm:pt modelId="{B97205A6-1C26-4BFE-86E4-FE2E80A3DB22}" type="parTrans" cxnId="{CA9A6E9A-DCD0-4764-9728-6AAA04029C7B}">
      <dgm:prSet/>
      <dgm:spPr/>
      <dgm:t>
        <a:bodyPr/>
        <a:lstStyle/>
        <a:p>
          <a:endParaRPr lang="en-US"/>
        </a:p>
      </dgm:t>
    </dgm:pt>
    <dgm:pt modelId="{B478D42A-C0B2-41B2-9AB3-58BA3C9A0AEE}" type="sibTrans" cxnId="{CA9A6E9A-DCD0-4764-9728-6AAA04029C7B}">
      <dgm:prSet/>
      <dgm:spPr/>
      <dgm:t>
        <a:bodyPr/>
        <a:lstStyle/>
        <a:p>
          <a:endParaRPr lang="en-US"/>
        </a:p>
      </dgm:t>
    </dgm:pt>
    <dgm:pt modelId="{6A0F86F3-1DCA-44CD-9968-85D1AC5DDAD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CAGR of 25%</a:t>
          </a:r>
        </a:p>
      </dgm:t>
    </dgm:pt>
    <dgm:pt modelId="{6D4C0A33-9EEA-41C9-846A-FE08B50C852B}" type="parTrans" cxnId="{AB22ABCF-51BE-4A81-AE2D-0300AA16B792}">
      <dgm:prSet/>
      <dgm:spPr/>
      <dgm:t>
        <a:bodyPr/>
        <a:lstStyle/>
        <a:p>
          <a:endParaRPr lang="en-US"/>
        </a:p>
      </dgm:t>
    </dgm:pt>
    <dgm:pt modelId="{89C1979A-5A98-4BF7-AD60-3A820599F0DE}" type="sibTrans" cxnId="{AB22ABCF-51BE-4A81-AE2D-0300AA16B792}">
      <dgm:prSet/>
      <dgm:spPr/>
      <dgm:t>
        <a:bodyPr/>
        <a:lstStyle/>
        <a:p>
          <a:endParaRPr lang="en-US"/>
        </a:p>
      </dgm:t>
    </dgm:pt>
    <dgm:pt modelId="{BF106764-1EE3-4432-BE23-58860B3B6E0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$749mn in 2016</a:t>
          </a:r>
        </a:p>
      </dgm:t>
    </dgm:pt>
    <dgm:pt modelId="{D8008B0E-C9B0-4301-964B-75580129159B}" type="sibTrans" cxnId="{393A5782-F61E-4E78-96D1-18A6A7D540D1}">
      <dgm:prSet/>
      <dgm:spPr/>
      <dgm:t>
        <a:bodyPr/>
        <a:lstStyle/>
        <a:p>
          <a:endParaRPr lang="en-US"/>
        </a:p>
      </dgm:t>
    </dgm:pt>
    <dgm:pt modelId="{8DAB5399-43B7-41ED-B424-E6630B2022B2}" type="parTrans" cxnId="{393A5782-F61E-4E78-96D1-18A6A7D540D1}">
      <dgm:prSet/>
      <dgm:spPr/>
      <dgm:t>
        <a:bodyPr/>
        <a:lstStyle/>
        <a:p>
          <a:endParaRPr lang="en-US"/>
        </a:p>
      </dgm:t>
    </dgm:pt>
    <dgm:pt modelId="{541C7650-A456-4116-9D39-0BDFA913E39E}" type="pres">
      <dgm:prSet presAssocID="{955E8B0F-0824-49FE-B58A-E95B71479B12}" presName="linearFlow" presStyleCnt="0">
        <dgm:presLayoutVars>
          <dgm:dir/>
          <dgm:resizeHandles val="exact"/>
        </dgm:presLayoutVars>
      </dgm:prSet>
      <dgm:spPr/>
    </dgm:pt>
    <dgm:pt modelId="{EB24A90A-6FCB-46FF-B4EE-9BD221811417}" type="pres">
      <dgm:prSet presAssocID="{BF106764-1EE3-4432-BE23-58860B3B6E0C}" presName="composite" presStyleCnt="0"/>
      <dgm:spPr/>
    </dgm:pt>
    <dgm:pt modelId="{07C6F96E-FE74-42C8-809A-D69E475E5CF4}" type="pres">
      <dgm:prSet presAssocID="{BF106764-1EE3-4432-BE23-58860B3B6E0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&lt;strong&gt;Percentage&lt;/strong&gt; Sign Free Stock Photo - Public Domain Pictures"/>
        </a:ext>
      </dgm:extLst>
    </dgm:pt>
    <dgm:pt modelId="{4512E543-55AF-48A2-822E-D4D1ACEACB51}" type="pres">
      <dgm:prSet presAssocID="{BF106764-1EE3-4432-BE23-58860B3B6E0C}" presName="txShp" presStyleLbl="node1" presStyleIdx="0" presStyleCnt="3">
        <dgm:presLayoutVars>
          <dgm:bulletEnabled val="1"/>
        </dgm:presLayoutVars>
      </dgm:prSet>
      <dgm:spPr/>
    </dgm:pt>
    <dgm:pt modelId="{453A9CF1-67B1-4902-AFBD-EB61F079CA19}" type="pres">
      <dgm:prSet presAssocID="{D8008B0E-C9B0-4301-964B-75580129159B}" presName="spacing" presStyleCnt="0"/>
      <dgm:spPr/>
    </dgm:pt>
    <dgm:pt modelId="{73CC69A6-B415-4869-B86C-B4E576870D10}" type="pres">
      <dgm:prSet presAssocID="{547D75FE-66D8-4CEA-B4CD-45FD5B29A809}" presName="composite" presStyleCnt="0"/>
      <dgm:spPr/>
    </dgm:pt>
    <dgm:pt modelId="{7E3A9E61-1ECD-4B44-A81F-CC4B9871C32B}" type="pres">
      <dgm:prSet presAssocID="{547D75FE-66D8-4CEA-B4CD-45FD5B29A8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&lt;strong&gt;Dollar&lt;/strong&gt; Sign Black Free Stock Photo - Public Domain Pictures"/>
        </a:ext>
      </dgm:extLst>
    </dgm:pt>
    <dgm:pt modelId="{6A366FD1-B827-4F28-9DF7-561572AA9029}" type="pres">
      <dgm:prSet presAssocID="{547D75FE-66D8-4CEA-B4CD-45FD5B29A809}" presName="txShp" presStyleLbl="node1" presStyleIdx="1" presStyleCnt="3">
        <dgm:presLayoutVars>
          <dgm:bulletEnabled val="1"/>
        </dgm:presLayoutVars>
      </dgm:prSet>
      <dgm:spPr/>
    </dgm:pt>
    <dgm:pt modelId="{973EBF27-515D-4AFC-881A-F9A492FF74BA}" type="pres">
      <dgm:prSet presAssocID="{B478D42A-C0B2-41B2-9AB3-58BA3C9A0AEE}" presName="spacing" presStyleCnt="0"/>
      <dgm:spPr/>
    </dgm:pt>
    <dgm:pt modelId="{A9659BD3-E692-4DF8-9FFA-E1F6644B3DC5}" type="pres">
      <dgm:prSet presAssocID="{6A0F86F3-1DCA-44CD-9968-85D1AC5DDAD9}" presName="composite" presStyleCnt="0"/>
      <dgm:spPr/>
    </dgm:pt>
    <dgm:pt modelId="{D9B76B68-4BB6-4E5E-A988-C979F3A68824}" type="pres">
      <dgm:prSet presAssocID="{6A0F86F3-1DCA-44CD-9968-85D1AC5DDAD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extLst>
        <a:ext uri="{E40237B7-FDA0-4F09-8148-C483321AD2D9}">
          <dgm14:cNvPr xmlns:dgm14="http://schemas.microsoft.com/office/drawing/2010/diagram" id="0" name="" descr="How Can A Boss Plan A ‘&lt;strong&gt;Growth&lt;/strong&gt; Chart’ For His/Her Employee? | Cube Farm ..."/>
        </a:ext>
      </dgm:extLst>
    </dgm:pt>
    <dgm:pt modelId="{828EA277-88EE-4423-BFB1-AC279043A3E3}" type="pres">
      <dgm:prSet presAssocID="{6A0F86F3-1DCA-44CD-9968-85D1AC5DDAD9}" presName="txShp" presStyleLbl="node1" presStyleIdx="2" presStyleCnt="3">
        <dgm:presLayoutVars>
          <dgm:bulletEnabled val="1"/>
        </dgm:presLayoutVars>
      </dgm:prSet>
      <dgm:spPr/>
    </dgm:pt>
  </dgm:ptLst>
  <dgm:cxnLst>
    <dgm:cxn modelId="{393A5782-F61E-4E78-96D1-18A6A7D540D1}" srcId="{955E8B0F-0824-49FE-B58A-E95B71479B12}" destId="{BF106764-1EE3-4432-BE23-58860B3B6E0C}" srcOrd="0" destOrd="0" parTransId="{8DAB5399-43B7-41ED-B424-E6630B2022B2}" sibTransId="{D8008B0E-C9B0-4301-964B-75580129159B}"/>
    <dgm:cxn modelId="{CA9A6E9A-DCD0-4764-9728-6AAA04029C7B}" srcId="{955E8B0F-0824-49FE-B58A-E95B71479B12}" destId="{547D75FE-66D8-4CEA-B4CD-45FD5B29A809}" srcOrd="1" destOrd="0" parTransId="{B97205A6-1C26-4BFE-86E4-FE2E80A3DB22}" sibTransId="{B478D42A-C0B2-41B2-9AB3-58BA3C9A0AEE}"/>
    <dgm:cxn modelId="{15E022AD-8636-4753-9E0A-75053E1EF289}" type="presOf" srcId="{955E8B0F-0824-49FE-B58A-E95B71479B12}" destId="{541C7650-A456-4116-9D39-0BDFA913E39E}" srcOrd="0" destOrd="0" presId="urn:microsoft.com/office/officeart/2005/8/layout/vList3"/>
    <dgm:cxn modelId="{AB22ABCF-51BE-4A81-AE2D-0300AA16B792}" srcId="{955E8B0F-0824-49FE-B58A-E95B71479B12}" destId="{6A0F86F3-1DCA-44CD-9968-85D1AC5DDAD9}" srcOrd="2" destOrd="0" parTransId="{6D4C0A33-9EEA-41C9-846A-FE08B50C852B}" sibTransId="{89C1979A-5A98-4BF7-AD60-3A820599F0DE}"/>
    <dgm:cxn modelId="{116166DA-F06F-46A4-B009-584C122169BB}" type="presOf" srcId="{547D75FE-66D8-4CEA-B4CD-45FD5B29A809}" destId="{6A366FD1-B827-4F28-9DF7-561572AA9029}" srcOrd="0" destOrd="0" presId="urn:microsoft.com/office/officeart/2005/8/layout/vList3"/>
    <dgm:cxn modelId="{E68D31DE-DBA4-4484-BAB3-9CADCA596ABB}" type="presOf" srcId="{BF106764-1EE3-4432-BE23-58860B3B6E0C}" destId="{4512E543-55AF-48A2-822E-D4D1ACEACB51}" srcOrd="0" destOrd="0" presId="urn:microsoft.com/office/officeart/2005/8/layout/vList3"/>
    <dgm:cxn modelId="{3D1E70E9-2E6C-414B-937D-05C9A56EF011}" type="presOf" srcId="{6A0F86F3-1DCA-44CD-9968-85D1AC5DDAD9}" destId="{828EA277-88EE-4423-BFB1-AC279043A3E3}" srcOrd="0" destOrd="0" presId="urn:microsoft.com/office/officeart/2005/8/layout/vList3"/>
    <dgm:cxn modelId="{ED7E0A40-54EC-4D9C-9C0B-90F6F8B5C8F1}" type="presParOf" srcId="{541C7650-A456-4116-9D39-0BDFA913E39E}" destId="{EB24A90A-6FCB-46FF-B4EE-9BD221811417}" srcOrd="0" destOrd="0" presId="urn:microsoft.com/office/officeart/2005/8/layout/vList3"/>
    <dgm:cxn modelId="{8EC7F1BD-CBEA-44D1-8E37-2D9A084259C8}" type="presParOf" srcId="{EB24A90A-6FCB-46FF-B4EE-9BD221811417}" destId="{07C6F96E-FE74-42C8-809A-D69E475E5CF4}" srcOrd="0" destOrd="0" presId="urn:microsoft.com/office/officeart/2005/8/layout/vList3"/>
    <dgm:cxn modelId="{6764E846-9201-4993-B87C-9055770F79D6}" type="presParOf" srcId="{EB24A90A-6FCB-46FF-B4EE-9BD221811417}" destId="{4512E543-55AF-48A2-822E-D4D1ACEACB51}" srcOrd="1" destOrd="0" presId="urn:microsoft.com/office/officeart/2005/8/layout/vList3"/>
    <dgm:cxn modelId="{12E5FCE7-72F4-4D6A-9C67-EAD2AB6D0D91}" type="presParOf" srcId="{541C7650-A456-4116-9D39-0BDFA913E39E}" destId="{453A9CF1-67B1-4902-AFBD-EB61F079CA19}" srcOrd="1" destOrd="0" presId="urn:microsoft.com/office/officeart/2005/8/layout/vList3"/>
    <dgm:cxn modelId="{5A27873D-4995-4FC9-A3C9-3DB06685CA17}" type="presParOf" srcId="{541C7650-A456-4116-9D39-0BDFA913E39E}" destId="{73CC69A6-B415-4869-B86C-B4E576870D10}" srcOrd="2" destOrd="0" presId="urn:microsoft.com/office/officeart/2005/8/layout/vList3"/>
    <dgm:cxn modelId="{9D6DC5A9-8F7D-4FD6-83F3-1DA7BBB69805}" type="presParOf" srcId="{73CC69A6-B415-4869-B86C-B4E576870D10}" destId="{7E3A9E61-1ECD-4B44-A81F-CC4B9871C32B}" srcOrd="0" destOrd="0" presId="urn:microsoft.com/office/officeart/2005/8/layout/vList3"/>
    <dgm:cxn modelId="{3A4196F8-0EEF-4EC2-8839-BCF1259FF5B4}" type="presParOf" srcId="{73CC69A6-B415-4869-B86C-B4E576870D10}" destId="{6A366FD1-B827-4F28-9DF7-561572AA9029}" srcOrd="1" destOrd="0" presId="urn:microsoft.com/office/officeart/2005/8/layout/vList3"/>
    <dgm:cxn modelId="{99CA8BFF-A63E-430D-8095-2D82EE6484C9}" type="presParOf" srcId="{541C7650-A456-4116-9D39-0BDFA913E39E}" destId="{973EBF27-515D-4AFC-881A-F9A492FF74BA}" srcOrd="3" destOrd="0" presId="urn:microsoft.com/office/officeart/2005/8/layout/vList3"/>
    <dgm:cxn modelId="{DC2C731A-EF9F-492A-9C2A-FEB6893133BA}" type="presParOf" srcId="{541C7650-A456-4116-9D39-0BDFA913E39E}" destId="{A9659BD3-E692-4DF8-9FFA-E1F6644B3DC5}" srcOrd="4" destOrd="0" presId="urn:microsoft.com/office/officeart/2005/8/layout/vList3"/>
    <dgm:cxn modelId="{3124705B-2808-434F-BF74-75DDD083FD0F}" type="presParOf" srcId="{A9659BD3-E692-4DF8-9FFA-E1F6644B3DC5}" destId="{D9B76B68-4BB6-4E5E-A988-C979F3A68824}" srcOrd="0" destOrd="0" presId="urn:microsoft.com/office/officeart/2005/8/layout/vList3"/>
    <dgm:cxn modelId="{CDFEA8F7-3C81-449F-B1EB-19978031576F}" type="presParOf" srcId="{A9659BD3-E692-4DF8-9FFA-E1F6644B3DC5}" destId="{828EA277-88EE-4423-BFB1-AC279043A3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D56EB-E31E-4499-896D-2525BD6D027F}" type="doc">
      <dgm:prSet loTypeId="urn:microsoft.com/office/officeart/2005/8/layout/venn2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75F6DF65-8BD5-4E7F-984F-3BD54AAED9AD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711mn devices</a:t>
          </a:r>
        </a:p>
      </dgm:t>
    </dgm:pt>
    <dgm:pt modelId="{C9D492DF-B0B5-4BB3-91BF-7A120DD7B568}" type="parTrans" cxnId="{A708B613-E785-4D89-BDD2-5452FC41724A}">
      <dgm:prSet/>
      <dgm:spPr/>
      <dgm:t>
        <a:bodyPr/>
        <a:lstStyle/>
        <a:p>
          <a:endParaRPr lang="en-US"/>
        </a:p>
      </dgm:t>
    </dgm:pt>
    <dgm:pt modelId="{CDB84A2C-40F9-49EE-89AE-941E32ABFE5A}" type="sibTrans" cxnId="{A708B613-E785-4D89-BDD2-5452FC41724A}">
      <dgm:prSet/>
      <dgm:spPr/>
      <dgm:t>
        <a:bodyPr/>
        <a:lstStyle/>
        <a:p>
          <a:endParaRPr lang="en-US"/>
        </a:p>
      </dgm:t>
    </dgm:pt>
    <dgm:pt modelId="{F16F51F9-7BCD-4CB5-BA30-C7C16E80DF69}">
      <dgm:prSet phldrT="[Text]" custT="1"/>
      <dgm:spPr/>
      <dgm:t>
        <a:bodyPr/>
        <a:lstStyle/>
        <a:p>
          <a:r>
            <a:rPr lang="en-US" sz="1400" b="1" dirty="0">
              <a:solidFill>
                <a:schemeClr val="bg1">
                  <a:lumMod val="95000"/>
                  <a:lumOff val="5000"/>
                </a:schemeClr>
              </a:solidFill>
            </a:rPr>
            <a:t>40mn devices</a:t>
          </a:r>
        </a:p>
      </dgm:t>
    </dgm:pt>
    <dgm:pt modelId="{DDF80AD2-AC10-471C-8402-BC767D7FAB6E}" type="parTrans" cxnId="{E828F4D1-A8AA-4D2F-8E4A-F869362B93E2}">
      <dgm:prSet/>
      <dgm:spPr/>
      <dgm:t>
        <a:bodyPr/>
        <a:lstStyle/>
        <a:p>
          <a:endParaRPr lang="en-US"/>
        </a:p>
      </dgm:t>
    </dgm:pt>
    <dgm:pt modelId="{70486722-A30D-4757-9A3D-A3B6AE86ABFE}" type="sibTrans" cxnId="{E828F4D1-A8AA-4D2F-8E4A-F869362B93E2}">
      <dgm:prSet/>
      <dgm:spPr/>
      <dgm:t>
        <a:bodyPr/>
        <a:lstStyle/>
        <a:p>
          <a:endParaRPr lang="en-US"/>
        </a:p>
      </dgm:t>
    </dgm:pt>
    <dgm:pt modelId="{C10300E1-5CA3-4D70-B9E0-9968242D5D2E}" type="pres">
      <dgm:prSet presAssocID="{8C9D56EB-E31E-4499-896D-2525BD6D027F}" presName="Name0" presStyleCnt="0">
        <dgm:presLayoutVars>
          <dgm:chMax val="7"/>
          <dgm:resizeHandles val="exact"/>
        </dgm:presLayoutVars>
      </dgm:prSet>
      <dgm:spPr/>
    </dgm:pt>
    <dgm:pt modelId="{43D62805-ADEB-4F59-9AE0-3E3A5BB9B0F5}" type="pres">
      <dgm:prSet presAssocID="{8C9D56EB-E31E-4499-896D-2525BD6D027F}" presName="comp1" presStyleCnt="0"/>
      <dgm:spPr/>
    </dgm:pt>
    <dgm:pt modelId="{F9E51633-9776-4C3C-8237-E4BC206D054B}" type="pres">
      <dgm:prSet presAssocID="{8C9D56EB-E31E-4499-896D-2525BD6D027F}" presName="circle1" presStyleLbl="node1" presStyleIdx="0" presStyleCnt="2"/>
      <dgm:spPr/>
    </dgm:pt>
    <dgm:pt modelId="{9624E545-433D-4B21-9AFF-7B5A1385B4ED}" type="pres">
      <dgm:prSet presAssocID="{8C9D56EB-E31E-4499-896D-2525BD6D027F}" presName="c1text" presStyleLbl="node1" presStyleIdx="0" presStyleCnt="2">
        <dgm:presLayoutVars>
          <dgm:bulletEnabled val="1"/>
        </dgm:presLayoutVars>
      </dgm:prSet>
      <dgm:spPr/>
    </dgm:pt>
    <dgm:pt modelId="{26068076-C1D5-400E-9BF5-4C1E0F213A77}" type="pres">
      <dgm:prSet presAssocID="{8C9D56EB-E31E-4499-896D-2525BD6D027F}" presName="comp2" presStyleCnt="0"/>
      <dgm:spPr/>
    </dgm:pt>
    <dgm:pt modelId="{A36580F6-7F6C-46CD-8DDA-656AE7259A77}" type="pres">
      <dgm:prSet presAssocID="{8C9D56EB-E31E-4499-896D-2525BD6D027F}" presName="circle2" presStyleLbl="node1" presStyleIdx="1" presStyleCnt="2" custScaleX="53800" custScaleY="49431" custLinFactNeighborX="0" custLinFactNeighborY="29800"/>
      <dgm:spPr/>
    </dgm:pt>
    <dgm:pt modelId="{700C79F3-23A0-4621-97A5-4CAAFE5813CD}" type="pres">
      <dgm:prSet presAssocID="{8C9D56EB-E31E-4499-896D-2525BD6D027F}" presName="c2text" presStyleLbl="node1" presStyleIdx="1" presStyleCnt="2">
        <dgm:presLayoutVars>
          <dgm:bulletEnabled val="1"/>
        </dgm:presLayoutVars>
      </dgm:prSet>
      <dgm:spPr/>
    </dgm:pt>
  </dgm:ptLst>
  <dgm:cxnLst>
    <dgm:cxn modelId="{A708B613-E785-4D89-BDD2-5452FC41724A}" srcId="{8C9D56EB-E31E-4499-896D-2525BD6D027F}" destId="{75F6DF65-8BD5-4E7F-984F-3BD54AAED9AD}" srcOrd="0" destOrd="0" parTransId="{C9D492DF-B0B5-4BB3-91BF-7A120DD7B568}" sibTransId="{CDB84A2C-40F9-49EE-89AE-941E32ABFE5A}"/>
    <dgm:cxn modelId="{332B8F3E-39FC-4BFD-9C23-2366C47BA907}" type="presOf" srcId="{F16F51F9-7BCD-4CB5-BA30-C7C16E80DF69}" destId="{A36580F6-7F6C-46CD-8DDA-656AE7259A77}" srcOrd="0" destOrd="0" presId="urn:microsoft.com/office/officeart/2005/8/layout/venn2"/>
    <dgm:cxn modelId="{662617A9-B8C2-4105-B8C1-1B7AB9CA7A8D}" type="presOf" srcId="{75F6DF65-8BD5-4E7F-984F-3BD54AAED9AD}" destId="{F9E51633-9776-4C3C-8237-E4BC206D054B}" srcOrd="0" destOrd="0" presId="urn:microsoft.com/office/officeart/2005/8/layout/venn2"/>
    <dgm:cxn modelId="{C164BFB7-EFBE-455D-95AD-6BA554A9BB2B}" type="presOf" srcId="{8C9D56EB-E31E-4499-896D-2525BD6D027F}" destId="{C10300E1-5CA3-4D70-B9E0-9968242D5D2E}" srcOrd="0" destOrd="0" presId="urn:microsoft.com/office/officeart/2005/8/layout/venn2"/>
    <dgm:cxn modelId="{323635CD-F584-411C-8131-4C37F1E0C272}" type="presOf" srcId="{F16F51F9-7BCD-4CB5-BA30-C7C16E80DF69}" destId="{700C79F3-23A0-4621-97A5-4CAAFE5813CD}" srcOrd="1" destOrd="0" presId="urn:microsoft.com/office/officeart/2005/8/layout/venn2"/>
    <dgm:cxn modelId="{E828F4D1-A8AA-4D2F-8E4A-F869362B93E2}" srcId="{8C9D56EB-E31E-4499-896D-2525BD6D027F}" destId="{F16F51F9-7BCD-4CB5-BA30-C7C16E80DF69}" srcOrd="1" destOrd="0" parTransId="{DDF80AD2-AC10-471C-8402-BC767D7FAB6E}" sibTransId="{70486722-A30D-4757-9A3D-A3B6AE86ABFE}"/>
    <dgm:cxn modelId="{6BA4E3D2-482A-4D25-8F46-25DFC35C9878}" type="presOf" srcId="{75F6DF65-8BD5-4E7F-984F-3BD54AAED9AD}" destId="{9624E545-433D-4B21-9AFF-7B5A1385B4ED}" srcOrd="1" destOrd="0" presId="urn:microsoft.com/office/officeart/2005/8/layout/venn2"/>
    <dgm:cxn modelId="{2CDC6C07-FDB1-4026-B36B-0860DD32872D}" type="presParOf" srcId="{C10300E1-5CA3-4D70-B9E0-9968242D5D2E}" destId="{43D62805-ADEB-4F59-9AE0-3E3A5BB9B0F5}" srcOrd="0" destOrd="0" presId="urn:microsoft.com/office/officeart/2005/8/layout/venn2"/>
    <dgm:cxn modelId="{7B85AF17-20C8-4684-85C7-DD0F8488A9DA}" type="presParOf" srcId="{43D62805-ADEB-4F59-9AE0-3E3A5BB9B0F5}" destId="{F9E51633-9776-4C3C-8237-E4BC206D054B}" srcOrd="0" destOrd="0" presId="urn:microsoft.com/office/officeart/2005/8/layout/venn2"/>
    <dgm:cxn modelId="{8F681374-A0C3-479A-AB03-5D37F98C34F2}" type="presParOf" srcId="{43D62805-ADEB-4F59-9AE0-3E3A5BB9B0F5}" destId="{9624E545-433D-4B21-9AFF-7B5A1385B4ED}" srcOrd="1" destOrd="0" presId="urn:microsoft.com/office/officeart/2005/8/layout/venn2"/>
    <dgm:cxn modelId="{8912A706-3AD6-443B-91E7-A8D7E2B22E0B}" type="presParOf" srcId="{C10300E1-5CA3-4D70-B9E0-9968242D5D2E}" destId="{26068076-C1D5-400E-9BF5-4C1E0F213A77}" srcOrd="1" destOrd="0" presId="urn:microsoft.com/office/officeart/2005/8/layout/venn2"/>
    <dgm:cxn modelId="{ABF1C479-0D97-41E6-B563-A2E70686F6C1}" type="presParOf" srcId="{26068076-C1D5-400E-9BF5-4C1E0F213A77}" destId="{A36580F6-7F6C-46CD-8DDA-656AE7259A77}" srcOrd="0" destOrd="0" presId="urn:microsoft.com/office/officeart/2005/8/layout/venn2"/>
    <dgm:cxn modelId="{BECBCB9C-F1D2-4508-B5D7-EEF3E873D36B}" type="presParOf" srcId="{26068076-C1D5-400E-9BF5-4C1E0F213A77}" destId="{700C79F3-23A0-4621-97A5-4CAAFE5813C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AEAFD-59F4-4C74-9A02-56EC092A26F8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6C3E7AE6-6219-464F-8AAA-A67A50284F61}">
      <dgm:prSet phldrT="[Text]"/>
      <dgm:spPr/>
      <dgm:t>
        <a:bodyPr/>
        <a:lstStyle/>
        <a:p>
          <a:r>
            <a:rPr lang="en-US" dirty="0"/>
            <a:t>Bundled packaging</a:t>
          </a:r>
        </a:p>
      </dgm:t>
    </dgm:pt>
    <dgm:pt modelId="{277DBA52-59C7-41FF-93BE-2FB7B47964BE}" type="parTrans" cxnId="{862303AA-134E-447C-845D-0E7720BCBD0B}">
      <dgm:prSet/>
      <dgm:spPr/>
      <dgm:t>
        <a:bodyPr/>
        <a:lstStyle/>
        <a:p>
          <a:endParaRPr lang="en-US"/>
        </a:p>
      </dgm:t>
    </dgm:pt>
    <dgm:pt modelId="{3E0999C4-E740-4B7C-8CE0-3D54865F4AB7}" type="sibTrans" cxnId="{862303AA-134E-447C-845D-0E7720BCBD0B}">
      <dgm:prSet/>
      <dgm:spPr/>
      <dgm:t>
        <a:bodyPr/>
        <a:lstStyle/>
        <a:p>
          <a:endParaRPr lang="en-US"/>
        </a:p>
      </dgm:t>
    </dgm:pt>
    <dgm:pt modelId="{3349C6FE-9E2B-4F8E-9A56-3260C2B13047}">
      <dgm:prSet phldrT="[Text]"/>
      <dgm:spPr/>
      <dgm:t>
        <a:bodyPr/>
        <a:lstStyle/>
        <a:p>
          <a:r>
            <a:rPr lang="en-US"/>
            <a:t>Reduced expenditure</a:t>
          </a:r>
          <a:endParaRPr lang="en-US" dirty="0"/>
        </a:p>
      </dgm:t>
    </dgm:pt>
    <dgm:pt modelId="{609F22EC-7398-4EF9-9919-379E4E9E6E00}" type="sibTrans" cxnId="{63CE0DBF-57DC-44EB-AADC-9C6BA1DD832B}">
      <dgm:prSet/>
      <dgm:spPr/>
      <dgm:t>
        <a:bodyPr/>
        <a:lstStyle/>
        <a:p>
          <a:endParaRPr lang="en-US"/>
        </a:p>
      </dgm:t>
    </dgm:pt>
    <dgm:pt modelId="{99B64E96-1248-4242-B791-B73DA585DFE8}" type="parTrans" cxnId="{63CE0DBF-57DC-44EB-AADC-9C6BA1DD832B}">
      <dgm:prSet/>
      <dgm:spPr/>
      <dgm:t>
        <a:bodyPr/>
        <a:lstStyle/>
        <a:p>
          <a:endParaRPr lang="en-US"/>
        </a:p>
      </dgm:t>
    </dgm:pt>
    <dgm:pt modelId="{784BCCC5-BE7E-4122-8331-EA9513FBD970}">
      <dgm:prSet phldrT="[Text]"/>
      <dgm:spPr/>
      <dgm:t>
        <a:bodyPr/>
        <a:lstStyle/>
        <a:p>
          <a:r>
            <a:rPr lang="en-US" dirty="0"/>
            <a:t>Reduced manual process and controls</a:t>
          </a:r>
        </a:p>
      </dgm:t>
    </dgm:pt>
    <dgm:pt modelId="{3EFDEB58-DA6F-4D86-808F-B464C038A54E}" type="sibTrans" cxnId="{FB78D8B3-CBE3-4864-A68B-26E24FCBA47A}">
      <dgm:prSet/>
      <dgm:spPr/>
      <dgm:t>
        <a:bodyPr/>
        <a:lstStyle/>
        <a:p>
          <a:endParaRPr lang="en-US"/>
        </a:p>
      </dgm:t>
    </dgm:pt>
    <dgm:pt modelId="{DF421600-8BF7-4A8E-9C3E-AE97198E2BD5}" type="parTrans" cxnId="{FB78D8B3-CBE3-4864-A68B-26E24FCBA47A}">
      <dgm:prSet/>
      <dgm:spPr/>
      <dgm:t>
        <a:bodyPr/>
        <a:lstStyle/>
        <a:p>
          <a:endParaRPr lang="en-US"/>
        </a:p>
      </dgm:t>
    </dgm:pt>
    <dgm:pt modelId="{17BF0C45-0637-4545-8BA2-00352184C7A3}" type="pres">
      <dgm:prSet presAssocID="{33CAEAFD-59F4-4C74-9A02-56EC092A26F8}" presName="Name0" presStyleCnt="0">
        <dgm:presLayoutVars>
          <dgm:chMax val="7"/>
          <dgm:dir/>
          <dgm:resizeHandles val="exact"/>
        </dgm:presLayoutVars>
      </dgm:prSet>
      <dgm:spPr/>
    </dgm:pt>
    <dgm:pt modelId="{1ECBF482-10A6-4837-A9AD-5653F79022F5}" type="pres">
      <dgm:prSet presAssocID="{33CAEAFD-59F4-4C74-9A02-56EC092A26F8}" presName="ellipse1" presStyleLbl="vennNode1" presStyleIdx="0" presStyleCnt="3" custLinFactNeighborX="7137">
        <dgm:presLayoutVars>
          <dgm:bulletEnabled val="1"/>
        </dgm:presLayoutVars>
      </dgm:prSet>
      <dgm:spPr/>
    </dgm:pt>
    <dgm:pt modelId="{B08D21C1-8330-4A79-864F-970919FE8732}" type="pres">
      <dgm:prSet presAssocID="{33CAEAFD-59F4-4C74-9A02-56EC092A26F8}" presName="ellipse2" presStyleLbl="vennNode1" presStyleIdx="1" presStyleCnt="3">
        <dgm:presLayoutVars>
          <dgm:bulletEnabled val="1"/>
        </dgm:presLayoutVars>
      </dgm:prSet>
      <dgm:spPr/>
    </dgm:pt>
    <dgm:pt modelId="{5762B733-E4C4-4FAA-BB54-BC5255E2ED9B}" type="pres">
      <dgm:prSet presAssocID="{33CAEAFD-59F4-4C74-9A02-56EC092A26F8}" presName="ellipse3" presStyleLbl="vennNode1" presStyleIdx="2" presStyleCnt="3" custLinFactNeighborX="-8784">
        <dgm:presLayoutVars>
          <dgm:bulletEnabled val="1"/>
        </dgm:presLayoutVars>
      </dgm:prSet>
      <dgm:spPr/>
    </dgm:pt>
  </dgm:ptLst>
  <dgm:cxnLst>
    <dgm:cxn modelId="{21085801-1086-4706-8CAD-2ECFAB17051C}" type="presOf" srcId="{3349C6FE-9E2B-4F8E-9A56-3260C2B13047}" destId="{B08D21C1-8330-4A79-864F-970919FE8732}" srcOrd="0" destOrd="0" presId="urn:microsoft.com/office/officeart/2005/8/layout/rings+Icon"/>
    <dgm:cxn modelId="{DEC43E28-B9F0-4FF0-9667-0006CCFD1B77}" type="presOf" srcId="{6C3E7AE6-6219-464F-8AAA-A67A50284F61}" destId="{1ECBF482-10A6-4837-A9AD-5653F79022F5}" srcOrd="0" destOrd="0" presId="urn:microsoft.com/office/officeart/2005/8/layout/rings+Icon"/>
    <dgm:cxn modelId="{121D0A70-AF60-4DD1-9DC3-2F7FDF38DA19}" type="presOf" srcId="{33CAEAFD-59F4-4C74-9A02-56EC092A26F8}" destId="{17BF0C45-0637-4545-8BA2-00352184C7A3}" srcOrd="0" destOrd="0" presId="urn:microsoft.com/office/officeart/2005/8/layout/rings+Icon"/>
    <dgm:cxn modelId="{862303AA-134E-447C-845D-0E7720BCBD0B}" srcId="{33CAEAFD-59F4-4C74-9A02-56EC092A26F8}" destId="{6C3E7AE6-6219-464F-8AAA-A67A50284F61}" srcOrd="0" destOrd="0" parTransId="{277DBA52-59C7-41FF-93BE-2FB7B47964BE}" sibTransId="{3E0999C4-E740-4B7C-8CE0-3D54865F4AB7}"/>
    <dgm:cxn modelId="{FB78D8B3-CBE3-4864-A68B-26E24FCBA47A}" srcId="{33CAEAFD-59F4-4C74-9A02-56EC092A26F8}" destId="{784BCCC5-BE7E-4122-8331-EA9513FBD970}" srcOrd="2" destOrd="0" parTransId="{DF421600-8BF7-4A8E-9C3E-AE97198E2BD5}" sibTransId="{3EFDEB58-DA6F-4D86-808F-B464C038A54E}"/>
    <dgm:cxn modelId="{B6E98BBA-F280-413A-908C-DE3EAA7F1B75}" type="presOf" srcId="{784BCCC5-BE7E-4122-8331-EA9513FBD970}" destId="{5762B733-E4C4-4FAA-BB54-BC5255E2ED9B}" srcOrd="0" destOrd="0" presId="urn:microsoft.com/office/officeart/2005/8/layout/rings+Icon"/>
    <dgm:cxn modelId="{63CE0DBF-57DC-44EB-AADC-9C6BA1DD832B}" srcId="{33CAEAFD-59F4-4C74-9A02-56EC092A26F8}" destId="{3349C6FE-9E2B-4F8E-9A56-3260C2B13047}" srcOrd="1" destOrd="0" parTransId="{99B64E96-1248-4242-B791-B73DA585DFE8}" sibTransId="{609F22EC-7398-4EF9-9919-379E4E9E6E00}"/>
    <dgm:cxn modelId="{6F464AEA-1B1C-4F0D-826E-D44C5AFC2CEA}" type="presParOf" srcId="{17BF0C45-0637-4545-8BA2-00352184C7A3}" destId="{1ECBF482-10A6-4837-A9AD-5653F79022F5}" srcOrd="0" destOrd="0" presId="urn:microsoft.com/office/officeart/2005/8/layout/rings+Icon"/>
    <dgm:cxn modelId="{BE73A083-A2CE-4797-BC46-FDE8311C72E7}" type="presParOf" srcId="{17BF0C45-0637-4545-8BA2-00352184C7A3}" destId="{B08D21C1-8330-4A79-864F-970919FE8732}" srcOrd="1" destOrd="0" presId="urn:microsoft.com/office/officeart/2005/8/layout/rings+Icon"/>
    <dgm:cxn modelId="{2F747DCC-FBF9-4966-9D7B-1595EA27D3AB}" type="presParOf" srcId="{17BF0C45-0637-4545-8BA2-00352184C7A3}" destId="{5762B733-E4C4-4FAA-BB54-BC5255E2ED9B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2E543-55AF-48A2-822E-D4D1ACEACB51}">
      <dsp:nvSpPr>
        <dsp:cNvPr id="0" name=""/>
        <dsp:cNvSpPr/>
      </dsp:nvSpPr>
      <dsp:spPr>
        <a:xfrm rot="10800000">
          <a:off x="1182188" y="2202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$749mn in 2016</a:t>
          </a:r>
        </a:p>
      </dsp:txBody>
      <dsp:txXfrm rot="10800000">
        <a:off x="1423404" y="2202"/>
        <a:ext cx="3494585" cy="964864"/>
      </dsp:txXfrm>
    </dsp:sp>
    <dsp:sp modelId="{07C6F96E-FE74-42C8-809A-D69E475E5CF4}">
      <dsp:nvSpPr>
        <dsp:cNvPr id="0" name=""/>
        <dsp:cNvSpPr/>
      </dsp:nvSpPr>
      <dsp:spPr>
        <a:xfrm>
          <a:off x="699756" y="2202"/>
          <a:ext cx="964864" cy="9648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66FD1-B827-4F28-9DF7-561572AA9029}">
      <dsp:nvSpPr>
        <dsp:cNvPr id="0" name=""/>
        <dsp:cNvSpPr/>
      </dsp:nvSpPr>
      <dsp:spPr>
        <a:xfrm rot="10800000">
          <a:off x="1182188" y="1255086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$2.28bn by 2021</a:t>
          </a:r>
        </a:p>
      </dsp:txBody>
      <dsp:txXfrm rot="10800000">
        <a:off x="1423404" y="1255086"/>
        <a:ext cx="3494585" cy="964864"/>
      </dsp:txXfrm>
    </dsp:sp>
    <dsp:sp modelId="{7E3A9E61-1ECD-4B44-A81F-CC4B9871C32B}">
      <dsp:nvSpPr>
        <dsp:cNvPr id="0" name=""/>
        <dsp:cNvSpPr/>
      </dsp:nvSpPr>
      <dsp:spPr>
        <a:xfrm>
          <a:off x="699756" y="1255086"/>
          <a:ext cx="964864" cy="9648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EA277-88EE-4423-BFB1-AC279043A3E3}">
      <dsp:nvSpPr>
        <dsp:cNvPr id="0" name=""/>
        <dsp:cNvSpPr/>
      </dsp:nvSpPr>
      <dsp:spPr>
        <a:xfrm rot="10800000">
          <a:off x="1182188" y="2507970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CAGR of 25%</a:t>
          </a:r>
        </a:p>
      </dsp:txBody>
      <dsp:txXfrm rot="10800000">
        <a:off x="1423404" y="2507970"/>
        <a:ext cx="3494585" cy="964864"/>
      </dsp:txXfrm>
    </dsp:sp>
    <dsp:sp modelId="{D9B76B68-4BB6-4E5E-A988-C979F3A68824}">
      <dsp:nvSpPr>
        <dsp:cNvPr id="0" name=""/>
        <dsp:cNvSpPr/>
      </dsp:nvSpPr>
      <dsp:spPr>
        <a:xfrm>
          <a:off x="699756" y="2507970"/>
          <a:ext cx="964864" cy="9648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51633-9776-4C3C-8237-E4BC206D054B}">
      <dsp:nvSpPr>
        <dsp:cNvPr id="0" name=""/>
        <dsp:cNvSpPr/>
      </dsp:nvSpPr>
      <dsp:spPr>
        <a:xfrm>
          <a:off x="920880" y="0"/>
          <a:ext cx="3683521" cy="3683521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711mn devices</a:t>
          </a:r>
        </a:p>
      </dsp:txBody>
      <dsp:txXfrm>
        <a:off x="1795716" y="276264"/>
        <a:ext cx="1933848" cy="626198"/>
      </dsp:txXfrm>
    </dsp:sp>
    <dsp:sp modelId="{A36580F6-7F6C-46CD-8DDA-656AE7259A77}">
      <dsp:nvSpPr>
        <dsp:cNvPr id="0" name=""/>
        <dsp:cNvSpPr/>
      </dsp:nvSpPr>
      <dsp:spPr>
        <a:xfrm>
          <a:off x="2019490" y="2317920"/>
          <a:ext cx="1486300" cy="1365600"/>
        </a:xfrm>
        <a:prstGeom prst="ellipse">
          <a:avLst/>
        </a:prstGeom>
        <a:solidFill>
          <a:schemeClr val="accent6">
            <a:shade val="50000"/>
            <a:hueOff val="0"/>
            <a:satOff val="-9342"/>
            <a:lumOff val="44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40mn devices</a:t>
          </a:r>
        </a:p>
      </dsp:txBody>
      <dsp:txXfrm>
        <a:off x="2237154" y="2659320"/>
        <a:ext cx="1050973" cy="682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F482-10A6-4837-A9AD-5653F79022F5}">
      <dsp:nvSpPr>
        <dsp:cNvPr id="0" name=""/>
        <dsp:cNvSpPr/>
      </dsp:nvSpPr>
      <dsp:spPr>
        <a:xfrm>
          <a:off x="2737239" y="0"/>
          <a:ext cx="2430409" cy="2430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Bundled packaging</a:t>
          </a:r>
        </a:p>
      </dsp:txBody>
      <dsp:txXfrm>
        <a:off x="3093164" y="355920"/>
        <a:ext cx="1718559" cy="1718534"/>
      </dsp:txXfrm>
    </dsp:sp>
    <dsp:sp modelId="{B08D21C1-8330-4A79-864F-970919FE8732}">
      <dsp:nvSpPr>
        <dsp:cNvPr id="0" name=""/>
        <dsp:cNvSpPr/>
      </dsp:nvSpPr>
      <dsp:spPr>
        <a:xfrm>
          <a:off x="3814734" y="1620925"/>
          <a:ext cx="2430409" cy="2430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Reduced expenditure</a:t>
          </a:r>
          <a:endParaRPr lang="en-US" sz="2100" kern="1200" dirty="0"/>
        </a:p>
      </dsp:txBody>
      <dsp:txXfrm>
        <a:off x="4170659" y="1976845"/>
        <a:ext cx="1718559" cy="1718534"/>
      </dsp:txXfrm>
    </dsp:sp>
    <dsp:sp modelId="{5762B733-E4C4-4FAA-BB54-BC5255E2ED9B}">
      <dsp:nvSpPr>
        <dsp:cNvPr id="0" name=""/>
        <dsp:cNvSpPr/>
      </dsp:nvSpPr>
      <dsp:spPr>
        <a:xfrm>
          <a:off x="4850721" y="0"/>
          <a:ext cx="2430409" cy="24303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Reduced manual process and controls</a:t>
          </a:r>
        </a:p>
      </dsp:txBody>
      <dsp:txXfrm>
        <a:off x="5206646" y="355920"/>
        <a:ext cx="1718559" cy="171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83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0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5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7645" y="6336179"/>
            <a:ext cx="1301115" cy="3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58" y="1522049"/>
            <a:ext cx="10510911" cy="1825096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Incorporating digital forensics capability into Our access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713" y="4554346"/>
            <a:ext cx="3140662" cy="19449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r>
              <a:rPr lang="en-US" dirty="0"/>
              <a:t>Vignesh Balakrishnan</a:t>
            </a:r>
          </a:p>
          <a:p>
            <a:r>
              <a:rPr lang="en-US" dirty="0"/>
              <a:t>Manish Jaiswal</a:t>
            </a:r>
          </a:p>
          <a:p>
            <a:r>
              <a:rPr lang="en-US" dirty="0"/>
              <a:t>Michael Rennie</a:t>
            </a:r>
          </a:p>
          <a:p>
            <a:r>
              <a:rPr lang="en-US" dirty="0"/>
              <a:t>Ranjeet Mani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91504" y="4913073"/>
            <a:ext cx="4985874" cy="194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/>
              <a:t>Team Name </a:t>
            </a:r>
            <a:r>
              <a:rPr lang="en-US" sz="1500" cap="all" dirty="0"/>
              <a:t>: Cyber Knights</a:t>
            </a:r>
          </a:p>
          <a:p>
            <a:r>
              <a:rPr lang="en-US" sz="1500" b="1" cap="all" dirty="0"/>
              <a:t>CATEGORY    </a:t>
            </a:r>
            <a:r>
              <a:rPr lang="en-US" sz="1500" cap="all" dirty="0"/>
              <a:t>: Remote Access &amp; Management</a:t>
            </a:r>
          </a:p>
          <a:p>
            <a:r>
              <a:rPr lang="en-US" sz="1500" b="1" cap="all" dirty="0"/>
              <a:t>Location     </a:t>
            </a:r>
            <a:r>
              <a:rPr lang="en-US" sz="1500" cap="all" dirty="0"/>
              <a:t>: Bangalore</a:t>
            </a:r>
          </a:p>
          <a:p>
            <a:r>
              <a:rPr lang="en-US" sz="1500" b="1" cap="all" dirty="0"/>
              <a:t>Date                 </a:t>
            </a:r>
            <a:r>
              <a:rPr lang="en-US" sz="1500" cap="all" dirty="0"/>
              <a:t>: 13</a:t>
            </a:r>
            <a:r>
              <a:rPr lang="en-US" sz="1500" cap="all" baseline="30000" dirty="0"/>
              <a:t>th</a:t>
            </a:r>
            <a:r>
              <a:rPr lang="en-US" sz="1500" cap="all" dirty="0"/>
              <a:t> Oct, 2017</a:t>
            </a:r>
          </a:p>
        </p:txBody>
      </p:sp>
    </p:spTree>
    <p:extLst>
      <p:ext uri="{BB962C8B-B14F-4D97-AF65-F5344CB8AC3E}">
        <p14:creationId xmlns:p14="http://schemas.microsoft.com/office/powerpoint/2010/main" val="294377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https://india.emc.com/security/rsa-ecat.htm#!resources - resources</a:t>
            </a:r>
          </a:p>
          <a:p>
            <a:r>
              <a:rPr lang="en-US" dirty="0"/>
              <a:t>https://india.emc.com/collateral/analyst-reports/esg-rethinking-endpoint-security.pdf - report ESG</a:t>
            </a:r>
          </a:p>
          <a:p>
            <a:r>
              <a:rPr lang="en-US" dirty="0"/>
              <a:t>https://india.emc.com/collateral/customer-profiles/h11832-emc-ecat-cp.pdf - RSA use-case</a:t>
            </a:r>
          </a:p>
          <a:p>
            <a:r>
              <a:rPr lang="en-US" dirty="0"/>
              <a:t>http://blogs.gartner.com/avivah-litan/2017/03/15/morphing-edr-market-grows-to-1-5-billion-in-2020/ - growth</a:t>
            </a:r>
          </a:p>
          <a:p>
            <a:r>
              <a:rPr lang="en-US" dirty="0"/>
              <a:t>https://www.sans.org/reading-room/whitepapers/analyst/security-spending-trends-36697 - expenses</a:t>
            </a:r>
          </a:p>
          <a:p>
            <a:r>
              <a:rPr lang="en-US" dirty="0"/>
              <a:t>http://www.prnewswire.com/news-releases/endpoint-detection-and-response-edr-market-to-grow-at-a-cagr-of-25-by-2021-increasing-instances-of-enterprise-endpoint-targeted-attacks---research-and-markets-300405030.html - </a:t>
            </a:r>
            <a:r>
              <a:rPr lang="en-US" dirty="0" err="1"/>
              <a:t>prnewswire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Appendix(</a:t>
            </a:r>
            <a:r>
              <a:rPr lang="en-US" dirty="0" err="1"/>
              <a:t>Contd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DIFFERENCE BETWEEN current CENTRALPRO FEATURES vs PROPOSED 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2287411"/>
            <a:ext cx="4754880" cy="640080"/>
          </a:xfrm>
        </p:spPr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69848" y="2954219"/>
            <a:ext cx="4754880" cy="3291840"/>
          </a:xfrm>
        </p:spPr>
        <p:txBody>
          <a:bodyPr/>
          <a:lstStyle/>
          <a:p>
            <a:r>
              <a:rPr lang="en-US" dirty="0"/>
              <a:t>Patch Management</a:t>
            </a:r>
          </a:p>
          <a:p>
            <a:r>
              <a:rPr lang="en-US" dirty="0"/>
              <a:t>Anti virus Protection</a:t>
            </a:r>
          </a:p>
          <a:p>
            <a:r>
              <a:rPr lang="en-US" dirty="0"/>
              <a:t>Anti Malware Protection</a:t>
            </a:r>
          </a:p>
          <a:p>
            <a:r>
              <a:rPr lang="en-US" dirty="0"/>
              <a:t>Proactive Alerts</a:t>
            </a:r>
          </a:p>
          <a:p>
            <a:r>
              <a:rPr lang="en-US" dirty="0"/>
              <a:t>End Point Monitoring</a:t>
            </a:r>
          </a:p>
          <a:p>
            <a:r>
              <a:rPr lang="en-US" dirty="0"/>
              <a:t>Audit &amp; Inventory</a:t>
            </a:r>
          </a:p>
          <a:p>
            <a:r>
              <a:rPr lang="en-US" dirty="0"/>
              <a:t>Mobile Access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64224" y="2294444"/>
            <a:ext cx="4754880" cy="640080"/>
          </a:xfrm>
        </p:spPr>
        <p:txBody>
          <a:bodyPr/>
          <a:lstStyle/>
          <a:p>
            <a:r>
              <a:rPr lang="en-US" dirty="0"/>
              <a:t>PROPOSED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64224" y="2968288"/>
            <a:ext cx="475488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Complete Endpoint visibility</a:t>
            </a:r>
          </a:p>
          <a:p>
            <a:r>
              <a:rPr lang="en-US" dirty="0"/>
              <a:t>Evidence of execution</a:t>
            </a:r>
          </a:p>
          <a:p>
            <a:r>
              <a:rPr lang="en-US" dirty="0"/>
              <a:t>Persistence Mechanism</a:t>
            </a:r>
          </a:p>
          <a:p>
            <a:r>
              <a:rPr lang="en-US" dirty="0"/>
              <a:t>Lateral Movement</a:t>
            </a:r>
          </a:p>
          <a:p>
            <a:r>
              <a:rPr lang="en-US" dirty="0"/>
              <a:t>Gather Forensic Evidence</a:t>
            </a:r>
          </a:p>
          <a:p>
            <a:r>
              <a:rPr lang="en-US" dirty="0"/>
              <a:t>Search across network for Indicators of Compromise (IoC)</a:t>
            </a:r>
          </a:p>
          <a:p>
            <a:r>
              <a:rPr lang="en-US" dirty="0"/>
              <a:t>Browser Artifacts</a:t>
            </a:r>
          </a:p>
          <a:p>
            <a:r>
              <a:rPr lang="en-US" dirty="0"/>
              <a:t>Overview of System</a:t>
            </a:r>
          </a:p>
        </p:txBody>
      </p:sp>
    </p:spTree>
    <p:extLst>
      <p:ext uri="{BB962C8B-B14F-4D97-AF65-F5344CB8AC3E}">
        <p14:creationId xmlns:p14="http://schemas.microsoft.com/office/powerpoint/2010/main" val="145602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2067949"/>
            <a:ext cx="11873132" cy="717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Multiple products for IT infrastructure management and Endpoint Security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21" y="2806511"/>
            <a:ext cx="3218177" cy="281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79" y="2779973"/>
            <a:ext cx="3076658" cy="2845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9" y="2779973"/>
            <a:ext cx="3094892" cy="28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8894342"/>
              </p:ext>
            </p:extLst>
          </p:nvPr>
        </p:nvGraphicFramePr>
        <p:xfrm>
          <a:off x="379828" y="2630656"/>
          <a:ext cx="5617747" cy="347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09489" y="6481050"/>
            <a:ext cx="5713344" cy="47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**Reports based on Gartner and PRNewswire</a:t>
            </a:r>
            <a:endParaRPr lang="en-US" sz="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6132936"/>
              </p:ext>
            </p:extLst>
          </p:nvPr>
        </p:nvGraphicFramePr>
        <p:xfrm>
          <a:off x="6800948" y="2422173"/>
          <a:ext cx="5525282" cy="3683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703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58020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Validation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Data points from our customer care team for incidents related to security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30" y="2163103"/>
            <a:ext cx="9779618" cy="3992743"/>
          </a:xfrm>
        </p:spPr>
      </p:pic>
    </p:spTree>
    <p:extLst>
      <p:ext uri="{BB962C8B-B14F-4D97-AF65-F5344CB8AC3E}">
        <p14:creationId xmlns:p14="http://schemas.microsoft.com/office/powerpoint/2010/main" val="5207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landscape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93" y="1660802"/>
            <a:ext cx="10054620" cy="4449386"/>
          </a:xfrm>
        </p:spPr>
      </p:pic>
    </p:spTree>
    <p:extLst>
      <p:ext uri="{BB962C8B-B14F-4D97-AF65-F5344CB8AC3E}">
        <p14:creationId xmlns:p14="http://schemas.microsoft.com/office/powerpoint/2010/main" val="221835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Solution/Benefit to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948634"/>
            <a:ext cx="11728174" cy="66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online tool, integrated with </a:t>
            </a:r>
            <a:r>
              <a:rPr lang="en-US" b="1" dirty="0"/>
              <a:t>CentralPro/Rescue </a:t>
            </a:r>
            <a:r>
              <a:rPr lang="en-US" dirty="0"/>
              <a:t>for users to gain fast, in-depth visibility into their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069" y="3275806"/>
            <a:ext cx="1264920" cy="947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7697" y="4745791"/>
            <a:ext cx="2123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Respond to alerts, identify &amp; analyze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16" y="3233332"/>
            <a:ext cx="954157" cy="95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7571" y="4745791"/>
            <a:ext cx="2123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Single agent monitoring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04" y="3275806"/>
            <a:ext cx="1622942" cy="9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66049" y="4752632"/>
            <a:ext cx="240665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Reducing the need for multiple security software</a:t>
            </a:r>
          </a:p>
        </p:txBody>
      </p:sp>
    </p:spTree>
    <p:extLst>
      <p:ext uri="{BB962C8B-B14F-4D97-AF65-F5344CB8AC3E}">
        <p14:creationId xmlns:p14="http://schemas.microsoft.com/office/powerpoint/2010/main" val="31864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5968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DEMO…</a:t>
            </a:r>
          </a:p>
        </p:txBody>
      </p:sp>
    </p:spTree>
    <p:extLst>
      <p:ext uri="{BB962C8B-B14F-4D97-AF65-F5344CB8AC3E}">
        <p14:creationId xmlns:p14="http://schemas.microsoft.com/office/powerpoint/2010/main" val="364069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9578"/>
              </p:ext>
            </p:extLst>
          </p:nvPr>
        </p:nvGraphicFramePr>
        <p:xfrm>
          <a:off x="717453" y="804378"/>
          <a:ext cx="104522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59">
                  <a:extLst>
                    <a:ext uri="{9D8B030D-6E8A-4147-A177-3AD203B41FA5}">
                      <a16:colId xmlns:a16="http://schemas.microsoft.com/office/drawing/2014/main" val="2488732059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2095632140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751957645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1765439852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1527987176"/>
                    </a:ext>
                  </a:extLst>
                </a:gridCol>
              </a:tblGrid>
              <a:tr h="180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PROBLEM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SOLUTION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UNIQUE</a:t>
                      </a:r>
                      <a:r>
                        <a:rPr lang="en-US" sz="1200" b="1" baseline="0" dirty="0">
                          <a:latin typeface="Garamond" panose="02020404030301010803" pitchFamily="18" charset="0"/>
                        </a:rPr>
                        <a:t> VALUE PROPOSITION</a:t>
                      </a:r>
                      <a:endParaRPr lang="en-US" sz="12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UNFAIR</a:t>
                      </a:r>
                      <a:r>
                        <a:rPr lang="en-US" sz="1200" b="1" baseline="0" dirty="0">
                          <a:latin typeface="Garamond" panose="02020404030301010803" pitchFamily="18" charset="0"/>
                        </a:rPr>
                        <a:t> ADVANTAGE</a:t>
                      </a:r>
                      <a:endParaRPr lang="en-US" sz="1200" b="1" dirty="0">
                        <a:latin typeface="Garamond" panose="020204040303010108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aramond" panose="02020404030301010803" pitchFamily="18" charset="0"/>
                        </a:rPr>
                        <a:t>CUSTOMER SEGMENTS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2128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56248"/>
              </p:ext>
            </p:extLst>
          </p:nvPr>
        </p:nvGraphicFramePr>
        <p:xfrm>
          <a:off x="717451" y="3706545"/>
          <a:ext cx="10452295" cy="123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59">
                  <a:extLst>
                    <a:ext uri="{9D8B030D-6E8A-4147-A177-3AD203B41FA5}">
                      <a16:colId xmlns:a16="http://schemas.microsoft.com/office/drawing/2014/main" val="2692177969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3762971898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3994074971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2352892380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1316298864"/>
                    </a:ext>
                  </a:extLst>
                </a:gridCol>
              </a:tblGrid>
              <a:tr h="1238538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Expensive Commercial EDR Products [ FireEye, Carbon Black, Tanium , Crowd Strike, etc.]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No of agents deployed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Revenue per customer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--NA--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Marketing and Advertisement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Webinars and Conference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Existing CentralPro and Rescue Customers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960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58533"/>
              </p:ext>
            </p:extLst>
          </p:nvPr>
        </p:nvGraphicFramePr>
        <p:xfrm>
          <a:off x="717449" y="3226925"/>
          <a:ext cx="104522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59">
                  <a:extLst>
                    <a:ext uri="{9D8B030D-6E8A-4147-A177-3AD203B41FA5}">
                      <a16:colId xmlns:a16="http://schemas.microsoft.com/office/drawing/2014/main" val="3043559704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2034563815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3331818511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3304297676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4187127757"/>
                    </a:ext>
                  </a:extLst>
                </a:gridCol>
              </a:tblGrid>
              <a:tr h="44474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EXISTING ALTERNATIVES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KEY METRICS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HIGH</a:t>
                      </a:r>
                      <a:r>
                        <a:rPr lang="en-US" sz="1200" b="1" i="0" u="none" strike="noStrike" cap="none" baseline="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 LEVEL CONCEPT</a:t>
                      </a:r>
                      <a:endParaRPr lang="en-US" sz="1200" b="1" i="0" u="none" strike="noStrike" cap="none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CHANNELS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EARLY ADOPTERS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0449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77245"/>
              </p:ext>
            </p:extLst>
          </p:nvPr>
        </p:nvGraphicFramePr>
        <p:xfrm>
          <a:off x="717451" y="1286786"/>
          <a:ext cx="1045229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59">
                  <a:extLst>
                    <a:ext uri="{9D8B030D-6E8A-4147-A177-3AD203B41FA5}">
                      <a16:colId xmlns:a16="http://schemas.microsoft.com/office/drawing/2014/main" val="1574131856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2724104859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2654442450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2086279278"/>
                    </a:ext>
                  </a:extLst>
                </a:gridCol>
                <a:gridCol w="2090459">
                  <a:extLst>
                    <a:ext uri="{9D8B030D-6E8A-4147-A177-3AD203B41FA5}">
                      <a16:colId xmlns:a16="http://schemas.microsoft.com/office/drawing/2014/main" val="532962882"/>
                    </a:ext>
                  </a:extLst>
                </a:gridCol>
              </a:tblGrid>
              <a:tr h="190965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Multiple products for IT infrastructure management with a lack of Endpoint Security focus results in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Increase in cost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Operational overhead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Complex solutions requires skilled resource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Integrate basic Endpoint Detection and Response [EDR] capability into our Access Portfolio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Single agent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Simplify  detection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and response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Mitigate possible risk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and adhere compliance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Single Product with centralized view to manage IT infrastructure and equip security teams/ IT admins with Endpoint detection, analysis and response capabilities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An integrated solution that supports the needs of multiple stakeholders (IT, Security Team, Customer Care)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Organizations who do not have a dedicated security team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Operations and IT infrastructure team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SMB who need simple, effective and cost efficient solution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6239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41477"/>
              </p:ext>
            </p:extLst>
          </p:nvPr>
        </p:nvGraphicFramePr>
        <p:xfrm>
          <a:off x="717452" y="4978932"/>
          <a:ext cx="1045229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146">
                  <a:extLst>
                    <a:ext uri="{9D8B030D-6E8A-4147-A177-3AD203B41FA5}">
                      <a16:colId xmlns:a16="http://schemas.microsoft.com/office/drawing/2014/main" val="875390159"/>
                    </a:ext>
                  </a:extLst>
                </a:gridCol>
                <a:gridCol w="5226146">
                  <a:extLst>
                    <a:ext uri="{9D8B030D-6E8A-4147-A177-3AD203B41FA5}">
                      <a16:colId xmlns:a16="http://schemas.microsoft.com/office/drawing/2014/main" val="721685564"/>
                    </a:ext>
                  </a:extLst>
                </a:gridCol>
              </a:tblGrid>
              <a:tr h="33293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Garamond" panose="02020404030301010803" pitchFamily="18" charset="0"/>
                        </a:rPr>
                        <a:t>COST STRUCTURE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Garamond" panose="02020404030301010803" pitchFamily="18" charset="0"/>
                        </a:rPr>
                        <a:t>REVENUE STREAMS</a:t>
                      </a:r>
                    </a:p>
                    <a:p>
                      <a:pPr algn="ctr"/>
                      <a:endParaRPr lang="en-US" sz="13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107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06048"/>
              </p:ext>
            </p:extLst>
          </p:nvPr>
        </p:nvGraphicFramePr>
        <p:xfrm>
          <a:off x="717452" y="5486393"/>
          <a:ext cx="104522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146">
                  <a:extLst>
                    <a:ext uri="{9D8B030D-6E8A-4147-A177-3AD203B41FA5}">
                      <a16:colId xmlns:a16="http://schemas.microsoft.com/office/drawing/2014/main" val="1409713679"/>
                    </a:ext>
                  </a:extLst>
                </a:gridCol>
                <a:gridCol w="5226146">
                  <a:extLst>
                    <a:ext uri="{9D8B030D-6E8A-4147-A177-3AD203B41FA5}">
                      <a16:colId xmlns:a16="http://schemas.microsoft.com/office/drawing/2014/main" val="1447346374"/>
                    </a:ext>
                  </a:extLst>
                </a:gridCol>
              </a:tblGrid>
              <a:tr h="97030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Resources to research and develop Endpoint Detection and Response [EDR] capability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Hosting infrastructure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Acquisition cost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Agent based licensing per endpoint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Subscription model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8437"/>
                  </a:ext>
                </a:extLst>
              </a:tr>
            </a:tbl>
          </a:graphicData>
        </a:graphic>
      </p:graphicFrame>
      <p:sp>
        <p:nvSpPr>
          <p:cNvPr id="12" name="Shape 90"/>
          <p:cNvSpPr txBox="1"/>
          <p:nvPr/>
        </p:nvSpPr>
        <p:spPr>
          <a:xfrm>
            <a:off x="3120789" y="89440"/>
            <a:ext cx="5977719" cy="5746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latin typeface="Rockwell" panose="02060603020205020403" pitchFamily="18" charset="0"/>
                <a:ea typeface="Calibri"/>
                <a:cs typeface="Calibri"/>
                <a:sym typeface="Calibri"/>
              </a:rPr>
              <a:t>OUR BUSINESS MODEL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12989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579</TotalTime>
  <Words>503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Garamond</vt:lpstr>
      <vt:lpstr>Rockwell</vt:lpstr>
      <vt:lpstr>Rockwell Condensed</vt:lpstr>
      <vt:lpstr>Wingdings</vt:lpstr>
      <vt:lpstr>Wood Type</vt:lpstr>
      <vt:lpstr>Incorporating digital forensics capability into Our access Portfolio</vt:lpstr>
      <vt:lpstr>The Problem</vt:lpstr>
      <vt:lpstr>Market size</vt:lpstr>
      <vt:lpstr>Customer Validation  Data points from our customer care team for incidents related to security </vt:lpstr>
      <vt:lpstr>Competitor landscape</vt:lpstr>
      <vt:lpstr>The Solution/Benefit to Customers</vt:lpstr>
      <vt:lpstr>Competitive advantage</vt:lpstr>
      <vt:lpstr>Product DEMO…</vt:lpstr>
      <vt:lpstr>PowerPoint Presentation</vt:lpstr>
      <vt:lpstr>Appendix</vt:lpstr>
      <vt:lpstr>Appendix(Contd)   DIFFERENCE BETWEEN current CENTRALPRO FEATURES vs PROPOSED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EDR (End-point Detection and Recovery)</dc:title>
  <dc:creator>Ranjeet Mani</dc:creator>
  <cp:lastModifiedBy>Ranjeet Mani</cp:lastModifiedBy>
  <cp:revision>42</cp:revision>
  <dcterms:created xsi:type="dcterms:W3CDTF">2017-10-08T20:28:36Z</dcterms:created>
  <dcterms:modified xsi:type="dcterms:W3CDTF">2017-10-13T03:04:21Z</dcterms:modified>
</cp:coreProperties>
</file>