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8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290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E8B0F-0824-49FE-B58A-E95B71479B1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47D75FE-66D8-4CEA-B4CD-45FD5B29A80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$2.28bn by 2021</a:t>
          </a:r>
        </a:p>
      </dgm:t>
    </dgm:pt>
    <dgm:pt modelId="{B97205A6-1C26-4BFE-86E4-FE2E80A3DB22}" type="parTrans" cxnId="{CA9A6E9A-DCD0-4764-9728-6AAA04029C7B}">
      <dgm:prSet/>
      <dgm:spPr/>
      <dgm:t>
        <a:bodyPr/>
        <a:lstStyle/>
        <a:p>
          <a:endParaRPr lang="en-US"/>
        </a:p>
      </dgm:t>
    </dgm:pt>
    <dgm:pt modelId="{B478D42A-C0B2-41B2-9AB3-58BA3C9A0AEE}" type="sibTrans" cxnId="{CA9A6E9A-DCD0-4764-9728-6AAA04029C7B}">
      <dgm:prSet/>
      <dgm:spPr/>
      <dgm:t>
        <a:bodyPr/>
        <a:lstStyle/>
        <a:p>
          <a:endParaRPr lang="en-US"/>
        </a:p>
      </dgm:t>
    </dgm:pt>
    <dgm:pt modelId="{6A0F86F3-1DCA-44CD-9968-85D1AC5DDAD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CAGR of 25%</a:t>
          </a:r>
        </a:p>
      </dgm:t>
    </dgm:pt>
    <dgm:pt modelId="{6D4C0A33-9EEA-41C9-846A-FE08B50C852B}" type="parTrans" cxnId="{AB22ABCF-51BE-4A81-AE2D-0300AA16B792}">
      <dgm:prSet/>
      <dgm:spPr/>
      <dgm:t>
        <a:bodyPr/>
        <a:lstStyle/>
        <a:p>
          <a:endParaRPr lang="en-US"/>
        </a:p>
      </dgm:t>
    </dgm:pt>
    <dgm:pt modelId="{89C1979A-5A98-4BF7-AD60-3A820599F0DE}" type="sibTrans" cxnId="{AB22ABCF-51BE-4A81-AE2D-0300AA16B792}">
      <dgm:prSet/>
      <dgm:spPr/>
      <dgm:t>
        <a:bodyPr/>
        <a:lstStyle/>
        <a:p>
          <a:endParaRPr lang="en-US"/>
        </a:p>
      </dgm:t>
    </dgm:pt>
    <dgm:pt modelId="{BF106764-1EE3-4432-BE23-58860B3B6E0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$749mn in 2016</a:t>
          </a:r>
        </a:p>
      </dgm:t>
    </dgm:pt>
    <dgm:pt modelId="{D8008B0E-C9B0-4301-964B-75580129159B}" type="sibTrans" cxnId="{393A5782-F61E-4E78-96D1-18A6A7D540D1}">
      <dgm:prSet/>
      <dgm:spPr/>
      <dgm:t>
        <a:bodyPr/>
        <a:lstStyle/>
        <a:p>
          <a:endParaRPr lang="en-US"/>
        </a:p>
      </dgm:t>
    </dgm:pt>
    <dgm:pt modelId="{8DAB5399-43B7-41ED-B424-E6630B2022B2}" type="parTrans" cxnId="{393A5782-F61E-4E78-96D1-18A6A7D540D1}">
      <dgm:prSet/>
      <dgm:spPr/>
      <dgm:t>
        <a:bodyPr/>
        <a:lstStyle/>
        <a:p>
          <a:endParaRPr lang="en-US"/>
        </a:p>
      </dgm:t>
    </dgm:pt>
    <dgm:pt modelId="{541C7650-A456-4116-9D39-0BDFA913E39E}" type="pres">
      <dgm:prSet presAssocID="{955E8B0F-0824-49FE-B58A-E95B71479B12}" presName="linearFlow" presStyleCnt="0">
        <dgm:presLayoutVars>
          <dgm:dir/>
          <dgm:resizeHandles val="exact"/>
        </dgm:presLayoutVars>
      </dgm:prSet>
      <dgm:spPr/>
    </dgm:pt>
    <dgm:pt modelId="{EB24A90A-6FCB-46FF-B4EE-9BD221811417}" type="pres">
      <dgm:prSet presAssocID="{BF106764-1EE3-4432-BE23-58860B3B6E0C}" presName="composite" presStyleCnt="0"/>
      <dgm:spPr/>
    </dgm:pt>
    <dgm:pt modelId="{07C6F96E-FE74-42C8-809A-D69E475E5CF4}" type="pres">
      <dgm:prSet presAssocID="{BF106764-1EE3-4432-BE23-58860B3B6E0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extLst>
        <a:ext uri="{E40237B7-FDA0-4F09-8148-C483321AD2D9}">
          <dgm14:cNvPr xmlns:dgm14="http://schemas.microsoft.com/office/drawing/2010/diagram" id="0" name="" descr="&lt;strong&gt;Percentage&lt;/strong&gt; Sign Free Stock Photo - Public Domain Pictures"/>
        </a:ext>
      </dgm:extLst>
    </dgm:pt>
    <dgm:pt modelId="{4512E543-55AF-48A2-822E-D4D1ACEACB51}" type="pres">
      <dgm:prSet presAssocID="{BF106764-1EE3-4432-BE23-58860B3B6E0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A9CF1-67B1-4902-AFBD-EB61F079CA19}" type="pres">
      <dgm:prSet presAssocID="{D8008B0E-C9B0-4301-964B-75580129159B}" presName="spacing" presStyleCnt="0"/>
      <dgm:spPr/>
    </dgm:pt>
    <dgm:pt modelId="{73CC69A6-B415-4869-B86C-B4E576870D10}" type="pres">
      <dgm:prSet presAssocID="{547D75FE-66D8-4CEA-B4CD-45FD5B29A809}" presName="composite" presStyleCnt="0"/>
      <dgm:spPr/>
    </dgm:pt>
    <dgm:pt modelId="{7E3A9E61-1ECD-4B44-A81F-CC4B9871C32B}" type="pres">
      <dgm:prSet presAssocID="{547D75FE-66D8-4CEA-B4CD-45FD5B29A80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&lt;strong&gt;Dollar&lt;/strong&gt; Sign Black Free Stock Photo - Public Domain Pictures"/>
        </a:ext>
      </dgm:extLst>
    </dgm:pt>
    <dgm:pt modelId="{6A366FD1-B827-4F28-9DF7-561572AA9029}" type="pres">
      <dgm:prSet presAssocID="{547D75FE-66D8-4CEA-B4CD-45FD5B29A809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EBF27-515D-4AFC-881A-F9A492FF74BA}" type="pres">
      <dgm:prSet presAssocID="{B478D42A-C0B2-41B2-9AB3-58BA3C9A0AEE}" presName="spacing" presStyleCnt="0"/>
      <dgm:spPr/>
    </dgm:pt>
    <dgm:pt modelId="{A9659BD3-E692-4DF8-9FFA-E1F6644B3DC5}" type="pres">
      <dgm:prSet presAssocID="{6A0F86F3-1DCA-44CD-9968-85D1AC5DDAD9}" presName="composite" presStyleCnt="0"/>
      <dgm:spPr/>
    </dgm:pt>
    <dgm:pt modelId="{D9B76B68-4BB6-4E5E-A988-C979F3A68824}" type="pres">
      <dgm:prSet presAssocID="{6A0F86F3-1DCA-44CD-9968-85D1AC5DDAD9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  <dgm:extLst>
        <a:ext uri="{E40237B7-FDA0-4F09-8148-C483321AD2D9}">
          <dgm14:cNvPr xmlns:dgm14="http://schemas.microsoft.com/office/drawing/2010/diagram" id="0" name="" descr="How Can A Boss Plan A ‘&lt;strong&gt;Growth&lt;/strong&gt; Chart’ For His/Her Employee? | Cube Farm ..."/>
        </a:ext>
      </dgm:extLst>
    </dgm:pt>
    <dgm:pt modelId="{828EA277-88EE-4423-BFB1-AC279043A3E3}" type="pres">
      <dgm:prSet presAssocID="{6A0F86F3-1DCA-44CD-9968-85D1AC5DDAD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166DA-F06F-46A4-B009-584C122169BB}" type="presOf" srcId="{547D75FE-66D8-4CEA-B4CD-45FD5B29A809}" destId="{6A366FD1-B827-4F28-9DF7-561572AA9029}" srcOrd="0" destOrd="0" presId="urn:microsoft.com/office/officeart/2005/8/layout/vList3"/>
    <dgm:cxn modelId="{E68D31DE-DBA4-4484-BAB3-9CADCA596ABB}" type="presOf" srcId="{BF106764-1EE3-4432-BE23-58860B3B6E0C}" destId="{4512E543-55AF-48A2-822E-D4D1ACEACB51}" srcOrd="0" destOrd="0" presId="urn:microsoft.com/office/officeart/2005/8/layout/vList3"/>
    <dgm:cxn modelId="{AB22ABCF-51BE-4A81-AE2D-0300AA16B792}" srcId="{955E8B0F-0824-49FE-B58A-E95B71479B12}" destId="{6A0F86F3-1DCA-44CD-9968-85D1AC5DDAD9}" srcOrd="2" destOrd="0" parTransId="{6D4C0A33-9EEA-41C9-846A-FE08B50C852B}" sibTransId="{89C1979A-5A98-4BF7-AD60-3A820599F0DE}"/>
    <dgm:cxn modelId="{CA9A6E9A-DCD0-4764-9728-6AAA04029C7B}" srcId="{955E8B0F-0824-49FE-B58A-E95B71479B12}" destId="{547D75FE-66D8-4CEA-B4CD-45FD5B29A809}" srcOrd="1" destOrd="0" parTransId="{B97205A6-1C26-4BFE-86E4-FE2E80A3DB22}" sibTransId="{B478D42A-C0B2-41B2-9AB3-58BA3C9A0AEE}"/>
    <dgm:cxn modelId="{15E022AD-8636-4753-9E0A-75053E1EF289}" type="presOf" srcId="{955E8B0F-0824-49FE-B58A-E95B71479B12}" destId="{541C7650-A456-4116-9D39-0BDFA913E39E}" srcOrd="0" destOrd="0" presId="urn:microsoft.com/office/officeart/2005/8/layout/vList3"/>
    <dgm:cxn modelId="{3D1E70E9-2E6C-414B-937D-05C9A56EF011}" type="presOf" srcId="{6A0F86F3-1DCA-44CD-9968-85D1AC5DDAD9}" destId="{828EA277-88EE-4423-BFB1-AC279043A3E3}" srcOrd="0" destOrd="0" presId="urn:microsoft.com/office/officeart/2005/8/layout/vList3"/>
    <dgm:cxn modelId="{393A5782-F61E-4E78-96D1-18A6A7D540D1}" srcId="{955E8B0F-0824-49FE-B58A-E95B71479B12}" destId="{BF106764-1EE3-4432-BE23-58860B3B6E0C}" srcOrd="0" destOrd="0" parTransId="{8DAB5399-43B7-41ED-B424-E6630B2022B2}" sibTransId="{D8008B0E-C9B0-4301-964B-75580129159B}"/>
    <dgm:cxn modelId="{ED7E0A40-54EC-4D9C-9C0B-90F6F8B5C8F1}" type="presParOf" srcId="{541C7650-A456-4116-9D39-0BDFA913E39E}" destId="{EB24A90A-6FCB-46FF-B4EE-9BD221811417}" srcOrd="0" destOrd="0" presId="urn:microsoft.com/office/officeart/2005/8/layout/vList3"/>
    <dgm:cxn modelId="{8EC7F1BD-CBEA-44D1-8E37-2D9A084259C8}" type="presParOf" srcId="{EB24A90A-6FCB-46FF-B4EE-9BD221811417}" destId="{07C6F96E-FE74-42C8-809A-D69E475E5CF4}" srcOrd="0" destOrd="0" presId="urn:microsoft.com/office/officeart/2005/8/layout/vList3"/>
    <dgm:cxn modelId="{6764E846-9201-4993-B87C-9055770F79D6}" type="presParOf" srcId="{EB24A90A-6FCB-46FF-B4EE-9BD221811417}" destId="{4512E543-55AF-48A2-822E-D4D1ACEACB51}" srcOrd="1" destOrd="0" presId="urn:microsoft.com/office/officeart/2005/8/layout/vList3"/>
    <dgm:cxn modelId="{12E5FCE7-72F4-4D6A-9C67-EAD2AB6D0D91}" type="presParOf" srcId="{541C7650-A456-4116-9D39-0BDFA913E39E}" destId="{453A9CF1-67B1-4902-AFBD-EB61F079CA19}" srcOrd="1" destOrd="0" presId="urn:microsoft.com/office/officeart/2005/8/layout/vList3"/>
    <dgm:cxn modelId="{5A27873D-4995-4FC9-A3C9-3DB06685CA17}" type="presParOf" srcId="{541C7650-A456-4116-9D39-0BDFA913E39E}" destId="{73CC69A6-B415-4869-B86C-B4E576870D10}" srcOrd="2" destOrd="0" presId="urn:microsoft.com/office/officeart/2005/8/layout/vList3"/>
    <dgm:cxn modelId="{9D6DC5A9-8F7D-4FD6-83F3-1DA7BBB69805}" type="presParOf" srcId="{73CC69A6-B415-4869-B86C-B4E576870D10}" destId="{7E3A9E61-1ECD-4B44-A81F-CC4B9871C32B}" srcOrd="0" destOrd="0" presId="urn:microsoft.com/office/officeart/2005/8/layout/vList3"/>
    <dgm:cxn modelId="{3A4196F8-0EEF-4EC2-8839-BCF1259FF5B4}" type="presParOf" srcId="{73CC69A6-B415-4869-B86C-B4E576870D10}" destId="{6A366FD1-B827-4F28-9DF7-561572AA9029}" srcOrd="1" destOrd="0" presId="urn:microsoft.com/office/officeart/2005/8/layout/vList3"/>
    <dgm:cxn modelId="{99CA8BFF-A63E-430D-8095-2D82EE6484C9}" type="presParOf" srcId="{541C7650-A456-4116-9D39-0BDFA913E39E}" destId="{973EBF27-515D-4AFC-881A-F9A492FF74BA}" srcOrd="3" destOrd="0" presId="urn:microsoft.com/office/officeart/2005/8/layout/vList3"/>
    <dgm:cxn modelId="{DC2C731A-EF9F-492A-9C2A-FEB6893133BA}" type="presParOf" srcId="{541C7650-A456-4116-9D39-0BDFA913E39E}" destId="{A9659BD3-E692-4DF8-9FFA-E1F6644B3DC5}" srcOrd="4" destOrd="0" presId="urn:microsoft.com/office/officeart/2005/8/layout/vList3"/>
    <dgm:cxn modelId="{3124705B-2808-434F-BF74-75DDD083FD0F}" type="presParOf" srcId="{A9659BD3-E692-4DF8-9FFA-E1F6644B3DC5}" destId="{D9B76B68-4BB6-4E5E-A988-C979F3A68824}" srcOrd="0" destOrd="0" presId="urn:microsoft.com/office/officeart/2005/8/layout/vList3"/>
    <dgm:cxn modelId="{CDFEA8F7-3C81-449F-B1EB-19978031576F}" type="presParOf" srcId="{A9659BD3-E692-4DF8-9FFA-E1F6644B3DC5}" destId="{828EA277-88EE-4423-BFB1-AC279043A3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D56EB-E31E-4499-896D-2525BD6D027F}" type="doc">
      <dgm:prSet loTypeId="urn:microsoft.com/office/officeart/2005/8/layout/venn2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75F6DF65-8BD5-4E7F-984F-3BD54AAED9AD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95000"/>
                  <a:lumOff val="5000"/>
                </a:schemeClr>
              </a:solidFill>
            </a:rPr>
            <a:t>711mn devices</a:t>
          </a:r>
        </a:p>
      </dgm:t>
    </dgm:pt>
    <dgm:pt modelId="{C9D492DF-B0B5-4BB3-91BF-7A120DD7B568}" type="parTrans" cxnId="{A708B613-E785-4D89-BDD2-5452FC41724A}">
      <dgm:prSet/>
      <dgm:spPr/>
      <dgm:t>
        <a:bodyPr/>
        <a:lstStyle/>
        <a:p>
          <a:endParaRPr lang="en-US"/>
        </a:p>
      </dgm:t>
    </dgm:pt>
    <dgm:pt modelId="{CDB84A2C-40F9-49EE-89AE-941E32ABFE5A}" type="sibTrans" cxnId="{A708B613-E785-4D89-BDD2-5452FC41724A}">
      <dgm:prSet/>
      <dgm:spPr/>
      <dgm:t>
        <a:bodyPr/>
        <a:lstStyle/>
        <a:p>
          <a:endParaRPr lang="en-US"/>
        </a:p>
      </dgm:t>
    </dgm:pt>
    <dgm:pt modelId="{F16F51F9-7BCD-4CB5-BA30-C7C16E80DF69}">
      <dgm:prSet phldrT="[Text]" custT="1"/>
      <dgm:spPr/>
      <dgm:t>
        <a:bodyPr/>
        <a:lstStyle/>
        <a:p>
          <a:r>
            <a:rPr lang="en-US" sz="1400" b="1" dirty="0">
              <a:solidFill>
                <a:schemeClr val="bg1">
                  <a:lumMod val="95000"/>
                  <a:lumOff val="5000"/>
                </a:schemeClr>
              </a:solidFill>
            </a:rPr>
            <a:t>40mn devices</a:t>
          </a:r>
        </a:p>
      </dgm:t>
    </dgm:pt>
    <dgm:pt modelId="{DDF80AD2-AC10-471C-8402-BC767D7FAB6E}" type="parTrans" cxnId="{E828F4D1-A8AA-4D2F-8E4A-F869362B93E2}">
      <dgm:prSet/>
      <dgm:spPr/>
      <dgm:t>
        <a:bodyPr/>
        <a:lstStyle/>
        <a:p>
          <a:endParaRPr lang="en-US"/>
        </a:p>
      </dgm:t>
    </dgm:pt>
    <dgm:pt modelId="{70486722-A30D-4757-9A3D-A3B6AE86ABFE}" type="sibTrans" cxnId="{E828F4D1-A8AA-4D2F-8E4A-F869362B93E2}">
      <dgm:prSet/>
      <dgm:spPr/>
      <dgm:t>
        <a:bodyPr/>
        <a:lstStyle/>
        <a:p>
          <a:endParaRPr lang="en-US"/>
        </a:p>
      </dgm:t>
    </dgm:pt>
    <dgm:pt modelId="{C10300E1-5CA3-4D70-B9E0-9968242D5D2E}" type="pres">
      <dgm:prSet presAssocID="{8C9D56EB-E31E-4499-896D-2525BD6D027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D62805-ADEB-4F59-9AE0-3E3A5BB9B0F5}" type="pres">
      <dgm:prSet presAssocID="{8C9D56EB-E31E-4499-896D-2525BD6D027F}" presName="comp1" presStyleCnt="0"/>
      <dgm:spPr/>
    </dgm:pt>
    <dgm:pt modelId="{F9E51633-9776-4C3C-8237-E4BC206D054B}" type="pres">
      <dgm:prSet presAssocID="{8C9D56EB-E31E-4499-896D-2525BD6D027F}" presName="circle1" presStyleLbl="node1" presStyleIdx="0" presStyleCnt="2"/>
      <dgm:spPr/>
      <dgm:t>
        <a:bodyPr/>
        <a:lstStyle/>
        <a:p>
          <a:endParaRPr lang="en-US"/>
        </a:p>
      </dgm:t>
    </dgm:pt>
    <dgm:pt modelId="{9624E545-433D-4B21-9AFF-7B5A1385B4ED}" type="pres">
      <dgm:prSet presAssocID="{8C9D56EB-E31E-4499-896D-2525BD6D027F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076-C1D5-400E-9BF5-4C1E0F213A77}" type="pres">
      <dgm:prSet presAssocID="{8C9D56EB-E31E-4499-896D-2525BD6D027F}" presName="comp2" presStyleCnt="0"/>
      <dgm:spPr/>
    </dgm:pt>
    <dgm:pt modelId="{A36580F6-7F6C-46CD-8DDA-656AE7259A77}" type="pres">
      <dgm:prSet presAssocID="{8C9D56EB-E31E-4499-896D-2525BD6D027F}" presName="circle2" presStyleLbl="node1" presStyleIdx="1" presStyleCnt="2" custScaleX="53800" custScaleY="49431" custLinFactNeighborX="0" custLinFactNeighborY="29800"/>
      <dgm:spPr/>
      <dgm:t>
        <a:bodyPr/>
        <a:lstStyle/>
        <a:p>
          <a:endParaRPr lang="en-US"/>
        </a:p>
      </dgm:t>
    </dgm:pt>
    <dgm:pt modelId="{700C79F3-23A0-4621-97A5-4CAAFE5813CD}" type="pres">
      <dgm:prSet presAssocID="{8C9D56EB-E31E-4499-896D-2525BD6D027F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A4E3D2-482A-4D25-8F46-25DFC35C9878}" type="presOf" srcId="{75F6DF65-8BD5-4E7F-984F-3BD54AAED9AD}" destId="{9624E545-433D-4B21-9AFF-7B5A1385B4ED}" srcOrd="1" destOrd="0" presId="urn:microsoft.com/office/officeart/2005/8/layout/venn2"/>
    <dgm:cxn modelId="{A708B613-E785-4D89-BDD2-5452FC41724A}" srcId="{8C9D56EB-E31E-4499-896D-2525BD6D027F}" destId="{75F6DF65-8BD5-4E7F-984F-3BD54AAED9AD}" srcOrd="0" destOrd="0" parTransId="{C9D492DF-B0B5-4BB3-91BF-7A120DD7B568}" sibTransId="{CDB84A2C-40F9-49EE-89AE-941E32ABFE5A}"/>
    <dgm:cxn modelId="{E828F4D1-A8AA-4D2F-8E4A-F869362B93E2}" srcId="{8C9D56EB-E31E-4499-896D-2525BD6D027F}" destId="{F16F51F9-7BCD-4CB5-BA30-C7C16E80DF69}" srcOrd="1" destOrd="0" parTransId="{DDF80AD2-AC10-471C-8402-BC767D7FAB6E}" sibTransId="{70486722-A30D-4757-9A3D-A3B6AE86ABFE}"/>
    <dgm:cxn modelId="{C164BFB7-EFBE-455D-95AD-6BA554A9BB2B}" type="presOf" srcId="{8C9D56EB-E31E-4499-896D-2525BD6D027F}" destId="{C10300E1-5CA3-4D70-B9E0-9968242D5D2E}" srcOrd="0" destOrd="0" presId="urn:microsoft.com/office/officeart/2005/8/layout/venn2"/>
    <dgm:cxn modelId="{332B8F3E-39FC-4BFD-9C23-2366C47BA907}" type="presOf" srcId="{F16F51F9-7BCD-4CB5-BA30-C7C16E80DF69}" destId="{A36580F6-7F6C-46CD-8DDA-656AE7259A77}" srcOrd="0" destOrd="0" presId="urn:microsoft.com/office/officeart/2005/8/layout/venn2"/>
    <dgm:cxn modelId="{323635CD-F584-411C-8131-4C37F1E0C272}" type="presOf" srcId="{F16F51F9-7BCD-4CB5-BA30-C7C16E80DF69}" destId="{700C79F3-23A0-4621-97A5-4CAAFE5813CD}" srcOrd="1" destOrd="0" presId="urn:microsoft.com/office/officeart/2005/8/layout/venn2"/>
    <dgm:cxn modelId="{662617A9-B8C2-4105-B8C1-1B7AB9CA7A8D}" type="presOf" srcId="{75F6DF65-8BD5-4E7F-984F-3BD54AAED9AD}" destId="{F9E51633-9776-4C3C-8237-E4BC206D054B}" srcOrd="0" destOrd="0" presId="urn:microsoft.com/office/officeart/2005/8/layout/venn2"/>
    <dgm:cxn modelId="{2CDC6C07-FDB1-4026-B36B-0860DD32872D}" type="presParOf" srcId="{C10300E1-5CA3-4D70-B9E0-9968242D5D2E}" destId="{43D62805-ADEB-4F59-9AE0-3E3A5BB9B0F5}" srcOrd="0" destOrd="0" presId="urn:microsoft.com/office/officeart/2005/8/layout/venn2"/>
    <dgm:cxn modelId="{7B85AF17-20C8-4684-85C7-DD0F8488A9DA}" type="presParOf" srcId="{43D62805-ADEB-4F59-9AE0-3E3A5BB9B0F5}" destId="{F9E51633-9776-4C3C-8237-E4BC206D054B}" srcOrd="0" destOrd="0" presId="urn:microsoft.com/office/officeart/2005/8/layout/venn2"/>
    <dgm:cxn modelId="{8F681374-A0C3-479A-AB03-5D37F98C34F2}" type="presParOf" srcId="{43D62805-ADEB-4F59-9AE0-3E3A5BB9B0F5}" destId="{9624E545-433D-4B21-9AFF-7B5A1385B4ED}" srcOrd="1" destOrd="0" presId="urn:microsoft.com/office/officeart/2005/8/layout/venn2"/>
    <dgm:cxn modelId="{8912A706-3AD6-443B-91E7-A8D7E2B22E0B}" type="presParOf" srcId="{C10300E1-5CA3-4D70-B9E0-9968242D5D2E}" destId="{26068076-C1D5-400E-9BF5-4C1E0F213A77}" srcOrd="1" destOrd="0" presId="urn:microsoft.com/office/officeart/2005/8/layout/venn2"/>
    <dgm:cxn modelId="{ABF1C479-0D97-41E6-B563-A2E70686F6C1}" type="presParOf" srcId="{26068076-C1D5-400E-9BF5-4C1E0F213A77}" destId="{A36580F6-7F6C-46CD-8DDA-656AE7259A77}" srcOrd="0" destOrd="0" presId="urn:microsoft.com/office/officeart/2005/8/layout/venn2"/>
    <dgm:cxn modelId="{BECBCB9C-F1D2-4508-B5D7-EEF3E873D36B}" type="presParOf" srcId="{26068076-C1D5-400E-9BF5-4C1E0F213A77}" destId="{700C79F3-23A0-4621-97A5-4CAAFE5813C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AEAFD-59F4-4C74-9A02-56EC092A26F8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6C3E7AE6-6219-464F-8AAA-A67A50284F61}">
      <dgm:prSet phldrT="[Text]"/>
      <dgm:spPr/>
      <dgm:t>
        <a:bodyPr/>
        <a:lstStyle/>
        <a:p>
          <a:r>
            <a:rPr lang="en-US" dirty="0"/>
            <a:t>Bundled packaging</a:t>
          </a:r>
        </a:p>
      </dgm:t>
    </dgm:pt>
    <dgm:pt modelId="{277DBA52-59C7-41FF-93BE-2FB7B47964BE}" type="parTrans" cxnId="{862303AA-134E-447C-845D-0E7720BCBD0B}">
      <dgm:prSet/>
      <dgm:spPr/>
      <dgm:t>
        <a:bodyPr/>
        <a:lstStyle/>
        <a:p>
          <a:endParaRPr lang="en-US"/>
        </a:p>
      </dgm:t>
    </dgm:pt>
    <dgm:pt modelId="{3E0999C4-E740-4B7C-8CE0-3D54865F4AB7}" type="sibTrans" cxnId="{862303AA-134E-447C-845D-0E7720BCBD0B}">
      <dgm:prSet/>
      <dgm:spPr/>
      <dgm:t>
        <a:bodyPr/>
        <a:lstStyle/>
        <a:p>
          <a:endParaRPr lang="en-US"/>
        </a:p>
      </dgm:t>
    </dgm:pt>
    <dgm:pt modelId="{3349C6FE-9E2B-4F8E-9A56-3260C2B13047}">
      <dgm:prSet phldrT="[Text]"/>
      <dgm:spPr/>
      <dgm:t>
        <a:bodyPr/>
        <a:lstStyle/>
        <a:p>
          <a:r>
            <a:rPr lang="en-US"/>
            <a:t>Reduced expenditure</a:t>
          </a:r>
          <a:endParaRPr lang="en-US" dirty="0"/>
        </a:p>
      </dgm:t>
    </dgm:pt>
    <dgm:pt modelId="{609F22EC-7398-4EF9-9919-379E4E9E6E00}" type="sibTrans" cxnId="{63CE0DBF-57DC-44EB-AADC-9C6BA1DD832B}">
      <dgm:prSet/>
      <dgm:spPr/>
      <dgm:t>
        <a:bodyPr/>
        <a:lstStyle/>
        <a:p>
          <a:endParaRPr lang="en-US"/>
        </a:p>
      </dgm:t>
    </dgm:pt>
    <dgm:pt modelId="{99B64E96-1248-4242-B791-B73DA585DFE8}" type="parTrans" cxnId="{63CE0DBF-57DC-44EB-AADC-9C6BA1DD832B}">
      <dgm:prSet/>
      <dgm:spPr/>
      <dgm:t>
        <a:bodyPr/>
        <a:lstStyle/>
        <a:p>
          <a:endParaRPr lang="en-US"/>
        </a:p>
      </dgm:t>
    </dgm:pt>
    <dgm:pt modelId="{784BCCC5-BE7E-4122-8331-EA9513FBD970}">
      <dgm:prSet phldrT="[Text]"/>
      <dgm:spPr/>
      <dgm:t>
        <a:bodyPr/>
        <a:lstStyle/>
        <a:p>
          <a:r>
            <a:rPr lang="en-US" dirty="0"/>
            <a:t>Reduced manual process and controls</a:t>
          </a:r>
        </a:p>
      </dgm:t>
    </dgm:pt>
    <dgm:pt modelId="{3EFDEB58-DA6F-4D86-808F-B464C038A54E}" type="sibTrans" cxnId="{FB78D8B3-CBE3-4864-A68B-26E24FCBA47A}">
      <dgm:prSet/>
      <dgm:spPr/>
      <dgm:t>
        <a:bodyPr/>
        <a:lstStyle/>
        <a:p>
          <a:endParaRPr lang="en-US"/>
        </a:p>
      </dgm:t>
    </dgm:pt>
    <dgm:pt modelId="{DF421600-8BF7-4A8E-9C3E-AE97198E2BD5}" type="parTrans" cxnId="{FB78D8B3-CBE3-4864-A68B-26E24FCBA47A}">
      <dgm:prSet/>
      <dgm:spPr/>
      <dgm:t>
        <a:bodyPr/>
        <a:lstStyle/>
        <a:p>
          <a:endParaRPr lang="en-US"/>
        </a:p>
      </dgm:t>
    </dgm:pt>
    <dgm:pt modelId="{17BF0C45-0637-4545-8BA2-00352184C7A3}" type="pres">
      <dgm:prSet presAssocID="{33CAEAFD-59F4-4C74-9A02-56EC092A26F8}" presName="Name0" presStyleCnt="0">
        <dgm:presLayoutVars>
          <dgm:chMax val="7"/>
          <dgm:dir/>
          <dgm:resizeHandles val="exact"/>
        </dgm:presLayoutVars>
      </dgm:prSet>
      <dgm:spPr/>
    </dgm:pt>
    <dgm:pt modelId="{1ECBF482-10A6-4837-A9AD-5653F79022F5}" type="pres">
      <dgm:prSet presAssocID="{33CAEAFD-59F4-4C74-9A02-56EC092A26F8}" presName="ellipse1" presStyleLbl="vennNode1" presStyleIdx="0" presStyleCnt="3" custLinFactNeighborX="7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D21C1-8330-4A79-864F-970919FE8732}" type="pres">
      <dgm:prSet presAssocID="{33CAEAFD-59F4-4C74-9A02-56EC092A26F8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2B733-E4C4-4FAA-BB54-BC5255E2ED9B}" type="pres">
      <dgm:prSet presAssocID="{33CAEAFD-59F4-4C74-9A02-56EC092A26F8}" presName="ellipse3" presStyleLbl="vennNode1" presStyleIdx="2" presStyleCnt="3" custLinFactNeighborX="-8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303AA-134E-447C-845D-0E7720BCBD0B}" srcId="{33CAEAFD-59F4-4C74-9A02-56EC092A26F8}" destId="{6C3E7AE6-6219-464F-8AAA-A67A50284F61}" srcOrd="0" destOrd="0" parTransId="{277DBA52-59C7-41FF-93BE-2FB7B47964BE}" sibTransId="{3E0999C4-E740-4B7C-8CE0-3D54865F4AB7}"/>
    <dgm:cxn modelId="{FB78D8B3-CBE3-4864-A68B-26E24FCBA47A}" srcId="{33CAEAFD-59F4-4C74-9A02-56EC092A26F8}" destId="{784BCCC5-BE7E-4122-8331-EA9513FBD970}" srcOrd="2" destOrd="0" parTransId="{DF421600-8BF7-4A8E-9C3E-AE97198E2BD5}" sibTransId="{3EFDEB58-DA6F-4D86-808F-B464C038A54E}"/>
    <dgm:cxn modelId="{21085801-1086-4706-8CAD-2ECFAB17051C}" type="presOf" srcId="{3349C6FE-9E2B-4F8E-9A56-3260C2B13047}" destId="{B08D21C1-8330-4A79-864F-970919FE8732}" srcOrd="0" destOrd="0" presId="urn:microsoft.com/office/officeart/2005/8/layout/rings+Icon"/>
    <dgm:cxn modelId="{121D0A70-AF60-4DD1-9DC3-2F7FDF38DA19}" type="presOf" srcId="{33CAEAFD-59F4-4C74-9A02-56EC092A26F8}" destId="{17BF0C45-0637-4545-8BA2-00352184C7A3}" srcOrd="0" destOrd="0" presId="urn:microsoft.com/office/officeart/2005/8/layout/rings+Icon"/>
    <dgm:cxn modelId="{B6E98BBA-F280-413A-908C-DE3EAA7F1B75}" type="presOf" srcId="{784BCCC5-BE7E-4122-8331-EA9513FBD970}" destId="{5762B733-E4C4-4FAA-BB54-BC5255E2ED9B}" srcOrd="0" destOrd="0" presId="urn:microsoft.com/office/officeart/2005/8/layout/rings+Icon"/>
    <dgm:cxn modelId="{63CE0DBF-57DC-44EB-AADC-9C6BA1DD832B}" srcId="{33CAEAFD-59F4-4C74-9A02-56EC092A26F8}" destId="{3349C6FE-9E2B-4F8E-9A56-3260C2B13047}" srcOrd="1" destOrd="0" parTransId="{99B64E96-1248-4242-B791-B73DA585DFE8}" sibTransId="{609F22EC-7398-4EF9-9919-379E4E9E6E00}"/>
    <dgm:cxn modelId="{DEC43E28-B9F0-4FF0-9667-0006CCFD1B77}" type="presOf" srcId="{6C3E7AE6-6219-464F-8AAA-A67A50284F61}" destId="{1ECBF482-10A6-4837-A9AD-5653F79022F5}" srcOrd="0" destOrd="0" presId="urn:microsoft.com/office/officeart/2005/8/layout/rings+Icon"/>
    <dgm:cxn modelId="{6F464AEA-1B1C-4F0D-826E-D44C5AFC2CEA}" type="presParOf" srcId="{17BF0C45-0637-4545-8BA2-00352184C7A3}" destId="{1ECBF482-10A6-4837-A9AD-5653F79022F5}" srcOrd="0" destOrd="0" presId="urn:microsoft.com/office/officeart/2005/8/layout/rings+Icon"/>
    <dgm:cxn modelId="{BE73A083-A2CE-4797-BC46-FDE8311C72E7}" type="presParOf" srcId="{17BF0C45-0637-4545-8BA2-00352184C7A3}" destId="{B08D21C1-8330-4A79-864F-970919FE8732}" srcOrd="1" destOrd="0" presId="urn:microsoft.com/office/officeart/2005/8/layout/rings+Icon"/>
    <dgm:cxn modelId="{2F747DCC-FBF9-4966-9D7B-1595EA27D3AB}" type="presParOf" srcId="{17BF0C45-0637-4545-8BA2-00352184C7A3}" destId="{5762B733-E4C4-4FAA-BB54-BC5255E2ED9B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2E543-55AF-48A2-822E-D4D1ACEACB51}">
      <dsp:nvSpPr>
        <dsp:cNvPr id="0" name=""/>
        <dsp:cNvSpPr/>
      </dsp:nvSpPr>
      <dsp:spPr>
        <a:xfrm rot="10800000">
          <a:off x="1182188" y="2202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$749mn in 2016</a:t>
          </a:r>
        </a:p>
      </dsp:txBody>
      <dsp:txXfrm rot="10800000">
        <a:off x="1423404" y="2202"/>
        <a:ext cx="3494585" cy="964864"/>
      </dsp:txXfrm>
    </dsp:sp>
    <dsp:sp modelId="{07C6F96E-FE74-42C8-809A-D69E475E5CF4}">
      <dsp:nvSpPr>
        <dsp:cNvPr id="0" name=""/>
        <dsp:cNvSpPr/>
      </dsp:nvSpPr>
      <dsp:spPr>
        <a:xfrm>
          <a:off x="699756" y="2202"/>
          <a:ext cx="964864" cy="9648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66FD1-B827-4F28-9DF7-561572AA9029}">
      <dsp:nvSpPr>
        <dsp:cNvPr id="0" name=""/>
        <dsp:cNvSpPr/>
      </dsp:nvSpPr>
      <dsp:spPr>
        <a:xfrm rot="10800000">
          <a:off x="1182188" y="1255086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$2.28bn by 2021</a:t>
          </a:r>
        </a:p>
      </dsp:txBody>
      <dsp:txXfrm rot="10800000">
        <a:off x="1423404" y="1255086"/>
        <a:ext cx="3494585" cy="964864"/>
      </dsp:txXfrm>
    </dsp:sp>
    <dsp:sp modelId="{7E3A9E61-1ECD-4B44-A81F-CC4B9871C32B}">
      <dsp:nvSpPr>
        <dsp:cNvPr id="0" name=""/>
        <dsp:cNvSpPr/>
      </dsp:nvSpPr>
      <dsp:spPr>
        <a:xfrm>
          <a:off x="699756" y="1255086"/>
          <a:ext cx="964864" cy="96486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EA277-88EE-4423-BFB1-AC279043A3E3}">
      <dsp:nvSpPr>
        <dsp:cNvPr id="0" name=""/>
        <dsp:cNvSpPr/>
      </dsp:nvSpPr>
      <dsp:spPr>
        <a:xfrm rot="10800000">
          <a:off x="1182188" y="2507970"/>
          <a:ext cx="3735801" cy="964864"/>
        </a:xfrm>
        <a:prstGeom prst="homePlate">
          <a:avLst/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78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CAGR of 25%</a:t>
          </a:r>
        </a:p>
      </dsp:txBody>
      <dsp:txXfrm rot="10800000">
        <a:off x="1423404" y="2507970"/>
        <a:ext cx="3494585" cy="964864"/>
      </dsp:txXfrm>
    </dsp:sp>
    <dsp:sp modelId="{D9B76B68-4BB6-4E5E-A988-C979F3A68824}">
      <dsp:nvSpPr>
        <dsp:cNvPr id="0" name=""/>
        <dsp:cNvSpPr/>
      </dsp:nvSpPr>
      <dsp:spPr>
        <a:xfrm>
          <a:off x="699756" y="2507970"/>
          <a:ext cx="964864" cy="9648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51633-9776-4C3C-8237-E4BC206D054B}">
      <dsp:nvSpPr>
        <dsp:cNvPr id="0" name=""/>
        <dsp:cNvSpPr/>
      </dsp:nvSpPr>
      <dsp:spPr>
        <a:xfrm>
          <a:off x="920880" y="0"/>
          <a:ext cx="3683521" cy="3683521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711mn devices</a:t>
          </a:r>
        </a:p>
      </dsp:txBody>
      <dsp:txXfrm>
        <a:off x="1795716" y="276264"/>
        <a:ext cx="1933848" cy="626198"/>
      </dsp:txXfrm>
    </dsp:sp>
    <dsp:sp modelId="{A36580F6-7F6C-46CD-8DDA-656AE7259A77}">
      <dsp:nvSpPr>
        <dsp:cNvPr id="0" name=""/>
        <dsp:cNvSpPr/>
      </dsp:nvSpPr>
      <dsp:spPr>
        <a:xfrm>
          <a:off x="2019490" y="2317920"/>
          <a:ext cx="1486300" cy="1365600"/>
        </a:xfrm>
        <a:prstGeom prst="ellipse">
          <a:avLst/>
        </a:prstGeom>
        <a:solidFill>
          <a:schemeClr val="accent6">
            <a:shade val="50000"/>
            <a:hueOff val="139512"/>
            <a:satOff val="-5385"/>
            <a:lumOff val="413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>
                  <a:lumMod val="95000"/>
                  <a:lumOff val="5000"/>
                </a:schemeClr>
              </a:solidFill>
            </a:rPr>
            <a:t>40mn devices</a:t>
          </a:r>
        </a:p>
      </dsp:txBody>
      <dsp:txXfrm>
        <a:off x="2237154" y="2659320"/>
        <a:ext cx="1050973" cy="682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BF482-10A6-4837-A9AD-5653F79022F5}">
      <dsp:nvSpPr>
        <dsp:cNvPr id="0" name=""/>
        <dsp:cNvSpPr/>
      </dsp:nvSpPr>
      <dsp:spPr>
        <a:xfrm>
          <a:off x="2850608" y="0"/>
          <a:ext cx="2069467" cy="2069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Bundled packaging</a:t>
          </a:r>
        </a:p>
      </dsp:txBody>
      <dsp:txXfrm>
        <a:off x="3153674" y="303062"/>
        <a:ext cx="1463335" cy="1463313"/>
      </dsp:txXfrm>
    </dsp:sp>
    <dsp:sp modelId="{B08D21C1-8330-4A79-864F-970919FE8732}">
      <dsp:nvSpPr>
        <dsp:cNvPr id="0" name=""/>
        <dsp:cNvSpPr/>
      </dsp:nvSpPr>
      <dsp:spPr>
        <a:xfrm>
          <a:off x="3768083" y="1380200"/>
          <a:ext cx="2069467" cy="2069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Reduced expenditure</a:t>
          </a:r>
          <a:endParaRPr lang="en-US" sz="2100" kern="1200" dirty="0"/>
        </a:p>
      </dsp:txBody>
      <dsp:txXfrm>
        <a:off x="4071149" y="1683262"/>
        <a:ext cx="1463335" cy="1463313"/>
      </dsp:txXfrm>
    </dsp:sp>
    <dsp:sp modelId="{5762B733-E4C4-4FAA-BB54-BC5255E2ED9B}">
      <dsp:nvSpPr>
        <dsp:cNvPr id="0" name=""/>
        <dsp:cNvSpPr/>
      </dsp:nvSpPr>
      <dsp:spPr>
        <a:xfrm>
          <a:off x="4650215" y="0"/>
          <a:ext cx="2069467" cy="2069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Reduced manual process and controls</a:t>
          </a:r>
        </a:p>
      </dsp:txBody>
      <dsp:txXfrm>
        <a:off x="4953281" y="303062"/>
        <a:ext cx="1463335" cy="1463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8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5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7645" y="6336179"/>
            <a:ext cx="1301115" cy="3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790" y="1606456"/>
            <a:ext cx="10510911" cy="1825096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Incorporating digital forensics capability into Our access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0827" y="3780623"/>
            <a:ext cx="2549819" cy="194492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r>
              <a:rPr lang="en-US" dirty="0" err="1"/>
              <a:t>Vignesh</a:t>
            </a:r>
            <a:r>
              <a:rPr lang="en-US" dirty="0"/>
              <a:t> </a:t>
            </a:r>
            <a:r>
              <a:rPr lang="en-US" dirty="0" err="1" smtClean="0"/>
              <a:t>BALAKRisHNAN</a:t>
            </a:r>
            <a:endParaRPr lang="en-US" dirty="0"/>
          </a:p>
          <a:p>
            <a:r>
              <a:rPr lang="en-US" dirty="0"/>
              <a:t>Manish Jaiswal</a:t>
            </a:r>
          </a:p>
          <a:p>
            <a:r>
              <a:rPr lang="en-US" dirty="0"/>
              <a:t>Michael Rennie</a:t>
            </a:r>
          </a:p>
          <a:p>
            <a:r>
              <a:rPr lang="en-US" dirty="0"/>
              <a:t>Ranjeet Mani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82347" y="3780624"/>
            <a:ext cx="4714837" cy="194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/>
              <a:t>Team Name</a:t>
            </a:r>
            <a:r>
              <a:rPr lang="en-US" sz="1500" cap="all" dirty="0"/>
              <a:t>: Cyber </a:t>
            </a:r>
            <a:r>
              <a:rPr lang="en-US" sz="1500" cap="all" dirty="0" smtClean="0"/>
              <a:t>Knights</a:t>
            </a:r>
          </a:p>
          <a:p>
            <a:r>
              <a:rPr lang="en-US" sz="1500" b="1" cap="all" dirty="0" smtClean="0"/>
              <a:t>CATEGORY</a:t>
            </a:r>
            <a:r>
              <a:rPr lang="en-US" sz="1500" cap="all" dirty="0" smtClean="0"/>
              <a:t>: Remote Access &amp; Management</a:t>
            </a:r>
            <a:endParaRPr lang="en-US" sz="1500" cap="all" dirty="0"/>
          </a:p>
          <a:p>
            <a:r>
              <a:rPr lang="en-US" sz="1500" b="1" cap="all" dirty="0"/>
              <a:t>Location</a:t>
            </a:r>
            <a:r>
              <a:rPr lang="en-US" sz="1500" cap="all" dirty="0"/>
              <a:t>: Bangalore</a:t>
            </a:r>
          </a:p>
          <a:p>
            <a:r>
              <a:rPr lang="en-US" sz="1500" b="1" cap="all" dirty="0"/>
              <a:t>Date</a:t>
            </a:r>
            <a:r>
              <a:rPr lang="en-US" sz="1500" cap="all" dirty="0"/>
              <a:t>: 13</a:t>
            </a:r>
            <a:r>
              <a:rPr lang="en-US" sz="1500" cap="all" baseline="30000" dirty="0"/>
              <a:t>th</a:t>
            </a:r>
            <a:r>
              <a:rPr lang="en-US" sz="1500" cap="all" dirty="0"/>
              <a:t> Oct 2017</a:t>
            </a:r>
          </a:p>
        </p:txBody>
      </p:sp>
    </p:spTree>
    <p:extLst>
      <p:ext uri="{BB962C8B-B14F-4D97-AF65-F5344CB8AC3E}">
        <p14:creationId xmlns:p14="http://schemas.microsoft.com/office/powerpoint/2010/main" val="29437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advantage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5968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2194561"/>
            <a:ext cx="11873132" cy="717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Multiple products for IT infrastructure management with a lack of Endpoint Security focus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21" y="2806511"/>
            <a:ext cx="3218177" cy="281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779" y="2779973"/>
            <a:ext cx="3076658" cy="28454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9" y="2779973"/>
            <a:ext cx="3094892" cy="28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8894342"/>
              </p:ext>
            </p:extLst>
          </p:nvPr>
        </p:nvGraphicFramePr>
        <p:xfrm>
          <a:off x="379828" y="2630656"/>
          <a:ext cx="5617747" cy="347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181022" y="6475018"/>
            <a:ext cx="5713344" cy="47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Reports based on PRNewswire – published, Feb 9</a:t>
            </a:r>
            <a:r>
              <a:rPr lang="en-US" sz="1100" b="1" baseline="30000" dirty="0"/>
              <a:t>th</a:t>
            </a:r>
            <a:r>
              <a:rPr lang="en-US" sz="1100" b="1" dirty="0"/>
              <a:t>, 2017, ,Dublin</a:t>
            </a:r>
            <a:endParaRPr lang="en-US" sz="9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46132936"/>
              </p:ext>
            </p:extLst>
          </p:nvPr>
        </p:nvGraphicFramePr>
        <p:xfrm>
          <a:off x="6800948" y="2422173"/>
          <a:ext cx="5525282" cy="3683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703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landscape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93" y="1660802"/>
            <a:ext cx="10054620" cy="4449386"/>
          </a:xfrm>
        </p:spPr>
      </p:pic>
    </p:spTree>
    <p:extLst>
      <p:ext uri="{BB962C8B-B14F-4D97-AF65-F5344CB8AC3E}">
        <p14:creationId xmlns:p14="http://schemas.microsoft.com/office/powerpoint/2010/main" val="22183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899452" cy="15558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73% of companies </a:t>
            </a:r>
            <a:r>
              <a:rPr lang="en-US" dirty="0"/>
              <a:t>– have deployed or are testing advanced anti-malware detection/prevention tools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88495" y="2187935"/>
            <a:ext cx="3899452" cy="155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59% of companies </a:t>
            </a:r>
            <a:r>
              <a:rPr lang="en-US" dirty="0"/>
              <a:t>– have already implemented tools for end-point monitoring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514" y="4162511"/>
            <a:ext cx="3899452" cy="155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69% of companies </a:t>
            </a:r>
            <a:r>
              <a:rPr lang="en-US" dirty="0"/>
              <a:t>– have deployed endpoint forensic solutions to some degree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40456" y="4169139"/>
            <a:ext cx="3899452" cy="155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71% of companies </a:t>
            </a:r>
            <a:r>
              <a:rPr lang="en-US" dirty="0"/>
              <a:t>– are integrating endpoint data with network security analytics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78656" y="6475018"/>
            <a:ext cx="5713344" cy="47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Reports based on Enterprise strategy group – Rethinking endpoint security - 2015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5606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Solution/Benefit to </a:t>
            </a:r>
            <a:r>
              <a:rPr lang="en-US" dirty="0" err="1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836090"/>
            <a:ext cx="11728174" cy="50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online tool, integrated with </a:t>
            </a:r>
            <a:r>
              <a:rPr lang="en-US" dirty="0" err="1"/>
              <a:t>CentralPro</a:t>
            </a:r>
            <a:r>
              <a:rPr lang="en-US" dirty="0"/>
              <a:t> for users to gain fast, in-depth visibility into their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28" y="3233332"/>
            <a:ext cx="1264920" cy="947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6856" y="4703317"/>
            <a:ext cx="2123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/>
              <a:t>Respond to alerts, identify &amp; </a:t>
            </a:r>
            <a:r>
              <a:rPr lang="en-US" dirty="0" smtClean="0"/>
              <a:t>analyze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416" y="3233332"/>
            <a:ext cx="954157" cy="9541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77571" y="4745791"/>
            <a:ext cx="21233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/>
              <a:t>Single agent monitoring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589" y="3304402"/>
            <a:ext cx="1622942" cy="9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85034" y="4781228"/>
            <a:ext cx="240665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/>
              <a:t>Reducing the need for </a:t>
            </a:r>
            <a:r>
              <a:rPr lang="en-US" dirty="0"/>
              <a:t>multiple security software</a:t>
            </a:r>
          </a:p>
        </p:txBody>
      </p:sp>
    </p:spTree>
    <p:extLst>
      <p:ext uri="{BB962C8B-B14F-4D97-AF65-F5344CB8AC3E}">
        <p14:creationId xmlns:p14="http://schemas.microsoft.com/office/powerpoint/2010/main" val="31864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3357" y="764373"/>
            <a:ext cx="9332843" cy="1293028"/>
          </a:xfrm>
        </p:spPr>
        <p:txBody>
          <a:bodyPr/>
          <a:lstStyle/>
          <a:p>
            <a:r>
              <a:rPr lang="en-US" dirty="0"/>
              <a:t>Benefit to customers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6792" y="2645133"/>
            <a:ext cx="3448878" cy="893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Single agent </a:t>
            </a:r>
            <a:r>
              <a:rPr lang="en-US" dirty="0"/>
              <a:t>– reducing cost</a:t>
            </a:r>
            <a:endParaRPr lang="en-US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06349" y="3847767"/>
            <a:ext cx="3677478" cy="89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Simplify and provide </a:t>
            </a:r>
            <a:r>
              <a:rPr lang="en-US" sz="2800" b="1" dirty="0"/>
              <a:t>Real time analytics</a:t>
            </a:r>
            <a:endParaRPr lang="en-US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705600" y="4944383"/>
            <a:ext cx="3975652" cy="89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Mitigate </a:t>
            </a:r>
            <a:r>
              <a:rPr lang="en-US" sz="2800" b="1" dirty="0"/>
              <a:t>Risk </a:t>
            </a:r>
            <a:r>
              <a:rPr lang="en-US" dirty="0"/>
              <a:t>&amp; support </a:t>
            </a:r>
            <a:r>
              <a:rPr lang="en-US" sz="2800" b="1" dirty="0"/>
              <a:t>Compliance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550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3357" y="764373"/>
            <a:ext cx="9332843" cy="1293028"/>
          </a:xfrm>
        </p:spPr>
        <p:txBody>
          <a:bodyPr/>
          <a:lstStyle/>
          <a:p>
            <a:r>
              <a:rPr lang="en-US" dirty="0"/>
              <a:t>Business model/Market adoption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6792" y="2645133"/>
            <a:ext cx="3448878" cy="8931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Leverage on existing </a:t>
            </a:r>
            <a:r>
              <a:rPr lang="en-US" sz="2600" b="1" dirty="0" err="1"/>
              <a:t>CentralPro</a:t>
            </a:r>
            <a:r>
              <a:rPr lang="en-US" sz="2600" b="1" dirty="0"/>
              <a:t> customers</a:t>
            </a:r>
            <a:endParaRPr lang="en-US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06349" y="3847767"/>
            <a:ext cx="3677478" cy="89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EDR to be provided as </a:t>
            </a:r>
            <a:r>
              <a:rPr lang="en-US" sz="2400" b="1" dirty="0"/>
              <a:t>an add-on to customers</a:t>
            </a:r>
            <a:endParaRPr lang="en-US" b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705600" y="4944383"/>
            <a:ext cx="3975652" cy="89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continuously monitor with a </a:t>
            </a:r>
            <a:r>
              <a:rPr lang="en-US" sz="2600" b="1" dirty="0"/>
              <a:t>light weight tool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54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312</TotalTime>
  <Words>249</Words>
  <Application>Microsoft Macintosh PowerPoint</Application>
  <PresentationFormat>Widescreen</PresentationFormat>
  <Paragraphs>45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Arial</vt:lpstr>
      <vt:lpstr>Gallery</vt:lpstr>
      <vt:lpstr>Incorporating digital forensics capability into Our access Portfolio</vt:lpstr>
      <vt:lpstr>The Problem</vt:lpstr>
      <vt:lpstr>Market size</vt:lpstr>
      <vt:lpstr>Competitor landscape</vt:lpstr>
      <vt:lpstr>Market Validation</vt:lpstr>
      <vt:lpstr>The Solution/Benefit to CUstomers</vt:lpstr>
      <vt:lpstr>Benefit to customers</vt:lpstr>
      <vt:lpstr>Add pic</vt:lpstr>
      <vt:lpstr>Business model/Market adoption</vt:lpstr>
      <vt:lpstr>Competitive advantage</vt:lpstr>
      <vt:lpstr>Product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EDR (End-point Detection and Recovery)</dc:title>
  <dc:creator>Ranjeet Mani</dc:creator>
  <cp:lastModifiedBy>Manish Jaiswal</cp:lastModifiedBy>
  <cp:revision>26</cp:revision>
  <dcterms:created xsi:type="dcterms:W3CDTF">2017-10-08T20:28:36Z</dcterms:created>
  <dcterms:modified xsi:type="dcterms:W3CDTF">2017-10-12T10:10:18Z</dcterms:modified>
</cp:coreProperties>
</file>