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3" r:id="rId2"/>
    <p:sldId id="258" r:id="rId3"/>
    <p:sldId id="375" r:id="rId4"/>
    <p:sldId id="373" r:id="rId5"/>
    <p:sldId id="374" r:id="rId6"/>
    <p:sldId id="376" r:id="rId7"/>
    <p:sldId id="379" r:id="rId8"/>
    <p:sldId id="381" r:id="rId9"/>
    <p:sldId id="382" r:id="rId10"/>
    <p:sldId id="384" r:id="rId11"/>
    <p:sldId id="383" r:id="rId12"/>
    <p:sldId id="385" r:id="rId13"/>
    <p:sldId id="386" r:id="rId14"/>
    <p:sldId id="387" r:id="rId15"/>
    <p:sldId id="388" r:id="rId16"/>
    <p:sldId id="38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7F8"/>
    <a:srgbClr val="F846A7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3"/>
    <p:restoredTop sz="89350" autoAdjust="0"/>
  </p:normalViewPr>
  <p:slideViewPr>
    <p:cSldViewPr>
      <p:cViewPr varScale="1">
        <p:scale>
          <a:sx n="131" d="100"/>
          <a:sy n="131" d="100"/>
        </p:scale>
        <p:origin x="2880" y="184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5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30.10.20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30.10.20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1774870"/>
            <a:ext cx="75082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700" b="1" dirty="0" err="1">
                <a:solidFill>
                  <a:srgbClr val="FEF2E8"/>
                </a:solidFill>
              </a:rPr>
              <a:t>akka</a:t>
            </a:r>
            <a:endParaRPr lang="sk-SK" sz="28700" b="1" dirty="0">
              <a:solidFill>
                <a:srgbClr val="FEF2E8"/>
              </a:solidFill>
            </a:endParaRP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30.10.20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Message</a:t>
            </a:r>
            <a:r>
              <a:rPr lang="sk-SK" dirty="0"/>
              <a:t> </a:t>
            </a:r>
            <a:r>
              <a:rPr lang="sk-SK" dirty="0" err="1"/>
              <a:t>Brokers</a:t>
            </a:r>
            <a:br>
              <a:rPr lang="sk-SK" dirty="0"/>
            </a:br>
            <a:r>
              <a:rPr lang="sk-SK" dirty="0"/>
              <a:t>pre distribuované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sk-SK" dirty="0"/>
          </a:p>
          <a:p>
            <a:r>
              <a:rPr lang="sk-SK" dirty="0"/>
              <a:t>Róbert Novotný</a:t>
            </a:r>
          </a:p>
          <a:p>
            <a:r>
              <a:rPr lang="sk-SK" dirty="0"/>
              <a:t>UINF/KOPR, </a:t>
            </a:r>
            <a:br>
              <a:rPr lang="sk-SK" dirty="0"/>
            </a:br>
            <a:r>
              <a:rPr lang="sk-SK" dirty="0"/>
              <a:t>zima 2020</a:t>
            </a:r>
          </a:p>
        </p:txBody>
      </p:sp>
    </p:spTree>
    <p:extLst>
      <p:ext uri="{BB962C8B-B14F-4D97-AF65-F5344CB8AC3E}">
        <p14:creationId xmlns:p14="http://schemas.microsoft.com/office/powerpoint/2010/main" val="64615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E74-A3DD-C34C-88B8-015C679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Spoločné vlastnosti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ED52-217F-A64B-BB2C-5219670D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K" dirty="0"/>
              <a:t>uzly si posielajú </a:t>
            </a:r>
            <a:r>
              <a:rPr lang="en-SK" b="1" dirty="0">
                <a:solidFill>
                  <a:schemeClr val="accent6"/>
                </a:solidFill>
              </a:rPr>
              <a:t>správy</a:t>
            </a:r>
          </a:p>
          <a:p>
            <a:r>
              <a:rPr lang="en-SK" dirty="0"/>
              <a:t>správy sú </a:t>
            </a:r>
            <a:r>
              <a:rPr lang="en-SK" b="1" dirty="0">
                <a:solidFill>
                  <a:schemeClr val="accent6"/>
                </a:solidFill>
              </a:rPr>
              <a:t>asynchrónne</a:t>
            </a:r>
          </a:p>
          <a:p>
            <a:pPr lvl="1"/>
            <a:r>
              <a:rPr lang="en-SK" dirty="0"/>
              <a:t>nečaká sa na odpoveď!</a:t>
            </a:r>
          </a:p>
          <a:p>
            <a:r>
              <a:rPr lang="en-SK" dirty="0"/>
              <a:t>odosielateľ </a:t>
            </a:r>
            <a:r>
              <a:rPr lang="en-SK" b="1" dirty="0">
                <a:solidFill>
                  <a:schemeClr val="accent6"/>
                </a:solidFill>
              </a:rPr>
              <a:t>netuší</a:t>
            </a:r>
            <a:r>
              <a:rPr lang="en-SK" dirty="0"/>
              <a:t> o adresátoch</a:t>
            </a:r>
          </a:p>
          <a:p>
            <a:r>
              <a:rPr lang="en-SK" dirty="0"/>
              <a:t>broker spravuje front (</a:t>
            </a:r>
            <a:r>
              <a:rPr lang="en-SK" b="1" dirty="0">
                <a:solidFill>
                  <a:schemeClr val="accent6"/>
                </a:solidFill>
              </a:rPr>
              <a:t>queue</a:t>
            </a:r>
            <a:r>
              <a:rPr lang="en-SK" dirty="0"/>
              <a:t>)</a:t>
            </a:r>
          </a:p>
          <a:p>
            <a:pPr lvl="1"/>
            <a:r>
              <a:rPr lang="en-SK" dirty="0"/>
              <a:t>producent zapisuje do jedného konca</a:t>
            </a:r>
          </a:p>
          <a:p>
            <a:pPr lvl="1"/>
            <a:r>
              <a:rPr lang="en-SK" dirty="0"/>
              <a:t>konzument(i) čítajú z opačného konca</a:t>
            </a:r>
          </a:p>
          <a:p>
            <a:r>
              <a:rPr lang="en-SK" dirty="0"/>
              <a:t>rieši (ne)</a:t>
            </a:r>
            <a:r>
              <a:rPr lang="en-SK" b="1" dirty="0">
                <a:solidFill>
                  <a:schemeClr val="accent6"/>
                </a:solidFill>
              </a:rPr>
              <a:t>spoľahlivosť</a:t>
            </a:r>
            <a:r>
              <a:rPr lang="en-SK" dirty="0"/>
              <a:t> doručenia</a:t>
            </a:r>
          </a:p>
          <a:p>
            <a:r>
              <a:rPr lang="en-SK" b="1" dirty="0">
                <a:solidFill>
                  <a:schemeClr val="accent6"/>
                </a:solidFill>
              </a:rPr>
              <a:t>perzistencia</a:t>
            </a:r>
            <a:r>
              <a:rPr lang="en-SK" dirty="0"/>
              <a:t> nedoručených správ </a:t>
            </a:r>
          </a:p>
        </p:txBody>
      </p:sp>
    </p:spTree>
    <p:extLst>
      <p:ext uri="{BB962C8B-B14F-4D97-AF65-F5344CB8AC3E}">
        <p14:creationId xmlns:p14="http://schemas.microsoft.com/office/powerpoint/2010/main" val="386380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E74-A3DD-C34C-88B8-015C679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Architektúry: point to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ED52-217F-A64B-BB2C-5219670D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viacero producentov zapisuje do </a:t>
            </a:r>
            <a:r>
              <a:rPr lang="en-SK" b="1" dirty="0"/>
              <a:t>queue</a:t>
            </a:r>
            <a:endParaRPr lang="en-SK" dirty="0"/>
          </a:p>
          <a:p>
            <a:r>
              <a:rPr lang="en-SK" dirty="0"/>
              <a:t>správu vie zjesť presne jeden konzument</a:t>
            </a:r>
          </a:p>
          <a:p>
            <a:pPr lvl="1"/>
            <a:r>
              <a:rPr lang="en-SK" dirty="0"/>
              <a:t>môže byť ich viac, vyhráva prvý</a:t>
            </a:r>
          </a:p>
          <a:p>
            <a:pPr lvl="1"/>
            <a:r>
              <a:rPr lang="en-SK" dirty="0"/>
              <a:t>zjedená správa zmizne z </a:t>
            </a:r>
            <a:r>
              <a:rPr lang="en-SK" b="1" dirty="0"/>
              <a:t>queue</a:t>
            </a:r>
          </a:p>
          <a:p>
            <a:r>
              <a:rPr lang="en-SK" dirty="0"/>
              <a:t>konzument môže </a:t>
            </a:r>
            <a:r>
              <a:rPr lang="en-SK" b="1" dirty="0"/>
              <a:t>ack</a:t>
            </a:r>
            <a:r>
              <a:rPr lang="en-SK" dirty="0"/>
              <a:t>núť správu</a:t>
            </a:r>
          </a:p>
          <a:p>
            <a:pPr lvl="1"/>
            <a:r>
              <a:rPr lang="en-SK" dirty="0"/>
              <a:t>potvrdená správa = mizne z queue</a:t>
            </a:r>
          </a:p>
          <a:p>
            <a:r>
              <a:rPr lang="en-SK" dirty="0"/>
              <a:t>producent a konzument nemusia byť pripojení naraz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84398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E74-A3DD-C34C-88B8-015C679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Architektúry: publish-subscribe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ED52-217F-A64B-BB2C-5219670D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 lnSpcReduction="10000"/>
          </a:bodyPr>
          <a:lstStyle/>
          <a:p>
            <a:r>
              <a:rPr lang="en-SK" dirty="0"/>
              <a:t>producenti vytvoria </a:t>
            </a:r>
            <a:r>
              <a:rPr lang="en-SK" b="1" dirty="0">
                <a:solidFill>
                  <a:schemeClr val="accent6"/>
                </a:solidFill>
              </a:rPr>
              <a:t>topic</a:t>
            </a:r>
            <a:r>
              <a:rPr lang="en-SK" dirty="0"/>
              <a:t> a píšu doňho</a:t>
            </a:r>
          </a:p>
          <a:p>
            <a:r>
              <a:rPr lang="en-SK" dirty="0"/>
              <a:t>konzumenti sa prihlásia na odber správ z topicu</a:t>
            </a:r>
          </a:p>
          <a:p>
            <a:r>
              <a:rPr lang="en-SK" dirty="0"/>
              <a:t>každý konzument dostane kópiu doručenej správy</a:t>
            </a:r>
          </a:p>
          <a:p>
            <a:pPr lvl="1"/>
            <a:r>
              <a:rPr lang="en-SK" dirty="0"/>
              <a:t>správa mizne</a:t>
            </a:r>
          </a:p>
          <a:p>
            <a:r>
              <a:rPr lang="en-SK" dirty="0"/>
              <a:t>variant: </a:t>
            </a:r>
            <a:r>
              <a:rPr lang="en-SK" b="1" dirty="0"/>
              <a:t>durable</a:t>
            </a:r>
            <a:r>
              <a:rPr lang="en-SK" dirty="0"/>
              <a:t> konzument, ktorý sa reštartne, nezmešká správy</a:t>
            </a:r>
          </a:p>
          <a:p>
            <a:endParaRPr lang="en-SK" dirty="0"/>
          </a:p>
          <a:p>
            <a:pPr lvl="1"/>
            <a:endParaRPr lang="en-SK" dirty="0"/>
          </a:p>
          <a:p>
            <a:endParaRPr lang="en-SK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150BB33-4987-EC46-8F01-E990340F7518}"/>
              </a:ext>
            </a:extLst>
          </p:cNvPr>
          <p:cNvSpPr/>
          <p:nvPr/>
        </p:nvSpPr>
        <p:spPr>
          <a:xfrm>
            <a:off x="2411760" y="1700808"/>
            <a:ext cx="3960440" cy="792088"/>
          </a:xfrm>
          <a:prstGeom prst="wedgeRoundRectCallout">
            <a:avLst>
              <a:gd name="adj1" fmla="val -34973"/>
              <a:gd name="adj2" fmla="val -604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nástenka</a:t>
            </a:r>
          </a:p>
        </p:txBody>
      </p:sp>
    </p:spTree>
    <p:extLst>
      <p:ext uri="{BB962C8B-B14F-4D97-AF65-F5344CB8AC3E}">
        <p14:creationId xmlns:p14="http://schemas.microsoft.com/office/powerpoint/2010/main" val="395624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E74-A3DD-C34C-88B8-015C6799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SK" dirty="0"/>
              <a:t>Architektúry: komplexné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ED52-217F-A64B-BB2C-5219670D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SK" b="1" dirty="0"/>
              <a:t>queue</a:t>
            </a:r>
            <a:r>
              <a:rPr lang="en-SK" dirty="0"/>
              <a:t> je základ každého brokera</a:t>
            </a:r>
          </a:p>
          <a:p>
            <a:r>
              <a:rPr lang="en-SK" dirty="0"/>
              <a:t>brokeri poskytujú vlastné varianty</a:t>
            </a:r>
          </a:p>
          <a:p>
            <a:pPr lvl="1"/>
            <a:r>
              <a:rPr lang="en-SK" b="1" dirty="0">
                <a:solidFill>
                  <a:schemeClr val="accent6"/>
                </a:solidFill>
              </a:rPr>
              <a:t>RabbitMQ</a:t>
            </a:r>
            <a:r>
              <a:rPr lang="en-SK" dirty="0"/>
              <a:t>: pouličné schránky -&gt; úrady -&gt; bytové schránky</a:t>
            </a:r>
          </a:p>
          <a:p>
            <a:pPr lvl="1"/>
            <a:r>
              <a:rPr lang="en-SK" b="1" dirty="0">
                <a:solidFill>
                  <a:schemeClr val="accent6"/>
                </a:solidFill>
              </a:rPr>
              <a:t>Kafka</a:t>
            </a:r>
            <a:r>
              <a:rPr lang="en-SK" dirty="0"/>
              <a:t>: topic</a:t>
            </a:r>
            <a:r>
              <a:rPr lang="en-SK" dirty="0">
                <a:sym typeface="Wingdings" pitchFamily="2" charset="2"/>
              </a:rPr>
              <a:t> -&gt; partícia -&gt; črieda konzumentov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97987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1343-7D50-524B-B3CD-23F57877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Formáty správ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F7F1-44E1-A242-A1ED-B524E88D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binárny protokol?</a:t>
            </a:r>
          </a:p>
          <a:p>
            <a:pPr lvl="1"/>
            <a:r>
              <a:rPr lang="en-SK" dirty="0"/>
              <a:t>vlastný / Avro / Protobuf / Java serializácia</a:t>
            </a:r>
          </a:p>
          <a:p>
            <a:r>
              <a:rPr lang="en-SK" dirty="0"/>
              <a:t>textový protokol</a:t>
            </a:r>
          </a:p>
          <a:p>
            <a:pPr lvl="1"/>
            <a:r>
              <a:rPr lang="en-SK" dirty="0"/>
              <a:t>XML / JSON / STOMP</a:t>
            </a:r>
          </a:p>
        </p:txBody>
      </p:sp>
    </p:spTree>
    <p:extLst>
      <p:ext uri="{BB962C8B-B14F-4D97-AF65-F5344CB8AC3E}">
        <p14:creationId xmlns:p14="http://schemas.microsoft.com/office/powerpoint/2010/main" val="381160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1343-7D50-524B-B3CD-23F57877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Spoľahlivosť doručenia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F7F1-44E1-A242-A1ED-B524E88D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K" dirty="0"/>
              <a:t>at most once</a:t>
            </a:r>
          </a:p>
          <a:p>
            <a:pPr lvl="1"/>
            <a:r>
              <a:rPr lang="en-SK" dirty="0"/>
              <a:t>správy sa môžu strácať</a:t>
            </a:r>
          </a:p>
          <a:p>
            <a:r>
              <a:rPr lang="en-SK" dirty="0"/>
              <a:t>at least once</a:t>
            </a:r>
          </a:p>
          <a:p>
            <a:pPr lvl="1"/>
            <a:r>
              <a:rPr lang="en-SK" dirty="0"/>
              <a:t>klient musí potvrdzovať spracované správy</a:t>
            </a:r>
          </a:p>
          <a:p>
            <a:pPr lvl="1"/>
            <a:r>
              <a:rPr lang="en-SK" dirty="0"/>
              <a:t>ak klient váha, opakujme doručenie, kým nepotvrdí</a:t>
            </a:r>
          </a:p>
          <a:p>
            <a:pPr lvl="1"/>
            <a:r>
              <a:rPr lang="en-SK" dirty="0"/>
              <a:t>kľúčové slovo: idempotencia klienta</a:t>
            </a:r>
          </a:p>
          <a:p>
            <a:r>
              <a:rPr lang="en-SK" dirty="0"/>
              <a:t>exactly once</a:t>
            </a:r>
          </a:p>
          <a:p>
            <a:pPr lvl="1"/>
            <a:r>
              <a:rPr lang="en-SK" dirty="0"/>
              <a:t>príliš ťažké ;-)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00701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1343-7D50-524B-B3CD-23F57877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Spoľahlivosť doručenia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A160B67-311C-5C46-AC45-8F648EB8898A}"/>
              </a:ext>
            </a:extLst>
          </p:cNvPr>
          <p:cNvSpPr/>
          <p:nvPr/>
        </p:nvSpPr>
        <p:spPr>
          <a:xfrm>
            <a:off x="1763688" y="2852936"/>
            <a:ext cx="5472608" cy="1565203"/>
          </a:xfrm>
          <a:prstGeom prst="wedgeRoundRectCallout">
            <a:avLst>
              <a:gd name="adj1" fmla="val -34973"/>
              <a:gd name="adj2" fmla="val -604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spoľahlivosť je niečo </a:t>
            </a:r>
            <a:r>
              <a:rPr lang="sk-SK" sz="2800">
                <a:solidFill>
                  <a:schemeClr val="bg1"/>
                </a:solidFill>
              </a:rPr>
              <a:t>za niečo!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9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549896" y="3212976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Ako komunikovať medzi aplikáciami?</a:t>
            </a:r>
          </a:p>
        </p:txBody>
      </p:sp>
    </p:spTree>
    <p:extLst>
      <p:ext uri="{BB962C8B-B14F-4D97-AF65-F5344CB8AC3E}">
        <p14:creationId xmlns:p14="http://schemas.microsoft.com/office/powerpoint/2010/main" val="312328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83568" y="2492896"/>
            <a:ext cx="8136904" cy="2880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3200" dirty="0"/>
              <a:t>„</a:t>
            </a:r>
            <a:r>
              <a:rPr lang="en-GB" sz="3200" dirty="0" err="1"/>
              <a:t>Distribuovaný</a:t>
            </a:r>
            <a:r>
              <a:rPr lang="en-GB" sz="3200" dirty="0"/>
              <a:t> system je </a:t>
            </a:r>
            <a:r>
              <a:rPr lang="en-GB" sz="3200" dirty="0" err="1"/>
              <a:t>taký</a:t>
            </a:r>
            <a:r>
              <a:rPr lang="en-GB" sz="3200" dirty="0"/>
              <a:t>, v </a:t>
            </a:r>
            <a:r>
              <a:rPr lang="en-GB" sz="3200" dirty="0" err="1"/>
              <a:t>ktorom</a:t>
            </a:r>
            <a:r>
              <a:rPr lang="en-GB" sz="3200" dirty="0"/>
              <a:t> </a:t>
            </a:r>
            <a:r>
              <a:rPr lang="en-GB" sz="3200" dirty="0" err="1"/>
              <a:t>váš</a:t>
            </a:r>
            <a:r>
              <a:rPr lang="en-GB" sz="3200" dirty="0"/>
              <a:t> </a:t>
            </a:r>
            <a:r>
              <a:rPr lang="en-GB" sz="3200" dirty="0" err="1"/>
              <a:t>počítač</a:t>
            </a:r>
            <a:r>
              <a:rPr lang="en-GB" sz="3200" dirty="0"/>
              <a:t> </a:t>
            </a:r>
            <a:r>
              <a:rPr lang="en-GB" sz="3200" dirty="0" err="1"/>
              <a:t>prestane</a:t>
            </a:r>
            <a:r>
              <a:rPr lang="en-GB" sz="3200" dirty="0"/>
              <a:t> </a:t>
            </a:r>
            <a:r>
              <a:rPr lang="en-GB" sz="3200" dirty="0" err="1"/>
              <a:t>fungovať</a:t>
            </a:r>
            <a:r>
              <a:rPr lang="en-GB" sz="3200" dirty="0"/>
              <a:t>, </a:t>
            </a:r>
            <a:r>
              <a:rPr lang="en-GB" sz="3200" dirty="0" err="1"/>
              <a:t>pretože</a:t>
            </a:r>
            <a:r>
              <a:rPr lang="en-GB" sz="3200" dirty="0"/>
              <a:t> </a:t>
            </a:r>
            <a:r>
              <a:rPr lang="en-GB" sz="3200" dirty="0" err="1"/>
              <a:t>zlyhal</a:t>
            </a:r>
            <a:r>
              <a:rPr lang="en-GB" sz="3200" dirty="0"/>
              <a:t> </a:t>
            </a:r>
            <a:r>
              <a:rPr lang="en-GB" sz="3200" dirty="0" err="1"/>
              <a:t>iný</a:t>
            </a:r>
            <a:r>
              <a:rPr lang="en-GB" sz="3200" dirty="0"/>
              <a:t> </a:t>
            </a:r>
            <a:r>
              <a:rPr lang="en-GB" sz="3200" dirty="0" err="1"/>
              <a:t>počítač</a:t>
            </a:r>
            <a:r>
              <a:rPr lang="en-GB" sz="3200" dirty="0"/>
              <a:t>, o </a:t>
            </a:r>
            <a:r>
              <a:rPr lang="en-GB" sz="3200" dirty="0" err="1"/>
              <a:t>ktorom</a:t>
            </a:r>
            <a:r>
              <a:rPr lang="en-GB" sz="3200" dirty="0"/>
              <a:t> </a:t>
            </a:r>
            <a:r>
              <a:rPr lang="en-GB" sz="3200" dirty="0" err="1"/>
              <a:t>ste</a:t>
            </a:r>
            <a:r>
              <a:rPr lang="en-GB" sz="3200" dirty="0"/>
              <a:t> </a:t>
            </a:r>
            <a:r>
              <a:rPr lang="en-GB" sz="3200" dirty="0" err="1"/>
              <a:t>doteraz</a:t>
            </a:r>
            <a:r>
              <a:rPr lang="en-GB" sz="3200" dirty="0"/>
              <a:t> ani </a:t>
            </a:r>
            <a:r>
              <a:rPr lang="en-GB" sz="3200" dirty="0" err="1"/>
              <a:t>netušili</a:t>
            </a:r>
            <a:r>
              <a:rPr lang="en-GB" sz="3200" dirty="0"/>
              <a:t>.“</a:t>
            </a:r>
          </a:p>
          <a:p>
            <a:r>
              <a:rPr lang="en-GB" sz="3200" dirty="0"/>
              <a:t>-- Leslie </a:t>
            </a:r>
            <a:r>
              <a:rPr lang="en-GB" sz="3200" dirty="0" err="1"/>
              <a:t>Lamport</a:t>
            </a:r>
            <a:r>
              <a:rPr lang="en-GB" sz="3200" dirty="0"/>
              <a:t> (1987)</a:t>
            </a:r>
          </a:p>
        </p:txBody>
      </p:sp>
    </p:spTree>
    <p:extLst>
      <p:ext uri="{BB962C8B-B14F-4D97-AF65-F5344CB8AC3E}">
        <p14:creationId xmlns:p14="http://schemas.microsoft.com/office/powerpoint/2010/main" val="4902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4B3E7B4-3798-E344-A11C-ACCC630EEC12}"/>
              </a:ext>
            </a:extLst>
          </p:cNvPr>
          <p:cNvSpPr/>
          <p:nvPr/>
        </p:nvSpPr>
        <p:spPr>
          <a:xfrm>
            <a:off x="-1379004" y="2276872"/>
            <a:ext cx="3672408" cy="36724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1E73A0-8B34-5745-9CBD-4D2D0377B50A}"/>
              </a:ext>
            </a:extLst>
          </p:cNvPr>
          <p:cNvSpPr/>
          <p:nvPr/>
        </p:nvSpPr>
        <p:spPr>
          <a:xfrm>
            <a:off x="6850596" y="2276872"/>
            <a:ext cx="3672408" cy="36724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0894B70-FDA4-AE4B-B9D5-CDEEDD111CC5}"/>
              </a:ext>
            </a:extLst>
          </p:cNvPr>
          <p:cNvSpPr/>
          <p:nvPr/>
        </p:nvSpPr>
        <p:spPr>
          <a:xfrm>
            <a:off x="2293404" y="3257055"/>
            <a:ext cx="4557192" cy="1712041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48836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C2AB-BCB6-0240-A8C5-EC77F36A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Distribuované systémy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9D9A32-DCE8-8A47-AA43-E119F2DA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K" sz="4000" dirty="0"/>
              <a:t>nezávislé uzly</a:t>
            </a:r>
          </a:p>
          <a:p>
            <a:endParaRPr lang="en-SK" sz="4000" dirty="0"/>
          </a:p>
          <a:p>
            <a:r>
              <a:rPr lang="en-SK" sz="4000" dirty="0"/>
              <a:t>komunikácia po sieti</a:t>
            </a:r>
          </a:p>
          <a:p>
            <a:pPr lvl="1"/>
            <a:endParaRPr lang="en-SK" sz="3600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E4895C2-D3A5-7844-865F-AC5238B36473}"/>
              </a:ext>
            </a:extLst>
          </p:cNvPr>
          <p:cNvSpPr/>
          <p:nvPr/>
        </p:nvSpPr>
        <p:spPr>
          <a:xfrm>
            <a:off x="5214144" y="1632372"/>
            <a:ext cx="3960440" cy="1046625"/>
          </a:xfrm>
          <a:prstGeom prst="wedgeRoundRectCallout">
            <a:avLst>
              <a:gd name="adj1" fmla="val -90449"/>
              <a:gd name="adj2" fmla="val -1454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počítače, jadrá, procesy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8B1C5E9-F29A-8E42-B1A7-C96BA18A3D8B}"/>
              </a:ext>
            </a:extLst>
          </p:cNvPr>
          <p:cNvSpPr/>
          <p:nvPr/>
        </p:nvSpPr>
        <p:spPr>
          <a:xfrm>
            <a:off x="5183560" y="3857191"/>
            <a:ext cx="3960440" cy="1046625"/>
          </a:xfrm>
          <a:prstGeom prst="wedgeRoundRectCallout">
            <a:avLst>
              <a:gd name="adj1" fmla="val -56137"/>
              <a:gd name="adj2" fmla="val -8855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kábel, WiFi, </a:t>
            </a:r>
            <a:r>
              <a:rPr lang="sk-SK" sz="2800" dirty="0" err="1">
                <a:solidFill>
                  <a:schemeClr val="bg1"/>
                </a:solidFill>
              </a:rPr>
              <a:t>northbridge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6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A2F2-F33F-B54F-9A0B-69228569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Výzvy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077F-78A4-AB4F-B27F-96942B0D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Uzol môže zlyhať</a:t>
            </a:r>
          </a:p>
          <a:p>
            <a:pPr lvl="1"/>
            <a:r>
              <a:rPr lang="en-SK" dirty="0"/>
              <a:t>vypnutie, spomalenie, preťaženie</a:t>
            </a:r>
          </a:p>
          <a:p>
            <a:r>
              <a:rPr lang="en-SK" dirty="0"/>
              <a:t>Sieť môže zlyhať</a:t>
            </a:r>
          </a:p>
          <a:p>
            <a:pPr lvl="1"/>
            <a:r>
              <a:rPr lang="en-SK" dirty="0"/>
              <a:t>preseknutý kábel, znížený prietok</a:t>
            </a:r>
          </a:p>
        </p:txBody>
      </p:sp>
    </p:spTree>
    <p:extLst>
      <p:ext uri="{BB962C8B-B14F-4D97-AF65-F5344CB8AC3E}">
        <p14:creationId xmlns:p14="http://schemas.microsoft.com/office/powerpoint/2010/main" val="342016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1F04-CA00-734C-8BAB-510DDCB6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Výzvy (Tanenbaum, 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EB37-8BDC-A345-A325-CB42A456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K" sz="2800" b="1" dirty="0">
                <a:solidFill>
                  <a:schemeClr val="accent6"/>
                </a:solidFill>
              </a:rPr>
              <a:t>architektúra</a:t>
            </a:r>
            <a:r>
              <a:rPr lang="en-SK" sz="2800" dirty="0"/>
              <a:t>: ako navrhnúť?</a:t>
            </a:r>
          </a:p>
          <a:p>
            <a:r>
              <a:rPr lang="en-SK" sz="2800" b="1" dirty="0">
                <a:solidFill>
                  <a:schemeClr val="accent6"/>
                </a:solidFill>
              </a:rPr>
              <a:t>komunikácia</a:t>
            </a:r>
            <a:r>
              <a:rPr lang="en-SK" sz="2800" dirty="0"/>
              <a:t>: a protokoly</a:t>
            </a:r>
          </a:p>
          <a:p>
            <a:r>
              <a:rPr lang="en-SK" sz="2800" b="1" dirty="0">
                <a:solidFill>
                  <a:schemeClr val="accent6"/>
                </a:solidFill>
              </a:rPr>
              <a:t>pomenovanie</a:t>
            </a:r>
            <a:r>
              <a:rPr lang="en-SK" sz="2800" dirty="0"/>
              <a:t>: a vyhľadávanie uzlov</a:t>
            </a:r>
          </a:p>
          <a:p>
            <a:r>
              <a:rPr lang="en-SK" sz="2800" b="1" dirty="0">
                <a:solidFill>
                  <a:schemeClr val="accent6"/>
                </a:solidFill>
              </a:rPr>
              <a:t>koordinácia</a:t>
            </a:r>
            <a:r>
              <a:rPr lang="en-SK" sz="2800" dirty="0"/>
              <a:t>: zladenie práce</a:t>
            </a:r>
          </a:p>
          <a:p>
            <a:r>
              <a:rPr lang="en-SK" sz="2800" b="1" dirty="0">
                <a:solidFill>
                  <a:schemeClr val="accent6"/>
                </a:solidFill>
              </a:rPr>
              <a:t>konzistencia/replikácia</a:t>
            </a:r>
            <a:r>
              <a:rPr lang="en-SK" sz="2800" dirty="0"/>
              <a:t>: čo je pravda, kde ju nájsť?</a:t>
            </a:r>
          </a:p>
          <a:p>
            <a:r>
              <a:rPr lang="en-SK" sz="2800" b="1" dirty="0">
                <a:solidFill>
                  <a:schemeClr val="accent6"/>
                </a:solidFill>
              </a:rPr>
              <a:t>tolerancia k zlyhaniam</a:t>
            </a:r>
            <a:r>
              <a:rPr lang="en-SK" sz="2800" dirty="0"/>
              <a:t>: kto krachol čo s tým?</a:t>
            </a:r>
          </a:p>
          <a:p>
            <a:r>
              <a:rPr lang="en-SK" sz="2800" b="1" dirty="0">
                <a:solidFill>
                  <a:schemeClr val="accent6"/>
                </a:solidFill>
              </a:rPr>
              <a:t>bezpečnosť</a:t>
            </a:r>
            <a:r>
              <a:rPr lang="en-SK" sz="2800" dirty="0"/>
              <a:t> a prístupy</a:t>
            </a:r>
          </a:p>
        </p:txBody>
      </p:sp>
    </p:spTree>
    <p:extLst>
      <p:ext uri="{BB962C8B-B14F-4D97-AF65-F5344CB8AC3E}">
        <p14:creationId xmlns:p14="http://schemas.microsoft.com/office/powerpoint/2010/main" val="41321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ABE0-4A00-DF41-A9F6-B9B70EB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Message Broker = Poštový úrad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CA7E-A3D4-8840-915B-21251512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K" b="1" dirty="0">
                <a:solidFill>
                  <a:schemeClr val="accent6"/>
                </a:solidFill>
              </a:rPr>
              <a:t>smerovanie		</a:t>
            </a:r>
            <a:r>
              <a:rPr lang="en-SK" dirty="0"/>
              <a:t>— routing</a:t>
            </a:r>
          </a:p>
          <a:p>
            <a:r>
              <a:rPr lang="en-SK" b="1" dirty="0">
                <a:solidFill>
                  <a:schemeClr val="accent6"/>
                </a:solidFill>
              </a:rPr>
              <a:t>topológia</a:t>
            </a:r>
            <a:r>
              <a:rPr lang="en-SK" dirty="0"/>
              <a:t> 		— architektúra doručovania</a:t>
            </a:r>
            <a:endParaRPr lang="en-SK" b="1" dirty="0">
              <a:solidFill>
                <a:schemeClr val="accent6"/>
              </a:solidFill>
            </a:endParaRPr>
          </a:p>
          <a:p>
            <a:r>
              <a:rPr lang="en-SK" b="1" dirty="0">
                <a:solidFill>
                  <a:schemeClr val="accent6"/>
                </a:solidFill>
              </a:rPr>
              <a:t>transformácie</a:t>
            </a:r>
            <a:r>
              <a:rPr lang="en-SK" dirty="0"/>
              <a:t> správ	— medzi formátmi</a:t>
            </a:r>
          </a:p>
          <a:p>
            <a:r>
              <a:rPr lang="en-SK" b="1" dirty="0">
                <a:solidFill>
                  <a:schemeClr val="accent6"/>
                </a:solidFill>
              </a:rPr>
              <a:t>perzistencia		</a:t>
            </a:r>
            <a:r>
              <a:rPr lang="en-SK" dirty="0"/>
              <a:t>— udržiavanie správ, kým </a:t>
            </a:r>
            <a:br>
              <a:rPr lang="en-SK" dirty="0"/>
            </a:br>
            <a:r>
              <a:rPr lang="en-SK" dirty="0"/>
              <a:t>				ich adresát neprevezme</a:t>
            </a:r>
          </a:p>
          <a:p>
            <a:r>
              <a:rPr lang="en-SK" b="1" dirty="0">
                <a:solidFill>
                  <a:schemeClr val="accent6"/>
                </a:solidFill>
              </a:rPr>
              <a:t>agregácia</a:t>
            </a:r>
            <a:r>
              <a:rPr lang="en-SK" dirty="0">
                <a:solidFill>
                  <a:schemeClr val="accent6"/>
                </a:solidFill>
              </a:rPr>
              <a:t>			</a:t>
            </a:r>
            <a:r>
              <a:rPr lang="en-SK" dirty="0"/>
              <a:t>— z viacerých zdrojov</a:t>
            </a:r>
          </a:p>
          <a:p>
            <a:r>
              <a:rPr lang="en-SK" b="1" dirty="0">
                <a:solidFill>
                  <a:schemeClr val="accent6"/>
                </a:solidFill>
              </a:rPr>
              <a:t>synchronizácia</a:t>
            </a:r>
            <a:r>
              <a:rPr lang="en-SK" dirty="0"/>
              <a:t>		— čakanie na adresáta</a:t>
            </a:r>
          </a:p>
        </p:txBody>
      </p:sp>
    </p:spTree>
    <p:extLst>
      <p:ext uri="{BB962C8B-B14F-4D97-AF65-F5344CB8AC3E}">
        <p14:creationId xmlns:p14="http://schemas.microsoft.com/office/powerpoint/2010/main" val="10433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2961-6601-8245-B34F-E4A2E48E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Populárne technológie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66DD-7F95-C447-B232-5950541F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K" dirty="0"/>
              <a:t>AMQP / RabbitMQ</a:t>
            </a:r>
          </a:p>
          <a:p>
            <a:pPr lvl="1"/>
            <a:r>
              <a:rPr lang="en-SK" dirty="0"/>
              <a:t>univerzálne riešenia pre klasické topológie</a:t>
            </a:r>
          </a:p>
          <a:p>
            <a:r>
              <a:rPr lang="en-SK" dirty="0"/>
              <a:t>Kafka</a:t>
            </a:r>
          </a:p>
          <a:p>
            <a:pPr lvl="1"/>
            <a:r>
              <a:rPr lang="en-SK" dirty="0"/>
              <a:t>výkonná platforma pre streaming dát</a:t>
            </a:r>
          </a:p>
          <a:p>
            <a:r>
              <a:rPr lang="en-SK" dirty="0"/>
              <a:t>MQTT</a:t>
            </a:r>
          </a:p>
          <a:p>
            <a:pPr lvl="1"/>
            <a:r>
              <a:rPr lang="en-SK" dirty="0"/>
              <a:t>špeciálne pre IoT</a:t>
            </a:r>
          </a:p>
          <a:p>
            <a:r>
              <a:rPr lang="en-SK" dirty="0"/>
              <a:t>JMS (Java Message Service / Jakarta Messaging)</a:t>
            </a:r>
          </a:p>
          <a:p>
            <a:pPr lvl="1"/>
            <a:r>
              <a:rPr lang="en-SK" dirty="0"/>
              <a:t>klasická pre Java svet</a:t>
            </a:r>
          </a:p>
          <a:p>
            <a:r>
              <a:rPr lang="en-SK" dirty="0"/>
              <a:t>légie rozličných protokolov</a:t>
            </a:r>
          </a:p>
          <a:p>
            <a:pPr lvl="1"/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15278600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20070</TotalTime>
  <Words>444</Words>
  <Application>Microsoft Macintosh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GFS Neohellenic Rg</vt:lpstr>
      <vt:lpstr>Motív Office</vt:lpstr>
      <vt:lpstr>Message Brokers pre distribuované systémy</vt:lpstr>
      <vt:lpstr>PowerPoint Presentation</vt:lpstr>
      <vt:lpstr>PowerPoint Presentation</vt:lpstr>
      <vt:lpstr>PowerPoint Presentation</vt:lpstr>
      <vt:lpstr>Distribuované systémy</vt:lpstr>
      <vt:lpstr>Výzvy</vt:lpstr>
      <vt:lpstr>Výzvy (Tanenbaum, 2007)</vt:lpstr>
      <vt:lpstr>Message Broker = Poštový úrad</vt:lpstr>
      <vt:lpstr>Populárne technológie</vt:lpstr>
      <vt:lpstr>Spoločné vlastnosti</vt:lpstr>
      <vt:lpstr>Architektúry: point to point</vt:lpstr>
      <vt:lpstr>Architektúry: publish-subscribe</vt:lpstr>
      <vt:lpstr>Architektúry: komplexné</vt:lpstr>
      <vt:lpstr>Formáty správ</vt:lpstr>
      <vt:lpstr>Spoľahlivosť doručenia</vt:lpstr>
      <vt:lpstr>Spoľahlivosť doručenia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RNDr. Róbert Novotný PhD.</cp:lastModifiedBy>
  <cp:revision>136</cp:revision>
  <cp:lastPrinted>2016-12-19T00:55:16Z</cp:lastPrinted>
  <dcterms:created xsi:type="dcterms:W3CDTF">2012-11-18T12:40:00Z</dcterms:created>
  <dcterms:modified xsi:type="dcterms:W3CDTF">2020-11-01T23:01:54Z</dcterms:modified>
</cp:coreProperties>
</file>