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03" r:id="rId2"/>
    <p:sldId id="257" r:id="rId3"/>
    <p:sldId id="284" r:id="rId4"/>
    <p:sldId id="258" r:id="rId5"/>
    <p:sldId id="259" r:id="rId6"/>
    <p:sldId id="261" r:id="rId7"/>
    <p:sldId id="262" r:id="rId8"/>
    <p:sldId id="263" r:id="rId9"/>
    <p:sldId id="264" r:id="rId10"/>
    <p:sldId id="277" r:id="rId11"/>
    <p:sldId id="266" r:id="rId12"/>
    <p:sldId id="326" r:id="rId13"/>
    <p:sldId id="327" r:id="rId14"/>
    <p:sldId id="279" r:id="rId15"/>
    <p:sldId id="328" r:id="rId16"/>
    <p:sldId id="324" r:id="rId17"/>
    <p:sldId id="280" r:id="rId18"/>
    <p:sldId id="281" r:id="rId19"/>
    <p:sldId id="267" r:id="rId20"/>
    <p:sldId id="289" r:id="rId21"/>
    <p:sldId id="269" r:id="rId22"/>
    <p:sldId id="268" r:id="rId23"/>
    <p:sldId id="285" r:id="rId24"/>
    <p:sldId id="271" r:id="rId25"/>
    <p:sldId id="286" r:id="rId26"/>
    <p:sldId id="288" r:id="rId27"/>
    <p:sldId id="287" r:id="rId28"/>
    <p:sldId id="329" r:id="rId29"/>
    <p:sldId id="330" r:id="rId30"/>
    <p:sldId id="298" r:id="rId31"/>
    <p:sldId id="291" r:id="rId32"/>
    <p:sldId id="293" r:id="rId33"/>
    <p:sldId id="294" r:id="rId34"/>
    <p:sldId id="296" r:id="rId35"/>
    <p:sldId id="297" r:id="rId36"/>
    <p:sldId id="331" r:id="rId37"/>
    <p:sldId id="299" r:id="rId38"/>
    <p:sldId id="333" r:id="rId39"/>
    <p:sldId id="300" r:id="rId40"/>
    <p:sldId id="301" r:id="rId41"/>
    <p:sldId id="302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22" r:id="rId5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1"/>
    <p:restoredTop sz="81951" autoAdjust="0"/>
  </p:normalViewPr>
  <p:slideViewPr>
    <p:cSldViewPr>
      <p:cViewPr varScale="1">
        <p:scale>
          <a:sx n="92" d="100"/>
          <a:sy n="92" d="100"/>
        </p:scale>
        <p:origin x="14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1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14B90-FC48-494B-ABB4-C7CAA3D3251A}" type="datetimeFigureOut">
              <a:rPr lang="sk-SK" smtClean="0"/>
              <a:t>15.1.19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1776C-ADA2-49A3-B9C5-D05FF405A1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51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teoretické základy 1973 (</a:t>
            </a:r>
            <a:r>
              <a:rPr lang="sk-SK" dirty="0" err="1"/>
              <a:t>Hewitt</a:t>
            </a:r>
            <a:r>
              <a:rPr lang="sk-SK" dirty="0"/>
              <a:t>, </a:t>
            </a:r>
            <a:r>
              <a:rPr lang="sk-SK" dirty="0" err="1"/>
              <a:t>Bishop</a:t>
            </a:r>
            <a:r>
              <a:rPr lang="sk-SK" dirty="0"/>
              <a:t>, </a:t>
            </a:r>
            <a:r>
              <a:rPr lang="sk-SK" dirty="0" err="1"/>
              <a:t>Steiger</a:t>
            </a:r>
            <a:r>
              <a:rPr lang="sk-SK" dirty="0"/>
              <a:t>)</a:t>
            </a:r>
          </a:p>
          <a:p>
            <a:r>
              <a:rPr lang="sk-SK" dirty="0"/>
              <a:t>implementácia: jazyk </a:t>
            </a:r>
            <a:r>
              <a:rPr lang="sk-SK" dirty="0" err="1"/>
              <a:t>Erlang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819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7019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Props</a:t>
            </a:r>
            <a:r>
              <a:rPr lang="sk-SK" dirty="0"/>
              <a:t>: konfiguračná trieda s nastaveniami pre vytváranie </a:t>
            </a:r>
            <a:r>
              <a:rPr lang="sk-SK" dirty="0" err="1"/>
              <a:t>aktorov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1438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http://nurkiewicz.blogspot.sk/2013/07/managing-congested-actors-in-akka.html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3497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32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6183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http://letitcrash.com/post/30165507578/shutdown-patterns-in-akka-2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33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041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sk-SK" dirty="0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15.1.19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862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15.1.19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407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15.1.19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901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15.1.19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083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15.1.19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192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15.1.19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557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15.1.19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67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15.1.19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713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15.1.19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870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15.1.19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066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15.1.19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841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 rot="19734997">
            <a:off x="2125915" y="1774870"/>
            <a:ext cx="750826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700" b="1" dirty="0" err="1">
                <a:solidFill>
                  <a:srgbClr val="FEF2E8"/>
                </a:solidFill>
              </a:rPr>
              <a:t>akka</a:t>
            </a:r>
            <a:endParaRPr lang="sk-SK" sz="28700" b="1" dirty="0">
              <a:solidFill>
                <a:srgbClr val="FEF2E8"/>
              </a:solidFill>
            </a:endParaRPr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Upravte štýl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08A6-CBB4-4D3C-8C28-F46547878EE8}" type="datetimeFigureOut">
              <a:rPr lang="sk-SK" smtClean="0"/>
              <a:t>15.1.19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Rovná spojnica 7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82550">
            <a:solidFill>
              <a:schemeClr val="accent6">
                <a:lumMod val="75000"/>
              </a:schemeClr>
            </a:solidFill>
            <a:prstDash val="sysDot"/>
          </a:ln>
          <a:effectLst>
            <a:outerShdw blurRad="50800" dist="38100" dir="2700000" algn="tl" rotWithShape="0">
              <a:schemeClr val="accent6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2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Aktorový</a:t>
            </a:r>
            <a:r>
              <a:rPr lang="sk-SK" dirty="0"/>
              <a:t> model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Róbert Novotný</a:t>
            </a:r>
          </a:p>
          <a:p>
            <a:r>
              <a:rPr lang="sk-SK" dirty="0"/>
              <a:t>UINF/KOPR, </a:t>
            </a:r>
            <a:br>
              <a:rPr lang="sk-SK" dirty="0"/>
            </a:br>
            <a:r>
              <a:rPr lang="sk-SK" dirty="0"/>
              <a:t>zima 2018</a:t>
            </a:r>
          </a:p>
        </p:txBody>
      </p:sp>
    </p:spTree>
    <p:extLst>
      <p:ext uri="{BB962C8B-B14F-4D97-AF65-F5344CB8AC3E}">
        <p14:creationId xmlns:p14="http://schemas.microsoft.com/office/powerpoint/2010/main" val="64615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Implementácie </a:t>
            </a:r>
            <a:r>
              <a:rPr lang="sk-SK" dirty="0" err="1"/>
              <a:t>aktorového</a:t>
            </a:r>
            <a:r>
              <a:rPr lang="sk-SK" dirty="0"/>
              <a:t> modelu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 err="1"/>
              <a:t>Erlang</a:t>
            </a:r>
            <a:endParaRPr lang="sk-SK" sz="3600" dirty="0"/>
          </a:p>
          <a:p>
            <a:pPr lvl="1"/>
            <a:r>
              <a:rPr lang="sk-SK" sz="3200" dirty="0" err="1"/>
              <a:t>funkcionálny</a:t>
            </a:r>
            <a:r>
              <a:rPr lang="sk-SK" sz="3200" dirty="0"/>
              <a:t> jazyk</a:t>
            </a:r>
          </a:p>
          <a:p>
            <a:pPr lvl="1"/>
            <a:r>
              <a:rPr lang="sk-SK" sz="3200" dirty="0"/>
              <a:t>namiesto </a:t>
            </a:r>
            <a:r>
              <a:rPr lang="sk-SK" sz="3200" dirty="0" err="1"/>
              <a:t>zdieľaného</a:t>
            </a:r>
            <a:r>
              <a:rPr lang="sk-SK" sz="3200" dirty="0"/>
              <a:t> stavu odovzdávanie správ</a:t>
            </a:r>
          </a:p>
          <a:p>
            <a:r>
              <a:rPr lang="sk-SK" sz="3600" dirty="0" err="1"/>
              <a:t>Akka</a:t>
            </a:r>
            <a:endParaRPr lang="sk-SK" sz="3600" dirty="0"/>
          </a:p>
          <a:p>
            <a:pPr lvl="1"/>
            <a:r>
              <a:rPr lang="sk-SK" sz="3200" dirty="0" err="1"/>
              <a:t>open</a:t>
            </a:r>
            <a:r>
              <a:rPr lang="sk-SK" sz="3200" dirty="0"/>
              <a:t> </a:t>
            </a:r>
            <a:r>
              <a:rPr lang="sk-SK" sz="3200" dirty="0" err="1"/>
              <a:t>source</a:t>
            </a:r>
            <a:r>
              <a:rPr lang="sk-SK" sz="3200" dirty="0"/>
              <a:t> </a:t>
            </a:r>
            <a:r>
              <a:rPr lang="sk-SK" sz="3200" dirty="0" err="1"/>
              <a:t>framework</a:t>
            </a:r>
            <a:r>
              <a:rPr lang="sk-SK" sz="3200" dirty="0"/>
              <a:t> pre </a:t>
            </a:r>
            <a:r>
              <a:rPr lang="sk-SK" sz="3200" dirty="0" err="1"/>
              <a:t>aktorov</a:t>
            </a:r>
            <a:endParaRPr lang="sk-SK" sz="3200" dirty="0"/>
          </a:p>
          <a:p>
            <a:pPr lvl="1"/>
            <a:r>
              <a:rPr lang="sk-SK" sz="3200" dirty="0"/>
              <a:t>implementácie: </a:t>
            </a:r>
            <a:r>
              <a:rPr lang="sk-SK" sz="3200" dirty="0" err="1"/>
              <a:t>Java</a:t>
            </a:r>
            <a:r>
              <a:rPr lang="sk-SK" sz="3200" dirty="0"/>
              <a:t> / </a:t>
            </a:r>
            <a:r>
              <a:rPr lang="sk-SK" sz="3200" dirty="0" err="1"/>
              <a:t>Scala</a:t>
            </a:r>
            <a:endParaRPr lang="sk-SK" sz="3200" dirty="0"/>
          </a:p>
          <a:p>
            <a:pPr lvl="1"/>
            <a:endParaRPr lang="sk-SK" sz="3200" dirty="0"/>
          </a:p>
          <a:p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401414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Aktory</a:t>
            </a:r>
            <a:r>
              <a:rPr lang="sk-SK" dirty="0"/>
              <a:t> v </a:t>
            </a:r>
            <a:r>
              <a:rPr lang="sk-SK" dirty="0" err="1"/>
              <a:t>Akke</a:t>
            </a:r>
            <a:r>
              <a:rPr lang="sk-SK" dirty="0"/>
              <a:t> = </a:t>
            </a:r>
            <a:r>
              <a:rPr lang="sk-SK" dirty="0" err="1"/>
              <a:t>akktory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objekty so stavom a správaním	</a:t>
            </a:r>
          </a:p>
          <a:p>
            <a:pPr lvl="1"/>
            <a:r>
              <a:rPr lang="sk-SK" dirty="0"/>
              <a:t>deja </a:t>
            </a:r>
            <a:r>
              <a:rPr lang="sk-SK" dirty="0" err="1"/>
              <a:t>vu</a:t>
            </a:r>
            <a:r>
              <a:rPr lang="sk-SK" dirty="0"/>
              <a:t> z OOP</a:t>
            </a:r>
          </a:p>
          <a:p>
            <a:r>
              <a:rPr lang="sk-SK" dirty="0"/>
              <a:t>stav i správanie sa menia len na základe prijatej správy</a:t>
            </a:r>
          </a:p>
          <a:p>
            <a:r>
              <a:rPr lang="sk-SK" dirty="0" err="1"/>
              <a:t>aktor</a:t>
            </a:r>
            <a:r>
              <a:rPr lang="sk-SK" dirty="0"/>
              <a:t> v </a:t>
            </a:r>
            <a:r>
              <a:rPr lang="sk-SK" dirty="0" err="1"/>
              <a:t>Akke</a:t>
            </a:r>
            <a:r>
              <a:rPr lang="sk-SK" dirty="0"/>
              <a:t>: implementovaný ako vlákno</a:t>
            </a:r>
          </a:p>
          <a:p>
            <a:pPr lvl="1"/>
            <a:r>
              <a:rPr lang="sk-SK" dirty="0"/>
              <a:t>to nás nemá čo zaujímať ;-)</a:t>
            </a:r>
          </a:p>
        </p:txBody>
      </p:sp>
    </p:spTree>
    <p:extLst>
      <p:ext uri="{BB962C8B-B14F-4D97-AF65-F5344CB8AC3E}">
        <p14:creationId xmlns:p14="http://schemas.microsoft.com/office/powerpoint/2010/main" val="3714314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Akktor</a:t>
            </a:r>
            <a:r>
              <a:rPr lang="sk-SK" dirty="0"/>
              <a:t> a Java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dedí od triedy </a:t>
            </a:r>
            <a:r>
              <a:rPr lang="sk-SK" b="1" dirty="0" err="1">
                <a:solidFill>
                  <a:schemeClr val="accent6"/>
                </a:solidFill>
              </a:rPr>
              <a:t>AbstractActor</a:t>
            </a:r>
            <a:endParaRPr lang="sk-SK" b="1" dirty="0">
              <a:solidFill>
                <a:schemeClr val="accent6"/>
              </a:solidFill>
            </a:endParaRPr>
          </a:p>
          <a:p>
            <a:r>
              <a:rPr lang="sk-SK" dirty="0"/>
              <a:t>prekrýva metódu </a:t>
            </a:r>
            <a:r>
              <a:rPr lang="sk-SK" b="1" dirty="0" err="1">
                <a:solidFill>
                  <a:schemeClr val="accent6"/>
                </a:solidFill>
              </a:rPr>
              <a:t>createReceive</a:t>
            </a:r>
            <a:endParaRPr lang="sk-SK" b="1" dirty="0">
              <a:solidFill>
                <a:schemeClr val="accent6"/>
              </a:solidFill>
            </a:endParaRPr>
          </a:p>
          <a:p>
            <a:r>
              <a:rPr lang="sk-SK" dirty="0"/>
              <a:t>definuje </a:t>
            </a:r>
            <a:r>
              <a:rPr lang="sk-SK" b="1" dirty="0">
                <a:solidFill>
                  <a:schemeClr val="accent6"/>
                </a:solidFill>
              </a:rPr>
              <a:t>pravidlá</a:t>
            </a:r>
            <a:r>
              <a:rPr lang="sk-SK" dirty="0"/>
              <a:t> pre správy:</a:t>
            </a:r>
          </a:p>
          <a:p>
            <a:endParaRPr lang="sk-SK" dirty="0">
              <a:solidFill>
                <a:schemeClr val="accent6"/>
              </a:solidFill>
            </a:endParaRPr>
          </a:p>
        </p:txBody>
      </p:sp>
      <p:sp>
        <p:nvSpPr>
          <p:cNvPr id="5" name="BlokTextu 3">
            <a:extLst>
              <a:ext uri="{FF2B5EF4-FFF2-40B4-BE49-F238E27FC236}">
                <a16:creationId xmlns:a16="http://schemas.microsoft.com/office/drawing/2014/main" id="{63192419-3CB5-D847-87D1-963DDF17BD1E}"/>
              </a:ext>
            </a:extLst>
          </p:cNvPr>
          <p:cNvSpPr txBox="1"/>
          <p:nvPr/>
        </p:nvSpPr>
        <p:spPr>
          <a:xfrm>
            <a:off x="827584" y="4005064"/>
            <a:ext cx="7488832" cy="15283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>
                <a:solidFill>
                  <a:schemeClr val="tx1"/>
                </a:solidFill>
              </a:rPr>
              <a:t>„ak príde správa typu X, vykonaj toto“</a:t>
            </a:r>
          </a:p>
        </p:txBody>
      </p:sp>
    </p:spTree>
    <p:extLst>
      <p:ext uri="{BB962C8B-B14F-4D97-AF65-F5344CB8AC3E}">
        <p14:creationId xmlns:p14="http://schemas.microsoft.com/office/powerpoint/2010/main" val="2860872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Akktor</a:t>
            </a:r>
            <a:r>
              <a:rPr lang="sk-SK" dirty="0"/>
              <a:t> a Java: pravidlá pre správy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dátový typ mapovaný na funkciu spracovávajúcu objekt správy</a:t>
            </a:r>
          </a:p>
        </p:txBody>
      </p:sp>
      <p:sp>
        <p:nvSpPr>
          <p:cNvPr id="6" name="Zaoblený obdĺžnik 3">
            <a:extLst>
              <a:ext uri="{FF2B5EF4-FFF2-40B4-BE49-F238E27FC236}">
                <a16:creationId xmlns:a16="http://schemas.microsoft.com/office/drawing/2014/main" id="{08603C20-483F-E64F-BC95-165793BBF73A}"/>
              </a:ext>
            </a:extLst>
          </p:cNvPr>
          <p:cNvSpPr/>
          <p:nvPr/>
        </p:nvSpPr>
        <p:spPr>
          <a:xfrm>
            <a:off x="457200" y="3573016"/>
            <a:ext cx="8229600" cy="1143000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.match(</a:t>
            </a:r>
            <a:r>
              <a:rPr lang="en-US" sz="2800" dirty="0" err="1"/>
              <a:t>String.class</a:t>
            </a:r>
            <a:r>
              <a:rPr lang="en-US" sz="2800" dirty="0"/>
              <a:t>, </a:t>
            </a:r>
            <a:r>
              <a:rPr lang="en-US" sz="3200" b="1" dirty="0"/>
              <a:t>m -&gt; </a:t>
            </a:r>
            <a:r>
              <a:rPr lang="en-US" sz="3200" b="1" dirty="0" err="1"/>
              <a:t>System.out.println</a:t>
            </a:r>
            <a:r>
              <a:rPr lang="en-US" sz="3200" b="1" dirty="0"/>
              <a:t>(m))</a:t>
            </a:r>
          </a:p>
        </p:txBody>
      </p:sp>
    </p:spTree>
    <p:extLst>
      <p:ext uri="{BB962C8B-B14F-4D97-AF65-F5344CB8AC3E}">
        <p14:creationId xmlns:p14="http://schemas.microsoft.com/office/powerpoint/2010/main" val="561469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Hello</a:t>
            </a:r>
            <a:r>
              <a:rPr lang="sk-SK" dirty="0"/>
              <a:t> </a:t>
            </a:r>
            <a:r>
              <a:rPr lang="sk-SK" dirty="0" err="1"/>
              <a:t>World</a:t>
            </a:r>
            <a:r>
              <a:rPr lang="sk-SK" dirty="0"/>
              <a:t> </a:t>
            </a:r>
            <a:r>
              <a:rPr lang="sk-SK" dirty="0" err="1"/>
              <a:t>akktor</a:t>
            </a:r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251520" y="260648"/>
            <a:ext cx="8640960" cy="6264696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import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akka.actor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.*; import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akka.event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.*;</a:t>
            </a:r>
            <a:br>
              <a:rPr lang="en-US" sz="2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dirty="0"/>
              <a:t>public class </a:t>
            </a:r>
            <a:r>
              <a:rPr lang="en-US" sz="2800" dirty="0" err="1"/>
              <a:t>ExampleActor</a:t>
            </a:r>
            <a:r>
              <a:rPr lang="en-US" sz="2800" dirty="0"/>
              <a:t> extends </a:t>
            </a:r>
            <a:r>
              <a:rPr lang="en-US" sz="2800" dirty="0" err="1"/>
              <a:t>AbstractActor</a:t>
            </a:r>
            <a:r>
              <a:rPr lang="en-US" sz="2800" dirty="0"/>
              <a:t> {</a:t>
            </a:r>
            <a:br>
              <a:rPr lang="en-US" sz="2800" dirty="0"/>
            </a:br>
            <a:r>
              <a:rPr lang="en-US" sz="2800" dirty="0"/>
              <a:t>   @Override</a:t>
            </a:r>
            <a:br>
              <a:rPr lang="en-US" sz="2800" dirty="0"/>
            </a:br>
            <a:r>
              <a:rPr lang="en-US" sz="2800" dirty="0"/>
              <a:t>   public Receive </a:t>
            </a:r>
            <a:r>
              <a:rPr lang="en-US" sz="2800" dirty="0" err="1"/>
              <a:t>createReceive</a:t>
            </a:r>
            <a:r>
              <a:rPr lang="en-US" sz="2800" dirty="0"/>
              <a:t>() {</a:t>
            </a:r>
            <a:br>
              <a:rPr lang="en-US" sz="2800" dirty="0"/>
            </a:br>
            <a:r>
              <a:rPr lang="en-US" sz="2800" dirty="0"/>
              <a:t>     return </a:t>
            </a:r>
            <a:r>
              <a:rPr lang="en-US" sz="2800" dirty="0" err="1"/>
              <a:t>receiveBuilder</a:t>
            </a:r>
            <a:r>
              <a:rPr lang="en-US" sz="2800" dirty="0"/>
              <a:t>(</a:t>
            </a:r>
          </a:p>
          <a:p>
            <a:endParaRPr lang="en-US" sz="2800" dirty="0"/>
          </a:p>
          <a:p>
            <a:r>
              <a:rPr lang="en-US" sz="2800" dirty="0"/>
              <a:t>	.match(</a:t>
            </a:r>
            <a:r>
              <a:rPr lang="en-US" sz="2800" dirty="0" err="1"/>
              <a:t>String.class</a:t>
            </a:r>
            <a:r>
              <a:rPr lang="en-US" sz="2800" dirty="0"/>
              <a:t>, </a:t>
            </a:r>
            <a:r>
              <a:rPr lang="en-US" sz="2800" dirty="0" err="1"/>
              <a:t>msg</a:t>
            </a:r>
            <a:r>
              <a:rPr lang="en-US" sz="2800" dirty="0"/>
              <a:t> -&gt; </a:t>
            </a:r>
            <a:r>
              <a:rPr lang="en-US" sz="2800" dirty="0" err="1"/>
              <a:t>System.out.println</a:t>
            </a:r>
            <a:r>
              <a:rPr lang="en-US" sz="2800" dirty="0"/>
              <a:t>(</a:t>
            </a:r>
            <a:r>
              <a:rPr lang="en-US" sz="2800" dirty="0" err="1"/>
              <a:t>msg</a:t>
            </a:r>
            <a:r>
              <a:rPr lang="en-US" sz="2800" dirty="0"/>
              <a:t>))</a:t>
            </a:r>
            <a:br>
              <a:rPr lang="en-US" sz="2800" dirty="0"/>
            </a:br>
            <a:r>
              <a:rPr lang="en-US" sz="2800" dirty="0"/>
              <a:t>	.build();</a:t>
            </a:r>
          </a:p>
          <a:p>
            <a:br>
              <a:rPr lang="en-US" sz="2800" dirty="0"/>
            </a:br>
            <a:r>
              <a:rPr lang="en-US" sz="2800" dirty="0"/>
              <a:t>    }</a:t>
            </a:r>
            <a:br>
              <a:rPr lang="en-US" sz="2800" dirty="0"/>
            </a:br>
            <a:r>
              <a:rPr lang="en-US" sz="2800" dirty="0"/>
              <a:t>}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BlokTextu 4"/>
          <p:cNvSpPr txBox="1"/>
          <p:nvPr/>
        </p:nvSpPr>
        <p:spPr>
          <a:xfrm>
            <a:off x="1259632" y="3284984"/>
            <a:ext cx="7262464" cy="1143000"/>
          </a:xfrm>
          <a:prstGeom prst="roundRect">
            <a:avLst>
              <a:gd name="adj" fmla="val 5644"/>
            </a:avLst>
          </a:prstGeom>
          <a:solidFill>
            <a:schemeClr val="accent6">
              <a:alpha val="22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8940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Akktory</a:t>
            </a:r>
            <a:r>
              <a:rPr lang="sk-SK" dirty="0"/>
              <a:t> a ich vytváranie cez </a:t>
            </a:r>
            <a:r>
              <a:rPr lang="sk-SK" dirty="0" err="1"/>
              <a:t>Props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 vytváranie </a:t>
            </a:r>
            <a:r>
              <a:rPr lang="sk-SK" dirty="0" err="1"/>
              <a:t>aktora</a:t>
            </a:r>
            <a:r>
              <a:rPr lang="sk-SK" dirty="0"/>
              <a:t> sa nepoužíva </a:t>
            </a:r>
            <a:r>
              <a:rPr lang="sk-SK" b="1" dirty="0"/>
              <a:t>new ...()!</a:t>
            </a:r>
          </a:p>
          <a:p>
            <a:r>
              <a:rPr lang="sk-SK" dirty="0"/>
              <a:t>musíme deklarovať </a:t>
            </a:r>
            <a:r>
              <a:rPr lang="sk-SK" b="1" dirty="0" err="1"/>
              <a:t>Props</a:t>
            </a:r>
            <a:r>
              <a:rPr lang="sk-SK" dirty="0"/>
              <a:t> („rekvizity“)</a:t>
            </a:r>
          </a:p>
        </p:txBody>
      </p:sp>
      <p:sp>
        <p:nvSpPr>
          <p:cNvPr id="5" name="BlokTextu 3">
            <a:extLst>
              <a:ext uri="{FF2B5EF4-FFF2-40B4-BE49-F238E27FC236}">
                <a16:creationId xmlns:a16="http://schemas.microsoft.com/office/drawing/2014/main" id="{63192419-3CB5-D847-87D1-963DDF17BD1E}"/>
              </a:ext>
            </a:extLst>
          </p:cNvPr>
          <p:cNvSpPr txBox="1"/>
          <p:nvPr/>
        </p:nvSpPr>
        <p:spPr>
          <a:xfrm>
            <a:off x="1007604" y="3863181"/>
            <a:ext cx="7128792" cy="15121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 err="1">
                <a:solidFill>
                  <a:schemeClr val="tx1"/>
                </a:solidFill>
              </a:rPr>
              <a:t>Props</a:t>
            </a:r>
            <a:r>
              <a:rPr lang="sk-SK" sz="3600" dirty="0">
                <a:solidFill>
                  <a:schemeClr val="tx1"/>
                </a:solidFill>
              </a:rPr>
              <a:t> je mechanizmus vytvárania </a:t>
            </a:r>
            <a:r>
              <a:rPr lang="sk-SK" sz="3600" dirty="0" err="1">
                <a:solidFill>
                  <a:schemeClr val="tx1"/>
                </a:solidFill>
              </a:rPr>
              <a:t>akktora</a:t>
            </a:r>
            <a:endParaRPr lang="sk-SK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560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Hello</a:t>
            </a:r>
            <a:r>
              <a:rPr lang="sk-SK" dirty="0"/>
              <a:t> </a:t>
            </a:r>
            <a:r>
              <a:rPr lang="sk-SK" dirty="0" err="1"/>
              <a:t>World</a:t>
            </a:r>
            <a:r>
              <a:rPr lang="sk-SK" dirty="0"/>
              <a:t> </a:t>
            </a:r>
            <a:r>
              <a:rPr lang="sk-SK" dirty="0" err="1"/>
              <a:t>akktor</a:t>
            </a:r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251520" y="260648"/>
            <a:ext cx="8640960" cy="6264696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import </a:t>
            </a:r>
            <a:r>
              <a:rPr lang="en-US" sz="2800" dirty="0" err="1"/>
              <a:t>akka.actor</a:t>
            </a:r>
            <a:r>
              <a:rPr lang="en-US" sz="2800" dirty="0"/>
              <a:t>.*; import </a:t>
            </a:r>
            <a:r>
              <a:rPr lang="en-US" sz="2800" dirty="0" err="1"/>
              <a:t>akka.event</a:t>
            </a:r>
            <a:r>
              <a:rPr lang="en-US" sz="2800" dirty="0"/>
              <a:t>.*;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public class </a:t>
            </a:r>
            <a:r>
              <a:rPr lang="en-US" sz="2800" dirty="0" err="1"/>
              <a:t>ExampleActor</a:t>
            </a:r>
            <a:r>
              <a:rPr lang="en-US" sz="2800" dirty="0"/>
              <a:t> extends </a:t>
            </a:r>
            <a:r>
              <a:rPr lang="en-US" sz="2800" dirty="0" err="1"/>
              <a:t>AbstractActor</a:t>
            </a:r>
            <a:r>
              <a:rPr lang="en-US" sz="2800" dirty="0"/>
              <a:t> {</a:t>
            </a:r>
            <a:br>
              <a:rPr lang="en-US" sz="2800" dirty="0"/>
            </a:br>
            <a:r>
              <a:rPr lang="en-US" sz="2800" dirty="0"/>
              <a:t>   @Override</a:t>
            </a:r>
            <a:br>
              <a:rPr lang="en-US" sz="2800" dirty="0"/>
            </a:br>
            <a:r>
              <a:rPr lang="en-US" sz="2800" dirty="0"/>
              <a:t>   public Receive </a:t>
            </a:r>
            <a:r>
              <a:rPr lang="en-US" sz="2800" dirty="0" err="1"/>
              <a:t>createReceive</a:t>
            </a:r>
            <a:r>
              <a:rPr lang="en-US" sz="2800" dirty="0"/>
              <a:t>() {</a:t>
            </a:r>
          </a:p>
          <a:p>
            <a:r>
              <a:rPr lang="en-US" sz="2800" dirty="0"/>
              <a:t>       …</a:t>
            </a:r>
            <a:br>
              <a:rPr lang="en-US" sz="2800" dirty="0"/>
            </a:br>
            <a:r>
              <a:rPr lang="en-US" sz="2800" dirty="0"/>
              <a:t>   }</a:t>
            </a:r>
          </a:p>
          <a:p>
            <a:endParaRPr lang="en-US" sz="2800" dirty="0"/>
          </a:p>
          <a:p>
            <a:r>
              <a:rPr lang="en-US" sz="2800" dirty="0"/>
              <a:t>   public static Props props() {</a:t>
            </a:r>
            <a:br>
              <a:rPr lang="en-US" sz="2800" dirty="0"/>
            </a:br>
            <a:r>
              <a:rPr lang="en-US" sz="2800" dirty="0"/>
              <a:t>      return </a:t>
            </a:r>
            <a:r>
              <a:rPr lang="en-US" sz="2800" dirty="0" err="1"/>
              <a:t>Props.create</a:t>
            </a:r>
            <a:r>
              <a:rPr lang="en-US" sz="2800" dirty="0"/>
              <a:t>(</a:t>
            </a:r>
            <a:r>
              <a:rPr lang="en-US" sz="2800" dirty="0" err="1"/>
              <a:t>ExampleActor.class</a:t>
            </a:r>
            <a:r>
              <a:rPr lang="en-US" sz="2800" dirty="0"/>
              <a:t>);</a:t>
            </a:r>
            <a:br>
              <a:rPr lang="en-US" sz="2800" dirty="0"/>
            </a:br>
            <a:r>
              <a:rPr lang="en-US" sz="2800" dirty="0"/>
              <a:t>   }</a:t>
            </a:r>
            <a:br>
              <a:rPr lang="en-US" sz="2800" dirty="0"/>
            </a:br>
            <a:r>
              <a:rPr lang="en-US" sz="2800" dirty="0"/>
              <a:t>}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6" name="BlokTextu 4">
            <a:extLst>
              <a:ext uri="{FF2B5EF4-FFF2-40B4-BE49-F238E27FC236}">
                <a16:creationId xmlns:a16="http://schemas.microsoft.com/office/drawing/2014/main" id="{290552C1-8B23-494B-91C4-A544EBC1EA7E}"/>
              </a:ext>
            </a:extLst>
          </p:cNvPr>
          <p:cNvSpPr txBox="1"/>
          <p:nvPr/>
        </p:nvSpPr>
        <p:spPr>
          <a:xfrm>
            <a:off x="611560" y="4005064"/>
            <a:ext cx="6660740" cy="1368152"/>
          </a:xfrm>
          <a:prstGeom prst="roundRect">
            <a:avLst>
              <a:gd name="adj" fmla="val 5644"/>
            </a:avLst>
          </a:prstGeom>
          <a:solidFill>
            <a:schemeClr val="accent6">
              <a:alpha val="22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701253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Hello</a:t>
            </a:r>
            <a:r>
              <a:rPr lang="sk-SK" dirty="0"/>
              <a:t> </a:t>
            </a:r>
            <a:r>
              <a:rPr lang="sk-SK" dirty="0" err="1"/>
              <a:t>World</a:t>
            </a:r>
            <a:r>
              <a:rPr lang="sk-SK" dirty="0"/>
              <a:t> </a:t>
            </a:r>
            <a:r>
              <a:rPr lang="sk-SK" dirty="0" err="1"/>
              <a:t>akktor</a:t>
            </a:r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251520" y="1772816"/>
            <a:ext cx="8640960" cy="4536504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public static void main(String[] </a:t>
            </a:r>
            <a:r>
              <a:rPr lang="en-US" sz="2800" dirty="0" err="1"/>
              <a:t>args</a:t>
            </a:r>
            <a:r>
              <a:rPr lang="en-US" sz="2800" dirty="0"/>
              <a:t>) {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ActorSystem</a:t>
            </a:r>
            <a:r>
              <a:rPr lang="en-US" sz="2800" dirty="0"/>
              <a:t> system = </a:t>
            </a:r>
            <a:r>
              <a:rPr lang="en-US" sz="2800" dirty="0" err="1"/>
              <a:t>ActorSystem.create</a:t>
            </a:r>
            <a:r>
              <a:rPr lang="en-US" sz="2800" dirty="0"/>
              <a:t>();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ActorRef</a:t>
            </a:r>
            <a:r>
              <a:rPr lang="en-US" sz="2800" dirty="0"/>
              <a:t> </a:t>
            </a:r>
            <a:r>
              <a:rPr lang="sk-SK" sz="2800" dirty="0" err="1"/>
              <a:t>actor</a:t>
            </a:r>
            <a:r>
              <a:rPr lang="en-US" sz="2800" dirty="0"/>
              <a:t> = </a:t>
            </a:r>
            <a:r>
              <a:rPr lang="en-US" sz="2800" dirty="0" err="1"/>
              <a:t>system.actorOf</a:t>
            </a:r>
            <a:r>
              <a:rPr lang="en-US" sz="2800" dirty="0"/>
              <a:t>(</a:t>
            </a:r>
            <a:r>
              <a:rPr lang="sk-SK" sz="2800" dirty="0" err="1"/>
              <a:t>Example</a:t>
            </a:r>
            <a:r>
              <a:rPr lang="en-US" sz="2800" dirty="0" err="1"/>
              <a:t>Actor.props</a:t>
            </a:r>
            <a:r>
              <a:rPr lang="en-US" sz="2800" dirty="0"/>
              <a:t>());  </a:t>
            </a:r>
          </a:p>
          <a:p>
            <a:endParaRPr lang="en-US" sz="2800" dirty="0"/>
          </a:p>
          <a:p>
            <a:r>
              <a:rPr lang="en-US" sz="2800" dirty="0"/>
              <a:t>  for (</a:t>
            </a:r>
            <a:r>
              <a:rPr lang="en-US" sz="2800" dirty="0" err="1"/>
              <a:t>int</a:t>
            </a:r>
            <a:r>
              <a:rPr lang="en-US" sz="2800" dirty="0"/>
              <a:t> i = 0; i &lt; 5; i++) {</a:t>
            </a:r>
          </a:p>
          <a:p>
            <a:r>
              <a:rPr lang="en-US" sz="2800" dirty="0"/>
              <a:t>    </a:t>
            </a:r>
            <a:r>
              <a:rPr lang="sk-SK" sz="2800" dirty="0" err="1"/>
              <a:t>actor</a:t>
            </a:r>
            <a:r>
              <a:rPr lang="en-US" sz="2800" dirty="0"/>
              <a:t>.</a:t>
            </a:r>
            <a:r>
              <a:rPr lang="en-US" sz="3200" b="1" dirty="0"/>
              <a:t>tell</a:t>
            </a:r>
            <a:r>
              <a:rPr lang="en-US" sz="2800" dirty="0"/>
              <a:t>("Hi at " + new Date(), </a:t>
            </a:r>
            <a:r>
              <a:rPr lang="en-US" sz="2800" dirty="0" err="1"/>
              <a:t>ActorRef.noSender</a:t>
            </a:r>
            <a:r>
              <a:rPr lang="en-US" sz="2800" dirty="0"/>
              <a:t>());</a:t>
            </a:r>
          </a:p>
          <a:p>
            <a:r>
              <a:rPr lang="en-US" sz="2800" dirty="0"/>
              <a:t>  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BE7E969E-BF76-234A-8EFC-BBBB4BB98C13}"/>
              </a:ext>
            </a:extLst>
          </p:cNvPr>
          <p:cNvSpPr/>
          <p:nvPr/>
        </p:nvSpPr>
        <p:spPr>
          <a:xfrm>
            <a:off x="4572000" y="5378290"/>
            <a:ext cx="3960440" cy="864096"/>
          </a:xfrm>
          <a:prstGeom prst="wedgeRoundRectCallout">
            <a:avLst>
              <a:gd name="adj1" fmla="val 29192"/>
              <a:gd name="adj2" fmla="val -10276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správu neposiela </a:t>
            </a:r>
            <a:r>
              <a:rPr lang="sk-SK" sz="2800" dirty="0" err="1">
                <a:solidFill>
                  <a:schemeClr val="bg1"/>
                </a:solidFill>
              </a:rPr>
              <a:t>aktor</a:t>
            </a:r>
            <a:endParaRPr lang="sk-SK" sz="2800" dirty="0">
              <a:solidFill>
                <a:schemeClr val="bg1"/>
              </a:solidFill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A0D33BD-C450-004A-8352-2C1FEB6A1F07}"/>
              </a:ext>
            </a:extLst>
          </p:cNvPr>
          <p:cNvSpPr/>
          <p:nvPr/>
        </p:nvSpPr>
        <p:spPr>
          <a:xfrm>
            <a:off x="611560" y="5311165"/>
            <a:ext cx="3024336" cy="864096"/>
          </a:xfrm>
          <a:prstGeom prst="wedgeRoundRectCallout">
            <a:avLst>
              <a:gd name="adj1" fmla="val -6153"/>
              <a:gd name="adj2" fmla="val -10127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povedz správu!</a:t>
            </a:r>
          </a:p>
        </p:txBody>
      </p:sp>
    </p:spTree>
    <p:extLst>
      <p:ext uri="{BB962C8B-B14F-4D97-AF65-F5344CB8AC3E}">
        <p14:creationId xmlns:p14="http://schemas.microsoft.com/office/powerpoint/2010/main" val="1871890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Thread-safety</a:t>
            </a:r>
            <a:r>
              <a:rPr lang="sk-SK" dirty="0"/>
              <a:t> </a:t>
            </a:r>
            <a:r>
              <a:rPr lang="sk-SK" dirty="0" err="1"/>
              <a:t>aktorových</a:t>
            </a:r>
            <a:r>
              <a:rPr lang="sk-SK" dirty="0"/>
              <a:t> tried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akktor</a:t>
            </a:r>
            <a:r>
              <a:rPr lang="sk-SK" dirty="0"/>
              <a:t> spracuje správu pred spracovaním ďalšej správy</a:t>
            </a:r>
          </a:p>
          <a:p>
            <a:pPr lvl="1"/>
            <a:r>
              <a:rPr lang="sk-SK" dirty="0"/>
              <a:t>v súlade s "</a:t>
            </a:r>
            <a:r>
              <a:rPr lang="sk-SK" dirty="0" err="1"/>
              <a:t>happens-before</a:t>
            </a:r>
            <a:r>
              <a:rPr lang="sk-SK" dirty="0"/>
              <a:t>" zásadou z JVM</a:t>
            </a:r>
          </a:p>
          <a:p>
            <a:pPr lvl="1"/>
            <a:r>
              <a:rPr lang="sk-SK" dirty="0"/>
              <a:t>inštančné premenné </a:t>
            </a:r>
            <a:r>
              <a:rPr lang="sk-SK" dirty="0" err="1"/>
              <a:t>akktora</a:t>
            </a:r>
            <a:r>
              <a:rPr lang="sk-SK" dirty="0"/>
              <a:t> nemusia byť </a:t>
            </a:r>
            <a:r>
              <a:rPr lang="sk-SK" dirty="0" err="1"/>
              <a:t>volatile</a:t>
            </a:r>
            <a:r>
              <a:rPr lang="sk-SK" dirty="0"/>
              <a:t> a pod.</a:t>
            </a:r>
          </a:p>
          <a:p>
            <a:r>
              <a:rPr lang="sk-SK" dirty="0"/>
              <a:t>implementácia cez ideu </a:t>
            </a:r>
            <a:r>
              <a:rPr lang="sk-SK" b="1" dirty="0" err="1">
                <a:solidFill>
                  <a:schemeClr val="accent6"/>
                </a:solidFill>
              </a:rPr>
              <a:t>mailboxu</a:t>
            </a:r>
            <a:endParaRPr lang="sk-SK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688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Mailboxy</a:t>
            </a:r>
            <a:r>
              <a:rPr lang="sk-SK" dirty="0"/>
              <a:t> a </a:t>
            </a:r>
            <a:r>
              <a:rPr lang="sk-SK" dirty="0" err="1"/>
              <a:t>buffrovanie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akktor</a:t>
            </a:r>
            <a:r>
              <a:rPr lang="sk-SK" dirty="0"/>
              <a:t> má </a:t>
            </a:r>
            <a:r>
              <a:rPr lang="sk-SK" dirty="0" err="1"/>
              <a:t>mailbox</a:t>
            </a:r>
            <a:r>
              <a:rPr lang="sk-SK" dirty="0"/>
              <a:t> v ktorom sa kopia správy</a:t>
            </a:r>
          </a:p>
          <a:p>
            <a:pPr lvl="1"/>
            <a:r>
              <a:rPr lang="sk-SK" dirty="0"/>
              <a:t>každý </a:t>
            </a:r>
            <a:r>
              <a:rPr lang="sk-SK" dirty="0" err="1"/>
              <a:t>akktor</a:t>
            </a:r>
            <a:r>
              <a:rPr lang="sk-SK" dirty="0"/>
              <a:t> má vlastný</a:t>
            </a:r>
          </a:p>
          <a:p>
            <a:pPr lvl="1"/>
            <a:r>
              <a:rPr lang="sk-SK" dirty="0"/>
              <a:t>nedajú sa </a:t>
            </a:r>
            <a:r>
              <a:rPr lang="sk-SK" dirty="0" err="1"/>
              <a:t>zdieľať</a:t>
            </a:r>
            <a:endParaRPr lang="sk-SK" dirty="0"/>
          </a:p>
          <a:p>
            <a:r>
              <a:rPr lang="sk-SK" dirty="0"/>
              <a:t>správy </a:t>
            </a:r>
            <a:r>
              <a:rPr lang="sk-SK" dirty="0" err="1"/>
              <a:t>defaultne</a:t>
            </a:r>
            <a:r>
              <a:rPr lang="sk-SK" dirty="0"/>
              <a:t> radené podľa času odoslania</a:t>
            </a:r>
          </a:p>
          <a:p>
            <a:r>
              <a:rPr lang="sk-SK" dirty="0"/>
              <a:t>možno využiť prioritný </a:t>
            </a:r>
            <a:r>
              <a:rPr lang="sk-SK" dirty="0" err="1"/>
              <a:t>mailbox</a:t>
            </a:r>
            <a:r>
              <a:rPr lang="sk-SK" dirty="0"/>
              <a:t>:</a:t>
            </a:r>
          </a:p>
          <a:p>
            <a:pPr lvl="1"/>
            <a:r>
              <a:rPr lang="sk-SK" dirty="0"/>
              <a:t>radenie podľa priority</a:t>
            </a:r>
          </a:p>
          <a:p>
            <a:r>
              <a:rPr lang="sk-SK" dirty="0" err="1"/>
              <a:t>mailbox</a:t>
            </a:r>
            <a:r>
              <a:rPr lang="sk-SK" dirty="0"/>
              <a:t> je front!</a:t>
            </a:r>
          </a:p>
          <a:p>
            <a:pPr lvl="1"/>
            <a:r>
              <a:rPr lang="sk-SK" dirty="0" err="1"/>
              <a:t>aktor</a:t>
            </a:r>
            <a:r>
              <a:rPr lang="sk-SK" dirty="0"/>
              <a:t> vidí </a:t>
            </a:r>
            <a:r>
              <a:rPr lang="sk-SK" b="1" dirty="0"/>
              <a:t>len</a:t>
            </a:r>
            <a:r>
              <a:rPr lang="sk-SK" dirty="0"/>
              <a:t> jeho začiatok</a:t>
            </a:r>
          </a:p>
        </p:txBody>
      </p:sp>
    </p:spTree>
    <p:extLst>
      <p:ext uri="{BB962C8B-B14F-4D97-AF65-F5344CB8AC3E}">
        <p14:creationId xmlns:p14="http://schemas.microsoft.com/office/powerpoint/2010/main" val="375826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Základný problém vláknovej </a:t>
            </a:r>
            <a:r>
              <a:rPr lang="sk-SK" dirty="0" err="1"/>
              <a:t>konkurentnosti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>
            <a:normAutofit/>
          </a:bodyPr>
          <a:lstStyle/>
          <a:p>
            <a:r>
              <a:rPr lang="sk-SK" dirty="0"/>
              <a:t>mašinéria zámkov, monitorov...</a:t>
            </a:r>
          </a:p>
          <a:p>
            <a:r>
              <a:rPr lang="sk-SK" dirty="0"/>
              <a:t>ťažko sa ladí</a:t>
            </a:r>
          </a:p>
          <a:p>
            <a:pPr lvl="1"/>
            <a:r>
              <a:rPr lang="sk-SK" dirty="0"/>
              <a:t>ťažké reprodukovať problémy</a:t>
            </a:r>
          </a:p>
          <a:p>
            <a:pPr lvl="1"/>
            <a:r>
              <a:rPr lang="sk-SK" dirty="0"/>
              <a:t>správanie je často nepredvídateľné</a:t>
            </a:r>
          </a:p>
          <a:p>
            <a:pPr lvl="1"/>
            <a:r>
              <a:rPr lang="sk-SK" dirty="0"/>
              <a:t>vývojár musí uvažovať na mnohých frontoch</a:t>
            </a:r>
          </a:p>
          <a:p>
            <a:pPr lvl="1"/>
            <a:endParaRPr lang="sk-SK" dirty="0"/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467544" y="1700808"/>
            <a:ext cx="8136904" cy="9998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200" dirty="0"/>
              <a:t>Ako spravovať prístup k </a:t>
            </a:r>
            <a:r>
              <a:rPr lang="sk-SK" sz="3200" dirty="0" err="1"/>
              <a:t>zdieľanej</a:t>
            </a:r>
            <a:r>
              <a:rPr lang="sk-SK" sz="3200" dirty="0"/>
              <a:t> pamäti?</a:t>
            </a:r>
          </a:p>
        </p:txBody>
      </p:sp>
    </p:spTree>
    <p:extLst>
      <p:ext uri="{BB962C8B-B14F-4D97-AF65-F5344CB8AC3E}">
        <p14:creationId xmlns:p14="http://schemas.microsoft.com/office/powerpoint/2010/main" val="1767268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sk-SK" dirty="0" err="1"/>
              <a:t>ôležité</a:t>
            </a:r>
            <a:r>
              <a:rPr lang="sk-SK" dirty="0"/>
              <a:t> rysy </a:t>
            </a:r>
            <a:r>
              <a:rPr lang="sk-SK" dirty="0" err="1"/>
              <a:t>aktora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err="1"/>
              <a:t>aktor</a:t>
            </a:r>
            <a:r>
              <a:rPr lang="sk-SK" dirty="0"/>
              <a:t> spracováva v danom čase </a:t>
            </a:r>
            <a:r>
              <a:rPr lang="sk-SK" b="1" dirty="0">
                <a:solidFill>
                  <a:schemeClr val="accent6"/>
                </a:solidFill>
              </a:rPr>
              <a:t>len jednu správu</a:t>
            </a:r>
          </a:p>
          <a:p>
            <a:pPr lvl="1"/>
            <a:r>
              <a:rPr lang="sk-SK" dirty="0"/>
              <a:t>ostatné sa kopia vo fronte</a:t>
            </a:r>
          </a:p>
          <a:p>
            <a:pPr lvl="1"/>
            <a:r>
              <a:rPr lang="sk-SK" dirty="0"/>
              <a:t>dlhotrvajúce spracovanie správy znamená dlhšie čakanie!</a:t>
            </a:r>
          </a:p>
          <a:p>
            <a:r>
              <a:rPr lang="sk-SK" dirty="0"/>
              <a:t>správy z </a:t>
            </a:r>
            <a:r>
              <a:rPr lang="sk-SK" dirty="0" err="1"/>
              <a:t>aktora</a:t>
            </a:r>
            <a:r>
              <a:rPr lang="sk-SK" dirty="0"/>
              <a:t> A do </a:t>
            </a:r>
            <a:r>
              <a:rPr lang="sk-SK" dirty="0" err="1"/>
              <a:t>aktora</a:t>
            </a:r>
            <a:r>
              <a:rPr lang="sk-SK" dirty="0"/>
              <a:t> B </a:t>
            </a:r>
            <a:r>
              <a:rPr lang="sk-SK" b="1" dirty="0">
                <a:solidFill>
                  <a:schemeClr val="accent6"/>
                </a:solidFill>
              </a:rPr>
              <a:t>garantujú poradie </a:t>
            </a:r>
            <a:r>
              <a:rPr lang="sk-SK" dirty="0"/>
              <a:t>doručenia</a:t>
            </a:r>
          </a:p>
          <a:p>
            <a:pPr lvl="1"/>
            <a:r>
              <a:rPr lang="sk-SK" dirty="0"/>
              <a:t>ak nemáme špeciálny typ </a:t>
            </a:r>
            <a:r>
              <a:rPr lang="sk-SK" dirty="0" err="1"/>
              <a:t>mailboxu</a:t>
            </a:r>
            <a:endParaRPr lang="sk-SK" dirty="0"/>
          </a:p>
          <a:p>
            <a:pPr lvl="1"/>
            <a:r>
              <a:rPr lang="sk-SK" dirty="0"/>
              <a:t>nespoliehajme sa na poradie doručenia správ z rozličných </a:t>
            </a:r>
            <a:r>
              <a:rPr lang="sk-SK" dirty="0" err="1"/>
              <a:t>aktorov</a:t>
            </a:r>
            <a:r>
              <a:rPr lang="sk-SK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3444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Typické nasadenie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rozsiahle transakčné operácie</a:t>
            </a:r>
          </a:p>
          <a:p>
            <a:pPr lvl="1"/>
            <a:r>
              <a:rPr lang="sk-SK" dirty="0"/>
              <a:t>bankové systémy</a:t>
            </a:r>
          </a:p>
          <a:p>
            <a:r>
              <a:rPr lang="sk-SK" dirty="0"/>
              <a:t>SOAP/REST </a:t>
            </a:r>
            <a:r>
              <a:rPr lang="sk-SK" dirty="0" err="1"/>
              <a:t>webservices</a:t>
            </a:r>
            <a:endParaRPr lang="sk-SK" dirty="0"/>
          </a:p>
          <a:p>
            <a:pPr lvl="1"/>
            <a:r>
              <a:rPr lang="sk-SK" dirty="0"/>
              <a:t>tony volaní, ktoré nepotrebujú stav</a:t>
            </a:r>
          </a:p>
          <a:p>
            <a:r>
              <a:rPr lang="sk-SK" dirty="0"/>
              <a:t>dávkové spracovanie</a:t>
            </a:r>
          </a:p>
          <a:p>
            <a:pPr lvl="1"/>
            <a:r>
              <a:rPr lang="sk-SK" dirty="0" err="1"/>
              <a:t>map</a:t>
            </a:r>
            <a:r>
              <a:rPr lang="sk-SK" dirty="0"/>
              <a:t>/</a:t>
            </a:r>
            <a:r>
              <a:rPr lang="sk-SK" dirty="0" err="1"/>
              <a:t>reduce</a:t>
            </a:r>
            <a:r>
              <a:rPr lang="sk-SK" dirty="0"/>
              <a:t>, </a:t>
            </a:r>
            <a:r>
              <a:rPr lang="sk-SK" dirty="0" err="1"/>
              <a:t>grid</a:t>
            </a:r>
            <a:r>
              <a:rPr lang="sk-SK" dirty="0"/>
              <a:t>..</a:t>
            </a:r>
          </a:p>
          <a:p>
            <a:r>
              <a:rPr lang="sk-SK" dirty="0"/>
              <a:t>integrácia systémov</a:t>
            </a:r>
          </a:p>
          <a:p>
            <a:pPr lvl="1"/>
            <a:r>
              <a:rPr lang="sk-SK" dirty="0" err="1"/>
              <a:t>mediácia</a:t>
            </a:r>
            <a:r>
              <a:rPr lang="sk-SK" dirty="0"/>
              <a:t>, transformácia správ</a:t>
            </a:r>
          </a:p>
        </p:txBody>
      </p:sp>
    </p:spTree>
    <p:extLst>
      <p:ext uri="{BB962C8B-B14F-4D97-AF65-F5344CB8AC3E}">
        <p14:creationId xmlns:p14="http://schemas.microsoft.com/office/powerpoint/2010/main" val="1628747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Ďalšie črty </a:t>
            </a:r>
            <a:r>
              <a:rPr lang="sk-SK" dirty="0" err="1"/>
              <a:t>akktorov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hierarchia </a:t>
            </a:r>
            <a:r>
              <a:rPr lang="sk-SK" dirty="0" err="1"/>
              <a:t>akktorov</a:t>
            </a:r>
            <a:endParaRPr lang="sk-SK" dirty="0"/>
          </a:p>
          <a:p>
            <a:pPr lvl="1"/>
            <a:r>
              <a:rPr lang="sk-SK" dirty="0"/>
              <a:t>vhodné pri rozdeľovaní práce na </a:t>
            </a:r>
            <a:r>
              <a:rPr lang="sk-SK" dirty="0" err="1"/>
              <a:t>podúlohy</a:t>
            </a:r>
            <a:endParaRPr lang="sk-SK" dirty="0"/>
          </a:p>
          <a:p>
            <a:r>
              <a:rPr lang="sk-SK" dirty="0"/>
              <a:t>jednoznačná identifikácia</a:t>
            </a:r>
          </a:p>
          <a:p>
            <a:pPr lvl="1"/>
            <a:r>
              <a:rPr lang="sk-SK" dirty="0"/>
              <a:t>pomocou URI (</a:t>
            </a:r>
            <a:r>
              <a:rPr lang="sk-SK" dirty="0" err="1"/>
              <a:t>hostname</a:t>
            </a:r>
            <a:r>
              <a:rPr lang="sk-SK" dirty="0"/>
              <a:t>, port, cesta)</a:t>
            </a:r>
          </a:p>
          <a:p>
            <a:r>
              <a:rPr lang="sk-SK" dirty="0"/>
              <a:t>a iné</a:t>
            </a:r>
          </a:p>
          <a:p>
            <a:pPr lvl="1"/>
            <a:r>
              <a:rPr lang="sk-SK" dirty="0"/>
              <a:t>voliteľná </a:t>
            </a:r>
            <a:r>
              <a:rPr lang="sk-SK" dirty="0" err="1"/>
              <a:t>synchronicita</a:t>
            </a:r>
            <a:r>
              <a:rPr lang="sk-SK" dirty="0"/>
              <a:t> posielania správ</a:t>
            </a:r>
          </a:p>
          <a:p>
            <a:pPr lvl="1"/>
            <a:r>
              <a:rPr lang="sk-SK" dirty="0"/>
              <a:t>podpora transakcií (model STM)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58992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Demo&gt; </a:t>
            </a:r>
            <a:r>
              <a:rPr lang="en-US" dirty="0" err="1"/>
              <a:t>po</a:t>
            </a:r>
            <a:r>
              <a:rPr lang="sk-SK" dirty="0"/>
              <a:t>čítanie frekvencií slov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8518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Frekvencia slov v dokumentoch</a:t>
            </a:r>
          </a:p>
        </p:txBody>
      </p:sp>
      <p:sp>
        <p:nvSpPr>
          <p:cNvPr id="5" name="BlokTextu 3"/>
          <p:cNvSpPr txBox="1"/>
          <p:nvPr/>
        </p:nvSpPr>
        <p:spPr>
          <a:xfrm>
            <a:off x="754584" y="1665487"/>
            <a:ext cx="7488832" cy="15283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r>
              <a:rPr lang="sk-SK" sz="3200" dirty="0"/>
              <a:t>Napadlo mu: zlom dobro zlom.</a:t>
            </a:r>
          </a:p>
          <a:p>
            <a:pPr lvl="1"/>
            <a:r>
              <a:rPr lang="sk-SK" sz="3200" dirty="0"/>
              <a:t>V krajine Mu napadlo mnoho snehu.</a:t>
            </a:r>
          </a:p>
        </p:txBody>
      </p:sp>
      <p:sp>
        <p:nvSpPr>
          <p:cNvPr id="6" name="BlokTextu 3"/>
          <p:cNvSpPr txBox="1"/>
          <p:nvPr/>
        </p:nvSpPr>
        <p:spPr>
          <a:xfrm>
            <a:off x="792560" y="4797152"/>
            <a:ext cx="7488832" cy="15283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 algn="ctr"/>
            <a:r>
              <a:rPr lang="sk-SK" sz="3200" dirty="0"/>
              <a:t>napadlo:2, mu:2, zlom:2, dobro:1, v:1, krajine:1, mnoho:1, snehu:1</a:t>
            </a:r>
          </a:p>
        </p:txBody>
      </p:sp>
      <p:sp>
        <p:nvSpPr>
          <p:cNvPr id="8" name="Down Arrow 7"/>
          <p:cNvSpPr/>
          <p:nvPr/>
        </p:nvSpPr>
        <p:spPr>
          <a:xfrm>
            <a:off x="3851920" y="3068960"/>
            <a:ext cx="936104" cy="187220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8233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na deľbu práce?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/>
              <a:t>Jednotlivé vety rozhadzujeme na </a:t>
            </a:r>
            <a:r>
              <a:rPr lang="sk-SK" sz="3600" b="1" dirty="0">
                <a:solidFill>
                  <a:schemeClr val="accent6"/>
                </a:solidFill>
              </a:rPr>
              <a:t>uzly</a:t>
            </a:r>
            <a:r>
              <a:rPr lang="sk-SK" sz="3600" dirty="0"/>
              <a:t>.</a:t>
            </a:r>
          </a:p>
          <a:p>
            <a:r>
              <a:rPr lang="sk-SK" sz="3600" b="1" dirty="0">
                <a:solidFill>
                  <a:schemeClr val="accent6"/>
                </a:solidFill>
              </a:rPr>
              <a:t>Uzol</a:t>
            </a:r>
            <a:r>
              <a:rPr lang="sk-SK" sz="3600" dirty="0">
                <a:solidFill>
                  <a:schemeClr val="accent6"/>
                </a:solidFill>
              </a:rPr>
              <a:t> </a:t>
            </a:r>
            <a:r>
              <a:rPr lang="sk-SK" sz="3600" dirty="0"/>
              <a:t>zráta frekvencie slov v jednej vete.</a:t>
            </a:r>
          </a:p>
          <a:p>
            <a:r>
              <a:rPr lang="sk-SK" sz="3600" dirty="0"/>
              <a:t>Samostatný </a:t>
            </a:r>
            <a:r>
              <a:rPr lang="sk-SK" sz="3600" b="1" dirty="0">
                <a:solidFill>
                  <a:schemeClr val="accent6"/>
                </a:solidFill>
              </a:rPr>
              <a:t>uzol</a:t>
            </a:r>
            <a:r>
              <a:rPr lang="sk-SK" sz="3600" dirty="0">
                <a:solidFill>
                  <a:schemeClr val="accent6"/>
                </a:solidFill>
              </a:rPr>
              <a:t> </a:t>
            </a:r>
            <a:r>
              <a:rPr lang="sk-SK" sz="3600" dirty="0"/>
              <a:t>berie čiastkové výsledky a kumuluje ich.</a:t>
            </a:r>
          </a:p>
          <a:p>
            <a:endParaRPr lang="sk-SK" sz="3600" dirty="0"/>
          </a:p>
        </p:txBody>
      </p:sp>
      <p:sp>
        <p:nvSpPr>
          <p:cNvPr id="4" name="BlokTextu 3"/>
          <p:cNvSpPr txBox="1"/>
          <p:nvPr/>
        </p:nvSpPr>
        <p:spPr>
          <a:xfrm>
            <a:off x="787748" y="4653136"/>
            <a:ext cx="7488832" cy="15283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 algn="ctr"/>
            <a:r>
              <a:rPr lang="sk-SK" sz="3600" dirty="0"/>
              <a:t>uzol = </a:t>
            </a:r>
            <a:r>
              <a:rPr lang="sk-SK" sz="3600" dirty="0" err="1"/>
              <a:t>aktor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4236544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sk-SK" dirty="0" err="1"/>
              <a:t>ávrh</a:t>
            </a:r>
            <a:r>
              <a:rPr lang="sk-SK" dirty="0"/>
              <a:t> v </a:t>
            </a:r>
            <a:r>
              <a:rPr lang="sk-SK" dirty="0" err="1"/>
              <a:t>Akke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/>
              <a:t>potrebujeme navrhnúť správy tečúce medzi </a:t>
            </a:r>
            <a:r>
              <a:rPr lang="sk-SK" sz="3600" dirty="0" err="1"/>
              <a:t>aktormi</a:t>
            </a:r>
            <a:endParaRPr lang="sk-SK" sz="3600" dirty="0"/>
          </a:p>
          <a:p>
            <a:r>
              <a:rPr lang="sk-SK" sz="3600" dirty="0"/>
              <a:t>správa je identifikovaná svojim dátovým typom</a:t>
            </a:r>
          </a:p>
          <a:p>
            <a:pPr lvl="1"/>
            <a:r>
              <a:rPr lang="sk-SK" dirty="0"/>
              <a:t>trieda v Jave</a:t>
            </a:r>
          </a:p>
          <a:p>
            <a:r>
              <a:rPr lang="sk-SK" b="1" dirty="0">
                <a:solidFill>
                  <a:schemeClr val="accent6"/>
                </a:solidFill>
              </a:rPr>
              <a:t>odporúčanie:</a:t>
            </a:r>
            <a:r>
              <a:rPr lang="sk-SK" dirty="0"/>
              <a:t> z rozličných </a:t>
            </a:r>
            <a:r>
              <a:rPr lang="sk-SK" dirty="0" err="1"/>
              <a:t>aktorov</a:t>
            </a:r>
            <a:r>
              <a:rPr lang="sk-SK" dirty="0"/>
              <a:t> musia prichádzať správy rozličných typov</a:t>
            </a:r>
          </a:p>
        </p:txBody>
      </p:sp>
    </p:spTree>
    <p:extLst>
      <p:ext uri="{BB962C8B-B14F-4D97-AF65-F5344CB8AC3E}">
        <p14:creationId xmlns:p14="http://schemas.microsoft.com/office/powerpoint/2010/main" val="2559863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971308" y="1124744"/>
            <a:ext cx="6633139" cy="4608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Oval 3"/>
          <p:cNvSpPr/>
          <p:nvPr/>
        </p:nvSpPr>
        <p:spPr>
          <a:xfrm>
            <a:off x="6315235" y="2437805"/>
            <a:ext cx="1891295" cy="18912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Sentence</a:t>
            </a:r>
          </a:p>
          <a:p>
            <a:pPr algn="ctr"/>
            <a:r>
              <a:rPr lang="en-US" sz="2200" dirty="0"/>
              <a:t>Frequency</a:t>
            </a:r>
          </a:p>
          <a:p>
            <a:pPr algn="ctr"/>
            <a:r>
              <a:rPr lang="en-US" sz="2200" dirty="0"/>
              <a:t>Counter</a:t>
            </a:r>
            <a:endParaRPr lang="sk-SK" sz="2200" dirty="0"/>
          </a:p>
        </p:txBody>
      </p:sp>
      <p:sp>
        <p:nvSpPr>
          <p:cNvPr id="6" name="Oval 5"/>
          <p:cNvSpPr/>
          <p:nvPr/>
        </p:nvSpPr>
        <p:spPr>
          <a:xfrm>
            <a:off x="2210779" y="2329793"/>
            <a:ext cx="1891295" cy="18912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  <a:endParaRPr lang="sk-SK" sz="2400" dirty="0"/>
          </a:p>
        </p:txBody>
      </p:sp>
      <p:cxnSp>
        <p:nvCxnSpPr>
          <p:cNvPr id="16" name="Curved Connector 15"/>
          <p:cNvCxnSpPr>
            <a:stCxn id="6" idx="0"/>
            <a:endCxn id="4" idx="0"/>
          </p:cNvCxnSpPr>
          <p:nvPr/>
        </p:nvCxnSpPr>
        <p:spPr>
          <a:xfrm rot="16200000" flipH="1">
            <a:off x="5154649" y="331571"/>
            <a:ext cx="108012" cy="4104456"/>
          </a:xfrm>
          <a:prstGeom prst="curvedConnector3">
            <a:avLst>
              <a:gd name="adj1" fmla="val -681961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38972" y="198884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/>
              <a:t>veta [</a:t>
            </a:r>
            <a:r>
              <a:rPr lang="sk-SK" sz="2400" dirty="0" err="1"/>
              <a:t>String</a:t>
            </a:r>
            <a:r>
              <a:rPr lang="sk-SK" sz="2400" dirty="0"/>
              <a:t>]</a:t>
            </a:r>
          </a:p>
        </p:txBody>
      </p:sp>
      <p:cxnSp>
        <p:nvCxnSpPr>
          <p:cNvPr id="19" name="Curved Connector 18"/>
          <p:cNvCxnSpPr>
            <a:stCxn id="4" idx="4"/>
            <a:endCxn id="6" idx="4"/>
          </p:cNvCxnSpPr>
          <p:nvPr/>
        </p:nvCxnSpPr>
        <p:spPr>
          <a:xfrm rot="5400000" flipH="1">
            <a:off x="5154649" y="2222866"/>
            <a:ext cx="108012" cy="4104456"/>
          </a:xfrm>
          <a:prstGeom prst="curvedConnector3">
            <a:avLst>
              <a:gd name="adj1" fmla="val -893604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38972" y="378904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/>
              <a:t>frekvencie [</a:t>
            </a:r>
            <a:r>
              <a:rPr lang="sk-SK" sz="2400" dirty="0" err="1"/>
              <a:t>Map</a:t>
            </a:r>
            <a:r>
              <a:rPr lang="sk-SK" sz="2400" dirty="0"/>
              <a:t>&lt;</a:t>
            </a:r>
            <a:r>
              <a:rPr lang="sk-SK" sz="2400" dirty="0" err="1"/>
              <a:t>String</a:t>
            </a:r>
            <a:r>
              <a:rPr lang="sk-SK" sz="2400" dirty="0"/>
              <a:t>, </a:t>
            </a:r>
            <a:r>
              <a:rPr lang="sk-SK" sz="2400" dirty="0" err="1"/>
              <a:t>Integer</a:t>
            </a:r>
            <a:r>
              <a:rPr lang="sk-SK" sz="2400" dirty="0"/>
              <a:t>&gt;]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51520" y="2860738"/>
            <a:ext cx="2235323" cy="3645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21120630">
            <a:off x="119365" y="260070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/>
              <a:t>veta [</a:t>
            </a:r>
            <a:r>
              <a:rPr lang="sk-SK" sz="2400" dirty="0" err="1"/>
              <a:t>String</a:t>
            </a:r>
            <a:r>
              <a:rPr lang="sk-SK" sz="2400" dirty="0"/>
              <a:t>]</a:t>
            </a:r>
          </a:p>
        </p:txBody>
      </p:sp>
      <p:sp>
        <p:nvSpPr>
          <p:cNvPr id="40" name="BlokTextu 3"/>
          <p:cNvSpPr txBox="1"/>
          <p:nvPr/>
        </p:nvSpPr>
        <p:spPr>
          <a:xfrm>
            <a:off x="6239519" y="5079379"/>
            <a:ext cx="2364928" cy="1512168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 err="1"/>
              <a:t>SFCov</a:t>
            </a:r>
            <a:r>
              <a:rPr lang="sk-SK" sz="2800" dirty="0"/>
              <a:t> bude viac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135695" y="4143275"/>
            <a:ext cx="1671228" cy="16921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8832919">
            <a:off x="1089725" y="4886142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/>
              <a:t>výsledok [</a:t>
            </a:r>
            <a:r>
              <a:rPr lang="sk-SK" sz="2400" dirty="0" err="1"/>
              <a:t>Map</a:t>
            </a:r>
            <a:r>
              <a:rPr lang="sk-SK" sz="2400" dirty="0"/>
              <a:t>&lt;</a:t>
            </a:r>
            <a:r>
              <a:rPr lang="sk-SK" sz="2400" dirty="0" err="1"/>
              <a:t>String</a:t>
            </a:r>
            <a:r>
              <a:rPr lang="sk-SK" sz="2400" dirty="0"/>
              <a:t>, </a:t>
            </a:r>
            <a:r>
              <a:rPr lang="sk-SK" sz="2400" dirty="0" err="1"/>
              <a:t>Integer</a:t>
            </a:r>
            <a:r>
              <a:rPr lang="sk-SK" sz="2400" dirty="0"/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3785518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251520" y="260648"/>
            <a:ext cx="8640960" cy="6264696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09563" algn="l"/>
                <a:tab pos="661988" algn="l"/>
              </a:tabLst>
            </a:pPr>
            <a:r>
              <a:rPr lang="sk-SK" sz="2800" dirty="0" err="1">
                <a:solidFill>
                  <a:schemeClr val="accent6">
                    <a:lumMod val="50000"/>
                  </a:schemeClr>
                </a:solidFill>
              </a:rPr>
              <a:t>private</a:t>
            </a:r>
            <a:r>
              <a:rPr lang="sk-SK" sz="2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sk-SK" sz="2800" dirty="0" err="1">
                <a:solidFill>
                  <a:schemeClr val="accent6">
                    <a:lumMod val="50000"/>
                  </a:schemeClr>
                </a:solidFill>
              </a:rPr>
              <a:t>Map</a:t>
            </a:r>
            <a:r>
              <a:rPr lang="sk-SK" sz="2800" dirty="0">
                <a:solidFill>
                  <a:schemeClr val="accent6">
                    <a:lumMod val="50000"/>
                  </a:schemeClr>
                </a:solidFill>
              </a:rPr>
              <a:t>&lt;</a:t>
            </a:r>
            <a:r>
              <a:rPr lang="sk-SK" sz="2800" dirty="0" err="1">
                <a:solidFill>
                  <a:schemeClr val="accent6">
                    <a:lumMod val="50000"/>
                  </a:schemeClr>
                </a:solidFill>
              </a:rPr>
              <a:t>String</a:t>
            </a:r>
            <a:r>
              <a:rPr lang="sk-SK" sz="28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sk-SK" sz="2800" dirty="0" err="1">
                <a:solidFill>
                  <a:schemeClr val="accent6">
                    <a:lumMod val="50000"/>
                  </a:schemeClr>
                </a:solidFill>
              </a:rPr>
              <a:t>Integer</a:t>
            </a:r>
            <a:r>
              <a:rPr lang="sk-SK" sz="2800" dirty="0">
                <a:solidFill>
                  <a:schemeClr val="accent6">
                    <a:lumMod val="50000"/>
                  </a:schemeClr>
                </a:solidFill>
              </a:rPr>
              <a:t>&gt; </a:t>
            </a:r>
            <a:r>
              <a:rPr lang="sk-SK" sz="2800" dirty="0" err="1">
                <a:solidFill>
                  <a:schemeClr val="accent6">
                    <a:lumMod val="50000"/>
                  </a:schemeClr>
                </a:solidFill>
              </a:rPr>
              <a:t>allFreq</a:t>
            </a:r>
            <a:r>
              <a:rPr lang="sk-SK" sz="28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>
              <a:tabLst>
                <a:tab pos="309563" algn="l"/>
                <a:tab pos="661988" algn="l"/>
              </a:tabLst>
            </a:pPr>
            <a:r>
              <a:rPr lang="sk-SK" sz="2800" dirty="0">
                <a:solidFill>
                  <a:schemeClr val="accent6">
                    <a:lumMod val="50000"/>
                  </a:schemeClr>
                </a:solidFill>
              </a:rPr>
              <a:t>	= new </a:t>
            </a:r>
            <a:r>
              <a:rPr lang="sk-SK" sz="2800" dirty="0" err="1">
                <a:solidFill>
                  <a:schemeClr val="accent6">
                    <a:lumMod val="50000"/>
                  </a:schemeClr>
                </a:solidFill>
              </a:rPr>
              <a:t>HashMap</a:t>
            </a:r>
            <a:r>
              <a:rPr lang="sk-SK" sz="2800" dirty="0">
                <a:solidFill>
                  <a:schemeClr val="accent6">
                    <a:lumMod val="50000"/>
                  </a:schemeClr>
                </a:solidFill>
              </a:rPr>
              <a:t>&lt;&gt;();</a:t>
            </a:r>
            <a:br>
              <a:rPr lang="sk-SK" sz="2800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sk-SK" sz="2800" dirty="0"/>
            </a:br>
            <a:r>
              <a:rPr lang="sk-SK" sz="2800" dirty="0" err="1"/>
              <a:t>public</a:t>
            </a:r>
            <a:r>
              <a:rPr lang="sk-SK" sz="2800" dirty="0"/>
              <a:t> </a:t>
            </a:r>
            <a:r>
              <a:rPr lang="sk-SK" sz="2800" dirty="0" err="1"/>
              <a:t>Receive</a:t>
            </a:r>
            <a:r>
              <a:rPr lang="sk-SK" sz="2800" dirty="0"/>
              <a:t> </a:t>
            </a:r>
            <a:r>
              <a:rPr lang="sk-SK" sz="2800" dirty="0" err="1"/>
              <a:t>createReceive</a:t>
            </a:r>
            <a:r>
              <a:rPr lang="sk-SK" sz="2800" dirty="0"/>
              <a:t>() {</a:t>
            </a:r>
            <a:br>
              <a:rPr lang="sk-SK" sz="2800" dirty="0"/>
            </a:br>
            <a:r>
              <a:rPr lang="sk-SK" sz="2800" dirty="0"/>
              <a:t>	</a:t>
            </a:r>
            <a:r>
              <a:rPr lang="sk-SK" sz="2800" dirty="0" err="1"/>
              <a:t>return</a:t>
            </a:r>
            <a:r>
              <a:rPr lang="sk-SK" sz="2800" dirty="0"/>
              <a:t> </a:t>
            </a:r>
            <a:r>
              <a:rPr lang="sk-SK" sz="2800" dirty="0" err="1"/>
              <a:t>receiveBuilder</a:t>
            </a:r>
            <a:r>
              <a:rPr lang="sk-SK" sz="2800" dirty="0"/>
              <a:t>()</a:t>
            </a:r>
            <a:br>
              <a:rPr lang="sk-SK" sz="2800" dirty="0"/>
            </a:br>
            <a:r>
              <a:rPr lang="sk-SK" sz="2800" dirty="0"/>
              <a:t>		.</a:t>
            </a:r>
            <a:r>
              <a:rPr lang="sk-SK" sz="2800" dirty="0" err="1"/>
              <a:t>match</a:t>
            </a:r>
            <a:r>
              <a:rPr lang="sk-SK" sz="2800" dirty="0"/>
              <a:t>(</a:t>
            </a:r>
            <a:r>
              <a:rPr lang="sk-SK" sz="2800" dirty="0" err="1"/>
              <a:t>String.class</a:t>
            </a:r>
            <a:r>
              <a:rPr lang="sk-SK" sz="2800" dirty="0"/>
              <a:t>, </a:t>
            </a:r>
            <a:r>
              <a:rPr lang="sk-SK" sz="2800" dirty="0" err="1"/>
              <a:t>sentence</a:t>
            </a:r>
            <a:r>
              <a:rPr lang="sk-SK" sz="2800" dirty="0"/>
              <a:t> -&gt; {</a:t>
            </a:r>
          </a:p>
          <a:p>
            <a:pPr>
              <a:tabLst>
                <a:tab pos="309563" algn="l"/>
                <a:tab pos="661988" algn="l"/>
              </a:tabLst>
            </a:pPr>
            <a:r>
              <a:rPr lang="sk-SK" sz="2800" dirty="0"/>
              <a:t>			</a:t>
            </a:r>
            <a:r>
              <a:rPr lang="sk-SK" sz="2800" dirty="0" err="1"/>
              <a:t>sentenceCounter.tell</a:t>
            </a:r>
            <a:r>
              <a:rPr lang="sk-SK" sz="2800" dirty="0"/>
              <a:t>(</a:t>
            </a:r>
            <a:r>
              <a:rPr lang="sk-SK" sz="2800" dirty="0" err="1"/>
              <a:t>sentence</a:t>
            </a:r>
            <a:r>
              <a:rPr lang="sk-SK" sz="2800" dirty="0"/>
              <a:t>, </a:t>
            </a:r>
            <a:r>
              <a:rPr lang="sk-SK" sz="2800" dirty="0" err="1"/>
              <a:t>getSelf</a:t>
            </a:r>
            <a:r>
              <a:rPr lang="sk-SK" sz="2800" dirty="0"/>
              <a:t>())</a:t>
            </a:r>
          </a:p>
          <a:p>
            <a:pPr>
              <a:tabLst>
                <a:tab pos="309563" algn="l"/>
                <a:tab pos="661988" algn="l"/>
              </a:tabLst>
            </a:pPr>
            <a:r>
              <a:rPr lang="sk-SK" sz="2800" dirty="0"/>
              <a:t>		})	</a:t>
            </a:r>
            <a:br>
              <a:rPr lang="sk-SK" sz="2800" dirty="0"/>
            </a:br>
            <a:r>
              <a:rPr lang="sk-SK" sz="2800" dirty="0"/>
              <a:t>		.</a:t>
            </a:r>
            <a:r>
              <a:rPr lang="sk-SK" sz="2800" dirty="0" err="1"/>
              <a:t>match</a:t>
            </a:r>
            <a:r>
              <a:rPr lang="sk-SK" sz="2800" dirty="0"/>
              <a:t>(</a:t>
            </a:r>
            <a:r>
              <a:rPr lang="sk-SK" sz="2800" dirty="0" err="1"/>
              <a:t>Map.class</a:t>
            </a:r>
            <a:r>
              <a:rPr lang="sk-SK" sz="2800" dirty="0"/>
              <a:t>, </a:t>
            </a:r>
            <a:r>
              <a:rPr lang="sk-SK" sz="2800" dirty="0" err="1"/>
              <a:t>freq</a:t>
            </a:r>
            <a:r>
              <a:rPr lang="sk-SK" sz="2800" dirty="0"/>
              <a:t> -&gt; {</a:t>
            </a:r>
            <a:br>
              <a:rPr lang="sk-SK" sz="2800" dirty="0"/>
            </a:br>
            <a:r>
              <a:rPr lang="sk-SK" sz="2800" dirty="0"/>
              <a:t>			 </a:t>
            </a:r>
            <a:r>
              <a:rPr lang="sk-SK" sz="2800" dirty="0" err="1"/>
              <a:t>allFreq</a:t>
            </a:r>
            <a:r>
              <a:rPr lang="sk-SK" sz="2800" dirty="0"/>
              <a:t> = </a:t>
            </a:r>
            <a:r>
              <a:rPr lang="sk-SK" sz="2800" dirty="0" err="1"/>
              <a:t>aggregate</a:t>
            </a:r>
            <a:r>
              <a:rPr lang="sk-SK" sz="2800" dirty="0"/>
              <a:t>(</a:t>
            </a:r>
            <a:r>
              <a:rPr lang="sk-SK" sz="2800" dirty="0" err="1"/>
              <a:t>freq</a:t>
            </a:r>
            <a:r>
              <a:rPr lang="sk-SK" sz="2800" dirty="0"/>
              <a:t>, </a:t>
            </a:r>
            <a:r>
              <a:rPr lang="sk-SK" sz="2800" dirty="0" err="1"/>
              <a:t>allFreq</a:t>
            </a:r>
            <a:r>
              <a:rPr lang="sk-SK" sz="2800" dirty="0"/>
              <a:t>);</a:t>
            </a:r>
            <a:br>
              <a:rPr lang="sk-SK" sz="2800" dirty="0"/>
            </a:br>
            <a:r>
              <a:rPr lang="sk-SK" sz="2800" dirty="0"/>
              <a:t>		})</a:t>
            </a:r>
            <a:br>
              <a:rPr lang="sk-SK" sz="2800" dirty="0"/>
            </a:br>
            <a:r>
              <a:rPr lang="sk-SK" sz="2800" dirty="0"/>
              <a:t>		.</a:t>
            </a:r>
            <a:r>
              <a:rPr lang="sk-SK" sz="2800" dirty="0" err="1"/>
              <a:t>build</a:t>
            </a:r>
            <a:r>
              <a:rPr lang="sk-SK" sz="2800" dirty="0"/>
              <a:t>();</a:t>
            </a:r>
            <a:br>
              <a:rPr lang="sk-SK" sz="2800" dirty="0"/>
            </a:br>
            <a:r>
              <a:rPr lang="sk-SK" sz="2800" dirty="0"/>
              <a:t>}</a:t>
            </a:r>
            <a:endParaRPr lang="en-US" sz="2800" dirty="0"/>
          </a:p>
        </p:txBody>
      </p:sp>
      <p:sp>
        <p:nvSpPr>
          <p:cNvPr id="9" name="BlokTextu 4">
            <a:extLst>
              <a:ext uri="{FF2B5EF4-FFF2-40B4-BE49-F238E27FC236}">
                <a16:creationId xmlns:a16="http://schemas.microsoft.com/office/drawing/2014/main" id="{ADB149FB-F58C-304B-A462-4F0717ABC09D}"/>
              </a:ext>
            </a:extLst>
          </p:cNvPr>
          <p:cNvSpPr txBox="1"/>
          <p:nvPr/>
        </p:nvSpPr>
        <p:spPr>
          <a:xfrm>
            <a:off x="827584" y="2744924"/>
            <a:ext cx="6660740" cy="1260140"/>
          </a:xfrm>
          <a:prstGeom prst="roundRect">
            <a:avLst>
              <a:gd name="adj" fmla="val 5644"/>
            </a:avLst>
          </a:prstGeom>
          <a:solidFill>
            <a:schemeClr val="accent6">
              <a:alpha val="22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10" name="BlokTextu 4">
            <a:extLst>
              <a:ext uri="{FF2B5EF4-FFF2-40B4-BE49-F238E27FC236}">
                <a16:creationId xmlns:a16="http://schemas.microsoft.com/office/drawing/2014/main" id="{A25EC759-7BFB-7A41-82CB-C73691C3220E}"/>
              </a:ext>
            </a:extLst>
          </p:cNvPr>
          <p:cNvSpPr txBox="1"/>
          <p:nvPr/>
        </p:nvSpPr>
        <p:spPr>
          <a:xfrm>
            <a:off x="827584" y="4005064"/>
            <a:ext cx="6660740" cy="1368152"/>
          </a:xfrm>
          <a:prstGeom prst="roundRect">
            <a:avLst>
              <a:gd name="adj" fmla="val 5644"/>
            </a:avLst>
          </a:prstGeom>
          <a:solidFill>
            <a:schemeClr val="accent6">
              <a:alpha val="22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0CBC9475-7A17-D84A-9EEA-861E8D5D07A2}"/>
              </a:ext>
            </a:extLst>
          </p:cNvPr>
          <p:cNvSpPr/>
          <p:nvPr/>
        </p:nvSpPr>
        <p:spPr>
          <a:xfrm>
            <a:off x="6588224" y="233636"/>
            <a:ext cx="2304256" cy="1309836"/>
          </a:xfrm>
          <a:prstGeom prst="wedgeRoundRectCallout">
            <a:avLst>
              <a:gd name="adj1" fmla="val -73958"/>
              <a:gd name="adj2" fmla="val 15399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zaslanie vety do </a:t>
            </a:r>
            <a:r>
              <a:rPr lang="sk-SK" sz="2800" dirty="0" err="1">
                <a:solidFill>
                  <a:schemeClr val="bg1"/>
                </a:solidFill>
              </a:rPr>
              <a:t>workerov</a:t>
            </a:r>
            <a:endParaRPr lang="sk-SK" sz="2800" dirty="0">
              <a:solidFill>
                <a:schemeClr val="bg1"/>
              </a:solidFill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E03E8F82-5CFB-F242-BB6B-2109186EB46F}"/>
              </a:ext>
            </a:extLst>
          </p:cNvPr>
          <p:cNvSpPr/>
          <p:nvPr/>
        </p:nvSpPr>
        <p:spPr>
          <a:xfrm>
            <a:off x="5559962" y="5143500"/>
            <a:ext cx="3312368" cy="1611560"/>
          </a:xfrm>
          <a:prstGeom prst="wedgeRoundRectCallout">
            <a:avLst>
              <a:gd name="adj1" fmla="val -75339"/>
              <a:gd name="adj2" fmla="val -6263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združenie frekvencií vety s globálnymi frekvenciami</a:t>
            </a:r>
          </a:p>
        </p:txBody>
      </p:sp>
    </p:spTree>
    <p:extLst>
      <p:ext uri="{BB962C8B-B14F-4D97-AF65-F5344CB8AC3E}">
        <p14:creationId xmlns:p14="http://schemas.microsoft.com/office/powerpoint/2010/main" val="840062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Routing</a:t>
            </a:r>
            <a:r>
              <a:rPr lang="sk-SK" dirty="0"/>
              <a:t> a škálovanie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 err="1"/>
              <a:t>aktor</a:t>
            </a:r>
            <a:r>
              <a:rPr lang="sk-SK" sz="3600" dirty="0"/>
              <a:t> môže predstavovať skupinu (</a:t>
            </a:r>
            <a:r>
              <a:rPr lang="sk-SK" sz="3600" dirty="0" err="1"/>
              <a:t>pool</a:t>
            </a:r>
            <a:r>
              <a:rPr lang="sk-SK" sz="3600" dirty="0"/>
              <a:t>) identických pod-</a:t>
            </a:r>
            <a:r>
              <a:rPr lang="sk-SK" sz="3600" dirty="0" err="1"/>
              <a:t>aktorov</a:t>
            </a:r>
            <a:endParaRPr lang="sk-SK" sz="3600" dirty="0"/>
          </a:p>
          <a:p>
            <a:r>
              <a:rPr lang="sk-SK" sz="3600" dirty="0"/>
              <a:t>vieme distribuovať robotu!</a:t>
            </a:r>
          </a:p>
          <a:p>
            <a:r>
              <a:rPr lang="sk-SK" sz="3600" dirty="0"/>
              <a:t>najjednoduchší spôsob: </a:t>
            </a:r>
            <a:r>
              <a:rPr lang="sk-SK" sz="3600" dirty="0" err="1">
                <a:solidFill>
                  <a:schemeClr val="accent6"/>
                </a:solidFill>
              </a:rPr>
              <a:t>RoundRobinPool</a:t>
            </a:r>
            <a:endParaRPr lang="sk-SK" sz="3600" dirty="0">
              <a:solidFill>
                <a:schemeClr val="accent6"/>
              </a:solidFill>
            </a:endParaRPr>
          </a:p>
          <a:p>
            <a:pPr lvl="1"/>
            <a:r>
              <a:rPr lang="sk-SK" sz="3200" dirty="0"/>
              <a:t>robotu </a:t>
            </a:r>
            <a:r>
              <a:rPr lang="sk-SK" sz="3200" dirty="0" err="1"/>
              <a:t>rozdeľujeme„vypočítavankou</a:t>
            </a:r>
            <a:r>
              <a:rPr lang="sk-SK" sz="3200" dirty="0"/>
              <a:t>“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7572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Škálovateľnosť</a:t>
            </a:r>
            <a:r>
              <a:rPr lang="sk-SK" dirty="0"/>
              <a:t> má hranice</a:t>
            </a:r>
          </a:p>
        </p:txBody>
      </p:sp>
      <p:pic>
        <p:nvPicPr>
          <p:cNvPr id="1026" name="Picture 2" descr="http://www.fullcirclebisonranch.com/product_images/uploaded_images/lg-black-weaner-pig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6840760" cy="45747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681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251520" y="260648"/>
            <a:ext cx="8640960" cy="6264696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877888" algn="l"/>
                <a:tab pos="2701925" algn="l"/>
                <a:tab pos="4484688" algn="l"/>
              </a:tabLst>
            </a:pPr>
            <a:r>
              <a:rPr lang="en-US" sz="2600" dirty="0"/>
              <a:t>public class Master extends </a:t>
            </a:r>
            <a:r>
              <a:rPr lang="en-US" sz="2600" dirty="0" err="1"/>
              <a:t>UntypedActor</a:t>
            </a:r>
            <a:r>
              <a:rPr lang="en-US" sz="2600" dirty="0"/>
              <a:t> {</a:t>
            </a:r>
          </a:p>
          <a:p>
            <a:pPr>
              <a:tabLst>
                <a:tab pos="877888" algn="l"/>
                <a:tab pos="2701925" algn="l"/>
                <a:tab pos="4484688" algn="l"/>
              </a:tabLst>
            </a:pPr>
            <a:r>
              <a:rPr lang="en-US" sz="2600" dirty="0"/>
              <a:t>  </a:t>
            </a:r>
          </a:p>
          <a:p>
            <a:pPr>
              <a:tabLst>
                <a:tab pos="877888" algn="l"/>
                <a:tab pos="2701925" algn="l"/>
                <a:tab pos="4484688" algn="l"/>
              </a:tabLst>
            </a:pPr>
            <a:r>
              <a:rPr lang="en-US" sz="2600" dirty="0"/>
              <a:t>  private Map&lt;String, Integer&gt; </a:t>
            </a:r>
            <a:r>
              <a:rPr lang="en-US" sz="2600" dirty="0" err="1"/>
              <a:t>allFrequencies</a:t>
            </a:r>
            <a:r>
              <a:rPr lang="en-US" sz="2600" dirty="0"/>
              <a:t> </a:t>
            </a:r>
            <a:endParaRPr lang="sk-SK" sz="2600" dirty="0"/>
          </a:p>
          <a:p>
            <a:pPr>
              <a:tabLst>
                <a:tab pos="877888" algn="l"/>
                <a:tab pos="2701925" algn="l"/>
                <a:tab pos="4484688" algn="l"/>
              </a:tabLst>
            </a:pPr>
            <a:r>
              <a:rPr lang="sk-SK" sz="2600" dirty="0"/>
              <a:t>     </a:t>
            </a:r>
            <a:r>
              <a:rPr lang="en-US" sz="2600" dirty="0"/>
              <a:t>= new </a:t>
            </a:r>
            <a:r>
              <a:rPr lang="en-US" sz="2600" dirty="0" err="1"/>
              <a:t>HashMap</a:t>
            </a:r>
            <a:r>
              <a:rPr lang="en-US" sz="2600" dirty="0"/>
              <a:t>&lt;String, Integer&gt;();</a:t>
            </a:r>
          </a:p>
          <a:p>
            <a:pPr>
              <a:tabLst>
                <a:tab pos="877888" algn="l"/>
                <a:tab pos="2701925" algn="l"/>
                <a:tab pos="4484688" algn="l"/>
              </a:tabLst>
            </a:pPr>
            <a:endParaRPr lang="en-US" sz="2600" dirty="0"/>
          </a:p>
          <a:p>
            <a:pPr>
              <a:tabLst>
                <a:tab pos="877888" algn="l"/>
                <a:tab pos="2701925" algn="l"/>
                <a:tab pos="4484688" algn="l"/>
              </a:tabLst>
            </a:pPr>
            <a:r>
              <a:rPr lang="en-US" sz="2600" dirty="0"/>
              <a:t>  private </a:t>
            </a:r>
            <a:r>
              <a:rPr lang="en-US" sz="2600" dirty="0" err="1"/>
              <a:t>ActorRef</a:t>
            </a:r>
            <a:r>
              <a:rPr lang="en-US" sz="2600" dirty="0"/>
              <a:t>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</a:rPr>
              <a:t>sentenceFrequencyCounters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2600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tabLst>
                <a:tab pos="877888" algn="l"/>
                <a:tab pos="2701925" algn="l"/>
                <a:tab pos="4484688" algn="l"/>
              </a:tabLst>
            </a:pPr>
            <a:r>
              <a:rPr lang="en-US" sz="2600" dirty="0"/>
              <a:t>   = </a:t>
            </a:r>
            <a:r>
              <a:rPr lang="en-US" sz="2600" dirty="0" err="1"/>
              <a:t>getContext</a:t>
            </a:r>
            <a:r>
              <a:rPr lang="en-US" sz="2600" dirty="0"/>
              <a:t>()</a:t>
            </a:r>
          </a:p>
          <a:p>
            <a:pPr>
              <a:tabLst>
                <a:tab pos="877888" algn="l"/>
                <a:tab pos="2701925" algn="l"/>
                <a:tab pos="4484688" algn="l"/>
              </a:tabLst>
            </a:pPr>
            <a:r>
              <a:rPr lang="en-US" sz="2600" dirty="0"/>
              <a:t>	.</a:t>
            </a:r>
            <a:r>
              <a:rPr lang="en-US" sz="2600" dirty="0" err="1"/>
              <a:t>actorOf</a:t>
            </a:r>
            <a:r>
              <a:rPr lang="en-US" sz="2600" dirty="0"/>
              <a:t>(new </a:t>
            </a:r>
            <a:r>
              <a:rPr lang="en-US" sz="2600" dirty="0" err="1"/>
              <a:t>RoundRobinPool</a:t>
            </a:r>
            <a:r>
              <a:rPr lang="en-US" sz="2600" dirty="0"/>
              <a:t>(3)</a:t>
            </a:r>
          </a:p>
          <a:p>
            <a:pPr>
              <a:tabLst>
                <a:tab pos="877888" algn="l"/>
                <a:tab pos="2701925" algn="l"/>
                <a:tab pos="4484688" algn="l"/>
              </a:tabLst>
            </a:pPr>
            <a:r>
              <a:rPr lang="en-US" sz="2600" dirty="0"/>
              <a:t>		.props(</a:t>
            </a:r>
            <a:r>
              <a:rPr lang="en-US" sz="2600" dirty="0" err="1"/>
              <a:t>SentenceCountActor.props</a:t>
            </a:r>
            <a:r>
              <a:rPr lang="en-US" sz="2600" dirty="0"/>
              <a:t>())</a:t>
            </a:r>
          </a:p>
          <a:p>
            <a:pPr>
              <a:tabLst>
                <a:tab pos="877888" algn="l"/>
                <a:tab pos="2701925" algn="l"/>
                <a:tab pos="4484688" algn="l"/>
              </a:tabLst>
            </a:pPr>
            <a:r>
              <a:rPr lang="en-US" sz="2600" dirty="0"/>
              <a:t>	);</a:t>
            </a:r>
          </a:p>
          <a:p>
            <a:pPr>
              <a:tabLst>
                <a:tab pos="877888" algn="l"/>
                <a:tab pos="2701925" algn="l"/>
                <a:tab pos="4484688" algn="l"/>
              </a:tabLst>
            </a:pPr>
            <a:endParaRPr lang="en-US" sz="2600" dirty="0"/>
          </a:p>
          <a:p>
            <a:pPr>
              <a:tabLst>
                <a:tab pos="877888" algn="l"/>
                <a:tab pos="2701925" algn="l"/>
                <a:tab pos="4484688" algn="l"/>
              </a:tabLst>
            </a:pPr>
            <a:r>
              <a:rPr lang="en-US" sz="2600" dirty="0"/>
              <a:t>  ….</a:t>
            </a:r>
          </a:p>
          <a:p>
            <a:pPr>
              <a:tabLst>
                <a:tab pos="877888" algn="l"/>
                <a:tab pos="2701925" algn="l"/>
                <a:tab pos="4484688" algn="l"/>
              </a:tabLst>
            </a:pPr>
            <a:r>
              <a:rPr lang="en-US" sz="2600" dirty="0"/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3491880" y="4797152"/>
            <a:ext cx="3816424" cy="1800200"/>
          </a:xfrm>
          <a:prstGeom prst="wedgeRoundRectCallout">
            <a:avLst>
              <a:gd name="adj1" fmla="val -78485"/>
              <a:gd name="adj2" fmla="val -7833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vytvorený </a:t>
            </a:r>
            <a:r>
              <a:rPr lang="sk-SK" sz="2800" dirty="0" err="1">
                <a:solidFill>
                  <a:schemeClr val="bg1"/>
                </a:solidFill>
              </a:rPr>
              <a:t>router</a:t>
            </a:r>
            <a:r>
              <a:rPr lang="sk-SK" sz="2800" dirty="0">
                <a:solidFill>
                  <a:schemeClr val="bg1"/>
                </a:solidFill>
              </a:rPr>
              <a:t> s troma </a:t>
            </a:r>
            <a:r>
              <a:rPr lang="sk-SK" sz="2800" dirty="0" err="1">
                <a:solidFill>
                  <a:schemeClr val="bg1"/>
                </a:solidFill>
              </a:rPr>
              <a:t>workermi</a:t>
            </a:r>
            <a:r>
              <a:rPr lang="sk-SK" sz="2800" dirty="0">
                <a:solidFill>
                  <a:schemeClr val="bg1"/>
                </a:solidFill>
              </a:rPr>
              <a:t>, robota sa odovzdáva na striedačku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588224" y="260648"/>
            <a:ext cx="2304256" cy="1309836"/>
          </a:xfrm>
          <a:prstGeom prst="wedgeRoundRectCallout">
            <a:avLst>
              <a:gd name="adj1" fmla="val -66349"/>
              <a:gd name="adj2" fmla="val 9153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glob</a:t>
            </a:r>
            <a:r>
              <a:rPr lang="sk-SK" sz="2800" dirty="0" err="1">
                <a:solidFill>
                  <a:schemeClr val="bg1"/>
                </a:solidFill>
              </a:rPr>
              <a:t>álne</a:t>
            </a:r>
            <a:r>
              <a:rPr lang="sk-SK" sz="2800" dirty="0">
                <a:solidFill>
                  <a:schemeClr val="bg1"/>
                </a:solidFill>
              </a:rPr>
              <a:t> frekvencie</a:t>
            </a:r>
          </a:p>
        </p:txBody>
      </p:sp>
    </p:spTree>
    <p:extLst>
      <p:ext uri="{BB962C8B-B14F-4D97-AF65-F5344CB8AC3E}">
        <p14:creationId xmlns:p14="http://schemas.microsoft.com/office/powerpoint/2010/main" val="454324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179512" y="266276"/>
            <a:ext cx="8784976" cy="6264696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50838" algn="l"/>
                <a:tab pos="701675" algn="l"/>
                <a:tab pos="1052513" algn="l"/>
              </a:tabLst>
            </a:pPr>
            <a:br>
              <a:rPr lang="en-US" sz="2500" dirty="0"/>
            </a:br>
            <a:r>
              <a:rPr lang="en-US" sz="2500" dirty="0"/>
              <a:t>public Receive </a:t>
            </a:r>
            <a:r>
              <a:rPr lang="en-US" sz="2500" dirty="0" err="1"/>
              <a:t>createReceive</a:t>
            </a:r>
            <a:r>
              <a:rPr lang="en-US" sz="2500" dirty="0"/>
              <a:t>() {</a:t>
            </a:r>
            <a:br>
              <a:rPr lang="en-US" sz="2500" dirty="0"/>
            </a:br>
            <a:r>
              <a:rPr lang="en-US" sz="2500" dirty="0"/>
              <a:t>	return </a:t>
            </a:r>
            <a:r>
              <a:rPr lang="en-US" sz="2500" dirty="0" err="1"/>
              <a:t>receiveBuilder</a:t>
            </a:r>
            <a:r>
              <a:rPr lang="en-US" sz="2500" dirty="0"/>
              <a:t>()</a:t>
            </a:r>
            <a:br>
              <a:rPr lang="en-US" sz="2500" dirty="0"/>
            </a:br>
            <a:r>
              <a:rPr lang="en-US" sz="2500" dirty="0"/>
              <a:t>		.match(</a:t>
            </a:r>
            <a:r>
              <a:rPr lang="en-US" sz="2500" dirty="0" err="1"/>
              <a:t>String.class</a:t>
            </a:r>
            <a:r>
              <a:rPr lang="en-US" sz="2500" dirty="0"/>
              <a:t>, sentence -&gt; {</a:t>
            </a:r>
            <a:br>
              <a:rPr lang="en-US" sz="2500" dirty="0"/>
            </a:br>
            <a:r>
              <a:rPr lang="en-US" sz="2500" dirty="0"/>
              <a:t>			Map&lt;String, Integer&gt; </a:t>
            </a:r>
            <a:r>
              <a:rPr lang="en-US" sz="2500" dirty="0" err="1"/>
              <a:t>freq</a:t>
            </a:r>
            <a:r>
              <a:rPr lang="en-US" sz="2500" dirty="0"/>
              <a:t> = </a:t>
            </a:r>
            <a:r>
              <a:rPr lang="en-US" sz="2500" dirty="0" err="1"/>
              <a:t>calculateFrequencies</a:t>
            </a:r>
            <a:r>
              <a:rPr lang="en-US" sz="2500" dirty="0"/>
              <a:t>(sentence);</a:t>
            </a:r>
            <a:br>
              <a:rPr lang="en-US" sz="2500" dirty="0"/>
            </a:br>
            <a:r>
              <a:rPr lang="en-US" sz="2500" dirty="0"/>
              <a:t>			</a:t>
            </a:r>
            <a:r>
              <a:rPr lang="en-US" sz="2500" dirty="0" err="1"/>
              <a:t>getSender</a:t>
            </a:r>
            <a:r>
              <a:rPr lang="en-US" sz="2500" dirty="0"/>
              <a:t>().tell(</a:t>
            </a:r>
            <a:r>
              <a:rPr lang="en-US" sz="2500" dirty="0" err="1"/>
              <a:t>freq</a:t>
            </a:r>
            <a:r>
              <a:rPr lang="en-US" sz="2500" dirty="0"/>
              <a:t>, </a:t>
            </a:r>
            <a:r>
              <a:rPr lang="en-US" sz="2500" dirty="0" err="1"/>
              <a:t>getSelf</a:t>
            </a:r>
            <a:r>
              <a:rPr lang="en-US" sz="2500" dirty="0"/>
              <a:t>());</a:t>
            </a:r>
            <a:br>
              <a:rPr lang="en-US" sz="2500" dirty="0"/>
            </a:br>
            <a:r>
              <a:rPr lang="en-US" sz="2500" dirty="0"/>
              <a:t>		})</a:t>
            </a:r>
            <a:br>
              <a:rPr lang="en-US" sz="2500" dirty="0"/>
            </a:br>
            <a:r>
              <a:rPr lang="en-US" sz="2500" dirty="0"/>
              <a:t>		.build();</a:t>
            </a:r>
            <a:br>
              <a:rPr lang="en-US" sz="2500" dirty="0"/>
            </a:br>
            <a:r>
              <a:rPr lang="en-US" sz="2500" dirty="0"/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148064" y="4625752"/>
            <a:ext cx="3312368" cy="1683568"/>
          </a:xfrm>
          <a:prstGeom prst="wedgeRoundRectCallout">
            <a:avLst>
              <a:gd name="adj1" fmla="val -114894"/>
              <a:gd name="adj2" fmla="val -9129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odpoveď odosielateľovi (</a:t>
            </a:r>
            <a:r>
              <a:rPr lang="sk-SK" sz="2800" dirty="0" err="1">
                <a:solidFill>
                  <a:schemeClr val="bg1"/>
                </a:solidFill>
              </a:rPr>
              <a:t>masterovi</a:t>
            </a:r>
            <a:r>
              <a:rPr lang="sk-SK" sz="2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28EA491A-90DE-2448-AD7F-7305B15DBC5C}"/>
              </a:ext>
            </a:extLst>
          </p:cNvPr>
          <p:cNvSpPr/>
          <p:nvPr/>
        </p:nvSpPr>
        <p:spPr>
          <a:xfrm>
            <a:off x="4918123" y="306701"/>
            <a:ext cx="4042202" cy="864096"/>
          </a:xfrm>
          <a:prstGeom prst="wedgeRoundRectCallout">
            <a:avLst>
              <a:gd name="adj1" fmla="val -33725"/>
              <a:gd name="adj2" fmla="val -521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>
                <a:solidFill>
                  <a:schemeClr val="bg1"/>
                </a:solidFill>
              </a:rPr>
              <a:t>SentenceCountActor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989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Zlé demo!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sk-SK" sz="4000" dirty="0"/>
              <a:t>kde vidím výstup?</a:t>
            </a:r>
          </a:p>
          <a:p>
            <a:pPr marL="742950" indent="-742950">
              <a:buFont typeface="+mj-lt"/>
              <a:buAutoNum type="arabicPeriod"/>
            </a:pPr>
            <a:r>
              <a:rPr lang="sk-SK" sz="4000" dirty="0"/>
              <a:t>kedy systém skončí?</a:t>
            </a:r>
          </a:p>
        </p:txBody>
      </p:sp>
    </p:spTree>
    <p:extLst>
      <p:ext uri="{BB962C8B-B14F-4D97-AF65-F5344CB8AC3E}">
        <p14:creationId xmlns:p14="http://schemas.microsoft.com/office/powerpoint/2010/main" val="2247184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	Kedy systém skončí?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1833067"/>
          </a:xfrm>
        </p:spPr>
        <p:txBody>
          <a:bodyPr/>
          <a:lstStyle/>
          <a:p>
            <a:r>
              <a:rPr lang="sk-SK" dirty="0"/>
              <a:t>čo keď príde o minútu ďalšia správa?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11560" y="1772816"/>
            <a:ext cx="7992888" cy="2232248"/>
          </a:xfrm>
          <a:prstGeom prst="wedgeRoundRectCallout">
            <a:avLst>
              <a:gd name="adj1" fmla="val -20077"/>
              <a:gd name="adj2" fmla="val -1251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/>
              <a:t>Mýtus: keď sa vyprázdnia </a:t>
            </a:r>
            <a:r>
              <a:rPr lang="sk-SK" sz="3600" dirty="0" err="1"/>
              <a:t>mailboxy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3644251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	Kedy systém skončí?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master</a:t>
            </a:r>
            <a:r>
              <a:rPr lang="sk-SK" dirty="0"/>
              <a:t> nemôže čakať na dobehnutie </a:t>
            </a:r>
            <a:r>
              <a:rPr lang="sk-SK" dirty="0" err="1"/>
              <a:t>workerov</a:t>
            </a:r>
            <a:endParaRPr lang="sk-SK" dirty="0"/>
          </a:p>
          <a:p>
            <a:r>
              <a:rPr lang="sk-SK" dirty="0"/>
              <a:t>blokoval by príchod ďalších správ</a:t>
            </a:r>
          </a:p>
          <a:p>
            <a:r>
              <a:rPr lang="sk-SK" b="1" dirty="0">
                <a:solidFill>
                  <a:schemeClr val="accent6"/>
                </a:solidFill>
              </a:rPr>
              <a:t>blokovanie</a:t>
            </a:r>
            <a:r>
              <a:rPr lang="sk-SK" dirty="0">
                <a:solidFill>
                  <a:schemeClr val="accent6"/>
                </a:solidFill>
              </a:rPr>
              <a:t> </a:t>
            </a:r>
            <a:r>
              <a:rPr lang="sk-SK" dirty="0"/>
              <a:t>v </a:t>
            </a:r>
            <a:r>
              <a:rPr lang="sk-SK" dirty="0" err="1"/>
              <a:t>aktorovom</a:t>
            </a:r>
            <a:r>
              <a:rPr lang="sk-SK" dirty="0"/>
              <a:t> modeli je </a:t>
            </a:r>
            <a:r>
              <a:rPr lang="sk-SK" b="1" dirty="0">
                <a:solidFill>
                  <a:schemeClr val="accent6"/>
                </a:solidFill>
              </a:rPr>
              <a:t>ZLO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40656" y="4021212"/>
            <a:ext cx="7992888" cy="2232248"/>
          </a:xfrm>
          <a:prstGeom prst="wedgeRoundRectCallout">
            <a:avLst>
              <a:gd name="adj1" fmla="val -20077"/>
              <a:gd name="adj2" fmla="val -1251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err="1"/>
              <a:t>Akka</a:t>
            </a:r>
            <a:r>
              <a:rPr lang="sk-SK" sz="3600" dirty="0"/>
              <a:t> neháda, kedy naša aplikácia skončí, musíme jej to povedať.</a:t>
            </a:r>
          </a:p>
        </p:txBody>
      </p:sp>
    </p:spTree>
    <p:extLst>
      <p:ext uri="{BB962C8B-B14F-4D97-AF65-F5344CB8AC3E}">
        <p14:creationId xmlns:p14="http://schemas.microsoft.com/office/powerpoint/2010/main" val="3584578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Riešenie č. 1: ak viem, koľko správ pošlem do systému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r>
              <a:rPr lang="sk-SK" dirty="0"/>
              <a:t>viem, koľko správ pošlem do systému</a:t>
            </a:r>
          </a:p>
          <a:p>
            <a:pPr lvl="1"/>
            <a:r>
              <a:rPr lang="sk-SK" dirty="0"/>
              <a:t>koľko viet, toľko správ</a:t>
            </a:r>
          </a:p>
          <a:p>
            <a:r>
              <a:rPr lang="sk-SK" dirty="0" err="1"/>
              <a:t>mastera</a:t>
            </a:r>
            <a:r>
              <a:rPr lang="sk-SK" dirty="0"/>
              <a:t> vytvorí s počítadlom</a:t>
            </a:r>
          </a:p>
          <a:p>
            <a:r>
              <a:rPr lang="sk-SK" dirty="0"/>
              <a:t>s každou došlou správou od </a:t>
            </a:r>
            <a:r>
              <a:rPr lang="sk-SK" dirty="0" err="1"/>
              <a:t>workera</a:t>
            </a:r>
            <a:r>
              <a:rPr lang="sk-SK" dirty="0"/>
              <a:t> znížim počítadlo</a:t>
            </a:r>
          </a:p>
          <a:p>
            <a:r>
              <a:rPr lang="sk-SK" dirty="0"/>
              <a:t>ak počítadlo klesne na nulu:</a:t>
            </a:r>
          </a:p>
          <a:p>
            <a:pPr lvl="1"/>
            <a:r>
              <a:rPr lang="sk-SK" sz="3200" b="1" dirty="0">
                <a:solidFill>
                  <a:schemeClr val="accent6"/>
                </a:solidFill>
              </a:rPr>
              <a:t>vypisujem výsledok</a:t>
            </a:r>
          </a:p>
          <a:p>
            <a:pPr lvl="1"/>
            <a:r>
              <a:rPr lang="sk-SK" sz="3200" b="1" dirty="0">
                <a:solidFill>
                  <a:schemeClr val="accent6"/>
                </a:solidFill>
              </a:rPr>
              <a:t>zatváram systém</a:t>
            </a:r>
          </a:p>
        </p:txBody>
      </p:sp>
    </p:spTree>
    <p:extLst>
      <p:ext uri="{BB962C8B-B14F-4D97-AF65-F5344CB8AC3E}">
        <p14:creationId xmlns:p14="http://schemas.microsoft.com/office/powerpoint/2010/main" val="864406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B507-CF52-E240-8063-B48BA361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3B2F-BC4B-974D-86A3-2712B9380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7001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251520" y="1556792"/>
            <a:ext cx="8640960" cy="3459682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800" dirty="0" err="1"/>
              <a:t>public</a:t>
            </a:r>
            <a:r>
              <a:rPr lang="sk-SK" sz="2800" dirty="0"/>
              <a:t> </a:t>
            </a:r>
            <a:r>
              <a:rPr lang="sk-SK" sz="2800" dirty="0" err="1"/>
              <a:t>Master</a:t>
            </a:r>
            <a:r>
              <a:rPr lang="sk-SK" sz="2800" dirty="0"/>
              <a:t>(</a:t>
            </a:r>
            <a:r>
              <a:rPr lang="sk-SK" sz="2800" dirty="0" err="1"/>
              <a:t>int</a:t>
            </a:r>
            <a:r>
              <a:rPr lang="sk-SK" sz="2800" dirty="0"/>
              <a:t> </a:t>
            </a:r>
            <a:r>
              <a:rPr lang="sk-SK" sz="2800" dirty="0" err="1"/>
              <a:t>numberOfSentences</a:t>
            </a:r>
            <a:r>
              <a:rPr lang="sk-SK" sz="2800" dirty="0"/>
              <a:t>) {</a:t>
            </a:r>
          </a:p>
          <a:p>
            <a:r>
              <a:rPr lang="sk-SK" sz="2800" dirty="0"/>
              <a:t>	</a:t>
            </a:r>
            <a:r>
              <a:rPr lang="sk-SK" sz="2800" dirty="0" err="1"/>
              <a:t>this.numberOfSentences</a:t>
            </a:r>
            <a:r>
              <a:rPr lang="sk-SK" sz="2800" dirty="0"/>
              <a:t> = </a:t>
            </a:r>
            <a:r>
              <a:rPr lang="sk-SK" sz="2800" dirty="0" err="1"/>
              <a:t>numberOfSentences</a:t>
            </a:r>
            <a:r>
              <a:rPr lang="sk-SK" sz="2800" dirty="0"/>
              <a:t>;</a:t>
            </a:r>
          </a:p>
          <a:p>
            <a:r>
              <a:rPr lang="sk-SK" sz="2800" dirty="0"/>
              <a:t>}</a:t>
            </a:r>
          </a:p>
          <a:p>
            <a:r>
              <a:rPr lang="sk-SK" sz="2800" dirty="0"/>
              <a:t>...</a:t>
            </a:r>
          </a:p>
          <a:p>
            <a:r>
              <a:rPr lang="sk-SK" sz="2800" dirty="0" err="1"/>
              <a:t>public</a:t>
            </a:r>
            <a:r>
              <a:rPr lang="sk-SK" sz="2800" dirty="0"/>
              <a:t> </a:t>
            </a:r>
            <a:r>
              <a:rPr lang="sk-SK" sz="2800" dirty="0" err="1"/>
              <a:t>static</a:t>
            </a:r>
            <a:r>
              <a:rPr lang="sk-SK" sz="2800" dirty="0"/>
              <a:t> </a:t>
            </a:r>
            <a:r>
              <a:rPr lang="sk-SK" sz="2800" dirty="0" err="1"/>
              <a:t>Props</a:t>
            </a:r>
            <a:r>
              <a:rPr lang="sk-SK" sz="2800" dirty="0"/>
              <a:t> </a:t>
            </a:r>
            <a:r>
              <a:rPr lang="sk-SK" sz="2800" dirty="0" err="1"/>
              <a:t>props</a:t>
            </a:r>
            <a:r>
              <a:rPr lang="sk-SK" sz="2800" dirty="0"/>
              <a:t>(</a:t>
            </a:r>
            <a:r>
              <a:rPr lang="sk-SK" sz="2800" dirty="0" err="1"/>
              <a:t>int</a:t>
            </a:r>
            <a:r>
              <a:rPr lang="sk-SK" sz="2800" dirty="0"/>
              <a:t> </a:t>
            </a:r>
            <a:r>
              <a:rPr lang="sk-SK" sz="2800" dirty="0" err="1"/>
              <a:t>numberOfSentences</a:t>
            </a:r>
            <a:r>
              <a:rPr lang="sk-SK" sz="2800" dirty="0"/>
              <a:t>) {</a:t>
            </a:r>
            <a:br>
              <a:rPr lang="sk-SK" sz="2800" dirty="0"/>
            </a:br>
            <a:r>
              <a:rPr lang="sk-SK" sz="2800" dirty="0"/>
              <a:t>   </a:t>
            </a:r>
            <a:r>
              <a:rPr lang="sk-SK" sz="2800" dirty="0" err="1"/>
              <a:t>return</a:t>
            </a:r>
            <a:r>
              <a:rPr lang="sk-SK" sz="2800" dirty="0"/>
              <a:t> </a:t>
            </a:r>
            <a:r>
              <a:rPr lang="sk-SK" sz="2800" dirty="0" err="1"/>
              <a:t>Props.create</a:t>
            </a:r>
            <a:r>
              <a:rPr lang="sk-SK" sz="2800" dirty="0"/>
              <a:t>(</a:t>
            </a:r>
            <a:r>
              <a:rPr lang="sk-SK" sz="2800" dirty="0" err="1"/>
              <a:t>Master.class</a:t>
            </a:r>
            <a:r>
              <a:rPr lang="sk-SK" sz="2800" dirty="0"/>
              <a:t>, </a:t>
            </a:r>
            <a:r>
              <a:rPr lang="sk-SK" sz="2800" dirty="0" err="1"/>
              <a:t>numberOfSentences</a:t>
            </a:r>
            <a:r>
              <a:rPr lang="sk-SK" sz="2800" dirty="0"/>
              <a:t>);</a:t>
            </a:r>
            <a:br>
              <a:rPr lang="sk-SK" sz="2800" dirty="0"/>
            </a:br>
            <a:r>
              <a:rPr lang="sk-SK" sz="2800" dirty="0"/>
              <a:t>}</a:t>
            </a:r>
            <a:endParaRPr lang="en-US" sz="28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642546" y="939402"/>
            <a:ext cx="2304256" cy="1309836"/>
          </a:xfrm>
          <a:prstGeom prst="wedgeRoundRectCallout">
            <a:avLst>
              <a:gd name="adj1" fmla="val -95009"/>
              <a:gd name="adj2" fmla="val 2269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konštruktor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128995" y="2712218"/>
            <a:ext cx="4341083" cy="728700"/>
          </a:xfrm>
          <a:prstGeom prst="wedgeRoundRectCallout">
            <a:avLst>
              <a:gd name="adj1" fmla="val -2248"/>
              <a:gd name="adj2" fmla="val 6706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parametrické </a:t>
            </a:r>
            <a:r>
              <a:rPr lang="sk-SK" sz="2800" dirty="0" err="1">
                <a:solidFill>
                  <a:schemeClr val="bg1"/>
                </a:solidFill>
              </a:rPr>
              <a:t>Props</a:t>
            </a:r>
            <a:endParaRPr lang="sk-SK" sz="2800" dirty="0">
              <a:solidFill>
                <a:schemeClr val="bg1"/>
              </a:solidFill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DF0E6834-3C6A-094B-B763-A250EC6E201C}"/>
              </a:ext>
            </a:extLst>
          </p:cNvPr>
          <p:cNvSpPr/>
          <p:nvPr/>
        </p:nvSpPr>
        <p:spPr>
          <a:xfrm>
            <a:off x="3793291" y="4596344"/>
            <a:ext cx="4341083" cy="728700"/>
          </a:xfrm>
          <a:prstGeom prst="wedgeRoundRectCallout">
            <a:avLst>
              <a:gd name="adj1" fmla="val 896"/>
              <a:gd name="adj2" fmla="val -8650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poslané do konštruktora</a:t>
            </a:r>
          </a:p>
        </p:txBody>
      </p:sp>
    </p:spTree>
    <p:extLst>
      <p:ext uri="{BB962C8B-B14F-4D97-AF65-F5344CB8AC3E}">
        <p14:creationId xmlns:p14="http://schemas.microsoft.com/office/powerpoint/2010/main" val="7183743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aoblený obdĺžnik 3">
            <a:extLst>
              <a:ext uri="{FF2B5EF4-FFF2-40B4-BE49-F238E27FC236}">
                <a16:creationId xmlns:a16="http://schemas.microsoft.com/office/drawing/2014/main" id="{E6998273-6030-3544-A508-2032C09F88C7}"/>
              </a:ext>
            </a:extLst>
          </p:cNvPr>
          <p:cNvSpPr/>
          <p:nvPr/>
        </p:nvSpPr>
        <p:spPr>
          <a:xfrm>
            <a:off x="251520" y="1124744"/>
            <a:ext cx="8640960" cy="3960440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public static void main(String[] </a:t>
            </a:r>
            <a:r>
              <a:rPr lang="en-US" sz="2800" dirty="0" err="1"/>
              <a:t>args</a:t>
            </a:r>
            <a:r>
              <a:rPr lang="en-US" sz="2800" dirty="0"/>
              <a:t>)</a:t>
            </a:r>
            <a:r>
              <a:rPr lang="sk-SK" sz="2800" dirty="0"/>
              <a:t> {</a:t>
            </a:r>
            <a:endParaRPr lang="en-US" sz="2800" dirty="0"/>
          </a:p>
          <a:p>
            <a:r>
              <a:rPr lang="sk-SK" sz="2800" dirty="0"/>
              <a:t>    </a:t>
            </a:r>
            <a:r>
              <a:rPr lang="sk-SK" sz="2800" dirty="0" err="1"/>
              <a:t>ActorSystem</a:t>
            </a:r>
            <a:r>
              <a:rPr lang="sk-SK" sz="2800" dirty="0"/>
              <a:t> </a:t>
            </a:r>
            <a:r>
              <a:rPr lang="sk-SK" sz="2800" dirty="0" err="1"/>
              <a:t>system</a:t>
            </a:r>
            <a:r>
              <a:rPr lang="sk-SK" sz="2800" dirty="0"/>
              <a:t> = </a:t>
            </a:r>
            <a:r>
              <a:rPr lang="sk-SK" sz="2800" dirty="0" err="1"/>
              <a:t>ActorSystem.</a:t>
            </a:r>
            <a:r>
              <a:rPr lang="sk-SK" sz="2800" i="1" dirty="0" err="1"/>
              <a:t>create</a:t>
            </a:r>
            <a:r>
              <a:rPr lang="sk-SK" sz="2800" i="1" dirty="0"/>
              <a:t>();</a:t>
            </a:r>
          </a:p>
          <a:p>
            <a:r>
              <a:rPr lang="sk-SK" sz="2800" dirty="0"/>
              <a:t>    </a:t>
            </a:r>
            <a:r>
              <a:rPr lang="sk-SK" sz="2800" dirty="0" err="1"/>
              <a:t>ActorRef</a:t>
            </a:r>
            <a:r>
              <a:rPr lang="sk-SK" sz="2800" dirty="0"/>
              <a:t> </a:t>
            </a:r>
            <a:r>
              <a:rPr lang="sk-SK" sz="2800" dirty="0" err="1"/>
              <a:t>master</a:t>
            </a:r>
            <a:r>
              <a:rPr lang="sk-SK" sz="2800" dirty="0"/>
              <a:t> </a:t>
            </a:r>
          </a:p>
          <a:p>
            <a:r>
              <a:rPr lang="sk-SK" sz="2800" dirty="0"/>
              <a:t>       = </a:t>
            </a:r>
            <a:r>
              <a:rPr lang="sk-SK" sz="2800" dirty="0" err="1"/>
              <a:t>system.actorOf</a:t>
            </a:r>
            <a:r>
              <a:rPr lang="sk-SK" sz="2800" dirty="0"/>
              <a:t>(</a:t>
            </a:r>
            <a:r>
              <a:rPr lang="sk-SK" sz="2800" dirty="0" err="1"/>
              <a:t>Master.props</a:t>
            </a:r>
            <a:r>
              <a:rPr lang="sk-SK" sz="2800" dirty="0"/>
              <a:t>(</a:t>
            </a:r>
            <a:r>
              <a:rPr lang="sk-SK" sz="3600" b="1" dirty="0"/>
              <a:t>3</a:t>
            </a:r>
            <a:r>
              <a:rPr lang="sk-SK" sz="2800" dirty="0"/>
              <a:t>)</a:t>
            </a:r>
            <a:r>
              <a:rPr lang="sk-SK" sz="2800" i="1" dirty="0"/>
              <a:t>);</a:t>
            </a:r>
          </a:p>
          <a:p>
            <a:r>
              <a:rPr lang="sk-SK" sz="2800" i="1" dirty="0"/>
              <a:t>...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15647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251520" y="1556792"/>
            <a:ext cx="8640960" cy="4536504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.match(</a:t>
            </a:r>
            <a:r>
              <a:rPr lang="en-US" sz="2800" dirty="0" err="1"/>
              <a:t>Map.class</a:t>
            </a:r>
            <a:r>
              <a:rPr lang="en-US" sz="2800" dirty="0"/>
              <a:t>, </a:t>
            </a:r>
            <a:r>
              <a:rPr lang="en-US" sz="2800" dirty="0" err="1"/>
              <a:t>freq</a:t>
            </a:r>
            <a:r>
              <a:rPr lang="en-US" sz="2800" dirty="0"/>
              <a:t> -&gt; {</a:t>
            </a:r>
            <a:br>
              <a:rPr lang="en-US" sz="2800" dirty="0"/>
            </a:br>
            <a:r>
              <a:rPr lang="en-US" sz="2800" dirty="0"/>
              <a:t>   </a:t>
            </a:r>
            <a:r>
              <a:rPr lang="en-US" sz="2800" dirty="0" err="1"/>
              <a:t>this.allFrequencies</a:t>
            </a:r>
            <a:r>
              <a:rPr lang="en-US" sz="2800" dirty="0"/>
              <a:t> = aggregate(</a:t>
            </a:r>
            <a:r>
              <a:rPr lang="en-US" sz="2800" dirty="0" err="1"/>
              <a:t>freq</a:t>
            </a:r>
            <a:r>
              <a:rPr lang="en-US" sz="2800" dirty="0"/>
              <a:t>, </a:t>
            </a:r>
            <a:r>
              <a:rPr lang="en-US" sz="2800" dirty="0" err="1"/>
              <a:t>this.allFrequencies</a:t>
            </a:r>
            <a:r>
              <a:rPr lang="en-US" sz="2800" dirty="0"/>
              <a:t>);</a:t>
            </a:r>
            <a:br>
              <a:rPr lang="en-US" sz="2800" dirty="0"/>
            </a:br>
            <a:r>
              <a:rPr lang="en-US" sz="2800" dirty="0"/>
              <a:t>   </a:t>
            </a:r>
            <a:r>
              <a:rPr lang="en-US" sz="2800" dirty="0" err="1"/>
              <a:t>remainingSentences</a:t>
            </a:r>
            <a:r>
              <a:rPr lang="en-US" sz="2800" dirty="0"/>
              <a:t>--;</a:t>
            </a:r>
            <a:br>
              <a:rPr lang="en-US" sz="2800" dirty="0"/>
            </a:br>
            <a:r>
              <a:rPr lang="en-US" sz="2800" dirty="0"/>
              <a:t>   if (</a:t>
            </a:r>
            <a:r>
              <a:rPr lang="en-US" sz="2800" dirty="0" err="1"/>
              <a:t>remainingSentences</a:t>
            </a:r>
            <a:r>
              <a:rPr lang="en-US" sz="2800" dirty="0"/>
              <a:t> == 0) {</a:t>
            </a:r>
            <a:br>
              <a:rPr lang="en-US" sz="2800" dirty="0"/>
            </a:br>
            <a:r>
              <a:rPr lang="en-US" sz="2800" dirty="0"/>
              <a:t>      </a:t>
            </a:r>
            <a:r>
              <a:rPr lang="en-US" sz="2800" dirty="0" err="1"/>
              <a:t>logger.info</a:t>
            </a:r>
            <a:r>
              <a:rPr lang="en-US" sz="2800" dirty="0"/>
              <a:t>(</a:t>
            </a:r>
            <a:r>
              <a:rPr lang="en-US" sz="2800" dirty="0" err="1"/>
              <a:t>allFrequencies.toString</a:t>
            </a:r>
            <a:r>
              <a:rPr lang="en-US" sz="2800" dirty="0"/>
              <a:t>());</a:t>
            </a:r>
            <a:br>
              <a:rPr lang="en-US" sz="2800" dirty="0"/>
            </a:br>
            <a:r>
              <a:rPr lang="en-US" sz="2800" dirty="0"/>
              <a:t>      </a:t>
            </a:r>
            <a:r>
              <a:rPr lang="en-US" sz="2800" dirty="0" err="1"/>
              <a:t>getContext</a:t>
            </a:r>
            <a:r>
              <a:rPr lang="en-US" sz="2800" dirty="0"/>
              <a:t>().system().terminate();</a:t>
            </a:r>
            <a:br>
              <a:rPr lang="en-US" sz="2800" dirty="0"/>
            </a:br>
            <a:r>
              <a:rPr lang="en-US" sz="2800" dirty="0"/>
              <a:t>   }</a:t>
            </a:r>
            <a:br>
              <a:rPr lang="en-US" sz="2800" dirty="0"/>
            </a:br>
            <a:r>
              <a:rPr lang="en-US" sz="2800" dirty="0"/>
              <a:t>})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220072" y="260648"/>
            <a:ext cx="3672408" cy="1579488"/>
          </a:xfrm>
          <a:prstGeom prst="wedgeRoundRectCallout">
            <a:avLst>
              <a:gd name="adj1" fmla="val -22377"/>
              <a:gd name="adj2" fmla="val -1308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>
                <a:solidFill>
                  <a:schemeClr val="bg1"/>
                </a:solidFill>
              </a:rPr>
              <a:t>Master#createReceive</a:t>
            </a:r>
            <a:r>
              <a:rPr lang="sk-SK" sz="28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BlokTextu 4"/>
          <p:cNvSpPr txBox="1"/>
          <p:nvPr/>
        </p:nvSpPr>
        <p:spPr>
          <a:xfrm>
            <a:off x="1115616" y="3573016"/>
            <a:ext cx="5184576" cy="1008112"/>
          </a:xfrm>
          <a:prstGeom prst="roundRect">
            <a:avLst>
              <a:gd name="adj" fmla="val 5644"/>
            </a:avLst>
          </a:prstGeom>
          <a:solidFill>
            <a:schemeClr val="accent6">
              <a:alpha val="22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076056" y="4873848"/>
            <a:ext cx="3672408" cy="1579488"/>
          </a:xfrm>
          <a:prstGeom prst="wedgeRoundRectCallout">
            <a:avLst>
              <a:gd name="adj1" fmla="val -76020"/>
              <a:gd name="adj2" fmla="val -6033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alternatívne: pošlem správu do tretieho </a:t>
            </a:r>
            <a:r>
              <a:rPr lang="sk-SK" sz="2800" dirty="0" err="1">
                <a:solidFill>
                  <a:schemeClr val="bg1"/>
                </a:solidFill>
              </a:rPr>
              <a:t>aktora</a:t>
            </a:r>
            <a:r>
              <a:rPr lang="sk-SK" sz="2800" dirty="0">
                <a:solidFill>
                  <a:schemeClr val="bg1"/>
                </a:solidFill>
              </a:rPr>
              <a:t>, </a:t>
            </a:r>
            <a:r>
              <a:rPr lang="sk-SK" sz="2800" dirty="0" err="1">
                <a:solidFill>
                  <a:schemeClr val="bg1"/>
                </a:solidFill>
              </a:rPr>
              <a:t>vypisovača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96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Škálovateľnosť</a:t>
            </a:r>
            <a:r>
              <a:rPr lang="sk-SK" dirty="0"/>
              <a:t> má hranice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/>
              <a:t>vlákna od istého momentu neškálujú</a:t>
            </a:r>
          </a:p>
          <a:p>
            <a:pPr lvl="1"/>
            <a:r>
              <a:rPr lang="sk-SK" dirty="0"/>
              <a:t>10000 vlákien </a:t>
            </a:r>
            <a:r>
              <a:rPr lang="sk-SK" dirty="0" err="1"/>
              <a:t>anyone</a:t>
            </a:r>
            <a:r>
              <a:rPr lang="sk-SK" dirty="0"/>
              <a:t>?</a:t>
            </a:r>
          </a:p>
          <a:p>
            <a:r>
              <a:rPr lang="sk-SK" sz="3600" dirty="0"/>
              <a:t>potrebujeme škálovať v oboch rovinách:</a:t>
            </a:r>
          </a:p>
          <a:p>
            <a:pPr lvl="1"/>
            <a:r>
              <a:rPr lang="sk-SK" dirty="0"/>
              <a:t>horizontálne: pridávame uzly / jadrá / CPU...</a:t>
            </a:r>
          </a:p>
          <a:p>
            <a:pPr lvl="1"/>
            <a:r>
              <a:rPr lang="sk-SK" dirty="0"/>
              <a:t>vertikálne: zvyšujeme frekvenciu, dodávame RAM...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467544" y="5013176"/>
            <a:ext cx="8136904" cy="9998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200" dirty="0"/>
              <a:t>Potreba iných modelov!</a:t>
            </a:r>
          </a:p>
        </p:txBody>
      </p:sp>
    </p:spTree>
    <p:extLst>
      <p:ext uri="{BB962C8B-B14F-4D97-AF65-F5344CB8AC3E}">
        <p14:creationId xmlns:p14="http://schemas.microsoft.com/office/powerpoint/2010/main" val="3123287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1217092" y="2924944"/>
            <a:ext cx="7056784" cy="1579488"/>
          </a:xfrm>
          <a:prstGeom prst="wedgeRoundRectCallout">
            <a:avLst>
              <a:gd name="adj1" fmla="val -22377"/>
              <a:gd name="adj2" fmla="val -1308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>
                <a:solidFill>
                  <a:schemeClr val="bg1"/>
                </a:solidFill>
              </a:rPr>
              <a:t>https</a:t>
            </a:r>
            <a:r>
              <a:rPr lang="sk-SK" sz="2800" dirty="0">
                <a:solidFill>
                  <a:schemeClr val="bg1"/>
                </a:solidFill>
              </a:rPr>
              <a:t>://</a:t>
            </a:r>
            <a:r>
              <a:rPr lang="sk-SK" sz="2800" dirty="0" err="1">
                <a:solidFill>
                  <a:schemeClr val="bg1"/>
                </a:solidFill>
              </a:rPr>
              <a:t>github.com</a:t>
            </a:r>
            <a:r>
              <a:rPr lang="sk-SK" sz="2800" dirty="0">
                <a:solidFill>
                  <a:schemeClr val="bg1"/>
                </a:solidFill>
              </a:rPr>
              <a:t>/</a:t>
            </a:r>
            <a:r>
              <a:rPr lang="sk-SK" sz="2800" dirty="0" err="1">
                <a:solidFill>
                  <a:schemeClr val="bg1"/>
                </a:solidFill>
              </a:rPr>
              <a:t>novotnyr</a:t>
            </a:r>
            <a:r>
              <a:rPr lang="sk-SK" sz="2800" dirty="0">
                <a:solidFill>
                  <a:schemeClr val="bg1"/>
                </a:solidFill>
              </a:rPr>
              <a:t>/akka-wordfrequencies-2018/</a:t>
            </a:r>
            <a:r>
              <a:rPr lang="sk-SK" sz="2800" dirty="0" err="1">
                <a:solidFill>
                  <a:schemeClr val="bg1"/>
                </a:solidFill>
              </a:rPr>
              <a:t>tree</a:t>
            </a:r>
            <a:r>
              <a:rPr lang="sk-SK" sz="2800" dirty="0">
                <a:solidFill>
                  <a:schemeClr val="bg1"/>
                </a:solidFill>
              </a:rPr>
              <a:t>/</a:t>
            </a:r>
            <a:r>
              <a:rPr lang="sk-SK" sz="2800" dirty="0" err="1">
                <a:solidFill>
                  <a:schemeClr val="bg1"/>
                </a:solidFill>
              </a:rPr>
              <a:t>message-count-tracking</a:t>
            </a:r>
            <a:endParaRPr lang="sk-SK" sz="2800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Výsledný projekt</a:t>
            </a:r>
          </a:p>
        </p:txBody>
      </p:sp>
    </p:spTree>
    <p:extLst>
      <p:ext uri="{BB962C8B-B14F-4D97-AF65-F5344CB8AC3E}">
        <p14:creationId xmlns:p14="http://schemas.microsoft.com/office/powerpoint/2010/main" val="3425870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700808"/>
            <a:ext cx="6707088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3600" dirty="0"/>
              <a:t>Ako zavrieť aplikáciu, keď nevieme dopredu počet správ?</a:t>
            </a:r>
          </a:p>
        </p:txBody>
      </p:sp>
    </p:spTree>
    <p:extLst>
      <p:ext uri="{BB962C8B-B14F-4D97-AF65-F5344CB8AC3E}">
        <p14:creationId xmlns:p14="http://schemas.microsoft.com/office/powerpoint/2010/main" val="42120799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ukončiť celý systém?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/>
              <a:t>po odoslaní všetkých viet pošleme do </a:t>
            </a:r>
            <a:r>
              <a:rPr lang="sk-SK" sz="3600" dirty="0" err="1"/>
              <a:t>mastera</a:t>
            </a:r>
            <a:r>
              <a:rPr lang="sk-SK" sz="3600" dirty="0"/>
              <a:t> „EOF“</a:t>
            </a:r>
          </a:p>
          <a:p>
            <a:r>
              <a:rPr lang="sk-SK" sz="3600" dirty="0"/>
              <a:t>celý systém </a:t>
            </a:r>
            <a:r>
              <a:rPr lang="sk-SK" sz="3600" dirty="0" err="1"/>
              <a:t>aktorov</a:t>
            </a:r>
            <a:r>
              <a:rPr lang="sk-SK" sz="3600" dirty="0"/>
              <a:t> sa skončí:</a:t>
            </a:r>
          </a:p>
          <a:p>
            <a:pPr lvl="1"/>
            <a:r>
              <a:rPr lang="sk-SK" dirty="0"/>
              <a:t>ak príde správa EOF</a:t>
            </a:r>
          </a:p>
          <a:p>
            <a:pPr lvl="1"/>
            <a:r>
              <a:rPr lang="sk-SK" dirty="0" err="1"/>
              <a:t>mapovače</a:t>
            </a:r>
            <a:r>
              <a:rPr lang="sk-SK" dirty="0"/>
              <a:t> skončia svoju robotu</a:t>
            </a:r>
          </a:p>
          <a:p>
            <a:pPr lvl="1"/>
            <a:r>
              <a:rPr lang="sk-SK" dirty="0"/>
              <a:t>vypíše sa globálna mapa frekvencií</a:t>
            </a:r>
          </a:p>
        </p:txBody>
      </p:sp>
    </p:spTree>
    <p:extLst>
      <p:ext uri="{BB962C8B-B14F-4D97-AF65-F5344CB8AC3E}">
        <p14:creationId xmlns:p14="http://schemas.microsoft.com/office/powerpoint/2010/main" val="322692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ukončiť celý systém?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 err="1"/>
              <a:t>master</a:t>
            </a:r>
            <a:r>
              <a:rPr lang="sk-SK" sz="3600" dirty="0"/>
              <a:t> vie ukončiť </a:t>
            </a:r>
            <a:r>
              <a:rPr lang="sk-SK" sz="3600" dirty="0" err="1"/>
              <a:t>mapovačov</a:t>
            </a:r>
            <a:endParaRPr lang="sk-SK" sz="3600" dirty="0"/>
          </a:p>
          <a:p>
            <a:r>
              <a:rPr lang="sk-SK" sz="3600" dirty="0"/>
              <a:t>potom vypíše globálnu mapu frekvencií</a:t>
            </a:r>
          </a:p>
          <a:p>
            <a:r>
              <a:rPr lang="sk-SK" sz="3600" dirty="0"/>
              <a:t>ukončí seba</a:t>
            </a:r>
          </a:p>
          <a:p>
            <a:r>
              <a:rPr lang="sk-SK" sz="3600" dirty="0"/>
              <a:t>ukončí celý systém</a:t>
            </a:r>
          </a:p>
          <a:p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4429116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zabiť </a:t>
            </a:r>
            <a:r>
              <a:rPr lang="sk-SK" dirty="0" err="1"/>
              <a:t>aktora</a:t>
            </a:r>
            <a:r>
              <a:rPr lang="sk-SK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pošleme mu špeciálnu správu: </a:t>
            </a:r>
            <a:r>
              <a:rPr lang="sk-SK" b="1" dirty="0" err="1"/>
              <a:t>PoisonPill</a:t>
            </a:r>
            <a:endParaRPr lang="sk-SK" b="1" dirty="0"/>
          </a:p>
          <a:p>
            <a:pPr lvl="1"/>
            <a:r>
              <a:rPr lang="sk-SK" dirty="0"/>
              <a:t>tabletka s jedom</a:t>
            </a:r>
          </a:p>
          <a:p>
            <a:pPr lvl="1"/>
            <a:r>
              <a:rPr lang="sk-SK" dirty="0"/>
              <a:t>zabudovaná v </a:t>
            </a:r>
            <a:r>
              <a:rPr lang="sk-SK" dirty="0" err="1"/>
              <a:t>Akke</a:t>
            </a:r>
            <a:endParaRPr lang="sk-SK" dirty="0"/>
          </a:p>
          <a:p>
            <a:r>
              <a:rPr lang="sk-SK" dirty="0"/>
              <a:t>použitie:</a:t>
            </a:r>
          </a:p>
          <a:p>
            <a:pPr lvl="1"/>
            <a:r>
              <a:rPr lang="sk-SK" dirty="0"/>
              <a:t>pošleme </a:t>
            </a:r>
            <a:r>
              <a:rPr lang="sk-SK" dirty="0" err="1"/>
              <a:t>aktorovi</a:t>
            </a:r>
            <a:r>
              <a:rPr lang="sk-SK" dirty="0"/>
              <a:t> jed</a:t>
            </a:r>
          </a:p>
          <a:p>
            <a:pPr lvl="1"/>
            <a:r>
              <a:rPr lang="sk-SK" dirty="0"/>
              <a:t>jed sa zaradí na koniec jeho </a:t>
            </a:r>
            <a:r>
              <a:rPr lang="sk-SK" dirty="0" err="1"/>
              <a:t>mailboxu</a:t>
            </a:r>
            <a:endParaRPr lang="sk-SK" dirty="0"/>
          </a:p>
          <a:p>
            <a:pPr lvl="1"/>
            <a:r>
              <a:rPr lang="sk-SK" dirty="0" err="1"/>
              <a:t>aktor</a:t>
            </a:r>
            <a:r>
              <a:rPr lang="sk-SK" dirty="0"/>
              <a:t> </a:t>
            </a:r>
            <a:r>
              <a:rPr lang="sk-SK" dirty="0" err="1"/>
              <a:t>dospracováva</a:t>
            </a:r>
            <a:r>
              <a:rPr lang="sk-SK" dirty="0"/>
              <a:t> správy z </a:t>
            </a:r>
            <a:r>
              <a:rPr lang="sk-SK" dirty="0" err="1"/>
              <a:t>mailboxu</a:t>
            </a:r>
            <a:r>
              <a:rPr lang="sk-SK" dirty="0"/>
              <a:t>, spracuje jed a umrie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727360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zabiť </a:t>
            </a:r>
            <a:r>
              <a:rPr lang="sk-SK" dirty="0" err="1"/>
              <a:t>router</a:t>
            </a:r>
            <a:r>
              <a:rPr lang="sk-SK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pozor na </a:t>
            </a:r>
            <a:r>
              <a:rPr lang="sk-SK" dirty="0" err="1"/>
              <a:t>aktorov</a:t>
            </a:r>
            <a:r>
              <a:rPr lang="sk-SK" dirty="0"/>
              <a:t>, čo sú </a:t>
            </a:r>
            <a:r>
              <a:rPr lang="sk-SK" dirty="0" err="1"/>
              <a:t>routre</a:t>
            </a:r>
            <a:r>
              <a:rPr lang="sk-SK" dirty="0"/>
              <a:t>!</a:t>
            </a:r>
          </a:p>
          <a:p>
            <a:pPr lvl="1"/>
            <a:r>
              <a:rPr lang="sk-SK" dirty="0"/>
              <a:t>naše </a:t>
            </a:r>
            <a:r>
              <a:rPr lang="sk-SK" dirty="0" err="1"/>
              <a:t>mapovače</a:t>
            </a:r>
            <a:r>
              <a:rPr lang="sk-SK" dirty="0"/>
              <a:t> sú schované za </a:t>
            </a:r>
            <a:r>
              <a:rPr lang="sk-SK" dirty="0" err="1"/>
              <a:t>routrom</a:t>
            </a:r>
            <a:endParaRPr lang="sk-SK" dirty="0"/>
          </a:p>
          <a:p>
            <a:r>
              <a:rPr lang="sk-SK" dirty="0"/>
              <a:t>jed okamžite zabije </a:t>
            </a:r>
            <a:r>
              <a:rPr lang="sk-SK" dirty="0" err="1"/>
              <a:t>router</a:t>
            </a:r>
            <a:r>
              <a:rPr lang="sk-SK" dirty="0"/>
              <a:t> aj s deťmi</a:t>
            </a:r>
          </a:p>
          <a:p>
            <a:r>
              <a:rPr lang="sk-SK" dirty="0"/>
              <a:t>bez šance na dokončenie spracovávania správ</a:t>
            </a:r>
          </a:p>
          <a:p>
            <a:r>
              <a:rPr lang="sk-SK" dirty="0"/>
              <a:t>korektný spôsob: </a:t>
            </a:r>
            <a:r>
              <a:rPr lang="sk-SK" b="1" dirty="0" err="1"/>
              <a:t>broadcastnúť</a:t>
            </a:r>
            <a:r>
              <a:rPr lang="sk-SK" b="1" dirty="0"/>
              <a:t> jed</a:t>
            </a:r>
          </a:p>
          <a:p>
            <a:pPr lvl="1"/>
            <a:r>
              <a:rPr lang="sk-SK" dirty="0" err="1"/>
              <a:t>aktor</a:t>
            </a:r>
            <a:r>
              <a:rPr lang="sk-SK" dirty="0"/>
              <a:t> za </a:t>
            </a:r>
            <a:r>
              <a:rPr lang="sk-SK" dirty="0" err="1"/>
              <a:t>routrom</a:t>
            </a:r>
            <a:r>
              <a:rPr lang="sk-SK" dirty="0"/>
              <a:t> požuje správy, zje jed, umrie</a:t>
            </a:r>
          </a:p>
          <a:p>
            <a:pPr lvl="1"/>
            <a:r>
              <a:rPr lang="sk-SK" dirty="0"/>
              <a:t>po umretí všetkých </a:t>
            </a:r>
            <a:r>
              <a:rPr lang="sk-SK" dirty="0" err="1"/>
              <a:t>aktorov</a:t>
            </a:r>
            <a:r>
              <a:rPr lang="sk-SK" dirty="0"/>
              <a:t> umrie aj </a:t>
            </a:r>
            <a:r>
              <a:rPr lang="sk-SK" dirty="0" err="1"/>
              <a:t>router</a:t>
            </a:r>
            <a:endParaRPr lang="sk-SK" dirty="0"/>
          </a:p>
          <a:p>
            <a:pPr lvl="1"/>
            <a:r>
              <a:rPr lang="sk-SK" dirty="0"/>
              <a:t>upovedomí sa </a:t>
            </a:r>
            <a:r>
              <a:rPr lang="sk-SK" dirty="0" err="1"/>
              <a:t>aktor</a:t>
            </a:r>
            <a:r>
              <a:rPr lang="sk-SK" dirty="0"/>
              <a:t>, ktorý odosielal jed</a:t>
            </a:r>
          </a:p>
          <a:p>
            <a:pPr lvl="1"/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40440936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zabiť </a:t>
            </a:r>
            <a:r>
              <a:rPr lang="sk-SK" dirty="0" err="1"/>
              <a:t>router</a:t>
            </a:r>
            <a:r>
              <a:rPr lang="sk-SK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 správe „EOF“ </a:t>
            </a:r>
            <a:r>
              <a:rPr lang="sk-SK" dirty="0" err="1"/>
              <a:t>broadcastneme</a:t>
            </a:r>
            <a:r>
              <a:rPr lang="sk-SK" dirty="0"/>
              <a:t> jed</a:t>
            </a:r>
          </a:p>
          <a:p>
            <a:pPr lvl="1"/>
            <a:r>
              <a:rPr lang="sk-SK" dirty="0"/>
              <a:t>vlastná správa </a:t>
            </a:r>
            <a:r>
              <a:rPr lang="sk-SK" dirty="0" err="1"/>
              <a:t>ResultRequest</a:t>
            </a:r>
            <a:endParaRPr lang="sk-SK" dirty="0"/>
          </a:p>
          <a:p>
            <a:r>
              <a:rPr lang="sk-SK" dirty="0"/>
              <a:t>po prijatí správy </a:t>
            </a:r>
            <a:r>
              <a:rPr lang="sk-SK" dirty="0" err="1"/>
              <a:t>ResultRequest</a:t>
            </a:r>
            <a:r>
              <a:rPr lang="sk-SK" dirty="0"/>
              <a:t>:</a:t>
            </a:r>
          </a:p>
        </p:txBody>
      </p:sp>
      <p:sp>
        <p:nvSpPr>
          <p:cNvPr id="4" name="Zaoblený obdĺžnik 7"/>
          <p:cNvSpPr/>
          <p:nvPr/>
        </p:nvSpPr>
        <p:spPr>
          <a:xfrm>
            <a:off x="534616" y="3861048"/>
            <a:ext cx="8352928" cy="1584176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sk-SK" sz="2800" dirty="0" err="1"/>
              <a:t>router.tell</a:t>
            </a:r>
            <a:r>
              <a:rPr lang="sk-SK" sz="2800" dirty="0"/>
              <a:t>(</a:t>
            </a:r>
            <a:r>
              <a:rPr lang="sk-SK" sz="2800" b="1" dirty="0"/>
              <a:t>new </a:t>
            </a:r>
            <a:r>
              <a:rPr lang="sk-SK" sz="2800" b="1" dirty="0" err="1"/>
              <a:t>Broadcast</a:t>
            </a:r>
            <a:r>
              <a:rPr lang="sk-SK" sz="2800" b="1" dirty="0"/>
              <a:t>(</a:t>
            </a:r>
            <a:r>
              <a:rPr lang="sk-SK" sz="2800" b="1" dirty="0" err="1"/>
              <a:t>PoisonPill.</a:t>
            </a:r>
            <a:r>
              <a:rPr lang="sk-SK" sz="2800" b="1" i="1" dirty="0" err="1"/>
              <a:t>getInstance</a:t>
            </a:r>
            <a:r>
              <a:rPr lang="sk-SK" sz="2800" b="1" i="1" dirty="0"/>
              <a:t>()), </a:t>
            </a:r>
            <a:r>
              <a:rPr lang="sk-SK" sz="2800" b="1" i="1" dirty="0" err="1"/>
              <a:t>getSelf</a:t>
            </a:r>
            <a:r>
              <a:rPr lang="sk-SK" sz="2800" b="1" i="1" dirty="0"/>
              <a:t>());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4996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Reakcie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zabitie</a:t>
            </a:r>
            <a:r>
              <a:rPr lang="en-US" dirty="0"/>
              <a:t>: </a:t>
            </a:r>
            <a:r>
              <a:rPr lang="en-US" dirty="0" err="1"/>
              <a:t>Dea</a:t>
            </a:r>
            <a:r>
              <a:rPr lang="sk-SK" dirty="0"/>
              <a:t>t</a:t>
            </a:r>
            <a:r>
              <a:rPr lang="en-US" dirty="0" err="1"/>
              <a:t>hWatch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aktor</a:t>
            </a:r>
            <a:r>
              <a:rPr lang="en-US" dirty="0"/>
              <a:t> </a:t>
            </a:r>
            <a:r>
              <a:rPr lang="sk-SK" dirty="0"/>
              <a:t>môže opatrovať iného </a:t>
            </a:r>
            <a:r>
              <a:rPr lang="sk-SK" dirty="0" err="1"/>
              <a:t>aktora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o smrti opatrovníka sa opatrovateľ dozvie prijatým správy </a:t>
            </a:r>
            <a:r>
              <a:rPr lang="sk-SK" b="1" dirty="0" err="1"/>
              <a:t>akka.actor.Terminated</a:t>
            </a:r>
            <a:endParaRPr lang="sk-SK" b="1" dirty="0"/>
          </a:p>
        </p:txBody>
      </p:sp>
      <p:sp>
        <p:nvSpPr>
          <p:cNvPr id="4" name="Zaoblený obdĺžnik 7"/>
          <p:cNvSpPr/>
          <p:nvPr/>
        </p:nvSpPr>
        <p:spPr>
          <a:xfrm>
            <a:off x="467544" y="2276872"/>
            <a:ext cx="8280920" cy="2088232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400" dirty="0"/>
              <a:t>@</a:t>
            </a:r>
            <a:r>
              <a:rPr lang="sk-SK" sz="2400" dirty="0" err="1"/>
              <a:t>Override</a:t>
            </a:r>
            <a:endParaRPr lang="sk-SK" sz="2400" dirty="0"/>
          </a:p>
          <a:p>
            <a:r>
              <a:rPr lang="en-US" sz="2400" b="1" dirty="0"/>
              <a:t>public void </a:t>
            </a:r>
            <a:r>
              <a:rPr lang="en-US" sz="2400" b="1" dirty="0" err="1"/>
              <a:t>preStart</a:t>
            </a:r>
            <a:r>
              <a:rPr lang="en-US" sz="2400" b="1" dirty="0"/>
              <a:t>() throws Exception {</a:t>
            </a:r>
          </a:p>
          <a:p>
            <a:r>
              <a:rPr lang="sk-SK" sz="2400" b="1" dirty="0"/>
              <a:t>	</a:t>
            </a:r>
            <a:r>
              <a:rPr lang="sk-SK" sz="2400" b="1" dirty="0" err="1"/>
              <a:t>super.preStart</a:t>
            </a:r>
            <a:r>
              <a:rPr lang="sk-SK" sz="2400" b="1" dirty="0"/>
              <a:t>();</a:t>
            </a:r>
          </a:p>
          <a:p>
            <a:r>
              <a:rPr lang="sk-SK" sz="2400" dirty="0"/>
              <a:t>	</a:t>
            </a:r>
            <a:r>
              <a:rPr lang="sk-SK" sz="2400" dirty="0" err="1"/>
              <a:t>getContext</a:t>
            </a:r>
            <a:r>
              <a:rPr lang="sk-SK" sz="2400" dirty="0"/>
              <a:t>().</a:t>
            </a:r>
            <a:r>
              <a:rPr lang="sk-SK" sz="2400" dirty="0" err="1"/>
              <a:t>watch</a:t>
            </a:r>
            <a:r>
              <a:rPr lang="sk-SK" sz="2400" dirty="0"/>
              <a:t>(</a:t>
            </a:r>
            <a:r>
              <a:rPr lang="sk-SK" sz="2400" dirty="0" err="1"/>
              <a:t>sentenceFrequencyCounters</a:t>
            </a:r>
            <a:r>
              <a:rPr lang="sk-SK" sz="2400" dirty="0"/>
              <a:t>);</a:t>
            </a:r>
          </a:p>
          <a:p>
            <a:r>
              <a:rPr lang="sk-SK" sz="2400" dirty="0"/>
              <a:t>}</a:t>
            </a:r>
            <a:endParaRPr lang="en-US" sz="6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395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Reakcie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zabitie</a:t>
            </a:r>
            <a:r>
              <a:rPr lang="en-US" dirty="0"/>
              <a:t>: </a:t>
            </a:r>
            <a:r>
              <a:rPr lang="en-US" dirty="0" err="1"/>
              <a:t>DeathWatch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>
            <a:normAutofit/>
          </a:bodyPr>
          <a:lstStyle/>
          <a:p>
            <a:r>
              <a:rPr lang="sk-SK" dirty="0"/>
              <a:t>ak </a:t>
            </a:r>
            <a:r>
              <a:rPr lang="sk-SK" b="1" dirty="0" err="1"/>
              <a:t>Master</a:t>
            </a:r>
            <a:r>
              <a:rPr lang="sk-SK" dirty="0" err="1"/>
              <a:t>-ovi</a:t>
            </a:r>
            <a:r>
              <a:rPr lang="sk-SK" dirty="0"/>
              <a:t> dôjde správa o úmrtí </a:t>
            </a:r>
            <a:r>
              <a:rPr lang="sk-SK" b="1" dirty="0" err="1"/>
              <a:t>routera</a:t>
            </a:r>
            <a:r>
              <a:rPr lang="sk-SK" dirty="0"/>
              <a:t>, vie vypísať výsledok a zavrieť systém</a:t>
            </a:r>
            <a:endParaRPr lang="sk-SK" b="1" dirty="0"/>
          </a:p>
        </p:txBody>
      </p:sp>
      <p:sp>
        <p:nvSpPr>
          <p:cNvPr id="4" name="Zaoblený obdĺžnik 7"/>
          <p:cNvSpPr/>
          <p:nvPr/>
        </p:nvSpPr>
        <p:spPr>
          <a:xfrm>
            <a:off x="500212" y="1988840"/>
            <a:ext cx="8280920" cy="2448272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800" dirty="0"/>
              <a:t>.</a:t>
            </a:r>
            <a:r>
              <a:rPr lang="sk-SK" sz="2800" dirty="0" err="1"/>
              <a:t>match</a:t>
            </a:r>
            <a:r>
              <a:rPr lang="sk-SK" sz="2800" dirty="0"/>
              <a:t>(</a:t>
            </a:r>
            <a:r>
              <a:rPr lang="sk-SK" sz="2800" dirty="0" err="1"/>
              <a:t>Terminated.class</a:t>
            </a:r>
            <a:r>
              <a:rPr lang="sk-SK" sz="2800" dirty="0"/>
              <a:t>, </a:t>
            </a:r>
            <a:r>
              <a:rPr lang="sk-SK" sz="2800" dirty="0" err="1"/>
              <a:t>message</a:t>
            </a:r>
            <a:r>
              <a:rPr lang="sk-SK" sz="2800" dirty="0"/>
              <a:t> -&gt; {</a:t>
            </a:r>
            <a:br>
              <a:rPr lang="sk-SK" sz="2800" dirty="0"/>
            </a:br>
            <a:r>
              <a:rPr lang="sk-SK" sz="2800" dirty="0"/>
              <a:t>   </a:t>
            </a:r>
            <a:r>
              <a:rPr lang="sk-SK" sz="2800" dirty="0" err="1"/>
              <a:t>logger.info</a:t>
            </a:r>
            <a:r>
              <a:rPr lang="sk-SK" sz="2800" dirty="0"/>
              <a:t>(</a:t>
            </a:r>
            <a:r>
              <a:rPr lang="sk-SK" sz="2800" dirty="0" err="1"/>
              <a:t>allFrequencies.toString</a:t>
            </a:r>
            <a:r>
              <a:rPr lang="sk-SK" sz="2800" dirty="0"/>
              <a:t>());</a:t>
            </a:r>
            <a:br>
              <a:rPr lang="sk-SK" sz="2800" dirty="0"/>
            </a:br>
            <a:r>
              <a:rPr lang="sk-SK" sz="2800" dirty="0"/>
              <a:t>   </a:t>
            </a:r>
            <a:r>
              <a:rPr lang="sk-SK" sz="2800" dirty="0" err="1"/>
              <a:t>getContext</a:t>
            </a:r>
            <a:r>
              <a:rPr lang="sk-SK" sz="2800" dirty="0"/>
              <a:t>().</a:t>
            </a:r>
            <a:r>
              <a:rPr lang="sk-SK" sz="2800" dirty="0" err="1"/>
              <a:t>system</a:t>
            </a:r>
            <a:r>
              <a:rPr lang="sk-SK" sz="2800" dirty="0"/>
              <a:t>().</a:t>
            </a:r>
            <a:r>
              <a:rPr lang="sk-SK" sz="2800" dirty="0" err="1"/>
              <a:t>terminate</a:t>
            </a:r>
            <a:r>
              <a:rPr lang="sk-SK" sz="2800" dirty="0"/>
              <a:t>();</a:t>
            </a:r>
            <a:br>
              <a:rPr lang="sk-SK" sz="2800" dirty="0"/>
            </a:br>
            <a:r>
              <a:rPr lang="sk-SK" sz="2800" dirty="0"/>
              <a:t>})</a:t>
            </a:r>
            <a:endParaRPr lang="en-US" sz="7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1435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7"/>
          <p:cNvSpPr/>
          <p:nvPr/>
        </p:nvSpPr>
        <p:spPr>
          <a:xfrm>
            <a:off x="245468" y="836712"/>
            <a:ext cx="8647012" cy="5328592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800" dirty="0" err="1"/>
              <a:t>public</a:t>
            </a:r>
            <a:r>
              <a:rPr lang="sk-SK" sz="2800" dirty="0"/>
              <a:t> </a:t>
            </a:r>
            <a:r>
              <a:rPr lang="sk-SK" sz="2800" dirty="0" err="1"/>
              <a:t>static</a:t>
            </a:r>
            <a:r>
              <a:rPr lang="sk-SK" sz="2800" dirty="0"/>
              <a:t> </a:t>
            </a:r>
            <a:r>
              <a:rPr lang="sk-SK" sz="2800" dirty="0" err="1"/>
              <a:t>void</a:t>
            </a:r>
            <a:r>
              <a:rPr lang="sk-SK" sz="2800" dirty="0"/>
              <a:t> </a:t>
            </a:r>
            <a:r>
              <a:rPr lang="sk-SK" sz="2800" dirty="0" err="1"/>
              <a:t>main</a:t>
            </a:r>
            <a:r>
              <a:rPr lang="sk-SK" sz="2800" dirty="0"/>
              <a:t>(</a:t>
            </a:r>
            <a:r>
              <a:rPr lang="sk-SK" sz="2800" dirty="0" err="1"/>
              <a:t>String</a:t>
            </a:r>
            <a:r>
              <a:rPr lang="sk-SK" sz="2800" dirty="0"/>
              <a:t>[] </a:t>
            </a:r>
            <a:r>
              <a:rPr lang="sk-SK" sz="2800" dirty="0" err="1"/>
              <a:t>args</a:t>
            </a:r>
            <a:r>
              <a:rPr lang="sk-SK" sz="2800" dirty="0"/>
              <a:t>) {</a:t>
            </a:r>
          </a:p>
          <a:p>
            <a:r>
              <a:rPr lang="sk-SK" sz="2800" dirty="0"/>
              <a:t>  </a:t>
            </a:r>
            <a:r>
              <a:rPr lang="sk-SK" sz="2800" dirty="0" err="1"/>
              <a:t>ActorSystem</a:t>
            </a:r>
            <a:r>
              <a:rPr lang="sk-SK" sz="2800" dirty="0"/>
              <a:t> </a:t>
            </a:r>
            <a:r>
              <a:rPr lang="sk-SK" sz="2800" dirty="0" err="1"/>
              <a:t>system</a:t>
            </a:r>
            <a:r>
              <a:rPr lang="sk-SK" sz="2800" dirty="0"/>
              <a:t> = </a:t>
            </a:r>
            <a:r>
              <a:rPr lang="sk-SK" sz="2800" dirty="0" err="1"/>
              <a:t>ActorSystem.create</a:t>
            </a:r>
            <a:r>
              <a:rPr lang="sk-SK" sz="2800" dirty="0"/>
              <a:t>();</a:t>
            </a:r>
          </a:p>
          <a:p>
            <a:r>
              <a:rPr lang="sk-SK" sz="2800" dirty="0"/>
              <a:t>  </a:t>
            </a:r>
            <a:r>
              <a:rPr lang="sk-SK" sz="2800" dirty="0" err="1"/>
              <a:t>ActorRef</a:t>
            </a:r>
            <a:r>
              <a:rPr lang="sk-SK" sz="2800" dirty="0"/>
              <a:t> </a:t>
            </a:r>
            <a:r>
              <a:rPr lang="sk-SK" sz="2800" dirty="0" err="1"/>
              <a:t>master</a:t>
            </a:r>
            <a:r>
              <a:rPr lang="sk-SK" sz="2800" dirty="0"/>
              <a:t> </a:t>
            </a:r>
          </a:p>
          <a:p>
            <a:r>
              <a:rPr lang="sk-SK" sz="2800" dirty="0"/>
              <a:t>    = </a:t>
            </a:r>
            <a:r>
              <a:rPr lang="sk-SK" sz="2800" dirty="0" err="1"/>
              <a:t>system.actorOf</a:t>
            </a:r>
            <a:r>
              <a:rPr lang="sk-SK" sz="2800" dirty="0"/>
              <a:t>(</a:t>
            </a:r>
            <a:r>
              <a:rPr lang="sk-SK" sz="2800" dirty="0" err="1"/>
              <a:t>Master.props</a:t>
            </a:r>
            <a:r>
              <a:rPr lang="sk-SK" sz="2800" dirty="0"/>
              <a:t>());</a:t>
            </a:r>
          </a:p>
          <a:p>
            <a:r>
              <a:rPr lang="sk-SK" sz="2800" dirty="0"/>
              <a:t>  </a:t>
            </a:r>
            <a:r>
              <a:rPr lang="en-US" sz="2800" dirty="0" err="1"/>
              <a:t>master.tell</a:t>
            </a:r>
            <a:r>
              <a:rPr lang="en-US" sz="2800" dirty="0"/>
              <a:t>(</a:t>
            </a:r>
            <a:r>
              <a:rPr lang="en-US" sz="1600" dirty="0"/>
              <a:t>"The quick brown fox tried to jump over the lazy dog and fell on the dog"</a:t>
            </a:r>
            <a:r>
              <a:rPr lang="en-US" sz="2800" dirty="0"/>
              <a:t>, </a:t>
            </a:r>
            <a:endParaRPr lang="sk-SK" sz="2800" dirty="0"/>
          </a:p>
          <a:p>
            <a:r>
              <a:rPr lang="sk-SK" sz="2800" dirty="0"/>
              <a:t>    </a:t>
            </a:r>
            <a:r>
              <a:rPr lang="en-US" sz="2800" dirty="0" err="1"/>
              <a:t>ActorRef.noSender</a:t>
            </a:r>
            <a:r>
              <a:rPr lang="en-US" sz="2800" dirty="0"/>
              <a:t>());</a:t>
            </a:r>
          </a:p>
          <a:p>
            <a:r>
              <a:rPr lang="sk-SK" sz="2800" dirty="0"/>
              <a:t>  </a:t>
            </a:r>
            <a:r>
              <a:rPr lang="en-US" sz="2800" dirty="0" err="1"/>
              <a:t>master.tell</a:t>
            </a:r>
            <a:r>
              <a:rPr lang="en-US" sz="2800" dirty="0"/>
              <a:t>(</a:t>
            </a:r>
            <a:r>
              <a:rPr lang="en-US" sz="1600" dirty="0"/>
              <a:t>"Dog is man's best friend"</a:t>
            </a:r>
            <a:r>
              <a:rPr lang="en-US" sz="2800" dirty="0"/>
              <a:t>, </a:t>
            </a:r>
            <a:r>
              <a:rPr lang="en-US" sz="2800" dirty="0" err="1"/>
              <a:t>ActorRef.noSender</a:t>
            </a:r>
            <a:r>
              <a:rPr lang="en-US" sz="2800" dirty="0"/>
              <a:t>());</a:t>
            </a:r>
          </a:p>
          <a:p>
            <a:r>
              <a:rPr lang="sk-SK" sz="2800" dirty="0"/>
              <a:t>  </a:t>
            </a:r>
            <a:r>
              <a:rPr lang="en-US" sz="2800" dirty="0" err="1"/>
              <a:t>master.tell</a:t>
            </a:r>
            <a:r>
              <a:rPr lang="en-US" dirty="0"/>
              <a:t>("Dog and Fox belong to the same family"</a:t>
            </a:r>
            <a:r>
              <a:rPr lang="en-US" sz="2800" dirty="0"/>
              <a:t>,</a:t>
            </a:r>
            <a:endParaRPr lang="sk-SK" sz="2800" dirty="0"/>
          </a:p>
          <a:p>
            <a:r>
              <a:rPr lang="sk-SK" sz="2800" dirty="0"/>
              <a:t>    </a:t>
            </a:r>
            <a:r>
              <a:rPr lang="en-US" sz="2800" dirty="0" err="1"/>
              <a:t>ActorRef.noSender</a:t>
            </a:r>
            <a:r>
              <a:rPr lang="en-US" sz="2800" dirty="0"/>
              <a:t>());</a:t>
            </a:r>
          </a:p>
          <a:p>
            <a:r>
              <a:rPr lang="sk-SK" sz="2800" dirty="0"/>
              <a:t>  </a:t>
            </a:r>
            <a:r>
              <a:rPr lang="sk-SK" sz="2800" dirty="0" err="1"/>
              <a:t>master.tell</a:t>
            </a:r>
            <a:r>
              <a:rPr lang="sk-SK" sz="2800" dirty="0"/>
              <a:t>(new </a:t>
            </a:r>
            <a:r>
              <a:rPr lang="sk-SK" sz="2800" dirty="0" err="1"/>
              <a:t>EofMessage</a:t>
            </a:r>
            <a:r>
              <a:rPr lang="sk-SK" sz="2800" dirty="0"/>
              <a:t>(), </a:t>
            </a:r>
            <a:r>
              <a:rPr lang="sk-SK" sz="2800" dirty="0" err="1"/>
              <a:t>ActorRef.noSender</a:t>
            </a:r>
            <a:r>
              <a:rPr lang="sk-SK" sz="2800" dirty="0"/>
              <a:t>());</a:t>
            </a:r>
          </a:p>
          <a:p>
            <a:r>
              <a:rPr lang="sk-SK" sz="28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7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32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Všetkému je na vine...</a:t>
            </a:r>
          </a:p>
        </p:txBody>
      </p:sp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zrušme prístup k </a:t>
            </a:r>
            <a:r>
              <a:rPr lang="sk-SK" dirty="0" err="1"/>
              <a:t>zdieľaným</a:t>
            </a:r>
            <a:r>
              <a:rPr lang="sk-SK" dirty="0"/>
              <a:t> dátam a bude dobre!</a:t>
            </a:r>
          </a:p>
          <a:p>
            <a:pPr lvl="1"/>
            <a:r>
              <a:rPr lang="sk-SK" dirty="0"/>
              <a:t>kde nie sú </a:t>
            </a:r>
            <a:r>
              <a:rPr lang="sk-SK" dirty="0" err="1"/>
              <a:t>zdieľané</a:t>
            </a:r>
            <a:r>
              <a:rPr lang="sk-SK" dirty="0"/>
              <a:t> dáta, nie sú </a:t>
            </a:r>
            <a:r>
              <a:rPr lang="sk-SK" dirty="0" err="1"/>
              <a:t>deadlocky</a:t>
            </a:r>
            <a:r>
              <a:rPr lang="sk-SK" dirty="0"/>
              <a:t>, prepisy, ...</a:t>
            </a:r>
          </a:p>
          <a:p>
            <a:r>
              <a:rPr lang="sk-SK" dirty="0"/>
              <a:t>žiadne </a:t>
            </a:r>
            <a:r>
              <a:rPr lang="sk-SK" dirty="0" err="1"/>
              <a:t>zdieľané</a:t>
            </a:r>
            <a:r>
              <a:rPr lang="sk-SK" dirty="0"/>
              <a:t> inštančné premenné...</a:t>
            </a:r>
          </a:p>
          <a:p>
            <a:r>
              <a:rPr lang="sk-SK" dirty="0"/>
              <a:t>ako potom programovať?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467544" y="5013176"/>
            <a:ext cx="8136904" cy="9998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200" dirty="0"/>
              <a:t>Potreba iných modelov!</a:t>
            </a:r>
          </a:p>
        </p:txBody>
      </p:sp>
    </p:spTree>
    <p:extLst>
      <p:ext uri="{BB962C8B-B14F-4D97-AF65-F5344CB8AC3E}">
        <p14:creationId xmlns:p14="http://schemas.microsoft.com/office/powerpoint/2010/main" val="7458224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Korektné uzatvorenie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máme korektné uzatvorenie</a:t>
            </a:r>
          </a:p>
          <a:p>
            <a:r>
              <a:rPr lang="sk-SK" dirty="0"/>
              <a:t>bez čakaní</a:t>
            </a:r>
          </a:p>
          <a:p>
            <a:r>
              <a:rPr lang="sk-SK" dirty="0"/>
              <a:t>bez blokovania</a:t>
            </a:r>
          </a:p>
          <a:p>
            <a:r>
              <a:rPr lang="sk-SK" dirty="0"/>
              <a:t>systém utešene dobehne a zatvorí sa</a:t>
            </a:r>
          </a:p>
        </p:txBody>
      </p:sp>
    </p:spTree>
    <p:extLst>
      <p:ext uri="{BB962C8B-B14F-4D97-AF65-F5344CB8AC3E}">
        <p14:creationId xmlns:p14="http://schemas.microsoft.com/office/powerpoint/2010/main" val="41459618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sk-SK" sz="60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r>
              <a:rPr lang="sk-SK" sz="6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marL="0" indent="0" algn="ctr">
              <a:buNone/>
            </a:pPr>
            <a:endParaRPr lang="sk-SK" sz="6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971600" y="4221088"/>
            <a:ext cx="7632848" cy="1579488"/>
          </a:xfrm>
          <a:prstGeom prst="wedgeRoundRectCallout">
            <a:avLst>
              <a:gd name="adj1" fmla="val -22377"/>
              <a:gd name="adj2" fmla="val -1308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>
                <a:solidFill>
                  <a:schemeClr val="bg1"/>
                </a:solidFill>
              </a:rPr>
              <a:t>https</a:t>
            </a:r>
            <a:r>
              <a:rPr lang="sk-SK" sz="2800" dirty="0">
                <a:solidFill>
                  <a:schemeClr val="bg1"/>
                </a:solidFill>
              </a:rPr>
              <a:t>://</a:t>
            </a:r>
            <a:r>
              <a:rPr lang="sk-SK" sz="2800" dirty="0" err="1">
                <a:solidFill>
                  <a:schemeClr val="bg1"/>
                </a:solidFill>
              </a:rPr>
              <a:t>github.com</a:t>
            </a:r>
            <a:r>
              <a:rPr lang="sk-SK" sz="2800" dirty="0">
                <a:solidFill>
                  <a:schemeClr val="bg1"/>
                </a:solidFill>
              </a:rPr>
              <a:t>/</a:t>
            </a:r>
            <a:r>
              <a:rPr lang="sk-SK" sz="2800" dirty="0" err="1">
                <a:solidFill>
                  <a:schemeClr val="bg1"/>
                </a:solidFill>
              </a:rPr>
              <a:t>novotnyr</a:t>
            </a:r>
            <a:r>
              <a:rPr lang="sk-SK" sz="2800" dirty="0">
                <a:solidFill>
                  <a:schemeClr val="bg1"/>
                </a:solidFill>
              </a:rPr>
              <a:t>/akka-wordfrequencies-2018</a:t>
            </a:r>
          </a:p>
        </p:txBody>
      </p:sp>
    </p:spTree>
    <p:extLst>
      <p:ext uri="{BB962C8B-B14F-4D97-AF65-F5344CB8AC3E}">
        <p14:creationId xmlns:p14="http://schemas.microsoft.com/office/powerpoint/2010/main" val="629197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sk-SK" sz="6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Otázky?</a:t>
            </a:r>
          </a:p>
        </p:txBody>
      </p:sp>
    </p:spTree>
    <p:extLst>
      <p:ext uri="{BB962C8B-B14F-4D97-AF65-F5344CB8AC3E}">
        <p14:creationId xmlns:p14="http://schemas.microsoft.com/office/powerpoint/2010/main" val="266090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Aktor</a:t>
            </a:r>
            <a:r>
              <a:rPr lang="sk-SK" dirty="0"/>
              <a:t> = výpočtová entita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vie prijímať a odosielať správy</a:t>
            </a:r>
          </a:p>
          <a:p>
            <a:r>
              <a:rPr lang="sk-SK" dirty="0"/>
              <a:t>po prijatí správy môže:</a:t>
            </a:r>
          </a:p>
          <a:p>
            <a:pPr lvl="1"/>
            <a:r>
              <a:rPr lang="sk-SK" dirty="0"/>
              <a:t>odoslať konečný počet správ iným </a:t>
            </a:r>
            <a:r>
              <a:rPr lang="sk-SK" dirty="0" err="1"/>
              <a:t>aktorom</a:t>
            </a:r>
            <a:endParaRPr lang="sk-SK" dirty="0"/>
          </a:p>
          <a:p>
            <a:pPr lvl="1"/>
            <a:r>
              <a:rPr lang="sk-SK" dirty="0"/>
              <a:t>vytvoriť konečný počet nových </a:t>
            </a:r>
            <a:r>
              <a:rPr lang="sk-SK" dirty="0" err="1"/>
              <a:t>aktorov</a:t>
            </a:r>
            <a:endParaRPr lang="sk-SK" dirty="0"/>
          </a:p>
          <a:p>
            <a:pPr lvl="1"/>
            <a:r>
              <a:rPr lang="sk-SK" dirty="0"/>
              <a:t>zmeniť svoj stav</a:t>
            </a:r>
          </a:p>
          <a:p>
            <a:pPr lvl="1"/>
            <a:r>
              <a:rPr lang="sk-SK" dirty="0"/>
              <a:t>určiť správanie pre správy prijaté v budúcnosti</a:t>
            </a:r>
          </a:p>
          <a:p>
            <a:r>
              <a:rPr lang="sk-SK" dirty="0"/>
              <a:t>možnosti sa môžu diať v ľubovoľnom poradí</a:t>
            </a:r>
          </a:p>
          <a:p>
            <a:pPr lvl="1"/>
            <a:r>
              <a:rPr lang="sk-SK" dirty="0"/>
              <a:t>a dokonca paralelne</a:t>
            </a:r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6492428" y="476672"/>
            <a:ext cx="2364928" cy="1512168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 err="1"/>
              <a:t>since</a:t>
            </a:r>
            <a:r>
              <a:rPr lang="sk-SK" sz="2800" dirty="0"/>
              <a:t> 1973</a:t>
            </a:r>
          </a:p>
        </p:txBody>
      </p:sp>
    </p:spTree>
    <p:extLst>
      <p:ext uri="{BB962C8B-B14F-4D97-AF65-F5344CB8AC3E}">
        <p14:creationId xmlns:p14="http://schemas.microsoft.com/office/powerpoint/2010/main" val="254458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Správa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03232" cy="4925144"/>
          </a:xfrm>
        </p:spPr>
        <p:txBody>
          <a:bodyPr>
            <a:normAutofit/>
          </a:bodyPr>
          <a:lstStyle/>
          <a:p>
            <a:r>
              <a:rPr lang="sk-SK" sz="3200" dirty="0"/>
              <a:t>ľubovoľný </a:t>
            </a:r>
            <a:r>
              <a:rPr lang="sk-SK" sz="3200" b="1" dirty="0">
                <a:solidFill>
                  <a:schemeClr val="accent2"/>
                </a:solidFill>
              </a:rPr>
              <a:t>nemenný</a:t>
            </a:r>
            <a:r>
              <a:rPr lang="sk-SK" sz="3200" dirty="0">
                <a:solidFill>
                  <a:schemeClr val="accent2"/>
                </a:solidFill>
              </a:rPr>
              <a:t> </a:t>
            </a:r>
            <a:r>
              <a:rPr lang="sk-SK" sz="3200" dirty="0"/>
              <a:t>objekt posielaný medzi </a:t>
            </a:r>
            <a:r>
              <a:rPr lang="sk-SK" sz="3200" dirty="0" err="1"/>
              <a:t>aktormi</a:t>
            </a:r>
            <a:endParaRPr lang="sk-SK" sz="3200" dirty="0"/>
          </a:p>
          <a:p>
            <a:r>
              <a:rPr lang="en-US" sz="3200" dirty="0" err="1"/>
              <a:t>jedin</a:t>
            </a:r>
            <a:r>
              <a:rPr lang="sk-SK" sz="3200" dirty="0"/>
              <a:t>ý spôsob </a:t>
            </a:r>
            <a:br>
              <a:rPr lang="sk-SK" sz="3200" dirty="0"/>
            </a:br>
            <a:r>
              <a:rPr lang="sk-SK" sz="3200" dirty="0"/>
              <a:t>výmeny informácií /</a:t>
            </a:r>
            <a:br>
              <a:rPr lang="sk-SK" sz="3200" dirty="0"/>
            </a:br>
            <a:r>
              <a:rPr lang="sk-SK" sz="3200" dirty="0" err="1"/>
              <a:t>zdieľania</a:t>
            </a:r>
            <a:r>
              <a:rPr lang="sk-SK" sz="3200" dirty="0"/>
              <a:t> dát medzi </a:t>
            </a:r>
            <a:br>
              <a:rPr lang="sk-SK" sz="3200" dirty="0"/>
            </a:br>
            <a:r>
              <a:rPr lang="sk-SK" sz="3200" dirty="0" err="1"/>
              <a:t>aktormi</a:t>
            </a:r>
            <a:endParaRPr lang="sk-SK" sz="3200" dirty="0"/>
          </a:p>
          <a:p>
            <a:r>
              <a:rPr lang="sk-SK" sz="3200" dirty="0"/>
              <a:t>medzi </a:t>
            </a:r>
            <a:r>
              <a:rPr lang="sk-SK" sz="3200" dirty="0" err="1"/>
              <a:t>aktormi</a:t>
            </a:r>
            <a:r>
              <a:rPr lang="sk-SK" sz="3200" dirty="0"/>
              <a:t> </a:t>
            </a:r>
            <a:br>
              <a:rPr lang="sk-SK" sz="3200" dirty="0"/>
            </a:br>
            <a:r>
              <a:rPr lang="sk-SK" sz="3200" dirty="0"/>
              <a:t>neexistujú žiadne </a:t>
            </a:r>
            <a:br>
              <a:rPr lang="sk-SK" sz="3200" dirty="0"/>
            </a:br>
            <a:r>
              <a:rPr lang="sk-SK" sz="3200" dirty="0" err="1"/>
              <a:t>zdieľané</a:t>
            </a:r>
            <a:r>
              <a:rPr lang="sk-SK" sz="3200" dirty="0"/>
              <a:t> dáta!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4283968" y="2852936"/>
            <a:ext cx="4608512" cy="3672408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sk-SK" sz="2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sk-SK" sz="2000" dirty="0">
                <a:latin typeface="Courier New" pitchFamily="49" charset="0"/>
                <a:cs typeface="Courier New" pitchFamily="49" charset="0"/>
              </a:rPr>
              <a:t> Správa {</a:t>
            </a:r>
          </a:p>
          <a:p>
            <a:pPr marL="0" lvl="1"/>
            <a:r>
              <a:rPr lang="sk-SK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k-SK" sz="2000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sk-SK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sk-SK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sk-SK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err="1">
                <a:latin typeface="Courier New" pitchFamily="49" charset="0"/>
                <a:cs typeface="Courier New" pitchFamily="49" charset="0"/>
              </a:rPr>
              <a:t>data</a:t>
            </a:r>
            <a:r>
              <a:rPr lang="sk-SK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1"/>
            <a:r>
              <a:rPr lang="sk-SK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k-SK" sz="2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2000" dirty="0">
                <a:latin typeface="Courier New" pitchFamily="49" charset="0"/>
                <a:cs typeface="Courier New" pitchFamily="49" charset="0"/>
              </a:rPr>
              <a:t> Správa(</a:t>
            </a:r>
            <a:r>
              <a:rPr lang="sk-SK" sz="20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sk-SK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err="1">
                <a:latin typeface="Courier New" pitchFamily="49" charset="0"/>
                <a:cs typeface="Courier New" pitchFamily="49" charset="0"/>
              </a:rPr>
              <a:t>data</a:t>
            </a:r>
            <a:r>
              <a:rPr lang="sk-SK" sz="20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lvl="1"/>
            <a:r>
              <a:rPr lang="sk-SK" sz="20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lvl="1"/>
            <a:r>
              <a:rPr lang="sk-SK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sk-SK" sz="2000" dirty="0" err="1">
                <a:latin typeface="Courier New" pitchFamily="49" charset="0"/>
                <a:cs typeface="Courier New" pitchFamily="49" charset="0"/>
              </a:rPr>
              <a:t>this.data</a:t>
            </a:r>
            <a:r>
              <a:rPr lang="sk-SK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sk-SK" sz="2000" dirty="0" err="1">
                <a:latin typeface="Courier New" pitchFamily="49" charset="0"/>
                <a:cs typeface="Courier New" pitchFamily="49" charset="0"/>
              </a:rPr>
              <a:t>data</a:t>
            </a:r>
            <a:r>
              <a:rPr lang="sk-SK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1"/>
            <a:r>
              <a:rPr lang="sk-SK" sz="20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lvl="1"/>
            <a:r>
              <a:rPr lang="sk-SK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k-SK" sz="2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sk-SK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err="1">
                <a:latin typeface="Courier New" pitchFamily="49" charset="0"/>
                <a:cs typeface="Courier New" pitchFamily="49" charset="0"/>
              </a:rPr>
              <a:t>getData</a:t>
            </a:r>
            <a:r>
              <a:rPr lang="sk-SK" sz="2000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marL="0" lvl="1"/>
            <a:r>
              <a:rPr lang="sk-SK" sz="20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lvl="1"/>
            <a:r>
              <a:rPr lang="sk-SK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sk-SK" sz="20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sk-SK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err="1">
                <a:latin typeface="Courier New" pitchFamily="49" charset="0"/>
                <a:cs typeface="Courier New" pitchFamily="49" charset="0"/>
              </a:rPr>
              <a:t>this.data</a:t>
            </a:r>
            <a:r>
              <a:rPr lang="sk-SK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1"/>
            <a:r>
              <a:rPr lang="sk-SK" sz="20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793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Asynchronicita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správy sú odosielané </a:t>
            </a:r>
            <a:r>
              <a:rPr lang="sk-SK" b="1" dirty="0">
                <a:solidFill>
                  <a:schemeClr val="accent6"/>
                </a:solidFill>
              </a:rPr>
              <a:t>asynchrónne</a:t>
            </a:r>
          </a:p>
          <a:p>
            <a:r>
              <a:rPr lang="sk-SK" dirty="0"/>
              <a:t>nečaká sa na prijatie</a:t>
            </a:r>
          </a:p>
          <a:p>
            <a:pPr lvl="1"/>
            <a:r>
              <a:rPr lang="sk-SK" b="1" dirty="0" err="1">
                <a:solidFill>
                  <a:schemeClr val="accent6"/>
                </a:solidFill>
              </a:rPr>
              <a:t>fire-and-forget</a:t>
            </a:r>
            <a:endParaRPr lang="sk-SK" b="1" dirty="0">
              <a:solidFill>
                <a:schemeClr val="accent6"/>
              </a:solidFill>
            </a:endParaRPr>
          </a:p>
          <a:p>
            <a:r>
              <a:rPr lang="sk-SK" dirty="0"/>
              <a:t>nezáleží na poradí prijatých správ</a:t>
            </a:r>
          </a:p>
          <a:p>
            <a:pPr lvl="1"/>
            <a:r>
              <a:rPr lang="sk-SK" dirty="0"/>
              <a:t>inšpirácia z </a:t>
            </a:r>
            <a:r>
              <a:rPr lang="sk-SK" dirty="0" err="1"/>
              <a:t>packet-oriented</a:t>
            </a:r>
            <a:r>
              <a:rPr lang="sk-SK" dirty="0"/>
              <a:t> </a:t>
            </a:r>
            <a:r>
              <a:rPr lang="sk-SK" dirty="0" err="1"/>
              <a:t>systems</a:t>
            </a:r>
            <a:r>
              <a:rPr lang="sk-SK" dirty="0"/>
              <a:t> (UDP?)</a:t>
            </a:r>
          </a:p>
          <a:p>
            <a:r>
              <a:rPr lang="sk-SK" dirty="0"/>
              <a:t>v praxi: podporuje sa aj </a:t>
            </a:r>
            <a:r>
              <a:rPr lang="sk-SK" dirty="0" err="1"/>
              <a:t>synchronicita</a:t>
            </a:r>
            <a:endParaRPr lang="sk-SK" dirty="0"/>
          </a:p>
          <a:p>
            <a:pPr lvl="1"/>
            <a:endParaRPr lang="sk-SK" dirty="0"/>
          </a:p>
          <a:p>
            <a:pPr marL="914400" lvl="2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804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Buffrovanie</a:t>
            </a:r>
            <a:r>
              <a:rPr lang="sk-SK" dirty="0"/>
              <a:t> správ: áno alebo nie?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/>
              <a:t>jeden názor: správy sa </a:t>
            </a:r>
            <a:r>
              <a:rPr lang="sk-SK" sz="3600" dirty="0" err="1"/>
              <a:t>nebufferujú</a:t>
            </a:r>
            <a:r>
              <a:rPr lang="sk-SK" sz="3600" dirty="0"/>
              <a:t>: všetko sa deje naraz</a:t>
            </a:r>
          </a:p>
          <a:p>
            <a:r>
              <a:rPr lang="sk-SK" sz="3600" dirty="0"/>
              <a:t>kompromisný: „správy sa </a:t>
            </a:r>
            <a:r>
              <a:rPr lang="sk-SK" sz="3600" dirty="0" err="1"/>
              <a:t>bufferujú</a:t>
            </a:r>
            <a:r>
              <a:rPr lang="sk-SK" sz="3600" dirty="0"/>
              <a:t> v éteri”</a:t>
            </a:r>
          </a:p>
          <a:p>
            <a:r>
              <a:rPr lang="sk-SK" sz="3600" dirty="0"/>
              <a:t>prakticky [</a:t>
            </a:r>
            <a:r>
              <a:rPr lang="sk-SK" sz="3600" dirty="0" err="1"/>
              <a:t>Akka</a:t>
            </a:r>
            <a:r>
              <a:rPr lang="sk-SK" sz="3600" dirty="0"/>
              <a:t>]: správy sa radia do </a:t>
            </a:r>
            <a:r>
              <a:rPr lang="sk-SK" sz="3600" dirty="0" err="1"/>
              <a:t>buffera</a:t>
            </a:r>
            <a:r>
              <a:rPr lang="sk-SK" sz="3600" dirty="0"/>
              <a:t> / </a:t>
            </a:r>
            <a:r>
              <a:rPr lang="sk-SK" sz="3600" dirty="0">
                <a:solidFill>
                  <a:schemeClr val="accent6"/>
                </a:solidFill>
              </a:rPr>
              <a:t>frontu</a:t>
            </a:r>
          </a:p>
        </p:txBody>
      </p:sp>
    </p:spTree>
    <p:extLst>
      <p:ext uri="{BB962C8B-B14F-4D97-AF65-F5344CB8AC3E}">
        <p14:creationId xmlns:p14="http://schemas.microsoft.com/office/powerpoint/2010/main" val="369754864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ven">
      <a:majorFont>
        <a:latin typeface="GFS Neohellenic Rg"/>
        <a:ea typeface=""/>
        <a:cs typeface=""/>
      </a:majorFont>
      <a:minorFont>
        <a:latin typeface="GFS Neohellenic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12970</TotalTime>
  <Words>1565</Words>
  <Application>Microsoft Macintosh PowerPoint</Application>
  <PresentationFormat>On-screen Show (4:3)</PresentationFormat>
  <Paragraphs>313</Paragraphs>
  <Slides>52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Courier New</vt:lpstr>
      <vt:lpstr>GFS Neohellenic Rg</vt:lpstr>
      <vt:lpstr>Motív Office</vt:lpstr>
      <vt:lpstr>Aktorový model</vt:lpstr>
      <vt:lpstr>Základný problém vláknovej konkurentnosti</vt:lpstr>
      <vt:lpstr>Škálovateľnosť má hranice</vt:lpstr>
      <vt:lpstr>Škálovateľnosť má hranice</vt:lpstr>
      <vt:lpstr>Všetkému je na vine...</vt:lpstr>
      <vt:lpstr>Aktor = výpočtová entita</vt:lpstr>
      <vt:lpstr>Správa</vt:lpstr>
      <vt:lpstr>Asynchronicita</vt:lpstr>
      <vt:lpstr>Buffrovanie správ: áno alebo nie?</vt:lpstr>
      <vt:lpstr>Implementácie aktorového modelu</vt:lpstr>
      <vt:lpstr>Aktory v Akke = akktory</vt:lpstr>
      <vt:lpstr>Akktor a Java</vt:lpstr>
      <vt:lpstr>Akktor a Java: pravidlá pre správy</vt:lpstr>
      <vt:lpstr>Hello World akktor</vt:lpstr>
      <vt:lpstr>Akktory a ich vytváranie cez Props</vt:lpstr>
      <vt:lpstr>Hello World akktor</vt:lpstr>
      <vt:lpstr>Hello World akktor</vt:lpstr>
      <vt:lpstr>Thread-safety aktorových tried</vt:lpstr>
      <vt:lpstr>Mailboxy a buffrovanie</vt:lpstr>
      <vt:lpstr>Dôležité rysy aktora</vt:lpstr>
      <vt:lpstr>Typické nasadenie</vt:lpstr>
      <vt:lpstr>Ďalšie črty akktorov</vt:lpstr>
      <vt:lpstr>Demo&gt; počítanie frekvencií slov</vt:lpstr>
      <vt:lpstr>Frekvencia slov v dokumentoch</vt:lpstr>
      <vt:lpstr>Ako na deľbu práce?</vt:lpstr>
      <vt:lpstr>Návrh v Akke</vt:lpstr>
      <vt:lpstr>PowerPoint Presentation</vt:lpstr>
      <vt:lpstr>PowerPoint Presentation</vt:lpstr>
      <vt:lpstr>Routing a škálovanie</vt:lpstr>
      <vt:lpstr>PowerPoint Presentation</vt:lpstr>
      <vt:lpstr>PowerPoint Presentation</vt:lpstr>
      <vt:lpstr>Zlé demo!</vt:lpstr>
      <vt:lpstr>2. Kedy systém skončí?</vt:lpstr>
      <vt:lpstr>2. Kedy systém skončí?</vt:lpstr>
      <vt:lpstr>Riešenie č. 1: ak viem, koľko správ pošlem do systému</vt:lpstr>
      <vt:lpstr>PowerPoint Presentation</vt:lpstr>
      <vt:lpstr>PowerPoint Presentation</vt:lpstr>
      <vt:lpstr>PowerPoint Presentation</vt:lpstr>
      <vt:lpstr>PowerPoint Presentation</vt:lpstr>
      <vt:lpstr>Výsledný projekt</vt:lpstr>
      <vt:lpstr>PowerPoint Presentation</vt:lpstr>
      <vt:lpstr>Ako ukončiť celý systém?</vt:lpstr>
      <vt:lpstr>Ako ukončiť celý systém?</vt:lpstr>
      <vt:lpstr>Ako zabiť aktora?</vt:lpstr>
      <vt:lpstr>Ako zabiť router?</vt:lpstr>
      <vt:lpstr>Ako zabiť router?</vt:lpstr>
      <vt:lpstr>Reakcie na zabitie: DeathWatch</vt:lpstr>
      <vt:lpstr>Reakcie na zabitie: DeathWatch</vt:lpstr>
      <vt:lpstr>PowerPoint Presentation</vt:lpstr>
      <vt:lpstr>Korektné uzatvorenie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RESTované distribuované systémy</dc:title>
  <dc:creator>rn</dc:creator>
  <cp:lastModifiedBy>RNDr. Róbert Novotný PhD.</cp:lastModifiedBy>
  <cp:revision>97</cp:revision>
  <cp:lastPrinted>2016-12-19T00:55:16Z</cp:lastPrinted>
  <dcterms:created xsi:type="dcterms:W3CDTF">2012-11-18T12:40:00Z</dcterms:created>
  <dcterms:modified xsi:type="dcterms:W3CDTF">2019-01-15T14:25:24Z</dcterms:modified>
</cp:coreProperties>
</file>