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03" r:id="rId2"/>
    <p:sldId id="257" r:id="rId3"/>
    <p:sldId id="341" r:id="rId4"/>
    <p:sldId id="339" r:id="rId5"/>
    <p:sldId id="336" r:id="rId6"/>
    <p:sldId id="337" r:id="rId7"/>
    <p:sldId id="338" r:id="rId8"/>
    <p:sldId id="335" r:id="rId9"/>
    <p:sldId id="340" r:id="rId10"/>
    <p:sldId id="343" r:id="rId11"/>
    <p:sldId id="344" r:id="rId12"/>
    <p:sldId id="345" r:id="rId13"/>
    <p:sldId id="347" r:id="rId14"/>
    <p:sldId id="346" r:id="rId15"/>
    <p:sldId id="348" r:id="rId16"/>
    <p:sldId id="350" r:id="rId17"/>
    <p:sldId id="349" r:id="rId18"/>
    <p:sldId id="351" r:id="rId19"/>
    <p:sldId id="352" r:id="rId20"/>
    <p:sldId id="353" r:id="rId21"/>
    <p:sldId id="354" r:id="rId22"/>
    <p:sldId id="355" r:id="rId23"/>
    <p:sldId id="322" r:id="rId2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redný štýl 2 - zvýrazneni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3"/>
    <p:restoredTop sz="82041" autoAdjust="0"/>
  </p:normalViewPr>
  <p:slideViewPr>
    <p:cSldViewPr>
      <p:cViewPr varScale="1">
        <p:scale>
          <a:sx n="99" d="100"/>
          <a:sy n="99" d="100"/>
        </p:scale>
        <p:origin x="2696" y="2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1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14B90-FC48-494B-ABB4-C7CAA3D3251A}" type="datetimeFigureOut">
              <a:rPr lang="sk-SK" smtClean="0"/>
              <a:t>29.10.19</a:t>
            </a:fld>
            <a:endParaRPr lang="sk-SK" dirty="0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1776C-ADA2-49A3-B9C5-D05FF405A13B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2519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8921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9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42388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20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70966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sk-SK" dirty="0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29.10.19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6862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29.10.19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5407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29.10.19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3901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29.10.19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6083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29.10.19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5192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29.10.19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9557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29.10.19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767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29.10.19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7713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29.10.19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0870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29.10.19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7066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29.10.19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0841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okTextu 8"/>
          <p:cNvSpPr txBox="1"/>
          <p:nvPr/>
        </p:nvSpPr>
        <p:spPr>
          <a:xfrm rot="19734997">
            <a:off x="2125915" y="1774870"/>
            <a:ext cx="7508268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700" b="1" dirty="0">
                <a:solidFill>
                  <a:srgbClr val="FEF2E8"/>
                </a:solidFill>
              </a:rPr>
              <a:t>akka</a:t>
            </a:r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/>
              <a:t>Upravte štýl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408A6-CBB4-4D3C-8C28-F46547878EE8}" type="datetimeFigureOut">
              <a:rPr lang="sk-SK" smtClean="0"/>
              <a:t>29.10.19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8F319-1569-4311-AF9A-4D030D67797D}" type="slidenum">
              <a:rPr lang="sk-SK" smtClean="0"/>
              <a:t>‹#›</a:t>
            </a:fld>
            <a:endParaRPr lang="sk-SK" dirty="0"/>
          </a:p>
        </p:txBody>
      </p:sp>
      <p:cxnSp>
        <p:nvCxnSpPr>
          <p:cNvPr id="8" name="Rovná spojnica 7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82550">
            <a:solidFill>
              <a:schemeClr val="accent6">
                <a:lumMod val="75000"/>
              </a:schemeClr>
            </a:solidFill>
            <a:prstDash val="sysDot"/>
          </a:ln>
          <a:effectLst>
            <a:outerShdw blurRad="50800" dist="38100" dir="2700000" algn="tl" rotWithShape="0">
              <a:schemeClr val="accent6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2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F2CED5-745C-DF43-86E2-D71277EE5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46" y="0"/>
            <a:ext cx="9151045" cy="5837403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 rot="20756349">
            <a:off x="-103140" y="-262402"/>
            <a:ext cx="6368146" cy="1233085"/>
          </a:xfrm>
          <a:noFill/>
        </p:spPr>
        <p:txBody>
          <a:bodyPr>
            <a:noAutofit/>
          </a:bodyPr>
          <a:lstStyle/>
          <a:p>
            <a:pPr algn="l"/>
            <a:r>
              <a:rPr lang="sk-SK" sz="9600" dirty="0" err="1">
                <a:solidFill>
                  <a:schemeClr val="tx1"/>
                </a:solidFill>
              </a:rPr>
              <a:t>Promises</a:t>
            </a:r>
            <a:endParaRPr lang="sk-SK" sz="96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90B6F9-7340-0045-845F-CFEC41A12F8E}"/>
              </a:ext>
            </a:extLst>
          </p:cNvPr>
          <p:cNvSpPr/>
          <p:nvPr/>
        </p:nvSpPr>
        <p:spPr>
          <a:xfrm>
            <a:off x="0" y="5829961"/>
            <a:ext cx="9144000" cy="102803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DA53B9-0E88-6546-9E65-86C5D7F6C69E}"/>
              </a:ext>
            </a:extLst>
          </p:cNvPr>
          <p:cNvSpPr/>
          <p:nvPr/>
        </p:nvSpPr>
        <p:spPr>
          <a:xfrm>
            <a:off x="6300192" y="3451575"/>
            <a:ext cx="2582326" cy="2531674"/>
          </a:xfrm>
          <a:custGeom>
            <a:avLst/>
            <a:gdLst>
              <a:gd name="connsiteX0" fmla="*/ 0 w 2376264"/>
              <a:gd name="connsiteY0" fmla="*/ 0 h 2145308"/>
              <a:gd name="connsiteX1" fmla="*/ 2376264 w 2376264"/>
              <a:gd name="connsiteY1" fmla="*/ 0 h 2145308"/>
              <a:gd name="connsiteX2" fmla="*/ 2376264 w 2376264"/>
              <a:gd name="connsiteY2" fmla="*/ 2145308 h 2145308"/>
              <a:gd name="connsiteX3" fmla="*/ 0 w 2376264"/>
              <a:gd name="connsiteY3" fmla="*/ 2145308 h 2145308"/>
              <a:gd name="connsiteX4" fmla="*/ 0 w 2376264"/>
              <a:gd name="connsiteY4" fmla="*/ 0 h 2145308"/>
              <a:gd name="connsiteX0" fmla="*/ 0 w 2492174"/>
              <a:gd name="connsiteY0" fmla="*/ 0 h 2531674"/>
              <a:gd name="connsiteX1" fmla="*/ 2376264 w 2492174"/>
              <a:gd name="connsiteY1" fmla="*/ 0 h 2531674"/>
              <a:gd name="connsiteX2" fmla="*/ 2492174 w 2492174"/>
              <a:gd name="connsiteY2" fmla="*/ 2531674 h 2531674"/>
              <a:gd name="connsiteX3" fmla="*/ 0 w 2492174"/>
              <a:gd name="connsiteY3" fmla="*/ 2145308 h 2531674"/>
              <a:gd name="connsiteX4" fmla="*/ 0 w 2492174"/>
              <a:gd name="connsiteY4" fmla="*/ 0 h 2531674"/>
              <a:gd name="connsiteX0" fmla="*/ 90152 w 2582326"/>
              <a:gd name="connsiteY0" fmla="*/ 0 h 2531674"/>
              <a:gd name="connsiteX1" fmla="*/ 2466416 w 2582326"/>
              <a:gd name="connsiteY1" fmla="*/ 0 h 2531674"/>
              <a:gd name="connsiteX2" fmla="*/ 2582326 w 2582326"/>
              <a:gd name="connsiteY2" fmla="*/ 2531674 h 2531674"/>
              <a:gd name="connsiteX3" fmla="*/ 0 w 2582326"/>
              <a:gd name="connsiteY3" fmla="*/ 2248339 h 2531674"/>
              <a:gd name="connsiteX4" fmla="*/ 90152 w 2582326"/>
              <a:gd name="connsiteY4" fmla="*/ 0 h 253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2326" h="2531674">
                <a:moveTo>
                  <a:pt x="90152" y="0"/>
                </a:moveTo>
                <a:lnTo>
                  <a:pt x="2466416" y="0"/>
                </a:lnTo>
                <a:lnTo>
                  <a:pt x="2582326" y="2531674"/>
                </a:lnTo>
                <a:lnTo>
                  <a:pt x="0" y="2248339"/>
                </a:lnTo>
                <a:lnTo>
                  <a:pt x="9015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Róbert Novotný UINF/KOPR </a:t>
            </a:r>
          </a:p>
          <a:p>
            <a:pPr algn="ctr"/>
            <a:r>
              <a:rPr lang="sk-SK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zima 2019</a:t>
            </a:r>
          </a:p>
        </p:txBody>
      </p:sp>
    </p:spTree>
    <p:extLst>
      <p:ext uri="{BB962C8B-B14F-4D97-AF65-F5344CB8AC3E}">
        <p14:creationId xmlns:p14="http://schemas.microsoft.com/office/powerpoint/2010/main" val="646155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3A9B-EE03-4A4B-BB9B-803D3B2C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je </a:t>
            </a:r>
            <a:r>
              <a:rPr lang="sk-SK" dirty="0" err="1"/>
              <a:t>Promise</a:t>
            </a:r>
            <a:r>
              <a:rPr lang="sk-SK" dirty="0"/>
              <a:t>?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F17EEDB2-8006-CE4A-BB1D-14FF36330A82}"/>
              </a:ext>
            </a:extLst>
          </p:cNvPr>
          <p:cNvSpPr txBox="1"/>
          <p:nvPr/>
        </p:nvSpPr>
        <p:spPr>
          <a:xfrm>
            <a:off x="484589" y="2780928"/>
            <a:ext cx="8136904" cy="2160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200" dirty="0" err="1"/>
              <a:t>Promise</a:t>
            </a:r>
            <a:r>
              <a:rPr lang="sk-SK" sz="3200" dirty="0"/>
              <a:t> je objekt/funkcia s metódou </a:t>
            </a:r>
            <a:r>
              <a:rPr lang="sk-SK" sz="3200" b="1" dirty="0" err="1"/>
              <a:t>then</a:t>
            </a:r>
            <a:r>
              <a:rPr lang="sk-SK" sz="3200" b="1" dirty="0"/>
              <a:t>()</a:t>
            </a:r>
            <a:r>
              <a:rPr lang="sk-SK" sz="3200" dirty="0"/>
              <a:t>, ktorá sa správa podľa špecifikácie </a:t>
            </a:r>
            <a:r>
              <a:rPr lang="sk-SK" sz="3200" dirty="0" err="1"/>
              <a:t>Promises</a:t>
            </a:r>
            <a:r>
              <a:rPr lang="sk-SK" sz="3200" dirty="0"/>
              <a:t>/A+</a:t>
            </a:r>
          </a:p>
        </p:txBody>
      </p:sp>
    </p:spTree>
    <p:extLst>
      <p:ext uri="{BB962C8B-B14F-4D97-AF65-F5344CB8AC3E}">
        <p14:creationId xmlns:p14="http://schemas.microsoft.com/office/powerpoint/2010/main" val="3812964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3A9B-EE03-4A4B-BB9B-803D3B2C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Stavy </a:t>
            </a:r>
            <a:r>
              <a:rPr lang="sk-SK" dirty="0" err="1"/>
              <a:t>promisu</a:t>
            </a:r>
            <a:endParaRPr lang="sk-S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E0208B-D19D-1942-B5CD-07A39161EC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70"/>
          <a:stretch/>
        </p:blipFill>
        <p:spPr>
          <a:xfrm>
            <a:off x="251520" y="1607662"/>
            <a:ext cx="3132100" cy="3957957"/>
          </a:xfrm>
          <a:prstGeom prst="rect">
            <a:avLst/>
          </a:prstGeom>
        </p:spPr>
      </p:pic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D432CDD9-B8DE-2A44-8DF0-96276CED166C}"/>
              </a:ext>
            </a:extLst>
          </p:cNvPr>
          <p:cNvSpPr/>
          <p:nvPr/>
        </p:nvSpPr>
        <p:spPr>
          <a:xfrm>
            <a:off x="971600" y="5747270"/>
            <a:ext cx="6264696" cy="1078339"/>
          </a:xfrm>
          <a:prstGeom prst="wedgeRectCallout">
            <a:avLst>
              <a:gd name="adj1" fmla="val -53593"/>
              <a:gd name="adj2" fmla="val -12082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err="1"/>
              <a:t>a.k.a</a:t>
            </a:r>
            <a:r>
              <a:rPr lang="sk-SK" sz="2800" dirty="0"/>
              <a:t>. </a:t>
            </a:r>
            <a:r>
              <a:rPr lang="sk-SK" sz="2800" dirty="0" err="1"/>
              <a:t>resolved</a:t>
            </a:r>
            <a:r>
              <a:rPr lang="sk-SK" sz="2800" dirty="0"/>
              <a:t> = nesie v sebe hodnotu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568C139E-FEF9-5B43-A402-E74B7EC6E9F2}"/>
              </a:ext>
            </a:extLst>
          </p:cNvPr>
          <p:cNvSpPr/>
          <p:nvPr/>
        </p:nvSpPr>
        <p:spPr>
          <a:xfrm>
            <a:off x="3395930" y="2889830"/>
            <a:ext cx="4632454" cy="1403266"/>
          </a:xfrm>
          <a:prstGeom prst="wedgeRectCallout">
            <a:avLst>
              <a:gd name="adj1" fmla="val -60265"/>
              <a:gd name="adj2" fmla="val 5722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/>
              <a:t>zamietnutý. Nesie </a:t>
            </a:r>
            <a:r>
              <a:rPr lang="sk-SK" sz="2800" i="1" dirty="0" err="1"/>
              <a:t>reason</a:t>
            </a:r>
            <a:r>
              <a:rPr lang="sk-SK" sz="2800" i="1" dirty="0"/>
              <a:t>, </a:t>
            </a:r>
            <a:r>
              <a:rPr lang="sk-SK" sz="2800" dirty="0"/>
              <a:t>dôvod zamietnutia</a:t>
            </a:r>
          </a:p>
        </p:txBody>
      </p:sp>
    </p:spTree>
    <p:extLst>
      <p:ext uri="{BB962C8B-B14F-4D97-AF65-F5344CB8AC3E}">
        <p14:creationId xmlns:p14="http://schemas.microsoft.com/office/powerpoint/2010/main" val="1123460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30A8-7176-FA4C-8065-8D3D29C8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Metóda </a:t>
            </a:r>
            <a:r>
              <a:rPr lang="sk-SK" dirty="0" err="1"/>
              <a:t>then</a:t>
            </a:r>
            <a:r>
              <a:rPr lang="sk-SK" dirty="0"/>
              <a:t>() má dva parametre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FF354-5B97-D540-9B8B-990EEC6BB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sk-SK" dirty="0"/>
              <a:t>funkcia </a:t>
            </a:r>
            <a:r>
              <a:rPr lang="sk-SK" dirty="0" err="1">
                <a:solidFill>
                  <a:schemeClr val="accent6"/>
                </a:solidFill>
              </a:rPr>
              <a:t>onFulfilled</a:t>
            </a:r>
            <a:r>
              <a:rPr lang="sk-SK" dirty="0"/>
              <a:t>:</a:t>
            </a:r>
          </a:p>
          <a:p>
            <a:pPr lvl="1" fontAlgn="base"/>
            <a:r>
              <a:rPr lang="sk-SK" dirty="0"/>
              <a:t>zavolaná po splnení prísľubu</a:t>
            </a:r>
          </a:p>
          <a:p>
            <a:pPr lvl="1" fontAlgn="base"/>
            <a:r>
              <a:rPr lang="sk-SK" dirty="0"/>
              <a:t>prvým parametrom je hodnota prísľubu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sk-SK" dirty="0"/>
              <a:t>funkciu </a:t>
            </a:r>
            <a:r>
              <a:rPr lang="sk-SK" dirty="0" err="1">
                <a:solidFill>
                  <a:schemeClr val="accent6"/>
                </a:solidFill>
              </a:rPr>
              <a:t>onRejected</a:t>
            </a:r>
            <a:endParaRPr lang="sk-SK" dirty="0">
              <a:solidFill>
                <a:schemeClr val="accent6"/>
              </a:solidFill>
            </a:endParaRPr>
          </a:p>
          <a:p>
            <a:pPr lvl="1" fontAlgn="base"/>
            <a:r>
              <a:rPr lang="sk-SK" dirty="0"/>
              <a:t>zavolaná po zamietnutí prísľubu</a:t>
            </a:r>
          </a:p>
          <a:p>
            <a:pPr lvl="1" fontAlgn="base"/>
            <a:r>
              <a:rPr lang="sk-SK" dirty="0"/>
              <a:t>prvým parametrom je dôvod zamietnutia</a:t>
            </a:r>
          </a:p>
        </p:txBody>
      </p:sp>
    </p:spTree>
    <p:extLst>
      <p:ext uri="{BB962C8B-B14F-4D97-AF65-F5344CB8AC3E}">
        <p14:creationId xmlns:p14="http://schemas.microsoft.com/office/powerpoint/2010/main" val="3777058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56A5-B27C-2447-B7CA-EB79B7F5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err="1"/>
              <a:t>Handlery</a:t>
            </a:r>
            <a:r>
              <a:rPr lang="sk-SK" dirty="0"/>
              <a:t>/</a:t>
            </a:r>
            <a:r>
              <a:rPr lang="sk-SK" dirty="0" err="1"/>
              <a:t>callbacky</a:t>
            </a:r>
            <a:r>
              <a:rPr lang="sk-SK" dirty="0"/>
              <a:t> a návratové hodnoty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7CDB2-D310-3D4D-8B98-D15080D15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sk-SK" dirty="0">
                <a:solidFill>
                  <a:schemeClr val="accent6">
                    <a:lumMod val="75000"/>
                  </a:schemeClr>
                </a:solidFill>
              </a:rPr>
              <a:t>nič</a:t>
            </a:r>
          </a:p>
          <a:p>
            <a:pPr lvl="1" fontAlgn="base"/>
            <a:r>
              <a:rPr lang="sk-SK" dirty="0" err="1"/>
              <a:t>promise</a:t>
            </a:r>
            <a:r>
              <a:rPr lang="sk-SK" dirty="0"/>
              <a:t> bude splnený</a:t>
            </a:r>
          </a:p>
          <a:p>
            <a:pPr marL="0" indent="0" fontAlgn="base">
              <a:buNone/>
            </a:pPr>
            <a:r>
              <a:rPr lang="sk-SK" dirty="0">
                <a:solidFill>
                  <a:schemeClr val="accent6">
                    <a:lumMod val="75000"/>
                  </a:schemeClr>
                </a:solidFill>
              </a:rPr>
              <a:t>bežná hodnota</a:t>
            </a:r>
          </a:p>
          <a:p>
            <a:pPr lvl="1" fontAlgn="base"/>
            <a:r>
              <a:rPr lang="sk-SK" dirty="0" err="1"/>
              <a:t>promise</a:t>
            </a:r>
            <a:r>
              <a:rPr lang="sk-SK" dirty="0"/>
              <a:t> bude splnený</a:t>
            </a:r>
          </a:p>
          <a:p>
            <a:pPr marL="0" indent="0" fontAlgn="base">
              <a:buNone/>
            </a:pPr>
            <a:r>
              <a:rPr lang="sk-SK" dirty="0">
                <a:solidFill>
                  <a:schemeClr val="accent6">
                    <a:lumMod val="75000"/>
                  </a:schemeClr>
                </a:solidFill>
              </a:rPr>
              <a:t>iný </a:t>
            </a:r>
            <a:r>
              <a:rPr lang="sk-SK" dirty="0" err="1">
                <a:solidFill>
                  <a:schemeClr val="accent6">
                    <a:lumMod val="75000"/>
                  </a:schemeClr>
                </a:solidFill>
              </a:rPr>
              <a:t>promise</a:t>
            </a:r>
            <a:endParaRPr lang="sk-SK" dirty="0"/>
          </a:p>
          <a:p>
            <a:pPr lvl="1" fontAlgn="base"/>
            <a:r>
              <a:rPr lang="sk-SK" dirty="0" err="1"/>
              <a:t>promise</a:t>
            </a:r>
            <a:r>
              <a:rPr lang="sk-SK" dirty="0"/>
              <a:t> si spriahne stav s týmto iným </a:t>
            </a:r>
            <a:r>
              <a:rPr lang="sk-SK" dirty="0" err="1"/>
              <a:t>promisom</a:t>
            </a:r>
            <a:endParaRPr lang="sk-SK" dirty="0"/>
          </a:p>
          <a:p>
            <a:pPr marL="0" indent="0" fontAlgn="base">
              <a:buNone/>
            </a:pPr>
            <a:r>
              <a:rPr lang="sk-SK" dirty="0">
                <a:solidFill>
                  <a:schemeClr val="accent6">
                    <a:lumMod val="75000"/>
                  </a:schemeClr>
                </a:solidFill>
              </a:rPr>
              <a:t>výnimka</a:t>
            </a:r>
          </a:p>
          <a:p>
            <a:pPr lvl="1" fontAlgn="base"/>
            <a:r>
              <a:rPr lang="sk-SK" dirty="0" err="1"/>
              <a:t>promise</a:t>
            </a:r>
            <a:r>
              <a:rPr lang="sk-SK" dirty="0"/>
              <a:t> bude zamietnutý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73672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30A8-7176-FA4C-8065-8D3D29C8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Reťazenie </a:t>
            </a:r>
            <a:r>
              <a:rPr lang="sk-SK" dirty="0" err="1"/>
              <a:t>then</a:t>
            </a:r>
            <a:r>
              <a:rPr lang="sk-SK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FF354-5B97-D540-9B8B-990EEC6BB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Tx/>
              <a:buChar char="-"/>
            </a:pPr>
            <a:r>
              <a:rPr lang="sk-SK" dirty="0" err="1"/>
              <a:t>then</a:t>
            </a:r>
            <a:r>
              <a:rPr lang="sk-SK" dirty="0"/>
              <a:t>() vracia nový </a:t>
            </a:r>
            <a:r>
              <a:rPr lang="sk-SK" dirty="0" err="1"/>
              <a:t>promise</a:t>
            </a:r>
            <a:endParaRPr lang="sk-SK" dirty="0"/>
          </a:p>
          <a:p>
            <a:pPr lvl="1" fontAlgn="base">
              <a:buFontTx/>
              <a:buChar char="-"/>
            </a:pPr>
            <a:r>
              <a:rPr lang="sk-SK" dirty="0"/>
              <a:t>splnený po dobehnutí </a:t>
            </a:r>
            <a:r>
              <a:rPr lang="sk-SK" dirty="0" err="1"/>
              <a:t>onFullfilled</a:t>
            </a:r>
            <a:endParaRPr lang="sk-SK" dirty="0"/>
          </a:p>
          <a:p>
            <a:pPr lvl="1" fontAlgn="base">
              <a:buFontTx/>
              <a:buChar char="-"/>
            </a:pPr>
            <a:r>
              <a:rPr lang="sk-SK" dirty="0"/>
              <a:t>alebo zamietnutý po dobehnutí </a:t>
            </a:r>
            <a:r>
              <a:rPr lang="sk-SK" dirty="0" err="1"/>
              <a:t>onRejected</a:t>
            </a:r>
            <a:endParaRPr lang="sk-SK" dirty="0"/>
          </a:p>
          <a:p>
            <a:pPr fontAlgn="base">
              <a:buFontTx/>
              <a:buChar char="-"/>
            </a:pPr>
            <a:r>
              <a:rPr lang="sk-SK" dirty="0" err="1"/>
              <a:t>then</a:t>
            </a:r>
            <a:r>
              <a:rPr lang="sk-SK" dirty="0"/>
              <a:t>() možno reťaziť</a:t>
            </a:r>
          </a:p>
          <a:p>
            <a:pPr lvl="1" fontAlgn="base">
              <a:buFontTx/>
              <a:buChar char="-"/>
            </a:pPr>
            <a:r>
              <a:rPr lang="sk-SK" dirty="0" err="1"/>
              <a:t>handlery</a:t>
            </a:r>
            <a:r>
              <a:rPr lang="sk-SK" dirty="0"/>
              <a:t> sa volajú v poradí registrácie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99F4221C-D773-E54B-B464-EF507E025553}"/>
              </a:ext>
            </a:extLst>
          </p:cNvPr>
          <p:cNvSpPr txBox="1"/>
          <p:nvPr/>
        </p:nvSpPr>
        <p:spPr>
          <a:xfrm>
            <a:off x="503548" y="4618310"/>
            <a:ext cx="8136904" cy="17142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200" dirty="0" err="1"/>
              <a:t>then</a:t>
            </a:r>
            <a:r>
              <a:rPr lang="sk-SK" sz="3200" dirty="0"/>
              <a:t>() je programovateľná bodkočiarka</a:t>
            </a:r>
          </a:p>
        </p:txBody>
      </p:sp>
    </p:spTree>
    <p:extLst>
      <p:ext uri="{BB962C8B-B14F-4D97-AF65-F5344CB8AC3E}">
        <p14:creationId xmlns:p14="http://schemas.microsoft.com/office/powerpoint/2010/main" val="4156300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7">
            <a:extLst>
              <a:ext uri="{FF2B5EF4-FFF2-40B4-BE49-F238E27FC236}">
                <a16:creationId xmlns:a16="http://schemas.microsoft.com/office/drawing/2014/main" id="{CC7F691B-5491-DD46-B53C-12414608FE20}"/>
              </a:ext>
            </a:extLst>
          </p:cNvPr>
          <p:cNvSpPr/>
          <p:nvPr/>
        </p:nvSpPr>
        <p:spPr>
          <a:xfrm>
            <a:off x="282352" y="2060848"/>
            <a:ext cx="8579296" cy="2880320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sk-SK" sz="2400" dirty="0" err="1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fetch</a:t>
            </a:r>
            <a: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(</a:t>
            </a:r>
            <a:r>
              <a:rPr lang="sk-SK" sz="2400" dirty="0" err="1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url</a:t>
            </a:r>
            <a: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)</a:t>
            </a:r>
            <a:b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</a:br>
            <a: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    .</a:t>
            </a:r>
            <a:r>
              <a:rPr lang="sk-SK" sz="2400" dirty="0" err="1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then</a:t>
            </a:r>
            <a: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(</a:t>
            </a:r>
            <a:r>
              <a:rPr lang="sk-SK" sz="2400" dirty="0" err="1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res</a:t>
            </a:r>
            <a: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 =&gt; </a:t>
            </a:r>
            <a:r>
              <a:rPr lang="sk-SK" sz="2400" dirty="0" err="1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showResult</a:t>
            </a:r>
            <a: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(</a:t>
            </a:r>
            <a:r>
              <a:rPr lang="sk-SK" sz="2400" dirty="0" err="1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res.statusText</a:t>
            </a:r>
            <a: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E8CD1ECE-702A-E940-925A-7A589F9B4BD4}"/>
              </a:ext>
            </a:extLst>
          </p:cNvPr>
          <p:cNvSpPr/>
          <p:nvPr/>
        </p:nvSpPr>
        <p:spPr>
          <a:xfrm>
            <a:off x="1187624" y="1628800"/>
            <a:ext cx="4632454" cy="1403266"/>
          </a:xfrm>
          <a:prstGeom prst="wedgeRectCallout">
            <a:avLst>
              <a:gd name="adj1" fmla="val -61099"/>
              <a:gd name="adj2" fmla="val 6089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/>
              <a:t>ES6 AJAX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6F177F6-6EE5-CE4F-8816-D02EC29F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Minimalistický príklad</a:t>
            </a:r>
          </a:p>
        </p:txBody>
      </p:sp>
    </p:spTree>
    <p:extLst>
      <p:ext uri="{BB962C8B-B14F-4D97-AF65-F5344CB8AC3E}">
        <p14:creationId xmlns:p14="http://schemas.microsoft.com/office/powerpoint/2010/main" val="821222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7">
            <a:extLst>
              <a:ext uri="{FF2B5EF4-FFF2-40B4-BE49-F238E27FC236}">
                <a16:creationId xmlns:a16="http://schemas.microsoft.com/office/drawing/2014/main" id="{CC7F691B-5491-DD46-B53C-12414608FE20}"/>
              </a:ext>
            </a:extLst>
          </p:cNvPr>
          <p:cNvSpPr/>
          <p:nvPr/>
        </p:nvSpPr>
        <p:spPr>
          <a:xfrm>
            <a:off x="282352" y="2060848"/>
            <a:ext cx="8579296" cy="2880320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sk-SK" sz="2400" dirty="0" err="1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fetch</a:t>
            </a:r>
            <a: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(</a:t>
            </a:r>
            <a:r>
              <a:rPr lang="sk-SK" sz="2400" dirty="0" err="1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url</a:t>
            </a:r>
            <a: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)</a:t>
            </a:r>
            <a:b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</a:br>
            <a: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    .</a:t>
            </a:r>
            <a:r>
              <a:rPr lang="sk-SK" sz="2400" dirty="0" err="1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then</a:t>
            </a:r>
            <a: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(</a:t>
            </a:r>
            <a:r>
              <a:rPr lang="sk-SK" sz="2400" dirty="0" err="1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res</a:t>
            </a:r>
            <a: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 =&gt; </a:t>
            </a:r>
            <a:r>
              <a:rPr lang="sk-SK" sz="2400" dirty="0" err="1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res.json</a:t>
            </a:r>
            <a: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())</a:t>
            </a:r>
          </a:p>
          <a:p>
            <a:pPr marL="0" lvl="1"/>
            <a: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    .</a:t>
            </a:r>
            <a:r>
              <a:rPr lang="sk-SK" sz="2400" dirty="0" err="1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then</a:t>
            </a:r>
            <a: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(</a:t>
            </a:r>
            <a:r>
              <a:rPr lang="sk-SK" sz="2400" dirty="0" err="1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res</a:t>
            </a:r>
            <a: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 =&gt; </a:t>
            </a:r>
            <a:r>
              <a:rPr lang="sk-SK" sz="2400" dirty="0" err="1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showResult</a:t>
            </a:r>
            <a: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(</a:t>
            </a:r>
            <a:r>
              <a:rPr lang="sk-SK" sz="2400" dirty="0" err="1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res</a:t>
            </a:r>
            <a: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6F177F6-6EE5-CE4F-8816-D02EC29F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Reťazenie </a:t>
            </a:r>
            <a:r>
              <a:rPr lang="sk-SK" dirty="0" err="1"/>
              <a:t>then</a:t>
            </a:r>
            <a:r>
              <a:rPr lang="sk-SK" dirty="0"/>
              <a:t>()-</a:t>
            </a:r>
            <a:r>
              <a:rPr lang="sk-SK" dirty="0" err="1"/>
              <a:t>ov</a:t>
            </a:r>
            <a:endParaRPr lang="sk-SK" dirty="0"/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DFBD790D-D522-EB48-8263-DA1BFFB2D2D2}"/>
              </a:ext>
            </a:extLst>
          </p:cNvPr>
          <p:cNvSpPr/>
          <p:nvPr/>
        </p:nvSpPr>
        <p:spPr>
          <a:xfrm>
            <a:off x="3923928" y="1451806"/>
            <a:ext cx="4632454" cy="1403266"/>
          </a:xfrm>
          <a:prstGeom prst="wedgeRectCallout">
            <a:avLst>
              <a:gd name="adj1" fmla="val -34966"/>
              <a:gd name="adj2" fmla="val 8659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/>
              <a:t>výsledkom je </a:t>
            </a:r>
            <a:r>
              <a:rPr lang="sk-SK" sz="2800" dirty="0" err="1"/>
              <a:t>promise</a:t>
            </a:r>
            <a:endParaRPr lang="sk-SK" sz="2800" dirty="0"/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4D14A926-57EC-BE4A-B02F-1C5BDA2921B8}"/>
              </a:ext>
            </a:extLst>
          </p:cNvPr>
          <p:cNvSpPr/>
          <p:nvPr/>
        </p:nvSpPr>
        <p:spPr>
          <a:xfrm>
            <a:off x="4645071" y="5085184"/>
            <a:ext cx="4324082" cy="1403266"/>
          </a:xfrm>
          <a:prstGeom prst="wedgeRectCallout">
            <a:avLst>
              <a:gd name="adj1" fmla="val -115507"/>
              <a:gd name="adj2" fmla="val -12357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/>
              <a:t>druhý </a:t>
            </a:r>
            <a:r>
              <a:rPr lang="sk-SK" sz="2800" dirty="0" err="1"/>
              <a:t>promise</a:t>
            </a:r>
            <a:r>
              <a:rPr lang="sk-SK" sz="2800" dirty="0"/>
              <a:t> spriahne stav s </a:t>
            </a:r>
            <a:r>
              <a:rPr lang="sk-SK" sz="2800" dirty="0" err="1"/>
              <a:t>promisom</a:t>
            </a:r>
            <a:r>
              <a:rPr lang="sk-SK" sz="2800" dirty="0"/>
              <a:t> z </a:t>
            </a:r>
            <a:r>
              <a:rPr lang="sk-SK" sz="2800" dirty="0" err="1"/>
              <a:t>json</a:t>
            </a:r>
            <a:r>
              <a:rPr lang="sk-SK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82647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7">
            <a:extLst>
              <a:ext uri="{FF2B5EF4-FFF2-40B4-BE49-F238E27FC236}">
                <a16:creationId xmlns:a16="http://schemas.microsoft.com/office/drawing/2014/main" id="{CC7F691B-5491-DD46-B53C-12414608FE20}"/>
              </a:ext>
            </a:extLst>
          </p:cNvPr>
          <p:cNvSpPr/>
          <p:nvPr/>
        </p:nvSpPr>
        <p:spPr>
          <a:xfrm>
            <a:off x="247918" y="1988840"/>
            <a:ext cx="8579296" cy="2880320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sk-SK" sz="2400" dirty="0" err="1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fetch</a:t>
            </a:r>
            <a: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(</a:t>
            </a:r>
            <a:r>
              <a:rPr lang="sk-SK" sz="2400" dirty="0" err="1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url</a:t>
            </a:r>
            <a: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)</a:t>
            </a:r>
            <a:b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</a:br>
            <a: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    .</a:t>
            </a:r>
            <a:r>
              <a:rPr lang="sk-SK" sz="2400" dirty="0" err="1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then</a:t>
            </a:r>
            <a: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(</a:t>
            </a:r>
            <a:r>
              <a:rPr lang="sk-SK" sz="2400" dirty="0" err="1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res</a:t>
            </a:r>
            <a: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 =&gt; </a:t>
            </a:r>
            <a:r>
              <a:rPr lang="sk-SK" sz="2400" dirty="0" err="1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res.json</a:t>
            </a:r>
            <a: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())</a:t>
            </a:r>
          </a:p>
          <a:p>
            <a:pPr marL="0" lvl="1"/>
            <a: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    .</a:t>
            </a:r>
            <a:r>
              <a:rPr lang="sk-SK" sz="2400" dirty="0" err="1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then</a:t>
            </a:r>
            <a: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(</a:t>
            </a:r>
            <a:r>
              <a:rPr lang="sk-SK" sz="2400" dirty="0" err="1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json</a:t>
            </a:r>
            <a: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 =&gt; </a:t>
            </a:r>
            <a:r>
              <a:rPr lang="sk-SK" sz="2400" dirty="0" err="1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showResult</a:t>
            </a:r>
            <a: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(</a:t>
            </a:r>
            <a:r>
              <a:rPr lang="sk-SK" sz="2400" dirty="0" err="1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json</a:t>
            </a:r>
            <a: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))</a:t>
            </a:r>
          </a:p>
          <a:p>
            <a:pPr marL="0" lvl="1"/>
            <a: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    .</a:t>
            </a:r>
            <a:r>
              <a:rPr lang="sk-SK" sz="2400" dirty="0" err="1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catch</a:t>
            </a:r>
            <a: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(</a:t>
            </a:r>
            <a:r>
              <a:rPr lang="sk-SK" sz="2400" dirty="0" err="1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e</a:t>
            </a:r>
            <a: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 =&gt; </a:t>
            </a:r>
            <a:r>
              <a:rPr lang="sk-SK" sz="2400" dirty="0" err="1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showResult</a:t>
            </a:r>
            <a: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(“</a:t>
            </a:r>
            <a:r>
              <a:rPr lang="sk-SK" sz="2400" dirty="0" err="1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Error</a:t>
            </a:r>
            <a: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!“)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E8CD1ECE-702A-E940-925A-7A589F9B4BD4}"/>
              </a:ext>
            </a:extLst>
          </p:cNvPr>
          <p:cNvSpPr/>
          <p:nvPr/>
        </p:nvSpPr>
        <p:spPr>
          <a:xfrm>
            <a:off x="247918" y="5085184"/>
            <a:ext cx="4324082" cy="1403266"/>
          </a:xfrm>
          <a:prstGeom prst="wedgeRectCallout">
            <a:avLst>
              <a:gd name="adj1" fmla="val -13645"/>
              <a:gd name="adj2" fmla="val -10797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/>
              <a:t>reťazenie troch </a:t>
            </a:r>
            <a:r>
              <a:rPr lang="sk-SK" sz="2800" dirty="0" err="1"/>
              <a:t>handlerov</a:t>
            </a:r>
            <a:r>
              <a:rPr lang="sk-SK" sz="2800" dirty="0"/>
              <a:t>!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6F177F6-6EE5-CE4F-8816-D02EC29F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Chybové stavy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D049CCBE-873D-6047-923D-4189137BDD4F}"/>
              </a:ext>
            </a:extLst>
          </p:cNvPr>
          <p:cNvSpPr/>
          <p:nvPr/>
        </p:nvSpPr>
        <p:spPr>
          <a:xfrm>
            <a:off x="4645071" y="5085184"/>
            <a:ext cx="4324082" cy="1403266"/>
          </a:xfrm>
          <a:prstGeom prst="wedgeRectCallout">
            <a:avLst>
              <a:gd name="adj1" fmla="val -111337"/>
              <a:gd name="adj2" fmla="val -1144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/>
              <a:t>cukor pre </a:t>
            </a:r>
            <a:r>
              <a:rPr lang="sk-SK" sz="2800" dirty="0" err="1"/>
              <a:t>then</a:t>
            </a:r>
            <a:r>
              <a:rPr lang="sk-SK" sz="2800" dirty="0"/>
              <a:t>(NIČ, chyba)</a:t>
            </a:r>
          </a:p>
        </p:txBody>
      </p:sp>
    </p:spTree>
    <p:extLst>
      <p:ext uri="{BB962C8B-B14F-4D97-AF65-F5344CB8AC3E}">
        <p14:creationId xmlns:p14="http://schemas.microsoft.com/office/powerpoint/2010/main" val="845155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BEDC-0AEF-B84C-A567-4748248F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async-await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086B-8237-7541-80FC-05FAD4342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 modernom </a:t>
            </a:r>
            <a:r>
              <a:rPr lang="sk-SK" dirty="0" err="1"/>
              <a:t>JavaScripte</a:t>
            </a:r>
            <a:r>
              <a:rPr lang="sk-SK" dirty="0"/>
              <a:t> (ES2017) a </a:t>
            </a:r>
          </a:p>
          <a:p>
            <a:r>
              <a:rPr lang="sk-SK" dirty="0"/>
              <a:t>v C#</a:t>
            </a:r>
          </a:p>
          <a:p>
            <a:r>
              <a:rPr lang="sk-SK" dirty="0"/>
              <a:t>moderný spôsob práce s prísľubmi</a:t>
            </a:r>
          </a:p>
          <a:p>
            <a:pPr marL="0" indent="0">
              <a:buNone/>
            </a:pPr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79AB371D-C6F6-D645-B5D5-69BFDF8E58B3}"/>
              </a:ext>
            </a:extLst>
          </p:cNvPr>
          <p:cNvSpPr txBox="1"/>
          <p:nvPr/>
        </p:nvSpPr>
        <p:spPr>
          <a:xfrm>
            <a:off x="424322" y="3882271"/>
            <a:ext cx="8136904" cy="17142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200" dirty="0"/>
              <a:t>asynchrónny prístup bez </a:t>
            </a:r>
            <a:r>
              <a:rPr lang="sk-SK" sz="3200" dirty="0" err="1"/>
              <a:t>callbackov</a:t>
            </a:r>
            <a:r>
              <a:rPr lang="sk-SK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5621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BEDC-0AEF-B84C-A567-4748248F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await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086B-8237-7541-80FC-05FAD4342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odbaľuje hodnotu / chybu z </a:t>
            </a:r>
            <a:r>
              <a:rPr lang="sk-SK" dirty="0" err="1"/>
              <a:t>promisu</a:t>
            </a:r>
            <a:endParaRPr lang="sk-SK" dirty="0"/>
          </a:p>
          <a:p>
            <a:r>
              <a:rPr lang="sk-SK" dirty="0"/>
              <a:t>umožňuje ju priradiť do premennej obvyklým spôsobom</a:t>
            </a:r>
          </a:p>
          <a:p>
            <a:r>
              <a:rPr lang="sk-SK" dirty="0"/>
              <a:t>zamietnuté prísľuby prevádza na výnimky</a:t>
            </a:r>
          </a:p>
        </p:txBody>
      </p:sp>
      <p:sp>
        <p:nvSpPr>
          <p:cNvPr id="5" name="Zaoblený obdĺžnik 7">
            <a:extLst>
              <a:ext uri="{FF2B5EF4-FFF2-40B4-BE49-F238E27FC236}">
                <a16:creationId xmlns:a16="http://schemas.microsoft.com/office/drawing/2014/main" id="{0ABB9D36-7F63-8D46-B151-E958079E6DC8}"/>
              </a:ext>
            </a:extLst>
          </p:cNvPr>
          <p:cNvSpPr/>
          <p:nvPr/>
        </p:nvSpPr>
        <p:spPr>
          <a:xfrm>
            <a:off x="282352" y="4149080"/>
            <a:ext cx="8579296" cy="1653607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let </a:t>
            </a:r>
            <a:r>
              <a:rPr lang="sk-SK" sz="2400" dirty="0" err="1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res</a:t>
            </a:r>
            <a: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 = </a:t>
            </a:r>
            <a:r>
              <a:rPr lang="sk-SK" sz="2400" b="1" dirty="0" err="1">
                <a:solidFill>
                  <a:schemeClr val="accent6">
                    <a:lumMod val="75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await</a:t>
            </a:r>
            <a: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 </a:t>
            </a:r>
            <a:r>
              <a:rPr lang="sk-SK" sz="2400" dirty="0" err="1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fetch</a:t>
            </a:r>
            <a: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(</a:t>
            </a:r>
            <a:r>
              <a:rPr lang="sk-SK" sz="2400" dirty="0" err="1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url</a:t>
            </a:r>
            <a: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algn="ctr"/>
            <a:r>
              <a:rPr lang="sk-SK" sz="2400" dirty="0" err="1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console.log</a:t>
            </a:r>
            <a: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(</a:t>
            </a:r>
            <a:r>
              <a:rPr lang="sk-SK" sz="2400" dirty="0" err="1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res.statusText</a:t>
            </a:r>
            <a: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755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>
            <a:normAutofit/>
          </a:bodyPr>
          <a:lstStyle/>
          <a:p>
            <a:pPr fontAlgn="base"/>
            <a:r>
              <a:rPr lang="sk-SK"/>
              <a:t>ale chceme riešiť veci </a:t>
            </a:r>
            <a:r>
              <a:rPr lang="sk-SK" i="1"/>
              <a:t>na pozadí</a:t>
            </a:r>
            <a:endParaRPr lang="sk-SK"/>
          </a:p>
          <a:p>
            <a:pPr fontAlgn="base"/>
            <a:r>
              <a:rPr lang="sk-SK"/>
              <a:t>nemôžeme čakať, kým dobehne HTTP/REST API </a:t>
            </a:r>
            <a:r>
              <a:rPr lang="sk-SK" err="1"/>
              <a:t>request</a:t>
            </a:r>
            <a:r>
              <a:rPr lang="sk-SK"/>
              <a:t> na pozadí, trvalo by to dlho, a vlákno by bolo zablokované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107504" y="548680"/>
            <a:ext cx="9036496" cy="19168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200"/>
              <a:t>JavaScript v </a:t>
            </a:r>
            <a:r>
              <a:rPr lang="sk-SK" sz="3200" err="1"/>
              <a:t>browseri</a:t>
            </a:r>
            <a:r>
              <a:rPr lang="sk-SK" sz="3200"/>
              <a:t> beží v jednom vlákne</a:t>
            </a:r>
          </a:p>
        </p:txBody>
      </p:sp>
    </p:spTree>
    <p:extLst>
      <p:ext uri="{BB962C8B-B14F-4D97-AF65-F5344CB8AC3E}">
        <p14:creationId xmlns:p14="http://schemas.microsoft.com/office/powerpoint/2010/main" val="1767268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BEDC-0AEF-B84C-A567-4748248F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async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086B-8237-7541-80FC-05FAD4342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označuje funkciu ako </a:t>
            </a:r>
            <a:r>
              <a:rPr lang="sk-SK" b="1" dirty="0"/>
              <a:t>asynchrónnu</a:t>
            </a:r>
          </a:p>
          <a:p>
            <a:r>
              <a:rPr lang="sk-SK" dirty="0"/>
              <a:t>návratové hodnoty funkcie obalí do prísľubu, ak treba</a:t>
            </a:r>
          </a:p>
          <a:p>
            <a:r>
              <a:rPr lang="sk-SK" dirty="0"/>
              <a:t>len v takejto funkcii možno používať </a:t>
            </a:r>
            <a:r>
              <a:rPr lang="sk-SK" b="1" dirty="0" err="1"/>
              <a:t>await</a:t>
            </a:r>
            <a:endParaRPr lang="sk-SK" dirty="0"/>
          </a:p>
        </p:txBody>
      </p:sp>
      <p:sp>
        <p:nvSpPr>
          <p:cNvPr id="5" name="Zaoblený obdĺžnik 7">
            <a:extLst>
              <a:ext uri="{FF2B5EF4-FFF2-40B4-BE49-F238E27FC236}">
                <a16:creationId xmlns:a16="http://schemas.microsoft.com/office/drawing/2014/main" id="{0ABB9D36-7F63-8D46-B151-E958079E6DC8}"/>
              </a:ext>
            </a:extLst>
          </p:cNvPr>
          <p:cNvSpPr/>
          <p:nvPr/>
        </p:nvSpPr>
        <p:spPr>
          <a:xfrm>
            <a:off x="457200" y="4149080"/>
            <a:ext cx="8579296" cy="1877729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sk-SK" sz="2400" b="1" dirty="0" err="1">
                <a:solidFill>
                  <a:schemeClr val="accent6">
                    <a:lumMod val="75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async</a:t>
            </a:r>
            <a: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 </a:t>
            </a:r>
            <a:r>
              <a:rPr lang="sk-SK" sz="2400" dirty="0" err="1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function</a:t>
            </a:r>
            <a: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 </a:t>
            </a:r>
            <a:r>
              <a:rPr lang="sk-SK" sz="2400" dirty="0" err="1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findUserByAlbum</a:t>
            </a:r>
            <a: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(album) {</a:t>
            </a:r>
            <a:b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</a:br>
            <a: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    let </a:t>
            </a:r>
            <a:r>
              <a:rPr lang="sk-SK" sz="2400" dirty="0" err="1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res</a:t>
            </a:r>
            <a: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 = </a:t>
            </a:r>
            <a:r>
              <a:rPr lang="sk-SK" sz="2400" b="1" dirty="0" err="1">
                <a:solidFill>
                  <a:schemeClr val="accent6">
                    <a:lumMod val="75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await</a:t>
            </a:r>
            <a: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 </a:t>
            </a:r>
            <a:r>
              <a:rPr lang="sk-SK" sz="2400" dirty="0" err="1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fetch</a:t>
            </a:r>
            <a: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(“http://...“);</a:t>
            </a:r>
            <a:b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</a:br>
            <a: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    </a:t>
            </a:r>
            <a:r>
              <a:rPr lang="sk-SK" sz="2400" dirty="0" err="1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return</a:t>
            </a:r>
            <a: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 </a:t>
            </a:r>
            <a:r>
              <a:rPr lang="sk-SK" sz="2400" dirty="0" err="1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response.json</a:t>
            </a:r>
            <a: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()</a:t>
            </a:r>
            <a:b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</a:br>
            <a:r>
              <a:rPr lang="sk-SK" sz="2400" dirty="0">
                <a:latin typeface="Fira Mono" panose="020B0509050000020004" pitchFamily="49" charset="0"/>
                <a:ea typeface="Fira Mono" panose="020B05090500000200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5EA8C587-9920-7C48-B339-F1F5AFD390FD}"/>
              </a:ext>
            </a:extLst>
          </p:cNvPr>
          <p:cNvSpPr/>
          <p:nvPr/>
        </p:nvSpPr>
        <p:spPr>
          <a:xfrm>
            <a:off x="4421773" y="5491783"/>
            <a:ext cx="4289648" cy="1268760"/>
          </a:xfrm>
          <a:prstGeom prst="wedgeRectCallout">
            <a:avLst>
              <a:gd name="adj1" fmla="val -61002"/>
              <a:gd name="adj2" fmla="val -4740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err="1"/>
              <a:t>json</a:t>
            </a:r>
            <a:r>
              <a:rPr lang="sk-SK" sz="2800" dirty="0"/>
              <a:t>() vracia </a:t>
            </a:r>
            <a:r>
              <a:rPr lang="sk-SK" sz="2800" dirty="0" err="1"/>
              <a:t>promise</a:t>
            </a:r>
            <a:r>
              <a:rPr lang="sk-SK" sz="2800" dirty="0"/>
              <a:t>, netreba obaľovať</a:t>
            </a:r>
          </a:p>
        </p:txBody>
      </p:sp>
    </p:spTree>
    <p:extLst>
      <p:ext uri="{BB962C8B-B14F-4D97-AF65-F5344CB8AC3E}">
        <p14:creationId xmlns:p14="http://schemas.microsoft.com/office/powerpoint/2010/main" val="1370481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F7B3-DCCD-4C4E-9B4E-433C0659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async-await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3CA64-AA66-AA4E-AA61-4196F969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klasický zápis </a:t>
            </a:r>
            <a:r>
              <a:rPr lang="sk-SK" dirty="0" err="1"/>
              <a:t>promisov</a:t>
            </a:r>
            <a:r>
              <a:rPr lang="sk-SK" dirty="0"/>
              <a:t> </a:t>
            </a:r>
            <a:r>
              <a:rPr lang="sk-SK" dirty="0" err="1"/>
              <a:t>chápateľný</a:t>
            </a:r>
            <a:r>
              <a:rPr lang="sk-SK" dirty="0"/>
              <a:t> programátormi</a:t>
            </a:r>
          </a:p>
          <a:p>
            <a:r>
              <a:rPr lang="sk-SK" dirty="0"/>
              <a:t>priraďujem do premennej</a:t>
            </a:r>
          </a:p>
          <a:p>
            <a:pPr lvl="1"/>
            <a:r>
              <a:rPr lang="sk-SK" dirty="0"/>
              <a:t>žiaden </a:t>
            </a:r>
            <a:r>
              <a:rPr lang="sk-SK" dirty="0" err="1"/>
              <a:t>callback</a:t>
            </a:r>
            <a:endParaRPr lang="sk-SK" dirty="0"/>
          </a:p>
          <a:p>
            <a:r>
              <a:rPr lang="sk-SK" dirty="0"/>
              <a:t>používam výnimky</a:t>
            </a:r>
          </a:p>
          <a:p>
            <a:pPr lvl="1"/>
            <a:r>
              <a:rPr lang="sk-SK" dirty="0"/>
              <a:t>žiaden </a:t>
            </a:r>
            <a:r>
              <a:rPr lang="sk-SK" dirty="0" err="1"/>
              <a:t>callback</a:t>
            </a:r>
            <a:endParaRPr lang="sk-SK" dirty="0"/>
          </a:p>
          <a:p>
            <a:r>
              <a:rPr lang="sk-SK" dirty="0"/>
              <a:t>používam bodkočiarky</a:t>
            </a:r>
          </a:p>
          <a:p>
            <a:pPr lvl="1"/>
            <a:r>
              <a:rPr lang="sk-SK" dirty="0"/>
              <a:t>žiaden </a:t>
            </a:r>
            <a:r>
              <a:rPr lang="sk-SK" dirty="0" err="1"/>
              <a:t>then</a:t>
            </a:r>
            <a:r>
              <a:rPr lang="sk-SK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56002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8168-E113-5344-A482-35A491D7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Porovnanie prístupov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FC88E-4464-E54D-87CD-38DAAD9BB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“hlúpe“ </a:t>
            </a:r>
            <a:r>
              <a:rPr lang="sk-SK" b="1" dirty="0" err="1">
                <a:solidFill>
                  <a:schemeClr val="accent6">
                    <a:lumMod val="75000"/>
                  </a:schemeClr>
                </a:solidFill>
              </a:rPr>
              <a:t>callbacky</a:t>
            </a:r>
            <a:r>
              <a:rPr lang="sk-SK" dirty="0"/>
              <a:t>: </a:t>
            </a:r>
          </a:p>
          <a:p>
            <a:pPr lvl="1"/>
            <a:r>
              <a:rPr lang="sk-SK" dirty="0"/>
              <a:t>jednoduché, dostupné všade, štandard v </a:t>
            </a:r>
            <a:r>
              <a:rPr lang="sk-SK" dirty="0" err="1"/>
              <a:t>Node.js</a:t>
            </a:r>
            <a:endParaRPr lang="sk-SK" dirty="0"/>
          </a:p>
          <a:p>
            <a:r>
              <a:rPr lang="sk-SK" b="1" dirty="0" err="1">
                <a:solidFill>
                  <a:schemeClr val="accent6">
                    <a:lumMod val="75000"/>
                  </a:schemeClr>
                </a:solidFill>
              </a:rPr>
              <a:t>promises</a:t>
            </a:r>
            <a:endParaRPr lang="sk-SK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sk-SK" dirty="0"/>
              <a:t>prehľadnejšia syntax</a:t>
            </a:r>
          </a:p>
          <a:p>
            <a:pPr lvl="1"/>
            <a:r>
              <a:rPr lang="sk-SK" dirty="0"/>
              <a:t>súčasť ES2015</a:t>
            </a:r>
          </a:p>
          <a:p>
            <a:r>
              <a:rPr lang="sk-SK" b="1" dirty="0" err="1">
                <a:solidFill>
                  <a:schemeClr val="accent6">
                    <a:lumMod val="75000"/>
                  </a:schemeClr>
                </a:solidFill>
              </a:rPr>
              <a:t>async</a:t>
            </a:r>
            <a:r>
              <a:rPr lang="sk-SK" b="1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sk-SK" b="1" dirty="0" err="1">
                <a:solidFill>
                  <a:schemeClr val="accent6">
                    <a:lumMod val="75000"/>
                  </a:schemeClr>
                </a:solidFill>
              </a:rPr>
              <a:t>await</a:t>
            </a:r>
            <a:endParaRPr lang="sk-SK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sk-SK" dirty="0"/>
              <a:t>skoro “klasický“ zápis asynchrónnych úloh</a:t>
            </a:r>
          </a:p>
          <a:p>
            <a:pPr lvl="1"/>
            <a:r>
              <a:rPr lang="sk-SK" dirty="0"/>
              <a:t>čakáme na masovú dostupnosť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57456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sk-SK" sz="6000" b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Otázky?</a:t>
            </a:r>
          </a:p>
        </p:txBody>
      </p:sp>
    </p:spTree>
    <p:extLst>
      <p:ext uri="{BB962C8B-B14F-4D97-AF65-F5344CB8AC3E}">
        <p14:creationId xmlns:p14="http://schemas.microsoft.com/office/powerpoint/2010/main" val="266090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>
            <a:normAutofit/>
          </a:bodyPr>
          <a:lstStyle/>
          <a:p>
            <a:pPr fontAlgn="base"/>
            <a:r>
              <a:rPr lang="sk-SK" dirty="0"/>
              <a:t>písanie výkonných a škálovateľných </a:t>
            </a:r>
            <a:r>
              <a:rPr lang="sk-SK" dirty="0" err="1"/>
              <a:t>backendov</a:t>
            </a:r>
            <a:endParaRPr lang="sk-SK" dirty="0"/>
          </a:p>
          <a:p>
            <a:pPr fontAlgn="base"/>
            <a:r>
              <a:rPr lang="sk-SK" dirty="0"/>
              <a:t>syntax </a:t>
            </a:r>
            <a:r>
              <a:rPr lang="sk-SK" dirty="0" err="1"/>
              <a:t>JavaScriptu</a:t>
            </a:r>
            <a:r>
              <a:rPr lang="sk-SK" dirty="0"/>
              <a:t> + </a:t>
            </a:r>
            <a:r>
              <a:rPr lang="sk-SK" dirty="0" err="1"/>
              <a:t>engine</a:t>
            </a:r>
            <a:r>
              <a:rPr lang="sk-SK" dirty="0"/>
              <a:t> z Chrome </a:t>
            </a:r>
          </a:p>
          <a:p>
            <a:pPr fontAlgn="base"/>
            <a:r>
              <a:rPr lang="sk-SK" dirty="0" err="1"/>
              <a:t>event-driven</a:t>
            </a:r>
            <a:r>
              <a:rPr lang="sk-SK" dirty="0"/>
              <a:t> (udalosti) filozofia bez vlákien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107504" y="548680"/>
            <a:ext cx="9036496" cy="19168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200" dirty="0" err="1"/>
              <a:t>Node.js</a:t>
            </a:r>
            <a:r>
              <a:rPr lang="sk-SK" sz="3200" dirty="0"/>
              <a:t>: asynchrónne programovanie na </a:t>
            </a:r>
            <a:r>
              <a:rPr lang="sk-SK" sz="3200" dirty="0" err="1"/>
              <a:t>backende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351882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FF887-5067-EA46-BEB6-17D9A0C8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 asynchrónnosti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46C10-FBBA-AA4E-A6B2-A14BE5AA1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sz="3600" dirty="0"/>
              <a:t>spustíme dlhotrvajúci proces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3600" dirty="0"/>
              <a:t>necháme sa upozorniť na dobehnutie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3600" dirty="0"/>
              <a:t>prípadne sa necháme upozorniť na chybu</a:t>
            </a:r>
          </a:p>
        </p:txBody>
      </p:sp>
    </p:spTree>
    <p:extLst>
      <p:ext uri="{BB962C8B-B14F-4D97-AF65-F5344CB8AC3E}">
        <p14:creationId xmlns:p14="http://schemas.microsoft.com/office/powerpoint/2010/main" val="16921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09962-C417-BD41-BAFF-714CD99C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err="1"/>
              <a:t>Callbacks</a:t>
            </a:r>
            <a:r>
              <a:rPr lang="sk-SK"/>
              <a:t>: tradičný spôsob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1FA43-771F-2A42-A1C3-1DB547FC7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funkcia berie parametre i </a:t>
            </a:r>
            <a:r>
              <a:rPr lang="sk-SK" dirty="0" err="1"/>
              <a:t>callback</a:t>
            </a:r>
            <a:endParaRPr lang="sk-SK" dirty="0"/>
          </a:p>
          <a:p>
            <a:r>
              <a:rPr lang="sk-SK" dirty="0"/>
              <a:t>po dobehnutí funkcie sa zavolá </a:t>
            </a:r>
            <a:r>
              <a:rPr lang="sk-SK" dirty="0" err="1"/>
              <a:t>callback</a:t>
            </a:r>
            <a:endParaRPr lang="sk-SK" dirty="0"/>
          </a:p>
        </p:txBody>
      </p:sp>
      <p:sp>
        <p:nvSpPr>
          <p:cNvPr id="5" name="Zaoblený obdĺžnik 7">
            <a:extLst>
              <a:ext uri="{FF2B5EF4-FFF2-40B4-BE49-F238E27FC236}">
                <a16:creationId xmlns:a16="http://schemas.microsoft.com/office/drawing/2014/main" id="{32540A67-0A61-0C47-AECD-8DCC5D727802}"/>
              </a:ext>
            </a:extLst>
          </p:cNvPr>
          <p:cNvSpPr/>
          <p:nvPr/>
        </p:nvSpPr>
        <p:spPr>
          <a:xfrm>
            <a:off x="457200" y="2924944"/>
            <a:ext cx="8229600" cy="3561259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sk-SK" sz="2800" dirty="0" err="1"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sk-SK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k-SK" sz="2800" b="1" dirty="0" err="1">
                <a:latin typeface="Courier New" pitchFamily="49" charset="0"/>
                <a:cs typeface="Courier New" pitchFamily="49" charset="0"/>
              </a:rPr>
              <a:t>ding</a:t>
            </a:r>
            <a:r>
              <a:rPr lang="sk-SK" sz="2800" dirty="0">
                <a:latin typeface="Courier New" pitchFamily="49" charset="0"/>
                <a:cs typeface="Courier New" pitchFamily="49" charset="0"/>
              </a:rPr>
              <a:t>, 3000);</a:t>
            </a:r>
          </a:p>
          <a:p>
            <a:pPr marL="0" lvl="1"/>
            <a:endParaRPr lang="sk-SK" sz="2800" dirty="0">
              <a:latin typeface="Courier New" pitchFamily="49" charset="0"/>
              <a:cs typeface="Courier New" pitchFamily="49" charset="0"/>
            </a:endParaRPr>
          </a:p>
          <a:p>
            <a:pPr marL="0" lvl="1"/>
            <a:r>
              <a:rPr lang="sk-SK" sz="28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sk-SK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2800" b="1" dirty="0" err="1">
                <a:latin typeface="Courier New" pitchFamily="49" charset="0"/>
                <a:cs typeface="Courier New" pitchFamily="49" charset="0"/>
              </a:rPr>
              <a:t>ding</a:t>
            </a:r>
            <a:r>
              <a:rPr lang="sk-SK" sz="2800" dirty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 marL="0" lvl="1"/>
            <a:r>
              <a:rPr lang="sk-SK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k-SK" sz="2800" dirty="0" err="1">
                <a:latin typeface="Courier New" pitchFamily="49" charset="0"/>
                <a:cs typeface="Courier New" pitchFamily="49" charset="0"/>
              </a:rPr>
              <a:t>console.log</a:t>
            </a:r>
            <a:r>
              <a:rPr lang="sk-SK" sz="2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sk-SK" sz="2800" dirty="0" err="1">
                <a:latin typeface="Courier New" pitchFamily="49" charset="0"/>
                <a:cs typeface="Courier New" pitchFamily="49" charset="0"/>
              </a:rPr>
              <a:t>Ding</a:t>
            </a:r>
            <a:r>
              <a:rPr lang="sk-SK" sz="2800" dirty="0">
                <a:latin typeface="Courier New" pitchFamily="49" charset="0"/>
                <a:cs typeface="Courier New" pitchFamily="49" charset="0"/>
              </a:rPr>
              <a:t>!")</a:t>
            </a:r>
          </a:p>
          <a:p>
            <a:pPr marL="0" lvl="1"/>
            <a:r>
              <a:rPr lang="sk-SK" sz="2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9346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aoblený obdĺžnik 7">
            <a:extLst>
              <a:ext uri="{FF2B5EF4-FFF2-40B4-BE49-F238E27FC236}">
                <a16:creationId xmlns:a16="http://schemas.microsoft.com/office/drawing/2014/main" id="{32540A67-0A61-0C47-AECD-8DCC5D727802}"/>
              </a:ext>
            </a:extLst>
          </p:cNvPr>
          <p:cNvSpPr/>
          <p:nvPr/>
        </p:nvSpPr>
        <p:spPr>
          <a:xfrm>
            <a:off x="395536" y="568250"/>
            <a:ext cx="15841760" cy="5721499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sk-SK" sz="2400" dirty="0">
                <a:latin typeface="Courier New" pitchFamily="49" charset="0"/>
                <a:cs typeface="Courier New" pitchFamily="49" charset="0"/>
              </a:rPr>
              <a:t>$.</a:t>
            </a:r>
            <a:r>
              <a:rPr lang="sk-SK" sz="2400" dirty="0" err="1">
                <a:latin typeface="Courier New" pitchFamily="49" charset="0"/>
                <a:cs typeface="Courier New" pitchFamily="49" charset="0"/>
              </a:rPr>
              <a:t>getJSON</a:t>
            </a:r>
            <a:r>
              <a:rPr lang="sk-SK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sk-SK" sz="2400" dirty="0" err="1">
                <a:latin typeface="Courier New" pitchFamily="49" charset="0"/>
                <a:cs typeface="Courier New" pitchFamily="49" charset="0"/>
              </a:rPr>
              <a:t>entries</a:t>
            </a:r>
            <a:r>
              <a:rPr lang="sk-SK" sz="240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sk-SK" sz="2400" b="1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sk-SK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k-SK" sz="2400" dirty="0" err="1">
                <a:latin typeface="Courier New" pitchFamily="49" charset="0"/>
                <a:cs typeface="Courier New" pitchFamily="49" charset="0"/>
              </a:rPr>
              <a:t>data</a:t>
            </a:r>
            <a:r>
              <a:rPr lang="sk-SK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sk-SK" sz="2400" dirty="0" err="1">
                <a:latin typeface="Courier New" pitchFamily="49" charset="0"/>
                <a:cs typeface="Courier New" pitchFamily="49" charset="0"/>
              </a:rPr>
              <a:t>textStatus</a:t>
            </a:r>
            <a:r>
              <a:rPr lang="sk-SK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sk-SK" sz="2400" dirty="0" err="1">
                <a:latin typeface="Courier New" pitchFamily="49" charset="0"/>
                <a:cs typeface="Courier New" pitchFamily="49" charset="0"/>
              </a:rPr>
              <a:t>jqXHR</a:t>
            </a:r>
            <a:r>
              <a:rPr lang="sk-SK" sz="2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lvl="1"/>
            <a:r>
              <a:rPr lang="sk-SK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sk-SK" sz="2400" dirty="0" err="1">
                <a:latin typeface="Courier New" pitchFamily="49" charset="0"/>
                <a:cs typeface="Courier New" pitchFamily="49" charset="0"/>
              </a:rPr>
              <a:t>data.data.forEach</a:t>
            </a:r>
            <a:r>
              <a:rPr lang="sk-SK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k-SK" sz="24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sk-SK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k-SK" sz="2400" dirty="0" err="1">
                <a:latin typeface="Courier New" pitchFamily="49" charset="0"/>
                <a:cs typeface="Courier New" pitchFamily="49" charset="0"/>
              </a:rPr>
              <a:t>entry</a:t>
            </a:r>
            <a:r>
              <a:rPr lang="sk-SK" sz="2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lvl="1"/>
            <a:r>
              <a:rPr lang="sk-SK" sz="2400" dirty="0">
                <a:latin typeface="Courier New" pitchFamily="49" charset="0"/>
                <a:cs typeface="Courier New" pitchFamily="49" charset="0"/>
              </a:rPr>
              <a:t>        var </a:t>
            </a:r>
            <a:r>
              <a:rPr lang="sk-SK" sz="2400" dirty="0" err="1">
                <a:latin typeface="Courier New" pitchFamily="49" charset="0"/>
                <a:cs typeface="Courier New" pitchFamily="49" charset="0"/>
              </a:rPr>
              <a:t>creator</a:t>
            </a:r>
            <a:r>
              <a:rPr lang="sk-SK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sk-SK" sz="2400" dirty="0" err="1">
                <a:latin typeface="Courier New" pitchFamily="49" charset="0"/>
                <a:cs typeface="Courier New" pitchFamily="49" charset="0"/>
              </a:rPr>
              <a:t>entry.creator</a:t>
            </a:r>
            <a:r>
              <a:rPr lang="sk-SK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lvl="1"/>
            <a:r>
              <a:rPr lang="sk-SK" sz="2400" dirty="0">
                <a:latin typeface="Courier New" pitchFamily="49" charset="0"/>
                <a:cs typeface="Courier New" pitchFamily="49" charset="0"/>
              </a:rPr>
              <a:t>        $.</a:t>
            </a:r>
            <a:r>
              <a:rPr lang="sk-SK" sz="2400" dirty="0" err="1">
                <a:latin typeface="Courier New" pitchFamily="49" charset="0"/>
                <a:cs typeface="Courier New" pitchFamily="49" charset="0"/>
              </a:rPr>
              <a:t>getJSON</a:t>
            </a:r>
            <a:r>
              <a:rPr lang="sk-SK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k-SK" sz="2400" dirty="0" err="1">
                <a:latin typeface="Courier New" pitchFamily="49" charset="0"/>
                <a:cs typeface="Courier New" pitchFamily="49" charset="0"/>
              </a:rPr>
              <a:t>creator</a:t>
            </a:r>
            <a:r>
              <a:rPr lang="sk-SK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sk-SK" sz="2400" b="1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sk-SK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k-SK" sz="2400" dirty="0" err="1">
                <a:latin typeface="Courier New" pitchFamily="49" charset="0"/>
                <a:cs typeface="Courier New" pitchFamily="49" charset="0"/>
              </a:rPr>
              <a:t>data</a:t>
            </a:r>
            <a:r>
              <a:rPr lang="sk-SK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sk-SK" sz="2400" dirty="0" err="1">
                <a:latin typeface="Courier New" pitchFamily="49" charset="0"/>
                <a:cs typeface="Courier New" pitchFamily="49" charset="0"/>
              </a:rPr>
              <a:t>textStatus</a:t>
            </a:r>
            <a:r>
              <a:rPr lang="sk-SK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sk-SK" sz="2400" dirty="0" err="1">
                <a:latin typeface="Courier New" pitchFamily="49" charset="0"/>
                <a:cs typeface="Courier New" pitchFamily="49" charset="0"/>
              </a:rPr>
              <a:t>jqXHR</a:t>
            </a:r>
            <a:r>
              <a:rPr lang="sk-SK" sz="2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lvl="1"/>
            <a:r>
              <a:rPr lang="sk-SK" sz="2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sk-SK" sz="2400" dirty="0" err="1">
                <a:latin typeface="Courier New" pitchFamily="49" charset="0"/>
                <a:cs typeface="Courier New" pitchFamily="49" charset="0"/>
              </a:rPr>
              <a:t>console.log</a:t>
            </a:r>
            <a:r>
              <a:rPr lang="sk-SK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k-SK" sz="2400" dirty="0" err="1">
                <a:latin typeface="Courier New" pitchFamily="49" charset="0"/>
                <a:cs typeface="Courier New" pitchFamily="49" charset="0"/>
              </a:rPr>
              <a:t>data</a:t>
            </a:r>
            <a:r>
              <a:rPr lang="sk-SK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lvl="1"/>
            <a:r>
              <a:rPr lang="sk-SK" sz="2400" dirty="0">
                <a:latin typeface="Courier New" pitchFamily="49" charset="0"/>
                <a:cs typeface="Courier New" pitchFamily="49" charset="0"/>
              </a:rPr>
              <a:t>        });</a:t>
            </a:r>
          </a:p>
          <a:p>
            <a:pPr marL="0" lvl="1"/>
            <a:r>
              <a:rPr lang="sk-SK" sz="2400" dirty="0">
                <a:latin typeface="Courier New" pitchFamily="49" charset="0"/>
                <a:cs typeface="Courier New" pitchFamily="49" charset="0"/>
              </a:rPr>
              <a:t>    });</a:t>
            </a:r>
          </a:p>
          <a:p>
            <a:pPr marL="0" lvl="1"/>
            <a:r>
              <a:rPr lang="sk-SK" sz="2400" dirty="0">
                <a:latin typeface="Courier New" pitchFamily="49" charset="0"/>
                <a:cs typeface="Courier New" pitchFamily="49" charset="0"/>
              </a:rPr>
              <a:t>});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C0F266-432E-F641-83B3-0903E404A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1105594" y="2184399"/>
            <a:ext cx="40513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3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FF887-5067-EA46-BEB6-17D9A0C8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Reťazenie asynchrónnych volaní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46C10-FBBA-AA4E-A6B2-A14BE5AA1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každý krok algoritmu vedie k ďalšej úrovni zanorenia a ďalším </a:t>
            </a:r>
            <a:r>
              <a:rPr lang="sk-SK" dirty="0" err="1"/>
              <a:t>callbackom</a:t>
            </a:r>
            <a:endParaRPr lang="sk-SK" dirty="0"/>
          </a:p>
          <a:p>
            <a:r>
              <a:rPr lang="sk-SK" dirty="0"/>
              <a:t>návratové hodnoty funkcií sa nepoužívajú!</a:t>
            </a:r>
          </a:p>
        </p:txBody>
      </p:sp>
    </p:spTree>
    <p:extLst>
      <p:ext uri="{BB962C8B-B14F-4D97-AF65-F5344CB8AC3E}">
        <p14:creationId xmlns:p14="http://schemas.microsoft.com/office/powerpoint/2010/main" val="234351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A64CC4-D34E-444C-9806-2C80AE7FB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8000" err="1"/>
              <a:t>Promises</a:t>
            </a:r>
            <a:r>
              <a:rPr lang="sk-SK" sz="800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99385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FF887-5067-EA46-BEB6-17D9A0C8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Promise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46C10-FBBA-AA4E-A6B2-A14BE5AA1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sk-SK" b="1" dirty="0">
                <a:solidFill>
                  <a:schemeClr val="accent6"/>
                </a:solidFill>
              </a:rPr>
              <a:t>prísľub</a:t>
            </a:r>
            <a:r>
              <a:rPr lang="sk-SK" dirty="0"/>
              <a:t> budúceho výsledku z asynchrónnej operácie.</a:t>
            </a:r>
          </a:p>
          <a:p>
            <a:pPr fontAlgn="base"/>
            <a:r>
              <a:rPr lang="sk-SK" dirty="0"/>
              <a:t>objekty obaľujúce výsledok operácie, ktorý nemusí byť hneď dostupný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044E84F2-1F51-1745-B87A-97E56BBE0E4C}"/>
              </a:ext>
            </a:extLst>
          </p:cNvPr>
          <p:cNvSpPr txBox="1"/>
          <p:nvPr/>
        </p:nvSpPr>
        <p:spPr>
          <a:xfrm>
            <a:off x="5029200" y="4391808"/>
            <a:ext cx="4114800" cy="1943621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/>
              <a:t>Java: </a:t>
            </a:r>
            <a:r>
              <a:rPr lang="sk-SK" sz="2800" dirty="0" err="1"/>
              <a:t>CompletableFuture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4258222574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ven">
      <a:majorFont>
        <a:latin typeface="GFS Neohellenic Rg"/>
        <a:ea typeface=""/>
        <a:cs typeface=""/>
      </a:majorFont>
      <a:minorFont>
        <a:latin typeface="GFS Neohellenic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14383</TotalTime>
  <Words>638</Words>
  <Application>Microsoft Macintosh PowerPoint</Application>
  <PresentationFormat>On-screen Show (4:3)</PresentationFormat>
  <Paragraphs>118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Fira Mono</vt:lpstr>
      <vt:lpstr>GFS Neohellenic Rg</vt:lpstr>
      <vt:lpstr>Motív Office</vt:lpstr>
      <vt:lpstr>Promises</vt:lpstr>
      <vt:lpstr>PowerPoint Presentation</vt:lpstr>
      <vt:lpstr>PowerPoint Presentation</vt:lpstr>
      <vt:lpstr>Riešenie asynchrónnosti</vt:lpstr>
      <vt:lpstr>Callbacks: tradičný spôsob</vt:lpstr>
      <vt:lpstr>PowerPoint Presentation</vt:lpstr>
      <vt:lpstr>Reťazenie asynchrónnych volaní</vt:lpstr>
      <vt:lpstr>PowerPoint Presentation</vt:lpstr>
      <vt:lpstr>Promise</vt:lpstr>
      <vt:lpstr>Čo je Promise?</vt:lpstr>
      <vt:lpstr>Stavy promisu</vt:lpstr>
      <vt:lpstr>Metóda then() má dva parametre</vt:lpstr>
      <vt:lpstr>Handlery/callbacky a návratové hodnoty</vt:lpstr>
      <vt:lpstr>Reťazenie then()</vt:lpstr>
      <vt:lpstr>Minimalistický príklad</vt:lpstr>
      <vt:lpstr>Reťazenie then()-ov</vt:lpstr>
      <vt:lpstr>Chybové stavy</vt:lpstr>
      <vt:lpstr>async-await</vt:lpstr>
      <vt:lpstr>await</vt:lpstr>
      <vt:lpstr>async</vt:lpstr>
      <vt:lpstr>async-await</vt:lpstr>
      <vt:lpstr>Porovnanie prístupov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RESTované distribuované systémy</dc:title>
  <dc:creator>rn</dc:creator>
  <cp:lastModifiedBy>RNDr. Róbert Novotný PhD.</cp:lastModifiedBy>
  <cp:revision>115</cp:revision>
  <cp:lastPrinted>2016-12-19T00:55:16Z</cp:lastPrinted>
  <dcterms:created xsi:type="dcterms:W3CDTF">2012-11-18T12:40:00Z</dcterms:created>
  <dcterms:modified xsi:type="dcterms:W3CDTF">2019-10-29T14:55:10Z</dcterms:modified>
</cp:coreProperties>
</file>