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392" r:id="rId3"/>
    <p:sldId id="393" r:id="rId4"/>
    <p:sldId id="395" r:id="rId5"/>
    <p:sldId id="391" r:id="rId6"/>
    <p:sldId id="282" r:id="rId7"/>
    <p:sldId id="263" r:id="rId8"/>
    <p:sldId id="406" r:id="rId9"/>
    <p:sldId id="264" r:id="rId10"/>
    <p:sldId id="396" r:id="rId11"/>
    <p:sldId id="401" r:id="rId12"/>
    <p:sldId id="402" r:id="rId13"/>
    <p:sldId id="267" r:id="rId14"/>
    <p:sldId id="285" r:id="rId15"/>
    <p:sldId id="283" r:id="rId16"/>
    <p:sldId id="398" r:id="rId17"/>
    <p:sldId id="399" r:id="rId18"/>
    <p:sldId id="400" r:id="rId19"/>
    <p:sldId id="302" r:id="rId20"/>
    <p:sldId id="303" r:id="rId21"/>
    <p:sldId id="272" r:id="rId22"/>
    <p:sldId id="305" r:id="rId23"/>
    <p:sldId id="304" r:id="rId24"/>
    <p:sldId id="273" r:id="rId25"/>
    <p:sldId id="287" r:id="rId26"/>
    <p:sldId id="288" r:id="rId27"/>
    <p:sldId id="289" r:id="rId28"/>
    <p:sldId id="290" r:id="rId29"/>
    <p:sldId id="291" r:id="rId30"/>
    <p:sldId id="292" r:id="rId31"/>
    <p:sldId id="403" r:id="rId32"/>
    <p:sldId id="300" r:id="rId33"/>
    <p:sldId id="404" r:id="rId34"/>
    <p:sldId id="405" r:id="rId35"/>
    <p:sldId id="301" r:id="rId36"/>
    <p:sldId id="360" r:id="rId37"/>
    <p:sldId id="407" r:id="rId38"/>
    <p:sldId id="307" r:id="rId39"/>
    <p:sldId id="411" r:id="rId40"/>
    <p:sldId id="410" r:id="rId41"/>
    <p:sldId id="309" r:id="rId42"/>
    <p:sldId id="310" r:id="rId43"/>
    <p:sldId id="311" r:id="rId44"/>
    <p:sldId id="412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88" r:id="rId55"/>
    <p:sldId id="413" r:id="rId56"/>
    <p:sldId id="321" r:id="rId57"/>
    <p:sldId id="322" r:id="rId58"/>
    <p:sldId id="323" r:id="rId5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A58300-7ABF-E24C-824E-1E4D6A364FCE}">
          <p14:sldIdLst>
            <p14:sldId id="256"/>
          </p14:sldIdLst>
        </p14:section>
        <p14:section name="O SOAP" id="{4353EC29-9DD4-1742-ABB8-3B56A0128EAC}">
          <p14:sldIdLst>
            <p14:sldId id="392"/>
            <p14:sldId id="393"/>
            <p14:sldId id="395"/>
            <p14:sldId id="391"/>
            <p14:sldId id="282"/>
            <p14:sldId id="263"/>
            <p14:sldId id="406"/>
            <p14:sldId id="264"/>
            <p14:sldId id="396"/>
            <p14:sldId id="401"/>
            <p14:sldId id="402"/>
            <p14:sldId id="267"/>
          </p14:sldIdLst>
        </p14:section>
        <p14:section name="JAX-WS 2.0" id="{32053417-9F36-4C40-A25D-ACF667D3CB94}">
          <p14:sldIdLst>
            <p14:sldId id="285"/>
            <p14:sldId id="283"/>
            <p14:sldId id="398"/>
            <p14:sldId id="399"/>
            <p14:sldId id="400"/>
            <p14:sldId id="302"/>
            <p14:sldId id="303"/>
            <p14:sldId id="272"/>
            <p14:sldId id="305"/>
            <p14:sldId id="304"/>
            <p14:sldId id="273"/>
            <p14:sldId id="287"/>
            <p14:sldId id="288"/>
            <p14:sldId id="289"/>
            <p14:sldId id="290"/>
            <p14:sldId id="291"/>
            <p14:sldId id="292"/>
            <p14:sldId id="403"/>
            <p14:sldId id="300"/>
            <p14:sldId id="404"/>
            <p14:sldId id="405"/>
            <p14:sldId id="301"/>
          </p14:sldIdLst>
        </p14:section>
        <p14:section name="WSDL-&gt;kód" id="{4EA5D5FC-AE5F-624A-8846-07E70F4FCFA3}">
          <p14:sldIdLst>
            <p14:sldId id="360"/>
            <p14:sldId id="407"/>
            <p14:sldId id="307"/>
            <p14:sldId id="411"/>
            <p14:sldId id="410"/>
            <p14:sldId id="309"/>
            <p14:sldId id="310"/>
            <p14:sldId id="311"/>
            <p14:sldId id="412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88"/>
            <p14:sldId id="413"/>
            <p14:sldId id="321"/>
            <p14:sldId id="322"/>
            <p14:sldId id="323"/>
          </p14:sldIdLst>
        </p14:section>
        <p14:section name="SOAP Encoding Rules" id="{662AC94E-9E15-1142-B4A2-4BCA5F9A2E30}">
          <p14:sldIdLst/>
        </p14:section>
        <p14:section name="RPC/encoded" id="{0BC88F07-6D44-DB49-888F-41F82DED6B89}">
          <p14:sldIdLst/>
        </p14:section>
        <p14:section name="SOAP a iné jazyky" id="{E89513E5-5BB8-E246-814B-4AA3C9D51F7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2B00"/>
    <a:srgbClr val="D3750C"/>
    <a:srgbClr val="ADA7A7"/>
    <a:srgbClr val="D3D3C8"/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70"/>
    <p:restoredTop sz="81910" autoAdjust="0"/>
  </p:normalViewPr>
  <p:slideViewPr>
    <p:cSldViewPr>
      <p:cViewPr varScale="1">
        <p:scale>
          <a:sx n="123" d="100"/>
          <a:sy n="123" d="100"/>
        </p:scale>
        <p:origin x="337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4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E2E9B6-3B9F-4C8D-A94A-77BC4ABC9B17}" type="doc">
      <dgm:prSet loTypeId="urn:microsoft.com/office/officeart/2005/8/layout/funnel1" loCatId="relationship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sk-SK"/>
        </a:p>
      </dgm:t>
    </dgm:pt>
    <dgm:pt modelId="{3EC6F0DD-5504-41CC-ABCE-54653AE3D83E}">
      <dgm:prSet phldrT="[Text]" custT="1"/>
      <dgm:spPr/>
      <dgm:t>
        <a:bodyPr/>
        <a:lstStyle/>
        <a:p>
          <a:r>
            <a:rPr lang="sk-SK" sz="2400" dirty="0"/>
            <a:t>operácie/</a:t>
          </a:r>
          <a:br>
            <a:rPr lang="sk-SK" sz="2400" dirty="0"/>
          </a:br>
          <a:r>
            <a:rPr lang="sk-SK" sz="2400" dirty="0"/>
            <a:t>porty/</a:t>
          </a:r>
          <a:br>
            <a:rPr lang="sk-SK" sz="2400" dirty="0"/>
          </a:br>
          <a:r>
            <a:rPr lang="sk-SK" sz="2400" dirty="0" err="1"/>
            <a:t>bindingy</a:t>
          </a:r>
          <a:endParaRPr lang="sk-SK" sz="2400" dirty="0"/>
        </a:p>
      </dgm:t>
    </dgm:pt>
    <dgm:pt modelId="{2FFFAC94-C3D6-4085-91F8-20DC9C3A45A3}" type="parTrans" cxnId="{29A4BAF3-5444-4DAC-B1BC-70F7B14C29DC}">
      <dgm:prSet/>
      <dgm:spPr/>
      <dgm:t>
        <a:bodyPr/>
        <a:lstStyle/>
        <a:p>
          <a:endParaRPr lang="sk-SK"/>
        </a:p>
      </dgm:t>
    </dgm:pt>
    <dgm:pt modelId="{74F5273D-3B12-41D0-9253-8DC2C3EE276F}" type="sibTrans" cxnId="{29A4BAF3-5444-4DAC-B1BC-70F7B14C29DC}">
      <dgm:prSet/>
      <dgm:spPr/>
      <dgm:t>
        <a:bodyPr/>
        <a:lstStyle/>
        <a:p>
          <a:endParaRPr lang="sk-SK"/>
        </a:p>
      </dgm:t>
    </dgm:pt>
    <dgm:pt modelId="{6DD5DCD9-3FEB-4AB6-B3A2-CA35B3556353}">
      <dgm:prSet phldrT="[Text]" custT="1"/>
      <dgm:spPr/>
      <dgm:t>
        <a:bodyPr/>
        <a:lstStyle/>
        <a:p>
          <a:r>
            <a:rPr lang="sk-SK" sz="3200" dirty="0" err="1"/>
            <a:t>name</a:t>
          </a:r>
          <a:br>
            <a:rPr lang="sk-SK" sz="3200" dirty="0"/>
          </a:br>
          <a:r>
            <a:rPr lang="sk-SK" sz="3200" dirty="0" err="1"/>
            <a:t>spaces</a:t>
          </a:r>
          <a:endParaRPr lang="sk-SK" sz="3200" dirty="0"/>
        </a:p>
      </dgm:t>
    </dgm:pt>
    <dgm:pt modelId="{3AAD500C-EAED-4DEA-95A2-8BA926BB8195}" type="parTrans" cxnId="{447C71B2-0E28-41B3-B202-2FC86E6981B4}">
      <dgm:prSet/>
      <dgm:spPr/>
      <dgm:t>
        <a:bodyPr/>
        <a:lstStyle/>
        <a:p>
          <a:endParaRPr lang="sk-SK"/>
        </a:p>
      </dgm:t>
    </dgm:pt>
    <dgm:pt modelId="{82F56F23-1849-423E-B298-CF9AE0F8B769}" type="sibTrans" cxnId="{447C71B2-0E28-41B3-B202-2FC86E6981B4}">
      <dgm:prSet/>
      <dgm:spPr/>
      <dgm:t>
        <a:bodyPr/>
        <a:lstStyle/>
        <a:p>
          <a:endParaRPr lang="sk-SK"/>
        </a:p>
      </dgm:t>
    </dgm:pt>
    <dgm:pt modelId="{9AF82280-683D-44A1-939A-79BDA19F0BA3}">
      <dgm:prSet phldrT="[Text]" custT="1"/>
      <dgm:spPr/>
      <dgm:t>
        <a:bodyPr/>
        <a:lstStyle/>
        <a:p>
          <a:r>
            <a:rPr lang="sk-SK" sz="3200" dirty="0"/>
            <a:t>XSD</a:t>
          </a:r>
        </a:p>
      </dgm:t>
    </dgm:pt>
    <dgm:pt modelId="{1B2F16E0-4BDD-418D-AB42-B7405717B960}" type="parTrans" cxnId="{6AF6F4C2-4EB9-403C-9845-0D4B06915379}">
      <dgm:prSet/>
      <dgm:spPr/>
      <dgm:t>
        <a:bodyPr/>
        <a:lstStyle/>
        <a:p>
          <a:endParaRPr lang="sk-SK"/>
        </a:p>
      </dgm:t>
    </dgm:pt>
    <dgm:pt modelId="{89963C45-515A-4333-82B5-A8C38F3A1C8C}" type="sibTrans" cxnId="{6AF6F4C2-4EB9-403C-9845-0D4B06915379}">
      <dgm:prSet/>
      <dgm:spPr/>
      <dgm:t>
        <a:bodyPr/>
        <a:lstStyle/>
        <a:p>
          <a:endParaRPr lang="sk-SK"/>
        </a:p>
      </dgm:t>
    </dgm:pt>
    <dgm:pt modelId="{274D3C42-E18A-4CF8-9C6B-8C0F9A02A2AA}">
      <dgm:prSet phldrT="[Text]" custT="1"/>
      <dgm:spPr/>
      <dgm:t>
        <a:bodyPr/>
        <a:lstStyle/>
        <a:p>
          <a:r>
            <a:rPr lang="sk-SK" sz="7200" dirty="0"/>
            <a:t>WSDL</a:t>
          </a:r>
        </a:p>
      </dgm:t>
    </dgm:pt>
    <dgm:pt modelId="{BCBC6C23-47B9-402B-9EC7-05044B2533EE}" type="parTrans" cxnId="{1AF6AC7B-32E9-4CC7-BA38-025BBB8C51DA}">
      <dgm:prSet/>
      <dgm:spPr/>
      <dgm:t>
        <a:bodyPr/>
        <a:lstStyle/>
        <a:p>
          <a:endParaRPr lang="sk-SK"/>
        </a:p>
      </dgm:t>
    </dgm:pt>
    <dgm:pt modelId="{7976A3C8-844D-4957-9923-CF162D3149FA}" type="sibTrans" cxnId="{1AF6AC7B-32E9-4CC7-BA38-025BBB8C51DA}">
      <dgm:prSet/>
      <dgm:spPr/>
      <dgm:t>
        <a:bodyPr/>
        <a:lstStyle/>
        <a:p>
          <a:endParaRPr lang="sk-SK"/>
        </a:p>
      </dgm:t>
    </dgm:pt>
    <dgm:pt modelId="{1D1A4F33-9600-4696-87E5-E682C82002EA}" type="pres">
      <dgm:prSet presAssocID="{A5E2E9B6-3B9F-4C8D-A94A-77BC4ABC9B17}" presName="Name0" presStyleCnt="0">
        <dgm:presLayoutVars>
          <dgm:chMax val="4"/>
          <dgm:resizeHandles val="exact"/>
        </dgm:presLayoutVars>
      </dgm:prSet>
      <dgm:spPr/>
    </dgm:pt>
    <dgm:pt modelId="{9A83A166-DDEF-45CD-90DE-6D05E8288426}" type="pres">
      <dgm:prSet presAssocID="{A5E2E9B6-3B9F-4C8D-A94A-77BC4ABC9B17}" presName="ellipse" presStyleLbl="trBgShp" presStyleIdx="0" presStyleCnt="1"/>
      <dgm:spPr/>
    </dgm:pt>
    <dgm:pt modelId="{7966CC79-1ABE-4B39-BF33-0A77674FC57F}" type="pres">
      <dgm:prSet presAssocID="{A5E2E9B6-3B9F-4C8D-A94A-77BC4ABC9B17}" presName="arrow1" presStyleLbl="fgShp" presStyleIdx="0" presStyleCnt="1"/>
      <dgm:spPr/>
    </dgm:pt>
    <dgm:pt modelId="{61D0883F-0657-4BF4-AB3D-8A3FE0ED9D49}" type="pres">
      <dgm:prSet presAssocID="{A5E2E9B6-3B9F-4C8D-A94A-77BC4ABC9B17}" presName="rectangle" presStyleLbl="revTx" presStyleIdx="0" presStyleCnt="1">
        <dgm:presLayoutVars>
          <dgm:bulletEnabled val="1"/>
        </dgm:presLayoutVars>
      </dgm:prSet>
      <dgm:spPr/>
    </dgm:pt>
    <dgm:pt modelId="{950BAD45-991D-4665-98B7-21660D2C5953}" type="pres">
      <dgm:prSet presAssocID="{6DD5DCD9-3FEB-4AB6-B3A2-CA35B3556353}" presName="item1" presStyleLbl="node1" presStyleIdx="0" presStyleCnt="3">
        <dgm:presLayoutVars>
          <dgm:bulletEnabled val="1"/>
        </dgm:presLayoutVars>
      </dgm:prSet>
      <dgm:spPr/>
    </dgm:pt>
    <dgm:pt modelId="{2EE2FAEA-18EF-4DD4-B7CF-106A15B36285}" type="pres">
      <dgm:prSet presAssocID="{9AF82280-683D-44A1-939A-79BDA19F0BA3}" presName="item2" presStyleLbl="node1" presStyleIdx="1" presStyleCnt="3">
        <dgm:presLayoutVars>
          <dgm:bulletEnabled val="1"/>
        </dgm:presLayoutVars>
      </dgm:prSet>
      <dgm:spPr/>
    </dgm:pt>
    <dgm:pt modelId="{36447861-8B53-43EF-BFD8-5ED7E0C98152}" type="pres">
      <dgm:prSet presAssocID="{274D3C42-E18A-4CF8-9C6B-8C0F9A02A2AA}" presName="item3" presStyleLbl="node1" presStyleIdx="2" presStyleCnt="3">
        <dgm:presLayoutVars>
          <dgm:bulletEnabled val="1"/>
        </dgm:presLayoutVars>
      </dgm:prSet>
      <dgm:spPr/>
    </dgm:pt>
    <dgm:pt modelId="{0E79598E-5308-4FDE-9060-2C595C6805EE}" type="pres">
      <dgm:prSet presAssocID="{A5E2E9B6-3B9F-4C8D-A94A-77BC4ABC9B17}" presName="funnel" presStyleLbl="trAlignAcc1" presStyleIdx="0" presStyleCnt="1"/>
      <dgm:spPr/>
    </dgm:pt>
  </dgm:ptLst>
  <dgm:cxnLst>
    <dgm:cxn modelId="{20711D41-293F-824D-AD1A-E614B5B49381}" type="presOf" srcId="{9AF82280-683D-44A1-939A-79BDA19F0BA3}" destId="{950BAD45-991D-4665-98B7-21660D2C5953}" srcOrd="0" destOrd="0" presId="urn:microsoft.com/office/officeart/2005/8/layout/funnel1"/>
    <dgm:cxn modelId="{12C94158-9797-C945-ABC1-61E987C4AE8F}" type="presOf" srcId="{6DD5DCD9-3FEB-4AB6-B3A2-CA35B3556353}" destId="{2EE2FAEA-18EF-4DD4-B7CF-106A15B36285}" srcOrd="0" destOrd="0" presId="urn:microsoft.com/office/officeart/2005/8/layout/funnel1"/>
    <dgm:cxn modelId="{1AF6AC7B-32E9-4CC7-BA38-025BBB8C51DA}" srcId="{A5E2E9B6-3B9F-4C8D-A94A-77BC4ABC9B17}" destId="{274D3C42-E18A-4CF8-9C6B-8C0F9A02A2AA}" srcOrd="3" destOrd="0" parTransId="{BCBC6C23-47B9-402B-9EC7-05044B2533EE}" sibTransId="{7976A3C8-844D-4957-9923-CF162D3149FA}"/>
    <dgm:cxn modelId="{EC8D04A6-50B5-484C-9FD4-0CE775FEC14B}" type="presOf" srcId="{A5E2E9B6-3B9F-4C8D-A94A-77BC4ABC9B17}" destId="{1D1A4F33-9600-4696-87E5-E682C82002EA}" srcOrd="0" destOrd="0" presId="urn:microsoft.com/office/officeart/2005/8/layout/funnel1"/>
    <dgm:cxn modelId="{447C71B2-0E28-41B3-B202-2FC86E6981B4}" srcId="{A5E2E9B6-3B9F-4C8D-A94A-77BC4ABC9B17}" destId="{6DD5DCD9-3FEB-4AB6-B3A2-CA35B3556353}" srcOrd="1" destOrd="0" parTransId="{3AAD500C-EAED-4DEA-95A2-8BA926BB8195}" sibTransId="{82F56F23-1849-423E-B298-CF9AE0F8B769}"/>
    <dgm:cxn modelId="{802232C0-CF85-B34F-9DD2-AC32E1B3A52A}" type="presOf" srcId="{274D3C42-E18A-4CF8-9C6B-8C0F9A02A2AA}" destId="{61D0883F-0657-4BF4-AB3D-8A3FE0ED9D49}" srcOrd="0" destOrd="0" presId="urn:microsoft.com/office/officeart/2005/8/layout/funnel1"/>
    <dgm:cxn modelId="{6AF6F4C2-4EB9-403C-9845-0D4B06915379}" srcId="{A5E2E9B6-3B9F-4C8D-A94A-77BC4ABC9B17}" destId="{9AF82280-683D-44A1-939A-79BDA19F0BA3}" srcOrd="2" destOrd="0" parTransId="{1B2F16E0-4BDD-418D-AB42-B7405717B960}" sibTransId="{89963C45-515A-4333-82B5-A8C38F3A1C8C}"/>
    <dgm:cxn modelId="{4F69C8C4-5DF5-C74B-894D-50750BC42995}" type="presOf" srcId="{3EC6F0DD-5504-41CC-ABCE-54653AE3D83E}" destId="{36447861-8B53-43EF-BFD8-5ED7E0C98152}" srcOrd="0" destOrd="0" presId="urn:microsoft.com/office/officeart/2005/8/layout/funnel1"/>
    <dgm:cxn modelId="{29A4BAF3-5444-4DAC-B1BC-70F7B14C29DC}" srcId="{A5E2E9B6-3B9F-4C8D-A94A-77BC4ABC9B17}" destId="{3EC6F0DD-5504-41CC-ABCE-54653AE3D83E}" srcOrd="0" destOrd="0" parTransId="{2FFFAC94-C3D6-4085-91F8-20DC9C3A45A3}" sibTransId="{74F5273D-3B12-41D0-9253-8DC2C3EE276F}"/>
    <dgm:cxn modelId="{7734B534-6B65-B14A-B52E-8A0C9438379E}" type="presParOf" srcId="{1D1A4F33-9600-4696-87E5-E682C82002EA}" destId="{9A83A166-DDEF-45CD-90DE-6D05E8288426}" srcOrd="0" destOrd="0" presId="urn:microsoft.com/office/officeart/2005/8/layout/funnel1"/>
    <dgm:cxn modelId="{944F22FB-038A-464C-AB92-62255CEC7242}" type="presParOf" srcId="{1D1A4F33-9600-4696-87E5-E682C82002EA}" destId="{7966CC79-1ABE-4B39-BF33-0A77674FC57F}" srcOrd="1" destOrd="0" presId="urn:microsoft.com/office/officeart/2005/8/layout/funnel1"/>
    <dgm:cxn modelId="{725302F1-F803-264A-B138-6CF1D9D7CCCC}" type="presParOf" srcId="{1D1A4F33-9600-4696-87E5-E682C82002EA}" destId="{61D0883F-0657-4BF4-AB3D-8A3FE0ED9D49}" srcOrd="2" destOrd="0" presId="urn:microsoft.com/office/officeart/2005/8/layout/funnel1"/>
    <dgm:cxn modelId="{8A504B85-3B59-B449-B608-E50E43C999F9}" type="presParOf" srcId="{1D1A4F33-9600-4696-87E5-E682C82002EA}" destId="{950BAD45-991D-4665-98B7-21660D2C5953}" srcOrd="3" destOrd="0" presId="urn:microsoft.com/office/officeart/2005/8/layout/funnel1"/>
    <dgm:cxn modelId="{81E06674-48F7-C54C-9B26-CA54372803CD}" type="presParOf" srcId="{1D1A4F33-9600-4696-87E5-E682C82002EA}" destId="{2EE2FAEA-18EF-4DD4-B7CF-106A15B36285}" srcOrd="4" destOrd="0" presId="urn:microsoft.com/office/officeart/2005/8/layout/funnel1"/>
    <dgm:cxn modelId="{01A45C98-88E3-454B-8A08-9E075DCC9FFA}" type="presParOf" srcId="{1D1A4F33-9600-4696-87E5-E682C82002EA}" destId="{36447861-8B53-43EF-BFD8-5ED7E0C98152}" srcOrd="5" destOrd="0" presId="urn:microsoft.com/office/officeart/2005/8/layout/funnel1"/>
    <dgm:cxn modelId="{BCA27221-D766-7442-937E-41F3297A608A}" type="presParOf" srcId="{1D1A4F33-9600-4696-87E5-E682C82002EA}" destId="{0E79598E-5308-4FDE-9060-2C595C6805EE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3A166-DDEF-45CD-90DE-6D05E8288426}">
      <dsp:nvSpPr>
        <dsp:cNvPr id="0" name=""/>
        <dsp:cNvSpPr/>
      </dsp:nvSpPr>
      <dsp:spPr>
        <a:xfrm>
          <a:off x="1764961" y="260353"/>
          <a:ext cx="5167024" cy="1794439"/>
        </a:xfrm>
        <a:prstGeom prst="ellipse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6CC79-1ABE-4B39-BF33-0A77674FC57F}">
      <dsp:nvSpPr>
        <dsp:cNvPr id="0" name=""/>
        <dsp:cNvSpPr/>
      </dsp:nvSpPr>
      <dsp:spPr>
        <a:xfrm>
          <a:off x="3855803" y="4654327"/>
          <a:ext cx="1001361" cy="640871"/>
        </a:xfrm>
        <a:prstGeom prst="downArrow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61D0883F-0657-4BF4-AB3D-8A3FE0ED9D49}">
      <dsp:nvSpPr>
        <dsp:cNvPr id="0" name=""/>
        <dsp:cNvSpPr/>
      </dsp:nvSpPr>
      <dsp:spPr>
        <a:xfrm>
          <a:off x="1953216" y="5167024"/>
          <a:ext cx="4806534" cy="1201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2064" tIns="512064" rIns="512064" bIns="512064" numCol="1" spcCol="1270" anchor="ctr" anchorCtr="0">
          <a:noAutofit/>
        </a:bodyPr>
        <a:lstStyle/>
        <a:p>
          <a:pPr marL="0" lvl="0" indent="0" algn="ctr" defTabSz="3200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7200" kern="1200" dirty="0"/>
            <a:t>WSDL</a:t>
          </a:r>
        </a:p>
      </dsp:txBody>
      <dsp:txXfrm>
        <a:off x="1953216" y="5167024"/>
        <a:ext cx="4806534" cy="1201633"/>
      </dsp:txXfrm>
    </dsp:sp>
    <dsp:sp modelId="{950BAD45-991D-4665-98B7-21660D2C5953}">
      <dsp:nvSpPr>
        <dsp:cNvPr id="0" name=""/>
        <dsp:cNvSpPr/>
      </dsp:nvSpPr>
      <dsp:spPr>
        <a:xfrm>
          <a:off x="3643514" y="2193381"/>
          <a:ext cx="1802450" cy="180245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200" kern="1200" dirty="0"/>
            <a:t>XSD</a:t>
          </a:r>
        </a:p>
      </dsp:txBody>
      <dsp:txXfrm>
        <a:off x="3907477" y="2457344"/>
        <a:ext cx="1274524" cy="1274524"/>
      </dsp:txXfrm>
    </dsp:sp>
    <dsp:sp modelId="{2EE2FAEA-18EF-4DD4-B7CF-106A15B36285}">
      <dsp:nvSpPr>
        <dsp:cNvPr id="0" name=""/>
        <dsp:cNvSpPr/>
      </dsp:nvSpPr>
      <dsp:spPr>
        <a:xfrm>
          <a:off x="2353761" y="841143"/>
          <a:ext cx="1802450" cy="180245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200" kern="1200" dirty="0" err="1"/>
            <a:t>name</a:t>
          </a:r>
          <a:br>
            <a:rPr lang="sk-SK" sz="3200" kern="1200" dirty="0"/>
          </a:br>
          <a:r>
            <a:rPr lang="sk-SK" sz="3200" kern="1200" dirty="0" err="1"/>
            <a:t>spaces</a:t>
          </a:r>
          <a:endParaRPr lang="sk-SK" sz="3200" kern="1200" dirty="0"/>
        </a:p>
      </dsp:txBody>
      <dsp:txXfrm>
        <a:off x="2617724" y="1105106"/>
        <a:ext cx="1274524" cy="1274524"/>
      </dsp:txXfrm>
    </dsp:sp>
    <dsp:sp modelId="{36447861-8B53-43EF-BFD8-5ED7E0C98152}">
      <dsp:nvSpPr>
        <dsp:cNvPr id="0" name=""/>
        <dsp:cNvSpPr/>
      </dsp:nvSpPr>
      <dsp:spPr>
        <a:xfrm>
          <a:off x="4196266" y="405351"/>
          <a:ext cx="1802450" cy="180245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kern="1200" dirty="0"/>
            <a:t>operácie/</a:t>
          </a:r>
          <a:br>
            <a:rPr lang="sk-SK" sz="2400" kern="1200" dirty="0"/>
          </a:br>
          <a:r>
            <a:rPr lang="sk-SK" sz="2400" kern="1200" dirty="0"/>
            <a:t>porty/</a:t>
          </a:r>
          <a:br>
            <a:rPr lang="sk-SK" sz="2400" kern="1200" dirty="0"/>
          </a:br>
          <a:r>
            <a:rPr lang="sk-SK" sz="2400" kern="1200" dirty="0" err="1"/>
            <a:t>bindingy</a:t>
          </a:r>
          <a:endParaRPr lang="sk-SK" sz="2400" kern="1200" dirty="0"/>
        </a:p>
      </dsp:txBody>
      <dsp:txXfrm>
        <a:off x="4460229" y="669314"/>
        <a:ext cx="1274524" cy="1274524"/>
      </dsp:txXfrm>
    </dsp:sp>
    <dsp:sp modelId="{0E79598E-5308-4FDE-9060-2C595C6805EE}">
      <dsp:nvSpPr>
        <dsp:cNvPr id="0" name=""/>
        <dsp:cNvSpPr/>
      </dsp:nvSpPr>
      <dsp:spPr>
        <a:xfrm>
          <a:off x="1552672" y="40054"/>
          <a:ext cx="5607623" cy="448609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14B90-FC48-494B-ABB4-C7CAA3D3251A}" type="datetimeFigureOut">
              <a:rPr lang="sk-SK" smtClean="0"/>
              <a:t>1.11.2022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1776C-ADA2-49A3-B9C5-D05FF405A13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519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09532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Ukážkové WSDL: http://www.webservicex.net/stockquote.asmx?WSDL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24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503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inšpirácia:</a:t>
            </a:r>
          </a:p>
          <a:p>
            <a:pPr marL="228600" indent="-228600">
              <a:buAutoNum type="arabicPeriod"/>
            </a:pPr>
            <a:r>
              <a:rPr lang="sk-SK" baseline="0" dirty="0"/>
              <a:t>http://ics.upjs.sk/~novotnyr/wiki/Java.JDK6AndWebServices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25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8699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inšpirácia:</a:t>
            </a:r>
          </a:p>
          <a:p>
            <a:pPr marL="228600" indent="-228600">
              <a:buAutoNum type="arabicPeriod"/>
            </a:pPr>
            <a:r>
              <a:rPr lang="sk-SK" baseline="0" dirty="0"/>
              <a:t>http://ics.upjs.sk/~novotnyr/wiki/Java.JDK6AndWebServices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30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8699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39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9678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41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32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42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88783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46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5721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48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875555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51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34170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5836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97708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</a:t>
            </a:r>
            <a:r>
              <a:rPr lang="en-GB" dirty="0" err="1"/>
              <a:t>www.dneonline.com</a:t>
            </a:r>
            <a:r>
              <a:rPr lang="en-GB" dirty="0"/>
              <a:t>/</a:t>
            </a:r>
            <a:r>
              <a:rPr lang="en-GB" dirty="0" err="1"/>
              <a:t>calculator.asmx?wsdl</a:t>
            </a:r>
            <a:endParaRPr lang="en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76114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</a:t>
            </a:r>
            <a:r>
              <a:rPr lang="en-GB" dirty="0" err="1"/>
              <a:t>www.dneonline.com</a:t>
            </a:r>
            <a:r>
              <a:rPr lang="en-GB" dirty="0"/>
              <a:t>/</a:t>
            </a:r>
            <a:r>
              <a:rPr lang="en-GB" dirty="0" err="1"/>
              <a:t>calculator.asmx?wsdl</a:t>
            </a:r>
            <a:endParaRPr lang="en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51031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8699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21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8699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Ukážkové WSDL: http://www.webservicex.net/stockquote.asmx?WSDL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22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503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Ukážkové WSDL: http://www.webservicex.net/stockquote.asmx?WSDL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23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50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sk-SK" dirty="0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1.11.2022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6862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1.11.2022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5407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1.11.2022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901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sk-SK" dirty="0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1.11.2022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59FEBB-C577-A0A2-060F-E34CE9766280}"/>
              </a:ext>
            </a:extLst>
          </p:cNvPr>
          <p:cNvSpPr txBox="1"/>
          <p:nvPr userDrawn="1"/>
        </p:nvSpPr>
        <p:spPr>
          <a:xfrm>
            <a:off x="116378" y="14879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316083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1.11.2022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192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1.11.2022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9557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1.11.2022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767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1.11.2022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713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1.11.2022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0870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1.11.2022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066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1.11.2022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0841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44827"/>
            <a:ext cx="8229600" cy="4281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/>
              <a:t>Upravte štýl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408A6-CBB4-4D3C-8C28-F46547878EE8}" type="datetimeFigureOut">
              <a:rPr lang="sk-SK" smtClean="0"/>
              <a:t>1.11.2022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Rovná spojnica 7"/>
          <p:cNvCxnSpPr/>
          <p:nvPr/>
        </p:nvCxnSpPr>
        <p:spPr>
          <a:xfrm>
            <a:off x="0" y="1628800"/>
            <a:ext cx="9144000" cy="0"/>
          </a:xfrm>
          <a:prstGeom prst="line">
            <a:avLst/>
          </a:prstGeom>
          <a:ln w="117475">
            <a:solidFill>
              <a:srgbClr val="C00000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2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D3750C"/>
          </a:solidFill>
          <a:effectLst/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200"/>
        </a:spcBef>
        <a:buFont typeface="Arial" pitchFamily="34" charset="0"/>
        <a:buChar char="•"/>
        <a:defRPr sz="32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742950" indent="-285750" algn="l" defTabSz="914400" rtl="0" eaLnBrk="1" latinLnBrk="0" hangingPunct="1">
        <a:spcBef>
          <a:spcPts val="1200"/>
        </a:spcBef>
        <a:buFont typeface="Arial" pitchFamily="34" charset="0"/>
        <a:buChar char="–"/>
        <a:defRPr sz="2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1143000" indent="-228600" algn="l" defTabSz="914400" rtl="0" eaLnBrk="1" latinLnBrk="0" hangingPunct="1">
        <a:spcBef>
          <a:spcPts val="1200"/>
        </a:spcBef>
        <a:buFont typeface="Arial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1600200" indent="-228600" algn="l" defTabSz="914400" rtl="0" eaLnBrk="1" latinLnBrk="0" hangingPunct="1">
        <a:spcBef>
          <a:spcPts val="1200"/>
        </a:spcBef>
        <a:buFont typeface="Arial" pitchFamily="34" charset="0"/>
        <a:buChar char="–"/>
        <a:defRPr sz="20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2057400" indent="-228600" algn="l" defTabSz="914400" rtl="0" eaLnBrk="1" latinLnBrk="0" hangingPunct="1">
        <a:spcBef>
          <a:spcPts val="1200"/>
        </a:spcBef>
        <a:buFont typeface="Arial" pitchFamily="34" charset="0"/>
        <a:buChar char="»"/>
        <a:defRPr sz="20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/>
              <a:t>SOAPované</a:t>
            </a:r>
            <a:r>
              <a:rPr lang="sk-SK" dirty="0"/>
              <a:t> distribuované systémy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Róbert Novotný</a:t>
            </a:r>
          </a:p>
          <a:p>
            <a:r>
              <a:rPr lang="sk-SK" dirty="0"/>
              <a:t>(UINF/KOPR)</a:t>
            </a:r>
          </a:p>
        </p:txBody>
      </p:sp>
    </p:spTree>
    <p:extLst>
      <p:ext uri="{BB962C8B-B14F-4D97-AF65-F5344CB8AC3E}">
        <p14:creationId xmlns:p14="http://schemas.microsoft.com/office/powerpoint/2010/main" val="4006827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ĺžnik 5"/>
          <p:cNvSpPr/>
          <p:nvPr/>
        </p:nvSpPr>
        <p:spPr>
          <a:xfrm>
            <a:off x="295424" y="188640"/>
            <a:ext cx="8568952" cy="626469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1900" dirty="0">
                <a:latin typeface="Roboto Mono" pitchFamily="2" charset="0"/>
                <a:ea typeface="Roboto Mono" pitchFamily="2" charset="0"/>
              </a:rPr>
              <a:t>HTTP/1.1 200 OK</a:t>
            </a:r>
            <a:br>
              <a:rPr lang="sk-SK" sz="1900" dirty="0">
                <a:latin typeface="Roboto Mono" pitchFamily="2" charset="0"/>
                <a:ea typeface="Roboto Mono" pitchFamily="2" charset="0"/>
              </a:rPr>
            </a:br>
            <a:r>
              <a:rPr lang="sk-SK" sz="1900" dirty="0" err="1">
                <a:latin typeface="Roboto Mono" pitchFamily="2" charset="0"/>
                <a:ea typeface="Roboto Mono" pitchFamily="2" charset="0"/>
              </a:rPr>
              <a:t>Content</a:t>
            </a:r>
            <a:r>
              <a:rPr lang="sk-SK" sz="1900" dirty="0">
                <a:latin typeface="Roboto Mono" pitchFamily="2" charset="0"/>
                <a:ea typeface="Roboto Mono" pitchFamily="2" charset="0"/>
              </a:rPr>
              <a:t>-Type: text/</a:t>
            </a:r>
            <a:r>
              <a:rPr lang="sk-SK" sz="1900" dirty="0" err="1">
                <a:latin typeface="Roboto Mono" pitchFamily="2" charset="0"/>
                <a:ea typeface="Roboto Mono" pitchFamily="2" charset="0"/>
              </a:rPr>
              <a:t>xml</a:t>
            </a:r>
            <a:r>
              <a:rPr lang="sk-SK" sz="1900" dirty="0">
                <a:latin typeface="Roboto Mono" pitchFamily="2" charset="0"/>
                <a:ea typeface="Roboto Mono" pitchFamily="2" charset="0"/>
              </a:rPr>
              <a:t>; </a:t>
            </a:r>
            <a:r>
              <a:rPr lang="sk-SK" sz="1900" dirty="0" err="1">
                <a:latin typeface="Roboto Mono" pitchFamily="2" charset="0"/>
                <a:ea typeface="Roboto Mono" pitchFamily="2" charset="0"/>
              </a:rPr>
              <a:t>charset</a:t>
            </a:r>
            <a:r>
              <a:rPr lang="sk-SK" sz="1900" dirty="0">
                <a:latin typeface="Roboto Mono" pitchFamily="2" charset="0"/>
                <a:ea typeface="Roboto Mono" pitchFamily="2" charset="0"/>
              </a:rPr>
              <a:t>="utf-8"</a:t>
            </a:r>
            <a:br>
              <a:rPr lang="sk-SK" sz="1900" dirty="0">
                <a:latin typeface="Roboto Mono" pitchFamily="2" charset="0"/>
                <a:ea typeface="Roboto Mono" pitchFamily="2" charset="0"/>
              </a:rPr>
            </a:br>
            <a:r>
              <a:rPr lang="sk-SK" sz="1900" dirty="0" err="1">
                <a:latin typeface="Roboto Mono" pitchFamily="2" charset="0"/>
                <a:ea typeface="Roboto Mono" pitchFamily="2" charset="0"/>
              </a:rPr>
              <a:t>Content-Length</a:t>
            </a:r>
            <a:r>
              <a:rPr lang="sk-SK" sz="1900" dirty="0">
                <a:latin typeface="Roboto Mono" pitchFamily="2" charset="0"/>
                <a:ea typeface="Roboto Mono" pitchFamily="2" charset="0"/>
              </a:rPr>
              <a:t>: </a:t>
            </a:r>
            <a:r>
              <a:rPr lang="sk-SK" sz="1900" dirty="0" err="1">
                <a:latin typeface="Roboto Mono" pitchFamily="2" charset="0"/>
                <a:ea typeface="Roboto Mono" pitchFamily="2" charset="0"/>
              </a:rPr>
              <a:t>nnnn</a:t>
            </a:r>
            <a:br>
              <a:rPr lang="sk-SK" sz="1900" dirty="0">
                <a:latin typeface="Roboto Mono" pitchFamily="2" charset="0"/>
                <a:ea typeface="Roboto Mono" pitchFamily="2" charset="0"/>
              </a:rPr>
            </a:br>
            <a:endParaRPr lang="sk-SK" sz="1900" dirty="0">
              <a:latin typeface="Roboto Mono" pitchFamily="2" charset="0"/>
              <a:ea typeface="Roboto Mono" pitchFamily="2" charset="0"/>
            </a:endParaRPr>
          </a:p>
          <a:p>
            <a:br>
              <a:rPr lang="sk-SK" sz="1900" dirty="0">
                <a:latin typeface="Roboto Mono" pitchFamily="2" charset="0"/>
                <a:ea typeface="Roboto Mono" pitchFamily="2" charset="0"/>
              </a:rPr>
            </a:br>
            <a:r>
              <a:rPr lang="sk-SK" sz="1900" dirty="0">
                <a:latin typeface="Roboto Mono" pitchFamily="2" charset="0"/>
                <a:ea typeface="Roboto Mono" pitchFamily="2" charset="0"/>
              </a:rPr>
              <a:t>&lt;</a:t>
            </a:r>
            <a:r>
              <a:rPr lang="sk-SK" sz="1900" dirty="0" err="1">
                <a:latin typeface="Roboto Mono" pitchFamily="2" charset="0"/>
                <a:ea typeface="Roboto Mono" pitchFamily="2" charset="0"/>
              </a:rPr>
              <a:t>soap:Envelope</a:t>
            </a:r>
            <a:br>
              <a:rPr lang="sk-SK" sz="1900" dirty="0">
                <a:latin typeface="Roboto Mono" pitchFamily="2" charset="0"/>
                <a:ea typeface="Roboto Mono" pitchFamily="2" charset="0"/>
              </a:rPr>
            </a:br>
            <a:r>
              <a:rPr lang="sk-SK" sz="1900" dirty="0">
                <a:latin typeface="Roboto Mono" pitchFamily="2" charset="0"/>
                <a:ea typeface="Roboto Mono" pitchFamily="2" charset="0"/>
              </a:rPr>
              <a:t>  </a:t>
            </a:r>
            <a:r>
              <a:rPr lang="sk-SK" sz="1900" dirty="0" err="1">
                <a:latin typeface="Roboto Mono" pitchFamily="2" charset="0"/>
                <a:ea typeface="Roboto Mono" pitchFamily="2" charset="0"/>
              </a:rPr>
              <a:t>xmlns:soap</a:t>
            </a:r>
            <a:r>
              <a:rPr lang="sk-SK" sz="1900" dirty="0">
                <a:latin typeface="Roboto Mono" pitchFamily="2" charset="0"/>
                <a:ea typeface="Roboto Mono" pitchFamily="2" charset="0"/>
              </a:rPr>
              <a:t>="http://</a:t>
            </a:r>
            <a:r>
              <a:rPr lang="sk-SK" sz="1900" dirty="0" err="1">
                <a:latin typeface="Roboto Mono" pitchFamily="2" charset="0"/>
                <a:ea typeface="Roboto Mono" pitchFamily="2" charset="0"/>
              </a:rPr>
              <a:t>schemas.xmlsoap.org</a:t>
            </a:r>
            <a:r>
              <a:rPr lang="sk-SK" sz="1900" dirty="0">
                <a:latin typeface="Roboto Mono" pitchFamily="2" charset="0"/>
                <a:ea typeface="Roboto Mono" pitchFamily="2" charset="0"/>
              </a:rPr>
              <a:t>/</a:t>
            </a:r>
            <a:r>
              <a:rPr lang="sk-SK" sz="1900" dirty="0" err="1">
                <a:latin typeface="Roboto Mono" pitchFamily="2" charset="0"/>
                <a:ea typeface="Roboto Mono" pitchFamily="2" charset="0"/>
              </a:rPr>
              <a:t>soap</a:t>
            </a:r>
            <a:r>
              <a:rPr lang="sk-SK" sz="1900" dirty="0">
                <a:latin typeface="Roboto Mono" pitchFamily="2" charset="0"/>
                <a:ea typeface="Roboto Mono" pitchFamily="2" charset="0"/>
              </a:rPr>
              <a:t>/</a:t>
            </a:r>
            <a:r>
              <a:rPr lang="sk-SK" sz="1900" dirty="0" err="1">
                <a:latin typeface="Roboto Mono" pitchFamily="2" charset="0"/>
                <a:ea typeface="Roboto Mono" pitchFamily="2" charset="0"/>
              </a:rPr>
              <a:t>envelope</a:t>
            </a:r>
            <a:r>
              <a:rPr lang="sk-SK" sz="1900" dirty="0">
                <a:latin typeface="Roboto Mono" pitchFamily="2" charset="0"/>
                <a:ea typeface="Roboto Mono" pitchFamily="2" charset="0"/>
              </a:rPr>
              <a:t>/"</a:t>
            </a:r>
            <a:br>
              <a:rPr lang="sk-SK" sz="1900" dirty="0">
                <a:latin typeface="Roboto Mono" pitchFamily="2" charset="0"/>
                <a:ea typeface="Roboto Mono" pitchFamily="2" charset="0"/>
              </a:rPr>
            </a:br>
            <a:r>
              <a:rPr lang="sk-SK" sz="1900" dirty="0">
                <a:latin typeface="Roboto Mono" pitchFamily="2" charset="0"/>
                <a:ea typeface="Roboto Mono" pitchFamily="2" charset="0"/>
              </a:rPr>
              <a:t>   &lt;</a:t>
            </a:r>
            <a:r>
              <a:rPr lang="sk-SK" sz="1900" dirty="0" err="1">
                <a:latin typeface="Roboto Mono" pitchFamily="2" charset="0"/>
                <a:ea typeface="Roboto Mono" pitchFamily="2" charset="0"/>
              </a:rPr>
              <a:t>soap:Body</a:t>
            </a:r>
            <a:r>
              <a:rPr lang="sk-SK" sz="1900" dirty="0">
                <a:latin typeface="Roboto Mono" pitchFamily="2" charset="0"/>
                <a:ea typeface="Roboto Mono" pitchFamily="2" charset="0"/>
              </a:rPr>
              <a:t>&gt;</a:t>
            </a:r>
          </a:p>
          <a:p>
            <a:br>
              <a:rPr lang="sk-SK" sz="1900" dirty="0">
                <a:latin typeface="Roboto Mono" pitchFamily="2" charset="0"/>
                <a:ea typeface="Roboto Mono" pitchFamily="2" charset="0"/>
              </a:rPr>
            </a:br>
            <a:r>
              <a:rPr lang="sk-SK" sz="1900" dirty="0">
                <a:latin typeface="Roboto Mono" pitchFamily="2" charset="0"/>
                <a:ea typeface="Roboto Mono" pitchFamily="2" charset="0"/>
              </a:rPr>
              <a:t>       &lt;</a:t>
            </a:r>
            <a:r>
              <a:rPr lang="sk-SK" sz="1900" dirty="0" err="1">
                <a:latin typeface="Roboto Mono" pitchFamily="2" charset="0"/>
                <a:ea typeface="Roboto Mono" pitchFamily="2" charset="0"/>
              </a:rPr>
              <a:t>GetQuoteResult</a:t>
            </a:r>
            <a:r>
              <a:rPr lang="sk-SK" sz="1900" dirty="0">
                <a:latin typeface="Roboto Mono" pitchFamily="2" charset="0"/>
                <a:ea typeface="Roboto Mono" pitchFamily="2" charset="0"/>
              </a:rPr>
              <a:t> </a:t>
            </a:r>
            <a:r>
              <a:rPr lang="sk-SK" sz="1600" dirty="0" err="1">
                <a:latin typeface="Roboto Mono" pitchFamily="2" charset="0"/>
                <a:ea typeface="Roboto Mono" pitchFamily="2" charset="0"/>
              </a:rPr>
              <a:t>xmlns</a:t>
            </a:r>
            <a:r>
              <a:rPr lang="sk-SK" sz="1600" dirty="0">
                <a:latin typeface="Roboto Mono" pitchFamily="2" charset="0"/>
                <a:ea typeface="Roboto Mono" pitchFamily="2" charset="0"/>
              </a:rPr>
              <a:t>="http://</a:t>
            </a:r>
            <a:r>
              <a:rPr lang="sk-SK" sz="1600" dirty="0" err="1">
                <a:latin typeface="Roboto Mono" pitchFamily="2" charset="0"/>
                <a:ea typeface="Roboto Mono" pitchFamily="2" charset="0"/>
              </a:rPr>
              <a:t>www.webserviceX.NET</a:t>
            </a:r>
            <a:r>
              <a:rPr lang="sk-SK" sz="1600" dirty="0">
                <a:latin typeface="Roboto Mono" pitchFamily="2" charset="0"/>
                <a:ea typeface="Roboto Mono" pitchFamily="2" charset="0"/>
              </a:rPr>
              <a:t>/"</a:t>
            </a:r>
            <a:r>
              <a:rPr lang="sk-SK" sz="1900" dirty="0">
                <a:latin typeface="Roboto Mono" pitchFamily="2" charset="0"/>
                <a:ea typeface="Roboto Mono" pitchFamily="2" charset="0"/>
              </a:rPr>
              <a:t>&gt;</a:t>
            </a:r>
            <a:br>
              <a:rPr lang="sk-SK" sz="1900" dirty="0">
                <a:latin typeface="Roboto Mono" pitchFamily="2" charset="0"/>
                <a:ea typeface="Roboto Mono" pitchFamily="2" charset="0"/>
              </a:rPr>
            </a:br>
            <a:r>
              <a:rPr lang="sk-SK" sz="1900" dirty="0">
                <a:latin typeface="Roboto Mono" pitchFamily="2" charset="0"/>
                <a:ea typeface="Roboto Mono" pitchFamily="2" charset="0"/>
              </a:rPr>
              <a:t>           &lt;</a:t>
            </a:r>
            <a:r>
              <a:rPr lang="sk-SK" sz="1900" dirty="0" err="1">
                <a:latin typeface="Roboto Mono" pitchFamily="2" charset="0"/>
                <a:ea typeface="Roboto Mono" pitchFamily="2" charset="0"/>
              </a:rPr>
              <a:t>Price</a:t>
            </a:r>
            <a:r>
              <a:rPr lang="sk-SK" sz="1900" dirty="0">
                <a:latin typeface="Roboto Mono" pitchFamily="2" charset="0"/>
                <a:ea typeface="Roboto Mono" pitchFamily="2" charset="0"/>
              </a:rPr>
              <a:t>&gt;34.5&lt;/</a:t>
            </a:r>
            <a:r>
              <a:rPr lang="sk-SK" sz="1900" dirty="0" err="1">
                <a:latin typeface="Roboto Mono" pitchFamily="2" charset="0"/>
                <a:ea typeface="Roboto Mono" pitchFamily="2" charset="0"/>
              </a:rPr>
              <a:t>Price</a:t>
            </a:r>
            <a:r>
              <a:rPr lang="sk-SK" sz="1900" dirty="0">
                <a:latin typeface="Roboto Mono" pitchFamily="2" charset="0"/>
                <a:ea typeface="Roboto Mono" pitchFamily="2" charset="0"/>
              </a:rPr>
              <a:t>&gt;</a:t>
            </a:r>
            <a:br>
              <a:rPr lang="sk-SK" sz="1900" dirty="0">
                <a:latin typeface="Roboto Mono" pitchFamily="2" charset="0"/>
                <a:ea typeface="Roboto Mono" pitchFamily="2" charset="0"/>
              </a:rPr>
            </a:br>
            <a:r>
              <a:rPr lang="sk-SK" sz="1900" dirty="0">
                <a:latin typeface="Roboto Mono" pitchFamily="2" charset="0"/>
                <a:ea typeface="Roboto Mono" pitchFamily="2" charset="0"/>
              </a:rPr>
              <a:t>       &lt;/</a:t>
            </a:r>
            <a:r>
              <a:rPr lang="sk-SK" sz="1900" dirty="0" err="1">
                <a:latin typeface="Roboto Mono" pitchFamily="2" charset="0"/>
                <a:ea typeface="Roboto Mono" pitchFamily="2" charset="0"/>
              </a:rPr>
              <a:t>GetQuoteResult</a:t>
            </a:r>
            <a:r>
              <a:rPr lang="sk-SK" sz="1900" dirty="0">
                <a:latin typeface="Roboto Mono" pitchFamily="2" charset="0"/>
                <a:ea typeface="Roboto Mono" pitchFamily="2" charset="0"/>
              </a:rPr>
              <a:t>&gt;</a:t>
            </a:r>
            <a:br>
              <a:rPr lang="sk-SK" sz="1900" dirty="0">
                <a:latin typeface="Roboto Mono" pitchFamily="2" charset="0"/>
                <a:ea typeface="Roboto Mono" pitchFamily="2" charset="0"/>
              </a:rPr>
            </a:br>
            <a:endParaRPr lang="sk-SK" sz="1900" dirty="0">
              <a:latin typeface="Roboto Mono" pitchFamily="2" charset="0"/>
              <a:ea typeface="Roboto Mono" pitchFamily="2" charset="0"/>
            </a:endParaRPr>
          </a:p>
          <a:p>
            <a:r>
              <a:rPr lang="sk-SK" sz="1900" dirty="0">
                <a:latin typeface="Roboto Mono" pitchFamily="2" charset="0"/>
                <a:ea typeface="Roboto Mono" pitchFamily="2" charset="0"/>
              </a:rPr>
              <a:t>   &lt;/</a:t>
            </a:r>
            <a:r>
              <a:rPr lang="sk-SK" sz="1900" dirty="0" err="1">
                <a:latin typeface="Roboto Mono" pitchFamily="2" charset="0"/>
                <a:ea typeface="Roboto Mono" pitchFamily="2" charset="0"/>
              </a:rPr>
              <a:t>soap:Body</a:t>
            </a:r>
            <a:r>
              <a:rPr lang="sk-SK" sz="1900" dirty="0">
                <a:latin typeface="Roboto Mono" pitchFamily="2" charset="0"/>
                <a:ea typeface="Roboto Mono" pitchFamily="2" charset="0"/>
              </a:rPr>
              <a:t>&gt;</a:t>
            </a:r>
            <a:br>
              <a:rPr lang="sk-SK" sz="1900" dirty="0">
                <a:latin typeface="Roboto Mono" pitchFamily="2" charset="0"/>
                <a:ea typeface="Roboto Mono" pitchFamily="2" charset="0"/>
              </a:rPr>
            </a:br>
            <a:r>
              <a:rPr lang="sk-SK" sz="1900" dirty="0">
                <a:latin typeface="Roboto Mono" pitchFamily="2" charset="0"/>
                <a:ea typeface="Roboto Mono" pitchFamily="2" charset="0"/>
              </a:rPr>
              <a:t>&lt;/</a:t>
            </a:r>
            <a:r>
              <a:rPr lang="sk-SK" sz="1900" dirty="0" err="1">
                <a:latin typeface="Roboto Mono" pitchFamily="2" charset="0"/>
                <a:ea typeface="Roboto Mono" pitchFamily="2" charset="0"/>
              </a:rPr>
              <a:t>soap:Envelope</a:t>
            </a:r>
            <a:r>
              <a:rPr lang="sk-SK" sz="1900" dirty="0">
                <a:latin typeface="Roboto Mono" pitchFamily="2" charset="0"/>
                <a:ea typeface="Roboto Mono" pitchFamily="2" charset="0"/>
              </a:rPr>
              <a:t>&gt;</a:t>
            </a:r>
          </a:p>
        </p:txBody>
      </p:sp>
      <p:sp>
        <p:nvSpPr>
          <p:cNvPr id="3" name="Zaoblený obdĺžnik 2"/>
          <p:cNvSpPr/>
          <p:nvPr/>
        </p:nvSpPr>
        <p:spPr>
          <a:xfrm>
            <a:off x="252968" y="908720"/>
            <a:ext cx="8494048" cy="1417639"/>
          </a:xfrm>
          <a:prstGeom prst="rect">
            <a:avLst/>
          </a:prstGeom>
          <a:solidFill>
            <a:srgbClr val="9F2B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6A02528D-B0A3-9A48-C99D-45BD931DDC0F}"/>
              </a:ext>
            </a:extLst>
          </p:cNvPr>
          <p:cNvSpPr txBox="1">
            <a:spLocks/>
          </p:cNvSpPr>
          <p:nvPr/>
        </p:nvSpPr>
        <p:spPr>
          <a:xfrm>
            <a:off x="3131840" y="5440361"/>
            <a:ext cx="6012160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Response</a:t>
            </a:r>
          </a:p>
        </p:txBody>
      </p:sp>
      <p:sp>
        <p:nvSpPr>
          <p:cNvPr id="9" name="Zaoblený obdĺžnik 2">
            <a:extLst>
              <a:ext uri="{FF2B5EF4-FFF2-40B4-BE49-F238E27FC236}">
                <a16:creationId xmlns:a16="http://schemas.microsoft.com/office/drawing/2014/main" id="{B86601B3-F04E-86C9-3A77-F80AA3B54660}"/>
              </a:ext>
            </a:extLst>
          </p:cNvPr>
          <p:cNvSpPr/>
          <p:nvPr/>
        </p:nvSpPr>
        <p:spPr>
          <a:xfrm>
            <a:off x="1259632" y="3573016"/>
            <a:ext cx="7487384" cy="1345631"/>
          </a:xfrm>
          <a:prstGeom prst="rect">
            <a:avLst/>
          </a:prstGeom>
          <a:solidFill>
            <a:srgbClr val="9F2B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3954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05C4-4DA9-3F7F-C365-A0512ED2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Prečo nie 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719A7-FF0F-DA90-CFF8-71A00A3B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K" dirty="0"/>
              <a:t>RESTu v enterprise systémoch niet</a:t>
            </a:r>
          </a:p>
          <a:p>
            <a:r>
              <a:rPr lang="en-SK" dirty="0"/>
              <a:t>SOAP má stále</a:t>
            </a:r>
          </a:p>
          <a:p>
            <a:pPr lvl="1"/>
            <a:r>
              <a:rPr lang="en-SK" dirty="0"/>
              <a:t>vymakaný tooling</a:t>
            </a:r>
          </a:p>
          <a:p>
            <a:pPr lvl="1"/>
            <a:r>
              <a:rPr lang="en-SK" dirty="0"/>
              <a:t>vyladené možnosti, ktoré sa RESTu len plazia</a:t>
            </a:r>
          </a:p>
          <a:p>
            <a:pPr lvl="1"/>
            <a:r>
              <a:rPr lang="en-SK" dirty="0"/>
              <a:t>kryptovanie správ, čo REST nemá</a:t>
            </a:r>
          </a:p>
        </p:txBody>
      </p:sp>
    </p:spTree>
    <p:extLst>
      <p:ext uri="{BB962C8B-B14F-4D97-AF65-F5344CB8AC3E}">
        <p14:creationId xmlns:p14="http://schemas.microsoft.com/office/powerpoint/2010/main" val="3273960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05C4-4DA9-3F7F-C365-A0512ED2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Prečo nie 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719A7-FF0F-DA90-CFF8-71A00A3B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K" dirty="0"/>
              <a:t>REST = konvencie + JSON + OpenAPI</a:t>
            </a:r>
          </a:p>
          <a:p>
            <a:r>
              <a:rPr lang="en-SK" dirty="0"/>
              <a:t>SOAP = priemysel + XML + WSDL</a:t>
            </a:r>
          </a:p>
        </p:txBody>
      </p:sp>
    </p:spTree>
    <p:extLst>
      <p:ext uri="{BB962C8B-B14F-4D97-AF65-F5344CB8AC3E}">
        <p14:creationId xmlns:p14="http://schemas.microsoft.com/office/powerpoint/2010/main" val="1703672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postaviť </a:t>
            </a:r>
            <a:r>
              <a:rPr lang="sk-SK" dirty="0" err="1"/>
              <a:t>endpoint</a:t>
            </a:r>
            <a:r>
              <a:rPr lang="sk-SK" dirty="0"/>
              <a:t>?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vezmem HTTP server</a:t>
            </a:r>
          </a:p>
          <a:p>
            <a:r>
              <a:rPr lang="sk-SK" dirty="0"/>
              <a:t>prijmem XML v požiadavke + </a:t>
            </a:r>
            <a:r>
              <a:rPr lang="sk-SK" dirty="0" err="1"/>
              <a:t>naparsujem</a:t>
            </a:r>
            <a:endParaRPr lang="sk-SK" dirty="0"/>
          </a:p>
          <a:p>
            <a:r>
              <a:rPr lang="sk-SK" dirty="0"/>
              <a:t>spočítam výsledok</a:t>
            </a:r>
          </a:p>
          <a:p>
            <a:r>
              <a:rPr lang="sk-SK" dirty="0"/>
              <a:t>zlepím XML, pošlem do odpovede</a:t>
            </a:r>
          </a:p>
          <a:p>
            <a:r>
              <a:rPr lang="sk-SK" b="1" dirty="0">
                <a:solidFill>
                  <a:srgbClr val="9F2B00"/>
                </a:solidFill>
              </a:rPr>
              <a:t>PROFIT!</a:t>
            </a:r>
          </a:p>
        </p:txBody>
      </p:sp>
    </p:spTree>
    <p:extLst>
      <p:ext uri="{BB962C8B-B14F-4D97-AF65-F5344CB8AC3E}">
        <p14:creationId xmlns:p14="http://schemas.microsoft.com/office/powerpoint/2010/main" val="76308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Instantný SOAP </a:t>
            </a:r>
            <a:r>
              <a:rPr lang="sk-SK" dirty="0" err="1"/>
              <a:t>service</a:t>
            </a:r>
            <a:r>
              <a:rPr lang="sk-SK" dirty="0"/>
              <a:t> v Jave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použijem štandard JAX-WS</a:t>
            </a:r>
          </a:p>
          <a:p>
            <a:r>
              <a:rPr lang="sk-SK" dirty="0"/>
              <a:t>dostupné ako knižnica </a:t>
            </a:r>
            <a:r>
              <a:rPr lang="sk-SK" dirty="0" err="1">
                <a:solidFill>
                  <a:srgbClr val="9F2B00"/>
                </a:solidFill>
              </a:rPr>
              <a:t>Eclipse</a:t>
            </a:r>
            <a:r>
              <a:rPr lang="sk-SK" dirty="0">
                <a:solidFill>
                  <a:srgbClr val="9F2B00"/>
                </a:solidFill>
              </a:rPr>
              <a:t> Metro</a:t>
            </a:r>
          </a:p>
          <a:p>
            <a:r>
              <a:rPr lang="sk-SK" dirty="0"/>
              <a:t>jedna trieda</a:t>
            </a:r>
          </a:p>
          <a:p>
            <a:r>
              <a:rPr lang="sk-SK" dirty="0"/>
              <a:t>jeden spúšťač!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09704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obsahu 6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800" dirty="0"/>
              <a:t>Vytvorme "</a:t>
            </a:r>
            <a:r>
              <a:rPr lang="sk-SK" sz="4800" dirty="0" err="1"/>
              <a:t>Hello</a:t>
            </a:r>
            <a:r>
              <a:rPr lang="sk-SK" sz="4800" dirty="0"/>
              <a:t> </a:t>
            </a:r>
            <a:r>
              <a:rPr lang="sk-SK" sz="4800" dirty="0" err="1"/>
              <a:t>World</a:t>
            </a:r>
            <a:r>
              <a:rPr lang="sk-SK" sz="4800" dirty="0"/>
              <a:t>" </a:t>
            </a:r>
            <a:r>
              <a:rPr lang="sk-SK" sz="4800" dirty="0" err="1"/>
              <a:t>endpoint</a:t>
            </a:r>
            <a:r>
              <a:rPr lang="sk-SK" sz="4800" dirty="0"/>
              <a:t> v JAX-WS</a:t>
            </a:r>
          </a:p>
          <a:p>
            <a:pPr marL="0" indent="0" algn="ctr">
              <a:buNone/>
            </a:pPr>
            <a:endParaRPr lang="sk-SK" sz="4800" dirty="0"/>
          </a:p>
          <a:p>
            <a:pPr marL="0" indent="0" algn="ctr">
              <a:buNone/>
            </a:pPr>
            <a:r>
              <a:rPr lang="sk-SK" sz="4800" dirty="0"/>
              <a:t>Použime </a:t>
            </a:r>
            <a:r>
              <a:rPr lang="sk-SK" sz="4800" b="1" dirty="0" err="1">
                <a:solidFill>
                  <a:schemeClr val="accent6"/>
                </a:solidFill>
              </a:rPr>
              <a:t>SoapUI</a:t>
            </a:r>
            <a:r>
              <a:rPr lang="sk-SK" sz="4800" b="1" dirty="0">
                <a:solidFill>
                  <a:schemeClr val="accent6"/>
                </a:solidFill>
              </a:rPr>
              <a:t> </a:t>
            </a:r>
            <a:r>
              <a:rPr lang="sk-SK" sz="4800" dirty="0"/>
              <a:t>ako klienta.</a:t>
            </a:r>
          </a:p>
        </p:txBody>
      </p:sp>
    </p:spTree>
    <p:extLst>
      <p:ext uri="{BB962C8B-B14F-4D97-AF65-F5344CB8AC3E}">
        <p14:creationId xmlns:p14="http://schemas.microsoft.com/office/powerpoint/2010/main" val="3549985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JAX-WS: operácie</a:t>
            </a:r>
          </a:p>
        </p:txBody>
      </p:sp>
      <p:sp>
        <p:nvSpPr>
          <p:cNvPr id="8" name="Zástupný symbol obsahu 7"/>
          <p:cNvSpPr>
            <a:spLocks noGrp="1"/>
          </p:cNvSpPr>
          <p:nvPr>
            <p:ph idx="1"/>
          </p:nvPr>
        </p:nvSpPr>
        <p:spPr>
          <a:xfrm>
            <a:off x="457200" y="4567733"/>
            <a:ext cx="8229600" cy="2265115"/>
          </a:xfrm>
        </p:spPr>
        <p:txBody>
          <a:bodyPr/>
          <a:lstStyle/>
          <a:p>
            <a:pPr marL="0" indent="0" algn="ctr">
              <a:buNone/>
            </a:pPr>
            <a:r>
              <a:rPr lang="sk-SK" dirty="0"/>
              <a:t>anotácia pre metódy/operácie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E736784-D40A-BA41-DAB1-217A3F64A30D}"/>
              </a:ext>
            </a:extLst>
          </p:cNvPr>
          <p:cNvSpPr txBox="1">
            <a:spLocks/>
          </p:cNvSpPr>
          <p:nvPr/>
        </p:nvSpPr>
        <p:spPr>
          <a:xfrm>
            <a:off x="-26462" y="2911550"/>
            <a:ext cx="9144000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@WebMethod / @WebParam</a:t>
            </a:r>
          </a:p>
        </p:txBody>
      </p:sp>
    </p:spTree>
    <p:extLst>
      <p:ext uri="{BB962C8B-B14F-4D97-AF65-F5344CB8AC3E}">
        <p14:creationId xmlns:p14="http://schemas.microsoft.com/office/powerpoint/2010/main" val="1151118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JAX-WS: operácie</a:t>
            </a:r>
          </a:p>
        </p:txBody>
      </p:sp>
      <p:sp>
        <p:nvSpPr>
          <p:cNvPr id="8" name="Zástupný symbol obsahu 7"/>
          <p:cNvSpPr>
            <a:spLocks noGrp="1"/>
          </p:cNvSpPr>
          <p:nvPr>
            <p:ph idx="1"/>
          </p:nvPr>
        </p:nvSpPr>
        <p:spPr>
          <a:xfrm>
            <a:off x="457200" y="4567733"/>
            <a:ext cx="8229600" cy="2265115"/>
          </a:xfrm>
        </p:spPr>
        <p:txBody>
          <a:bodyPr/>
          <a:lstStyle/>
          <a:p>
            <a:pPr marL="0" indent="0" algn="ctr">
              <a:buNone/>
            </a:pPr>
            <a:r>
              <a:rPr lang="sk-SK" dirty="0"/>
              <a:t>anotácia pre triedu s metódami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E736784-D40A-BA41-DAB1-217A3F64A30D}"/>
              </a:ext>
            </a:extLst>
          </p:cNvPr>
          <p:cNvSpPr txBox="1">
            <a:spLocks/>
          </p:cNvSpPr>
          <p:nvPr/>
        </p:nvSpPr>
        <p:spPr>
          <a:xfrm>
            <a:off x="-26462" y="2911550"/>
            <a:ext cx="9144000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@WebService</a:t>
            </a:r>
          </a:p>
        </p:txBody>
      </p:sp>
    </p:spTree>
    <p:extLst>
      <p:ext uri="{BB962C8B-B14F-4D97-AF65-F5344CB8AC3E}">
        <p14:creationId xmlns:p14="http://schemas.microsoft.com/office/powerpoint/2010/main" val="83640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JAX-WS: dáta</a:t>
            </a:r>
          </a:p>
        </p:txBody>
      </p:sp>
      <p:sp>
        <p:nvSpPr>
          <p:cNvPr id="8" name="Zástupný symbol obsahu 7"/>
          <p:cNvSpPr>
            <a:spLocks noGrp="1"/>
          </p:cNvSpPr>
          <p:nvPr>
            <p:ph idx="1"/>
          </p:nvPr>
        </p:nvSpPr>
        <p:spPr>
          <a:xfrm>
            <a:off x="457200" y="4567733"/>
            <a:ext cx="8229600" cy="2265115"/>
          </a:xfrm>
        </p:spPr>
        <p:txBody>
          <a:bodyPr/>
          <a:lstStyle/>
          <a:p>
            <a:pPr marL="0" indent="0" algn="ctr">
              <a:buNone/>
            </a:pPr>
            <a:r>
              <a:rPr lang="sk-SK" dirty="0"/>
              <a:t>anotácie pre prispôsobenie parametrov a návratových hodnôt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E736784-D40A-BA41-DAB1-217A3F64A30D}"/>
              </a:ext>
            </a:extLst>
          </p:cNvPr>
          <p:cNvSpPr txBox="1">
            <a:spLocks/>
          </p:cNvSpPr>
          <p:nvPr/>
        </p:nvSpPr>
        <p:spPr>
          <a:xfrm>
            <a:off x="-26462" y="2911550"/>
            <a:ext cx="9144000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JAXB anotácie</a:t>
            </a:r>
          </a:p>
        </p:txBody>
      </p:sp>
    </p:spTree>
    <p:extLst>
      <p:ext uri="{BB962C8B-B14F-4D97-AF65-F5344CB8AC3E}">
        <p14:creationId xmlns:p14="http://schemas.microsoft.com/office/powerpoint/2010/main" val="815177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ĺžnik 5"/>
          <p:cNvSpPr/>
          <p:nvPr/>
        </p:nvSpPr>
        <p:spPr>
          <a:xfrm>
            <a:off x="349424" y="620688"/>
            <a:ext cx="8568952" cy="5688632"/>
          </a:xfrm>
          <a:prstGeom prst="rect">
            <a:avLst/>
          </a:prstGeom>
          <a:solidFill>
            <a:srgbClr val="D3D3C8"/>
          </a:solidFill>
          <a:ln w="28575">
            <a:solidFill>
              <a:srgbClr val="C0000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2000" b="1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@</a:t>
            </a:r>
            <a:r>
              <a:rPr lang="sk-SK" sz="2000" b="1" dirty="0" err="1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WebService</a:t>
            </a:r>
            <a:endParaRPr lang="sk-SK" sz="2000" b="1" dirty="0">
              <a:solidFill>
                <a:schemeClr val="tx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public class </a:t>
            </a:r>
            <a:r>
              <a:rPr lang="en-US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ChocolateService</a:t>
            </a:r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{</a:t>
            </a:r>
          </a:p>
          <a:p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private List&lt;Chocolate&gt; chocolates </a:t>
            </a:r>
            <a:endParaRPr lang="sk-SK" sz="20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</a:t>
            </a:r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 new</a:t>
            </a:r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CopyOnWriteArrayList</a:t>
            </a:r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&lt;Chocolate&gt;();</a:t>
            </a:r>
          </a:p>
          <a:p>
            <a:endParaRPr lang="sk-SK" sz="20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sk-S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public</a:t>
            </a:r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sk-S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ChocolateService</a:t>
            </a:r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 {</a:t>
            </a:r>
          </a:p>
          <a:p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chocolates.add</a:t>
            </a:r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(new Chocolate("</a:t>
            </a:r>
            <a:r>
              <a:rPr lang="en-US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Fasa</a:t>
            </a:r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70%", 70));</a:t>
            </a:r>
          </a:p>
          <a:p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}</a:t>
            </a:r>
          </a:p>
          <a:p>
            <a:endParaRPr lang="sk-SK" sz="20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sk-S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public</a:t>
            </a:r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List&lt;</a:t>
            </a:r>
            <a:r>
              <a:rPr lang="sk-S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Chocolate</a:t>
            </a:r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 list() {</a:t>
            </a:r>
          </a:p>
          <a:p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sk-S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return</a:t>
            </a:r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sk-S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chocolates</a:t>
            </a:r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}</a:t>
            </a:r>
          </a:p>
          <a:p>
            <a:endParaRPr lang="sk-SK" sz="20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public void add(Chocolate chocolate) {</a:t>
            </a:r>
          </a:p>
          <a:p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sk-S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chocolates.add</a:t>
            </a:r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sk-S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chocolate</a:t>
            </a:r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}</a:t>
            </a:r>
          </a:p>
          <a:p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49424" y="3465004"/>
            <a:ext cx="85689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9424" y="4615036"/>
            <a:ext cx="85689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5AB2E16-9471-1515-2D97-FE1E6CE4A6AE}"/>
              </a:ext>
            </a:extLst>
          </p:cNvPr>
          <p:cNvSpPr txBox="1">
            <a:spLocks/>
          </p:cNvSpPr>
          <p:nvPr/>
        </p:nvSpPr>
        <p:spPr>
          <a:xfrm>
            <a:off x="5098341" y="5229200"/>
            <a:ext cx="4067944" cy="1655135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sk-SK"/>
            </a:defPPr>
            <a:lvl1pPr indent="0" algn="ctr">
              <a:spcBef>
                <a:spcPct val="20000"/>
              </a:spcBef>
              <a:buFont typeface="Arial" pitchFamily="34" charset="0"/>
              <a:buNone/>
              <a:defRPr sz="28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sk-SK"/>
              <a:t>všetky public</a:t>
            </a:r>
            <a:r>
              <a:rPr lang="sk-SK" dirty="0"/>
              <a:t> metódy </a:t>
            </a:r>
            <a:r>
              <a:rPr lang="sk-SK"/>
              <a:t>sa zverejnia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335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82D6-8634-4E11-A444-B8001CA2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Stroj vs stroj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8234BF1D-2B88-D508-BC9F-0A68CCE77C6C}"/>
              </a:ext>
            </a:extLst>
          </p:cNvPr>
          <p:cNvSpPr/>
          <p:nvPr/>
        </p:nvSpPr>
        <p:spPr>
          <a:xfrm>
            <a:off x="539551" y="2565344"/>
            <a:ext cx="2879879" cy="2879879"/>
          </a:xfrm>
          <a:prstGeom prst="cube">
            <a:avLst/>
          </a:prstGeom>
          <a:solidFill>
            <a:srgbClr val="D3750C"/>
          </a:solidFill>
          <a:ln>
            <a:solidFill>
              <a:srgbClr val="ADA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Systém Romeo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76AB8466-A75D-E9C5-D17A-2EDB383E7D07}"/>
              </a:ext>
            </a:extLst>
          </p:cNvPr>
          <p:cNvSpPr/>
          <p:nvPr/>
        </p:nvSpPr>
        <p:spPr>
          <a:xfrm>
            <a:off x="5580113" y="2565344"/>
            <a:ext cx="2879879" cy="2879879"/>
          </a:xfrm>
          <a:prstGeom prst="cube">
            <a:avLst/>
          </a:prstGeom>
          <a:solidFill>
            <a:srgbClr val="9F2B00"/>
          </a:solidFill>
          <a:ln>
            <a:solidFill>
              <a:srgbClr val="ADA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Systém Julia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C9AAF4-4993-A774-0085-D3A2DF15BAC4}"/>
              </a:ext>
            </a:extLst>
          </p:cNvPr>
          <p:cNvCxnSpPr/>
          <p:nvPr/>
        </p:nvCxnSpPr>
        <p:spPr>
          <a:xfrm>
            <a:off x="3059832" y="4077072"/>
            <a:ext cx="2520281" cy="0"/>
          </a:xfrm>
          <a:prstGeom prst="line">
            <a:avLst/>
          </a:prstGeom>
          <a:ln w="76200">
            <a:solidFill>
              <a:srgbClr val="D375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ástupný symbol obsahu 2">
            <a:extLst>
              <a:ext uri="{FF2B5EF4-FFF2-40B4-BE49-F238E27FC236}">
                <a16:creationId xmlns:a16="http://schemas.microsoft.com/office/drawing/2014/main" id="{8A0962B9-DAD3-76F1-6335-87221C7B9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888" y="4293096"/>
            <a:ext cx="2016225" cy="792088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protokol</a:t>
            </a:r>
          </a:p>
        </p:txBody>
      </p:sp>
    </p:spTree>
    <p:extLst>
      <p:ext uri="{BB962C8B-B14F-4D97-AF65-F5344CB8AC3E}">
        <p14:creationId xmlns:p14="http://schemas.microsoft.com/office/powerpoint/2010/main" val="4245421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5">
            <a:extLst>
              <a:ext uri="{FF2B5EF4-FFF2-40B4-BE49-F238E27FC236}">
                <a16:creationId xmlns:a16="http://schemas.microsoft.com/office/drawing/2014/main" id="{94526982-EB53-E2B2-248F-965413B7887A}"/>
              </a:ext>
            </a:extLst>
          </p:cNvPr>
          <p:cNvSpPr/>
          <p:nvPr/>
        </p:nvSpPr>
        <p:spPr>
          <a:xfrm>
            <a:off x="323528" y="1664281"/>
            <a:ext cx="8568952" cy="1440160"/>
          </a:xfrm>
          <a:prstGeom prst="rect">
            <a:avLst/>
          </a:prstGeom>
          <a:solidFill>
            <a:srgbClr val="D3D3C8"/>
          </a:solidFill>
          <a:ln w="28575">
            <a:solidFill>
              <a:srgbClr val="C0000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r>
              <a:rPr lang="sk-SK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Endpoint.publish</a:t>
            </a:r>
            <a:r>
              <a:rPr lang="sk-SK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("http://localhost:10000/</a:t>
            </a:r>
            <a:r>
              <a:rPr lang="sk-SK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ws</a:t>
            </a:r>
            <a:r>
              <a:rPr lang="sk-SK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</a:t>
            </a:r>
            <a:r>
              <a:rPr lang="sk-SK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chocolates</a:t>
            </a:r>
            <a:r>
              <a:rPr lang="sk-SK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", </a:t>
            </a:r>
          </a:p>
          <a:p>
            <a:r>
              <a:rPr lang="sk-SK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           new </a:t>
            </a:r>
            <a:r>
              <a:rPr lang="sk-SK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ChocolateService</a:t>
            </a:r>
            <a:r>
              <a:rPr lang="sk-SK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r>
              <a:rPr lang="sk-SK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       );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CF873BD9-A9FC-6E04-9E4B-4EB4D0323E89}"/>
              </a:ext>
            </a:extLst>
          </p:cNvPr>
          <p:cNvSpPr txBox="1">
            <a:spLocks/>
          </p:cNvSpPr>
          <p:nvPr/>
        </p:nvSpPr>
        <p:spPr>
          <a:xfrm>
            <a:off x="322265" y="3429001"/>
            <a:ext cx="2808312" cy="1655135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sk-SK"/>
            </a:defPPr>
            <a:lvl1pPr indent="0" algn="ctr">
              <a:spcBef>
                <a:spcPct val="20000"/>
              </a:spcBef>
              <a:buFont typeface="Arial" pitchFamily="34" charset="0"/>
              <a:buNone/>
              <a:defRPr sz="28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sk-SK" dirty="0"/>
              <a:t>zverejní SOAP službu cez HTTP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E89B4017-0919-9185-404D-0B1DFBC4ECA4}"/>
              </a:ext>
            </a:extLst>
          </p:cNvPr>
          <p:cNvSpPr txBox="1">
            <a:spLocks/>
          </p:cNvSpPr>
          <p:nvPr/>
        </p:nvSpPr>
        <p:spPr>
          <a:xfrm>
            <a:off x="3203848" y="3429000"/>
            <a:ext cx="5690817" cy="1655135"/>
          </a:xfrm>
          <a:prstGeom prst="rect">
            <a:avLst/>
          </a:prstGeom>
          <a:solidFill>
            <a:srgbClr val="D3750C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sk-SK"/>
            </a:defPPr>
            <a:lvl1pPr indent="0" algn="ctr">
              <a:spcBef>
                <a:spcPct val="20000"/>
              </a:spcBef>
              <a:buFont typeface="Arial" pitchFamily="34" charset="0"/>
              <a:buNone/>
              <a:defRPr sz="28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sk-SK" dirty="0"/>
              <a:t>navštívme URL </a:t>
            </a:r>
            <a:r>
              <a:rPr lang="sk-SK" dirty="0" err="1"/>
              <a:t>browserom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58312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obsahu 6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800" b="1" dirty="0">
                <a:solidFill>
                  <a:schemeClr val="accent6"/>
                </a:solidFill>
              </a:rPr>
              <a:t>DEMO</a:t>
            </a:r>
          </a:p>
          <a:p>
            <a:pPr marL="0" indent="0" algn="ctr">
              <a:buNone/>
            </a:pPr>
            <a:r>
              <a:rPr lang="sk-SK" sz="4800" dirty="0"/>
              <a:t>[JAX-WS]</a:t>
            </a:r>
          </a:p>
        </p:txBody>
      </p:sp>
    </p:spTree>
    <p:extLst>
      <p:ext uri="{BB962C8B-B14F-4D97-AF65-F5344CB8AC3E}">
        <p14:creationId xmlns:p14="http://schemas.microsoft.com/office/powerpoint/2010/main" val="3727651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Ako sa pripojiť?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4294967295"/>
          </p:nvPr>
        </p:nvSpPr>
        <p:spPr>
          <a:xfrm>
            <a:off x="457200" y="1916832"/>
            <a:ext cx="8229600" cy="4209331"/>
          </a:xfrm>
        </p:spPr>
        <p:txBody>
          <a:bodyPr>
            <a:noAutofit/>
          </a:bodyPr>
          <a:lstStyle/>
          <a:p>
            <a:r>
              <a:rPr lang="sk-SK" sz="3600" dirty="0"/>
              <a:t>priamo posielať správy cez HTTP</a:t>
            </a:r>
          </a:p>
          <a:p>
            <a:pPr lvl="1"/>
            <a:r>
              <a:rPr lang="sk-SK" sz="3200" dirty="0"/>
              <a:t>odkiaľ poznáme tvar správ?</a:t>
            </a:r>
          </a:p>
          <a:p>
            <a:pPr lvl="1"/>
            <a:r>
              <a:rPr lang="sk-SK" sz="3200" dirty="0"/>
              <a:t>odkiaľ zoznam poskytovaných metód?</a:t>
            </a:r>
          </a:p>
          <a:p>
            <a:pPr lvl="1"/>
            <a:r>
              <a:rPr lang="sk-SK" sz="3200" dirty="0"/>
              <a:t>....</a:t>
            </a:r>
          </a:p>
          <a:p>
            <a:r>
              <a:rPr lang="sk-SK" sz="3600" dirty="0"/>
              <a:t>potrebujeme dokumentáciu!</a:t>
            </a:r>
          </a:p>
        </p:txBody>
      </p:sp>
    </p:spTree>
    <p:extLst>
      <p:ext uri="{BB962C8B-B14F-4D97-AF65-F5344CB8AC3E}">
        <p14:creationId xmlns:p14="http://schemas.microsoft.com/office/powerpoint/2010/main" val="2252938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WSDL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4294967295"/>
          </p:nvPr>
        </p:nvSpPr>
        <p:spPr>
          <a:xfrm>
            <a:off x="457200" y="1916832"/>
            <a:ext cx="8229600" cy="4209331"/>
          </a:xfrm>
        </p:spPr>
        <p:txBody>
          <a:bodyPr>
            <a:noAutofit/>
          </a:bodyPr>
          <a:lstStyle/>
          <a:p>
            <a:r>
              <a:rPr lang="sk-SK" dirty="0" err="1"/>
              <a:t>metadátový</a:t>
            </a:r>
            <a:r>
              <a:rPr lang="sk-SK" dirty="0"/>
              <a:t> popis webovej služby</a:t>
            </a:r>
          </a:p>
          <a:p>
            <a:pPr lvl="1"/>
            <a:r>
              <a:rPr lang="sk-SK" dirty="0"/>
              <a:t>operácie?</a:t>
            </a:r>
          </a:p>
          <a:p>
            <a:pPr lvl="1"/>
            <a:r>
              <a:rPr lang="sk-SK" dirty="0"/>
              <a:t>dátové typy?</a:t>
            </a:r>
          </a:p>
          <a:p>
            <a:pPr lvl="1"/>
            <a:r>
              <a:rPr lang="sk-SK" dirty="0"/>
              <a:t>spôsob prekladu do XML a späť?</a:t>
            </a:r>
          </a:p>
          <a:p>
            <a:r>
              <a:rPr lang="sk-SK" dirty="0"/>
              <a:t>XML formát pre čítanie strojom</a:t>
            </a:r>
          </a:p>
          <a:p>
            <a:r>
              <a:rPr lang="sk-SK" dirty="0"/>
              <a:t>z neho možno generovať </a:t>
            </a:r>
            <a:r>
              <a:rPr lang="sk-SK" b="1" dirty="0">
                <a:solidFill>
                  <a:srgbClr val="9F2B00"/>
                </a:solidFill>
              </a:rPr>
              <a:t>klientov</a:t>
            </a:r>
            <a:r>
              <a:rPr lang="sk-SK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86459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JAX-WS </a:t>
            </a:r>
            <a:r>
              <a:rPr lang="sk-SK" dirty="0" err="1"/>
              <a:t>autogeneruje</a:t>
            </a:r>
            <a:r>
              <a:rPr lang="sk-SK" dirty="0"/>
              <a:t> WSDL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4294967295"/>
          </p:nvPr>
        </p:nvSpPr>
        <p:spPr>
          <a:xfrm>
            <a:off x="457200" y="1916832"/>
            <a:ext cx="8229600" cy="4209331"/>
          </a:xfrm>
        </p:spPr>
        <p:txBody>
          <a:bodyPr>
            <a:noAutofit/>
          </a:bodyPr>
          <a:lstStyle/>
          <a:p>
            <a:r>
              <a:rPr lang="sk-SK" dirty="0"/>
              <a:t>JAX-WS server sprístupní WSDL na: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automaticky generované</a:t>
            </a:r>
          </a:p>
          <a:p>
            <a:r>
              <a:rPr lang="sk-SK" dirty="0"/>
              <a:t>určené pre stroje, nie pre ľudí!</a:t>
            </a:r>
          </a:p>
          <a:p>
            <a:r>
              <a:rPr lang="sk-SK" dirty="0"/>
              <a:t>ale neskôr budeme vytvárať ručne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B1361BE7-8FF4-8238-7489-7231D5787763}"/>
              </a:ext>
            </a:extLst>
          </p:cNvPr>
          <p:cNvSpPr txBox="1">
            <a:spLocks/>
          </p:cNvSpPr>
          <p:nvPr/>
        </p:nvSpPr>
        <p:spPr>
          <a:xfrm>
            <a:off x="0" y="2780928"/>
            <a:ext cx="9144000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http://localhost:10000/ws/chocolates?wsdl</a:t>
            </a:r>
          </a:p>
        </p:txBody>
      </p:sp>
    </p:spTree>
    <p:extLst>
      <p:ext uri="{BB962C8B-B14F-4D97-AF65-F5344CB8AC3E}">
        <p14:creationId xmlns:p14="http://schemas.microsoft.com/office/powerpoint/2010/main" val="885556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obsahu 6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800" dirty="0"/>
              <a:t>Vytvorte klienta pre službu v JAX-WS pomocou </a:t>
            </a:r>
            <a:r>
              <a:rPr lang="sk-SK" sz="4800" dirty="0" err="1"/>
              <a:t>SoapUI</a:t>
            </a:r>
            <a:endParaRPr lang="sk-SK" sz="4800" dirty="0"/>
          </a:p>
        </p:txBody>
      </p:sp>
    </p:spTree>
    <p:extLst>
      <p:ext uri="{BB962C8B-B14F-4D97-AF65-F5344CB8AC3E}">
        <p14:creationId xmlns:p14="http://schemas.microsoft.com/office/powerpoint/2010/main" val="1020868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590550"/>
            <a:ext cx="5248275" cy="567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8603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94" y="1124744"/>
            <a:ext cx="7300913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2796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" y="764704"/>
            <a:ext cx="8143875" cy="4076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252624" y="4784324"/>
            <a:ext cx="2808312" cy="1859634"/>
          </a:xfrm>
          <a:prstGeom prst="wedgeRoundRectCallout">
            <a:avLst>
              <a:gd name="adj1" fmla="val -19024"/>
              <a:gd name="adj2" fmla="val -19086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operácie a ukážkové dopyty</a:t>
            </a:r>
          </a:p>
        </p:txBody>
      </p:sp>
      <p:sp>
        <p:nvSpPr>
          <p:cNvPr id="6" name="BlokTextu 4"/>
          <p:cNvSpPr txBox="1"/>
          <p:nvPr/>
        </p:nvSpPr>
        <p:spPr>
          <a:xfrm>
            <a:off x="4860032" y="4841404"/>
            <a:ext cx="2808312" cy="1859634"/>
          </a:xfrm>
          <a:prstGeom prst="wedgeRoundRectCallout">
            <a:avLst>
              <a:gd name="adj1" fmla="val -48419"/>
              <a:gd name="adj2" fmla="val -7135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dopyt + odpoveď zo servera</a:t>
            </a:r>
          </a:p>
        </p:txBody>
      </p:sp>
      <p:sp>
        <p:nvSpPr>
          <p:cNvPr id="7" name="BlokTextu 4"/>
          <p:cNvSpPr txBox="1"/>
          <p:nvPr/>
        </p:nvSpPr>
        <p:spPr>
          <a:xfrm>
            <a:off x="4211960" y="116632"/>
            <a:ext cx="4608512" cy="813184"/>
          </a:xfrm>
          <a:prstGeom prst="wedgeRoundRectCallout">
            <a:avLst>
              <a:gd name="adj1" fmla="val -76513"/>
              <a:gd name="adj2" fmla="val 7323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spustenie dopytu</a:t>
            </a:r>
          </a:p>
        </p:txBody>
      </p:sp>
    </p:spTree>
    <p:extLst>
      <p:ext uri="{BB962C8B-B14F-4D97-AF65-F5344CB8AC3E}">
        <p14:creationId xmlns:p14="http://schemas.microsoft.com/office/powerpoint/2010/main" val="3875289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381000"/>
            <a:ext cx="7262813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323528" y="4005064"/>
            <a:ext cx="2520280" cy="2471936"/>
          </a:xfrm>
          <a:prstGeom prst="wedgeRoundRectCallout">
            <a:avLst>
              <a:gd name="adj1" fmla="val 63700"/>
              <a:gd name="adj2" fmla="val -397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po zmene API treba aktualizovať klienta</a:t>
            </a:r>
          </a:p>
        </p:txBody>
      </p:sp>
    </p:spTree>
    <p:extLst>
      <p:ext uri="{BB962C8B-B14F-4D97-AF65-F5344CB8AC3E}">
        <p14:creationId xmlns:p14="http://schemas.microsoft.com/office/powerpoint/2010/main" val="255664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82D6-8634-4E11-A444-B8001CA2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Remote Procedure Call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8234BF1D-2B88-D508-BC9F-0A68CCE77C6C}"/>
              </a:ext>
            </a:extLst>
          </p:cNvPr>
          <p:cNvSpPr/>
          <p:nvPr/>
        </p:nvSpPr>
        <p:spPr>
          <a:xfrm>
            <a:off x="539551" y="2565344"/>
            <a:ext cx="2879879" cy="2879879"/>
          </a:xfrm>
          <a:prstGeom prst="cube">
            <a:avLst/>
          </a:prstGeom>
          <a:solidFill>
            <a:srgbClr val="D3750C"/>
          </a:solidFill>
          <a:ln>
            <a:solidFill>
              <a:srgbClr val="ADA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Systém Romeo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76AB8466-A75D-E9C5-D17A-2EDB383E7D07}"/>
              </a:ext>
            </a:extLst>
          </p:cNvPr>
          <p:cNvSpPr/>
          <p:nvPr/>
        </p:nvSpPr>
        <p:spPr>
          <a:xfrm>
            <a:off x="5580113" y="2565344"/>
            <a:ext cx="2879879" cy="2879879"/>
          </a:xfrm>
          <a:prstGeom prst="cube">
            <a:avLst/>
          </a:prstGeom>
          <a:solidFill>
            <a:srgbClr val="9F2B00"/>
          </a:solidFill>
          <a:ln>
            <a:solidFill>
              <a:srgbClr val="ADA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Systém Julia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C9AAF4-4993-A774-0085-D3A2DF15BAC4}"/>
              </a:ext>
            </a:extLst>
          </p:cNvPr>
          <p:cNvCxnSpPr/>
          <p:nvPr/>
        </p:nvCxnSpPr>
        <p:spPr>
          <a:xfrm>
            <a:off x="3059832" y="4077072"/>
            <a:ext cx="2520281" cy="0"/>
          </a:xfrm>
          <a:prstGeom prst="line">
            <a:avLst/>
          </a:prstGeom>
          <a:ln w="76200">
            <a:solidFill>
              <a:srgbClr val="D375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ástupný symbol obsahu 2">
            <a:extLst>
              <a:ext uri="{FF2B5EF4-FFF2-40B4-BE49-F238E27FC236}">
                <a16:creationId xmlns:a16="http://schemas.microsoft.com/office/drawing/2014/main" id="{8A0962B9-DAD3-76F1-6335-87221C7B9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7824" y="4185083"/>
            <a:ext cx="2520281" cy="79208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sk-SK" sz="2700" dirty="0"/>
              <a:t>OK</a:t>
            </a:r>
          </a:p>
        </p:txBody>
      </p:sp>
      <p:sp>
        <p:nvSpPr>
          <p:cNvPr id="3" name="Zástupný symbol obsahu 2">
            <a:extLst>
              <a:ext uri="{FF2B5EF4-FFF2-40B4-BE49-F238E27FC236}">
                <a16:creationId xmlns:a16="http://schemas.microsoft.com/office/drawing/2014/main" id="{5FBE634D-B4B8-D8E0-1FC8-E2F67052C64A}"/>
              </a:ext>
            </a:extLst>
          </p:cNvPr>
          <p:cNvSpPr txBox="1">
            <a:spLocks/>
          </p:cNvSpPr>
          <p:nvPr/>
        </p:nvSpPr>
        <p:spPr>
          <a:xfrm>
            <a:off x="2987381" y="3609239"/>
            <a:ext cx="2016225" cy="792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k-SK" dirty="0" err="1"/>
              <a:t>send</a:t>
            </a:r>
            <a:r>
              <a:rPr lang="sk-SK" dirty="0"/>
              <a:t>€€(10)</a:t>
            </a:r>
          </a:p>
        </p:txBody>
      </p:sp>
    </p:spTree>
    <p:extLst>
      <p:ext uri="{BB962C8B-B14F-4D97-AF65-F5344CB8AC3E}">
        <p14:creationId xmlns:p14="http://schemas.microsoft.com/office/powerpoint/2010/main" val="2700852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obsahu 6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800" dirty="0"/>
              <a:t>Vygenerujte JAX-WS klienta</a:t>
            </a:r>
          </a:p>
        </p:txBody>
      </p:sp>
    </p:spTree>
    <p:extLst>
      <p:ext uri="{BB962C8B-B14F-4D97-AF65-F5344CB8AC3E}">
        <p14:creationId xmlns:p14="http://schemas.microsoft.com/office/powerpoint/2010/main" val="18879732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AD17F23-DE48-CF4F-A198-6A7F9ADD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Java 11 a novšia?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41416F5-627D-3B46-8648-A34CF9BCF5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2348880"/>
            <a:ext cx="8229600" cy="3777283"/>
          </a:xfrm>
        </p:spPr>
        <p:txBody>
          <a:bodyPr>
            <a:normAutofit/>
          </a:bodyPr>
          <a:lstStyle/>
          <a:p>
            <a:r>
              <a:rPr lang="en-SK" sz="3600" dirty="0"/>
              <a:t>použite knižnicu </a:t>
            </a:r>
            <a:r>
              <a:rPr lang="en-SK" sz="3600" b="1" dirty="0">
                <a:solidFill>
                  <a:srgbClr val="D3750C"/>
                </a:solidFill>
              </a:rPr>
              <a:t>JAX-WS Metro 3</a:t>
            </a:r>
            <a:r>
              <a:rPr lang="en-SK" sz="3600" dirty="0"/>
              <a:t> alebo novšiu</a:t>
            </a:r>
          </a:p>
          <a:p>
            <a:r>
              <a:rPr lang="en-SK" sz="3600" dirty="0"/>
              <a:t>použite </a:t>
            </a:r>
            <a:r>
              <a:rPr lang="en-SK" sz="3600" b="1" dirty="0">
                <a:solidFill>
                  <a:srgbClr val="D3750C"/>
                </a:solidFill>
              </a:rPr>
              <a:t>Maven plugin</a:t>
            </a:r>
            <a:endParaRPr lang="en-SK" sz="3600" dirty="0">
              <a:solidFill>
                <a:srgbClr val="D3750C"/>
              </a:solidFill>
            </a:endParaRP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591ECF7C-102A-8475-26AD-C3F15E9743BC}"/>
              </a:ext>
            </a:extLst>
          </p:cNvPr>
          <p:cNvSpPr txBox="1">
            <a:spLocks/>
          </p:cNvSpPr>
          <p:nvPr/>
        </p:nvSpPr>
        <p:spPr>
          <a:xfrm>
            <a:off x="0" y="5440361"/>
            <a:ext cx="9144000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800" dirty="0">
                <a:solidFill>
                  <a:schemeClr val="bg1"/>
                </a:solidFill>
              </a:rPr>
              <a:t>https://</a:t>
            </a:r>
            <a:r>
              <a:rPr lang="en-GB" sz="2800" dirty="0" err="1">
                <a:solidFill>
                  <a:schemeClr val="bg1"/>
                </a:solidFill>
              </a:rPr>
              <a:t>bit.ly</a:t>
            </a:r>
            <a:r>
              <a:rPr lang="en-GB" sz="2800" dirty="0">
                <a:solidFill>
                  <a:schemeClr val="bg1"/>
                </a:solidFill>
              </a:rPr>
              <a:t>/3foWz6S</a:t>
            </a:r>
            <a:endParaRPr lang="en-SK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109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vytvoriť klienta v </a:t>
            </a:r>
            <a:r>
              <a:rPr lang="sk-SK" dirty="0" err="1"/>
              <a:t>main</a:t>
            </a:r>
            <a:r>
              <a:rPr lang="sk-SK" dirty="0"/>
              <a:t>()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stvoríme továreň na </a:t>
            </a:r>
            <a:r>
              <a:rPr lang="sk-SK" dirty="0" err="1">
                <a:solidFill>
                  <a:srgbClr val="9F2B00"/>
                </a:solidFill>
              </a:rPr>
              <a:t>webservisy</a:t>
            </a:r>
            <a:endParaRPr lang="sk-SK" dirty="0">
              <a:solidFill>
                <a:srgbClr val="9F2B00"/>
              </a:solidFill>
            </a:endParaRPr>
          </a:p>
          <a:p>
            <a:r>
              <a:rPr lang="sk-SK" dirty="0"/>
              <a:t>továreň vyprodukuje </a:t>
            </a:r>
            <a:r>
              <a:rPr lang="sk-SK" dirty="0">
                <a:solidFill>
                  <a:srgbClr val="9F2B00"/>
                </a:solidFill>
              </a:rPr>
              <a:t>port</a:t>
            </a:r>
            <a:r>
              <a:rPr lang="sk-SK" dirty="0"/>
              <a:t> </a:t>
            </a:r>
          </a:p>
          <a:p>
            <a:pPr lvl="1"/>
            <a:r>
              <a:rPr lang="sk-SK" dirty="0" err="1"/>
              <a:t>webservis</a:t>
            </a:r>
            <a:r>
              <a:rPr lang="sk-SK" dirty="0"/>
              <a:t> s operáciami</a:t>
            </a:r>
          </a:p>
          <a:p>
            <a:r>
              <a:rPr lang="sk-SK" dirty="0"/>
              <a:t>na porte voláme </a:t>
            </a:r>
            <a:r>
              <a:rPr lang="sk-SK" dirty="0">
                <a:solidFill>
                  <a:srgbClr val="9F2B00"/>
                </a:solidFill>
              </a:rPr>
              <a:t>metódy</a:t>
            </a:r>
            <a:r>
              <a:rPr lang="sk-SK" dirty="0"/>
              <a:t> zodpovedajúce operáciám</a:t>
            </a:r>
          </a:p>
        </p:txBody>
      </p:sp>
    </p:spTree>
    <p:extLst>
      <p:ext uri="{BB962C8B-B14F-4D97-AF65-F5344CB8AC3E}">
        <p14:creationId xmlns:p14="http://schemas.microsoft.com/office/powerpoint/2010/main" val="2780810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7F3C6F3A-0E5B-C401-D1EC-E3C878374D4D}"/>
              </a:ext>
            </a:extLst>
          </p:cNvPr>
          <p:cNvSpPr txBox="1">
            <a:spLocks/>
          </p:cNvSpPr>
          <p:nvPr/>
        </p:nvSpPr>
        <p:spPr>
          <a:xfrm>
            <a:off x="0" y="2996952"/>
            <a:ext cx="9144000" cy="1417639"/>
          </a:xfrm>
          <a:prstGeom prst="rect">
            <a:avLst/>
          </a:prstGeom>
          <a:solidFill>
            <a:srgbClr val="D3750C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k-SK" sz="18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ChocolateServiceService</a:t>
            </a:r>
            <a:r>
              <a:rPr lang="sk-SK" sz="1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sk-SK" sz="18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service</a:t>
            </a:r>
            <a:r>
              <a:rPr lang="sk-SK" sz="1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new </a:t>
            </a:r>
            <a:r>
              <a:rPr lang="sk-SK" sz="18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ChocolateServiceService</a:t>
            </a:r>
            <a:r>
              <a:rPr lang="sk-SK" sz="1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();</a:t>
            </a:r>
          </a:p>
          <a:p>
            <a:pPr marL="0" indent="0" algn="ctr">
              <a:buNone/>
            </a:pPr>
            <a:r>
              <a:rPr lang="sk-SK" sz="18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IChocolateService</a:t>
            </a:r>
            <a:r>
              <a:rPr lang="sk-SK" sz="1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port = </a:t>
            </a:r>
            <a:r>
              <a:rPr lang="sk-SK" sz="18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getChocolateServicePort</a:t>
            </a:r>
            <a:r>
              <a:rPr lang="sk-SK" sz="1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();</a:t>
            </a:r>
          </a:p>
          <a:p>
            <a:pPr marL="0" indent="0" algn="ctr">
              <a:buNone/>
            </a:pPr>
            <a:r>
              <a:rPr lang="sk-SK" sz="1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List&lt;</a:t>
            </a:r>
            <a:r>
              <a:rPr lang="sk-SK" sz="18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Chocolate</a:t>
            </a:r>
            <a:r>
              <a:rPr lang="sk-SK" sz="1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 </a:t>
            </a:r>
            <a:r>
              <a:rPr lang="sk-SK" sz="18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chocolates</a:t>
            </a:r>
            <a:r>
              <a:rPr lang="sk-SK" sz="1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sk-SK" sz="18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port.list</a:t>
            </a:r>
            <a:r>
              <a:rPr lang="sk-SK" sz="1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();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5D295D8A-26A8-54D1-487D-DEC6A1F68117}"/>
              </a:ext>
            </a:extLst>
          </p:cNvPr>
          <p:cNvSpPr txBox="1">
            <a:spLocks/>
          </p:cNvSpPr>
          <p:nvPr/>
        </p:nvSpPr>
        <p:spPr>
          <a:xfrm>
            <a:off x="3203848" y="5440361"/>
            <a:ext cx="5940152" cy="1417639"/>
          </a:xfrm>
          <a:prstGeom prst="wedgeRectCallout">
            <a:avLst>
              <a:gd name="adj1" fmla="val -2906"/>
              <a:gd name="adj2" fmla="val -136869"/>
            </a:avLst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k-SK" sz="2800" dirty="0">
                <a:solidFill>
                  <a:schemeClr val="bg1"/>
                </a:solidFill>
              </a:rPr>
              <a:t>port je nerozoznateľný od servisnej implementácie na serveri</a:t>
            </a:r>
          </a:p>
        </p:txBody>
      </p:sp>
    </p:spTree>
    <p:extLst>
      <p:ext uri="{BB962C8B-B14F-4D97-AF65-F5344CB8AC3E}">
        <p14:creationId xmlns:p14="http://schemas.microsoft.com/office/powerpoint/2010/main" val="2099168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0A5C081-51C2-C248-E62E-9142E6E24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K" dirty="0"/>
              <a:t>JAX-WS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2746648" cy="4525963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automaticky vygenerovaný popisovač WSDL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sk-SK" dirty="0"/>
              <a:t>vygenerovaný </a:t>
            </a:r>
            <a:br>
              <a:rPr lang="sk-SK" dirty="0"/>
            </a:br>
            <a:r>
              <a:rPr lang="sk-SK" dirty="0"/>
              <a:t>z WSDL cez </a:t>
            </a:r>
          </a:p>
          <a:p>
            <a:pPr algn="r"/>
            <a:r>
              <a:rPr lang="sk-SK" dirty="0" err="1"/>
              <a:t>SoapUI</a:t>
            </a:r>
            <a:endParaRPr lang="sk-SK" dirty="0"/>
          </a:p>
          <a:p>
            <a:pPr algn="r"/>
            <a:r>
              <a:rPr lang="sk-SK" dirty="0" err="1"/>
              <a:t>Maven</a:t>
            </a:r>
            <a:endParaRPr lang="sk-SK" dirty="0"/>
          </a:p>
          <a:p>
            <a:pPr algn="r"/>
            <a:r>
              <a:rPr lang="sk-SK" dirty="0" err="1"/>
              <a:t>wsimport</a:t>
            </a:r>
            <a:endParaRPr lang="sk-SK" dirty="0"/>
          </a:p>
        </p:txBody>
      </p:sp>
      <p:sp>
        <p:nvSpPr>
          <p:cNvPr id="5" name="BlokTextu 3"/>
          <p:cNvSpPr txBox="1"/>
          <p:nvPr/>
        </p:nvSpPr>
        <p:spPr>
          <a:xfrm>
            <a:off x="3091645" y="2132856"/>
            <a:ext cx="2808312" cy="1872208"/>
          </a:xfrm>
          <a:prstGeom prst="leftRightArrow">
            <a:avLst>
              <a:gd name="adj1" fmla="val 50000"/>
              <a:gd name="adj2" fmla="val 31858"/>
            </a:avLst>
          </a:prstGeom>
          <a:solidFill>
            <a:srgbClr val="9F2B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WSDL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D7E1E341-9554-C3EB-EE77-81ED82788DC7}"/>
              </a:ext>
            </a:extLst>
          </p:cNvPr>
          <p:cNvSpPr txBox="1">
            <a:spLocks/>
          </p:cNvSpPr>
          <p:nvPr/>
        </p:nvSpPr>
        <p:spPr>
          <a:xfrm>
            <a:off x="-36512" y="5457842"/>
            <a:ext cx="4104456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SOAP Server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1399D-9267-C6F5-BCFC-30F2CF54EBB9}"/>
              </a:ext>
            </a:extLst>
          </p:cNvPr>
          <p:cNvSpPr txBox="1">
            <a:spLocks/>
          </p:cNvSpPr>
          <p:nvPr/>
        </p:nvSpPr>
        <p:spPr>
          <a:xfrm>
            <a:off x="5076058" y="5462694"/>
            <a:ext cx="4104456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SOAP Client</a:t>
            </a:r>
          </a:p>
        </p:txBody>
      </p:sp>
    </p:spTree>
    <p:extLst>
      <p:ext uri="{BB962C8B-B14F-4D97-AF65-F5344CB8AC3E}">
        <p14:creationId xmlns:p14="http://schemas.microsoft.com/office/powerpoint/2010/main" val="1378860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Sumár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vieme vytvoriť JAX-WS server i klienta</a:t>
            </a:r>
          </a:p>
          <a:p>
            <a:r>
              <a:rPr lang="sk-SK" dirty="0" err="1"/>
              <a:t>Java</a:t>
            </a:r>
            <a:r>
              <a:rPr lang="sk-SK" dirty="0"/>
              <a:t>&lt;-&gt;</a:t>
            </a:r>
            <a:r>
              <a:rPr lang="sk-SK" dirty="0" err="1"/>
              <a:t>Java</a:t>
            </a:r>
            <a:endParaRPr lang="sk-SK" dirty="0"/>
          </a:p>
          <a:p>
            <a:r>
              <a:rPr lang="sk-SK" dirty="0"/>
              <a:t>čo však s </a:t>
            </a:r>
            <a:r>
              <a:rPr lang="sk-SK" dirty="0" err="1"/>
              <a:t>interoperabilitou</a:t>
            </a:r>
            <a:r>
              <a:rPr lang="sk-SK" dirty="0"/>
              <a:t> </a:t>
            </a:r>
          </a:p>
          <a:p>
            <a:pPr lvl="1"/>
            <a:r>
              <a:rPr lang="sk-SK" dirty="0"/>
              <a:t>medzi jazykmi a platformami?</a:t>
            </a:r>
          </a:p>
          <a:p>
            <a:r>
              <a:rPr lang="sk-SK" dirty="0"/>
              <a:t>čo však so stabilitou API?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89D1266-27E2-3D2A-8D49-A36D60F0C35C}"/>
              </a:ext>
            </a:extLst>
          </p:cNvPr>
          <p:cNvSpPr txBox="1">
            <a:spLocks/>
          </p:cNvSpPr>
          <p:nvPr/>
        </p:nvSpPr>
        <p:spPr>
          <a:xfrm>
            <a:off x="0" y="5440361"/>
            <a:ext cx="9144000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garantované riešenie: ručné WSDL</a:t>
            </a:r>
          </a:p>
        </p:txBody>
      </p:sp>
    </p:spTree>
    <p:extLst>
      <p:ext uri="{BB962C8B-B14F-4D97-AF65-F5344CB8AC3E}">
        <p14:creationId xmlns:p14="http://schemas.microsoft.com/office/powerpoint/2010/main" val="21782688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6000" dirty="0"/>
              <a:t>Od WSDL ku kódu</a:t>
            </a:r>
          </a:p>
        </p:txBody>
      </p:sp>
    </p:spTree>
    <p:extLst>
      <p:ext uri="{BB962C8B-B14F-4D97-AF65-F5344CB8AC3E}">
        <p14:creationId xmlns:p14="http://schemas.microsoft.com/office/powerpoint/2010/main" val="21274810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Metadáta webovej služby: WSDL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2797175" algn="l"/>
              </a:tabLst>
            </a:pPr>
            <a:r>
              <a:rPr lang="sk-SK" b="1" dirty="0">
                <a:solidFill>
                  <a:srgbClr val="9F2B00"/>
                </a:solidFill>
              </a:rPr>
              <a:t>operácie</a:t>
            </a:r>
            <a:r>
              <a:rPr lang="sk-SK" dirty="0"/>
              <a:t>	metódy</a:t>
            </a:r>
          </a:p>
          <a:p>
            <a:pPr marL="0" indent="0">
              <a:buNone/>
              <a:tabLst>
                <a:tab pos="2797175" algn="l"/>
              </a:tabLst>
            </a:pPr>
            <a:r>
              <a:rPr lang="sk-SK" b="1" dirty="0">
                <a:solidFill>
                  <a:srgbClr val="9F2B00"/>
                </a:solidFill>
              </a:rPr>
              <a:t>dátové typy</a:t>
            </a:r>
            <a:r>
              <a:rPr lang="sk-SK" dirty="0"/>
              <a:t>	vstupy a výstupy operácií</a:t>
            </a:r>
          </a:p>
          <a:p>
            <a:pPr marL="0" indent="0">
              <a:buNone/>
              <a:tabLst>
                <a:tab pos="2797175" algn="l"/>
              </a:tabLst>
            </a:pPr>
            <a:r>
              <a:rPr lang="sk-SK" b="1" dirty="0">
                <a:solidFill>
                  <a:srgbClr val="9F2B00"/>
                </a:solidFill>
              </a:rPr>
              <a:t>štýly</a:t>
            </a:r>
            <a:r>
              <a:rPr lang="sk-SK" dirty="0"/>
              <a:t>	prevod dát na správy</a:t>
            </a:r>
          </a:p>
          <a:p>
            <a:pPr marL="0" indent="0">
              <a:buNone/>
              <a:tabLst>
                <a:tab pos="2797175" algn="l"/>
              </a:tabLst>
            </a:pPr>
            <a:r>
              <a:rPr lang="sk-SK" b="1" dirty="0" err="1">
                <a:solidFill>
                  <a:srgbClr val="9F2B00"/>
                </a:solidFill>
              </a:rPr>
              <a:t>bindings</a:t>
            </a:r>
            <a:r>
              <a:rPr lang="sk-SK" dirty="0"/>
              <a:t>	sieťové protokoly</a:t>
            </a:r>
          </a:p>
        </p:txBody>
      </p:sp>
    </p:spTree>
    <p:extLst>
      <p:ext uri="{BB962C8B-B14F-4D97-AF65-F5344CB8AC3E}">
        <p14:creationId xmlns:p14="http://schemas.microsoft.com/office/powerpoint/2010/main" val="27157238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Metadáta webovej služby: WSDL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XML formát pre čítanie strojom</a:t>
            </a:r>
          </a:p>
          <a:p>
            <a:r>
              <a:rPr lang="sk-SK" dirty="0"/>
              <a:t>strojová a typovo exaktná dokumentácia k službe</a:t>
            </a:r>
          </a:p>
          <a:p>
            <a:r>
              <a:rPr lang="sk-SK" dirty="0"/>
              <a:t>prameň pre generovanie klientov!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7E1300B3-0C46-7E69-5D88-1AC08E95E485}"/>
              </a:ext>
            </a:extLst>
          </p:cNvPr>
          <p:cNvSpPr txBox="1">
            <a:spLocks/>
          </p:cNvSpPr>
          <p:nvPr/>
        </p:nvSpPr>
        <p:spPr>
          <a:xfrm>
            <a:off x="0" y="5440361"/>
            <a:ext cx="9144000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Web Services Description Language</a:t>
            </a:r>
          </a:p>
        </p:txBody>
      </p:sp>
    </p:spTree>
    <p:extLst>
      <p:ext uri="{BB962C8B-B14F-4D97-AF65-F5344CB8AC3E}">
        <p14:creationId xmlns:p14="http://schemas.microsoft.com/office/powerpoint/2010/main" val="2909318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Dizajn služby: </a:t>
            </a:r>
            <a:r>
              <a:rPr lang="sk-SK" dirty="0" err="1"/>
              <a:t>contract-last</a:t>
            </a:r>
            <a:endParaRPr lang="sk-SK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A883639E-2A1C-21DD-A4FE-CC83F3FDBC2D}"/>
              </a:ext>
            </a:extLst>
          </p:cNvPr>
          <p:cNvSpPr txBox="1">
            <a:spLocks/>
          </p:cNvSpPr>
          <p:nvPr/>
        </p:nvSpPr>
        <p:spPr>
          <a:xfrm>
            <a:off x="3570073" y="3762383"/>
            <a:ext cx="1368152" cy="1728192"/>
          </a:xfrm>
          <a:prstGeom prst="snip1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WSDL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0FE33FD4-D882-2079-F2C4-7D6358E258A3}"/>
              </a:ext>
            </a:extLst>
          </p:cNvPr>
          <p:cNvSpPr txBox="1">
            <a:spLocks/>
          </p:cNvSpPr>
          <p:nvPr/>
        </p:nvSpPr>
        <p:spPr>
          <a:xfrm>
            <a:off x="6645324" y="4739134"/>
            <a:ext cx="1512168" cy="1872208"/>
          </a:xfrm>
          <a:prstGeom prst="flowChartMultidocument">
            <a:avLst/>
          </a:prstGeom>
          <a:noFill/>
          <a:ln w="76200">
            <a:solidFill>
              <a:srgbClr val="D3750C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rgbClr val="9F2B00"/>
                </a:solidFill>
              </a:rPr>
              <a:t>kód klienta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4A02514C-636B-D59A-D9A9-BC770DD177D4}"/>
              </a:ext>
            </a:extLst>
          </p:cNvPr>
          <p:cNvSpPr txBox="1">
            <a:spLocks/>
          </p:cNvSpPr>
          <p:nvPr/>
        </p:nvSpPr>
        <p:spPr>
          <a:xfrm>
            <a:off x="395536" y="2111946"/>
            <a:ext cx="1800200" cy="2228819"/>
          </a:xfrm>
          <a:prstGeom prst="flowChartMultidocument">
            <a:avLst/>
          </a:prstGeom>
          <a:noFill/>
          <a:ln w="76200">
            <a:solidFill>
              <a:srgbClr val="D3750C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rgbClr val="9F2B00"/>
                </a:solidFill>
              </a:rPr>
              <a:t>kód servera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9D074C-D87C-848F-9094-09BCFB2BB1C9}"/>
              </a:ext>
            </a:extLst>
          </p:cNvPr>
          <p:cNvCxnSpPr>
            <a:cxnSpLocks/>
          </p:cNvCxnSpPr>
          <p:nvPr/>
        </p:nvCxnSpPr>
        <p:spPr>
          <a:xfrm>
            <a:off x="2350565" y="3226355"/>
            <a:ext cx="1053319" cy="1092865"/>
          </a:xfrm>
          <a:prstGeom prst="straightConnector1">
            <a:avLst/>
          </a:prstGeom>
          <a:ln w="76200">
            <a:solidFill>
              <a:srgbClr val="9F2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5A5648-7C92-7776-6CCF-29333A88C4FB}"/>
              </a:ext>
            </a:extLst>
          </p:cNvPr>
          <p:cNvCxnSpPr>
            <a:cxnSpLocks/>
          </p:cNvCxnSpPr>
          <p:nvPr/>
        </p:nvCxnSpPr>
        <p:spPr>
          <a:xfrm>
            <a:off x="5087662" y="4626479"/>
            <a:ext cx="1294045" cy="1224136"/>
          </a:xfrm>
          <a:prstGeom prst="straightConnector1">
            <a:avLst/>
          </a:prstGeom>
          <a:ln w="76200">
            <a:solidFill>
              <a:srgbClr val="9F2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11F24534-EBD3-8436-6E63-B3DF8EB7FB9E}"/>
              </a:ext>
            </a:extLst>
          </p:cNvPr>
          <p:cNvSpPr txBox="1">
            <a:spLocks/>
          </p:cNvSpPr>
          <p:nvPr/>
        </p:nvSpPr>
        <p:spPr>
          <a:xfrm>
            <a:off x="6660232" y="1575389"/>
            <a:ext cx="2483768" cy="989515"/>
          </a:xfrm>
          <a:prstGeom prst="rect">
            <a:avLst/>
          </a:prstGeom>
          <a:solidFill>
            <a:srgbClr val="D3750C"/>
          </a:solidFill>
          <a:ln>
            <a:solidFill>
              <a:srgbClr val="D3750C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top-down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E501D60-6FF4-394C-25CF-1604EAFE8189}"/>
              </a:ext>
            </a:extLst>
          </p:cNvPr>
          <p:cNvSpPr txBox="1">
            <a:spLocks/>
          </p:cNvSpPr>
          <p:nvPr/>
        </p:nvSpPr>
        <p:spPr>
          <a:xfrm rot="2700000">
            <a:off x="2383693" y="2926959"/>
            <a:ext cx="1529916" cy="98951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K" sz="2000" dirty="0">
                <a:solidFill>
                  <a:srgbClr val="9F2B00"/>
                </a:solidFill>
              </a:rPr>
              <a:t>auto-</a:t>
            </a:r>
            <a:br>
              <a:rPr lang="en-SK" sz="2000" dirty="0">
                <a:solidFill>
                  <a:srgbClr val="9F2B00"/>
                </a:solidFill>
              </a:rPr>
            </a:br>
            <a:r>
              <a:rPr lang="en-SK" sz="2000" dirty="0">
                <a:solidFill>
                  <a:srgbClr val="9F2B00"/>
                </a:solidFill>
              </a:rPr>
              <a:t>generovaný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5D9EC413-0DF2-9901-6E13-0889F7F73E7D}"/>
              </a:ext>
            </a:extLst>
          </p:cNvPr>
          <p:cNvSpPr txBox="1">
            <a:spLocks/>
          </p:cNvSpPr>
          <p:nvPr/>
        </p:nvSpPr>
        <p:spPr>
          <a:xfrm rot="2700000">
            <a:off x="5157179" y="4158379"/>
            <a:ext cx="1529916" cy="98951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K" sz="2000" dirty="0">
                <a:solidFill>
                  <a:srgbClr val="9F2B00"/>
                </a:solidFill>
              </a:rPr>
              <a:t>auto-</a:t>
            </a:r>
            <a:br>
              <a:rPr lang="en-SK" sz="2000" dirty="0">
                <a:solidFill>
                  <a:srgbClr val="9F2B00"/>
                </a:solidFill>
              </a:rPr>
            </a:br>
            <a:r>
              <a:rPr lang="en-SK" sz="2000" dirty="0">
                <a:solidFill>
                  <a:srgbClr val="9F2B00"/>
                </a:solidFill>
              </a:rPr>
              <a:t>generovaný</a:t>
            </a:r>
          </a:p>
        </p:txBody>
      </p:sp>
    </p:spTree>
    <p:extLst>
      <p:ext uri="{BB962C8B-B14F-4D97-AF65-F5344CB8AC3E}">
        <p14:creationId xmlns:p14="http://schemas.microsoft.com/office/powerpoint/2010/main" val="265141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82D6-8634-4E11-A444-B8001CA2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Remote Procedure Call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8234BF1D-2B88-D508-BC9F-0A68CCE77C6C}"/>
              </a:ext>
            </a:extLst>
          </p:cNvPr>
          <p:cNvSpPr/>
          <p:nvPr/>
        </p:nvSpPr>
        <p:spPr>
          <a:xfrm>
            <a:off x="539551" y="1989060"/>
            <a:ext cx="2879879" cy="2879879"/>
          </a:xfrm>
          <a:prstGeom prst="cube">
            <a:avLst/>
          </a:prstGeom>
          <a:solidFill>
            <a:srgbClr val="D3750C"/>
          </a:solidFill>
          <a:ln>
            <a:solidFill>
              <a:srgbClr val="ADA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Systém Romeo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76AB8466-A75D-E9C5-D17A-2EDB383E7D07}"/>
              </a:ext>
            </a:extLst>
          </p:cNvPr>
          <p:cNvSpPr/>
          <p:nvPr/>
        </p:nvSpPr>
        <p:spPr>
          <a:xfrm>
            <a:off x="5580113" y="1989060"/>
            <a:ext cx="2879879" cy="2879879"/>
          </a:xfrm>
          <a:prstGeom prst="cube">
            <a:avLst/>
          </a:prstGeom>
          <a:solidFill>
            <a:srgbClr val="9F2B00"/>
          </a:solidFill>
          <a:ln>
            <a:solidFill>
              <a:srgbClr val="ADA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Systém Julia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C9AAF4-4993-A774-0085-D3A2DF15BAC4}"/>
              </a:ext>
            </a:extLst>
          </p:cNvPr>
          <p:cNvCxnSpPr/>
          <p:nvPr/>
        </p:nvCxnSpPr>
        <p:spPr>
          <a:xfrm>
            <a:off x="3059832" y="3500788"/>
            <a:ext cx="2520281" cy="0"/>
          </a:xfrm>
          <a:prstGeom prst="line">
            <a:avLst/>
          </a:prstGeom>
          <a:ln w="76200">
            <a:solidFill>
              <a:srgbClr val="D375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24DF84E4-9EF0-D322-2281-5045D87580AA}"/>
              </a:ext>
            </a:extLst>
          </p:cNvPr>
          <p:cNvSpPr txBox="1">
            <a:spLocks/>
          </p:cNvSpPr>
          <p:nvPr/>
        </p:nvSpPr>
        <p:spPr>
          <a:xfrm>
            <a:off x="0" y="5440361"/>
            <a:ext cx="9144000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voláme procedúry, akoby boli v jednom programe</a:t>
            </a:r>
          </a:p>
        </p:txBody>
      </p:sp>
      <p:sp>
        <p:nvSpPr>
          <p:cNvPr id="10" name="Zástupný symbol obsahu 2">
            <a:extLst>
              <a:ext uri="{FF2B5EF4-FFF2-40B4-BE49-F238E27FC236}">
                <a16:creationId xmlns:a16="http://schemas.microsoft.com/office/drawing/2014/main" id="{38D93D35-80E1-9455-EA6F-FCC930C41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9831" y="3554376"/>
            <a:ext cx="2520281" cy="79208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sk-SK" sz="2700" dirty="0"/>
              <a:t>OK</a:t>
            </a:r>
          </a:p>
        </p:txBody>
      </p:sp>
      <p:sp>
        <p:nvSpPr>
          <p:cNvPr id="11" name="Zástupný symbol obsahu 2">
            <a:extLst>
              <a:ext uri="{FF2B5EF4-FFF2-40B4-BE49-F238E27FC236}">
                <a16:creationId xmlns:a16="http://schemas.microsoft.com/office/drawing/2014/main" id="{EE56DB62-3688-8B7D-2E04-B7FBA32B91C9}"/>
              </a:ext>
            </a:extLst>
          </p:cNvPr>
          <p:cNvSpPr txBox="1">
            <a:spLocks/>
          </p:cNvSpPr>
          <p:nvPr/>
        </p:nvSpPr>
        <p:spPr>
          <a:xfrm>
            <a:off x="2966848" y="3000326"/>
            <a:ext cx="2016225" cy="792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k-SK" dirty="0" err="1"/>
              <a:t>send</a:t>
            </a:r>
            <a:r>
              <a:rPr lang="sk-SK" dirty="0"/>
              <a:t>€€(10)</a:t>
            </a:r>
          </a:p>
        </p:txBody>
      </p:sp>
    </p:spTree>
    <p:extLst>
      <p:ext uri="{BB962C8B-B14F-4D97-AF65-F5344CB8AC3E}">
        <p14:creationId xmlns:p14="http://schemas.microsoft.com/office/powerpoint/2010/main" val="25867603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Dizajn služby: top-</a:t>
            </a:r>
            <a:r>
              <a:rPr lang="sk-SK" dirty="0" err="1"/>
              <a:t>down</a:t>
            </a:r>
            <a:endParaRPr lang="sk-SK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A883639E-2A1C-21DD-A4FE-CC83F3FDBC2D}"/>
              </a:ext>
            </a:extLst>
          </p:cNvPr>
          <p:cNvSpPr txBox="1">
            <a:spLocks/>
          </p:cNvSpPr>
          <p:nvPr/>
        </p:nvSpPr>
        <p:spPr>
          <a:xfrm>
            <a:off x="3543835" y="2276872"/>
            <a:ext cx="1368152" cy="1728192"/>
          </a:xfrm>
          <a:prstGeom prst="snip1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WSDL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0FE33FD4-D882-2079-F2C4-7D6358E258A3}"/>
              </a:ext>
            </a:extLst>
          </p:cNvPr>
          <p:cNvSpPr txBox="1">
            <a:spLocks/>
          </p:cNvSpPr>
          <p:nvPr/>
        </p:nvSpPr>
        <p:spPr>
          <a:xfrm>
            <a:off x="1547664" y="4509120"/>
            <a:ext cx="1512168" cy="1872208"/>
          </a:xfrm>
          <a:prstGeom prst="flowChartMultidocument">
            <a:avLst/>
          </a:prstGeom>
          <a:noFill/>
          <a:ln w="76200">
            <a:solidFill>
              <a:srgbClr val="D3750C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rgbClr val="9F2B00"/>
                </a:solidFill>
              </a:rPr>
              <a:t>kód klienta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4A02514C-636B-D59A-D9A9-BC770DD177D4}"/>
              </a:ext>
            </a:extLst>
          </p:cNvPr>
          <p:cNvSpPr txBox="1">
            <a:spLocks/>
          </p:cNvSpPr>
          <p:nvPr/>
        </p:nvSpPr>
        <p:spPr>
          <a:xfrm>
            <a:off x="5652120" y="4509119"/>
            <a:ext cx="1800200" cy="2228819"/>
          </a:xfrm>
          <a:prstGeom prst="flowChartMultidocument">
            <a:avLst/>
          </a:prstGeom>
          <a:noFill/>
          <a:ln w="76200">
            <a:solidFill>
              <a:srgbClr val="D3750C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rgbClr val="9F2B00"/>
                </a:solidFill>
              </a:rPr>
              <a:t>kód servera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9D074C-D87C-848F-9094-09BCFB2BB1C9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2407780" y="3140968"/>
            <a:ext cx="1136055" cy="1368152"/>
          </a:xfrm>
          <a:prstGeom prst="straightConnector1">
            <a:avLst/>
          </a:prstGeom>
          <a:ln w="76200">
            <a:solidFill>
              <a:srgbClr val="9F2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5A5648-7C92-7776-6CCF-29333A88C4FB}"/>
              </a:ext>
            </a:extLst>
          </p:cNvPr>
          <p:cNvCxnSpPr>
            <a:cxnSpLocks/>
            <a:stCxn id="12" idx="0"/>
          </p:cNvCxnSpPr>
          <p:nvPr/>
        </p:nvCxnSpPr>
        <p:spPr>
          <a:xfrm>
            <a:off x="4911987" y="3140968"/>
            <a:ext cx="1600249" cy="1368152"/>
          </a:xfrm>
          <a:prstGeom prst="straightConnector1">
            <a:avLst/>
          </a:prstGeom>
          <a:ln w="76200">
            <a:solidFill>
              <a:srgbClr val="9F2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3384C7BE-1684-5F8D-D146-013359525506}"/>
              </a:ext>
            </a:extLst>
          </p:cNvPr>
          <p:cNvSpPr txBox="1">
            <a:spLocks/>
          </p:cNvSpPr>
          <p:nvPr/>
        </p:nvSpPr>
        <p:spPr>
          <a:xfrm rot="2700000">
            <a:off x="1642821" y="2744877"/>
            <a:ext cx="1529916" cy="98951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K" sz="2000" dirty="0">
                <a:solidFill>
                  <a:srgbClr val="9F2B00"/>
                </a:solidFill>
              </a:rPr>
              <a:t>auto-</a:t>
            </a:r>
            <a:br>
              <a:rPr lang="en-SK" sz="2000" dirty="0">
                <a:solidFill>
                  <a:srgbClr val="9F2B00"/>
                </a:solidFill>
              </a:rPr>
            </a:br>
            <a:r>
              <a:rPr lang="en-SK" sz="2000" dirty="0">
                <a:solidFill>
                  <a:srgbClr val="9F2B00"/>
                </a:solidFill>
              </a:rPr>
              <a:t>generovaný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50F02575-C972-40C2-F15D-601ED6BDCE27}"/>
              </a:ext>
            </a:extLst>
          </p:cNvPr>
          <p:cNvSpPr txBox="1">
            <a:spLocks/>
          </p:cNvSpPr>
          <p:nvPr/>
        </p:nvSpPr>
        <p:spPr>
          <a:xfrm rot="2700000">
            <a:off x="5257351" y="2816882"/>
            <a:ext cx="1529916" cy="98951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K" sz="2000" dirty="0">
                <a:solidFill>
                  <a:srgbClr val="9F2B00"/>
                </a:solidFill>
              </a:rPr>
              <a:t>auto-</a:t>
            </a:r>
            <a:br>
              <a:rPr lang="en-SK" sz="2000" dirty="0">
                <a:solidFill>
                  <a:srgbClr val="9F2B00"/>
                </a:solidFill>
              </a:rPr>
            </a:br>
            <a:r>
              <a:rPr lang="en-SK" sz="2000" dirty="0">
                <a:solidFill>
                  <a:srgbClr val="9F2B00"/>
                </a:solidFill>
              </a:rPr>
              <a:t>generovaný</a:t>
            </a:r>
          </a:p>
        </p:txBody>
      </p:sp>
    </p:spTree>
    <p:extLst>
      <p:ext uri="{BB962C8B-B14F-4D97-AF65-F5344CB8AC3E}">
        <p14:creationId xmlns:p14="http://schemas.microsoft.com/office/powerpoint/2010/main" val="16338320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Contract-last</a:t>
            </a:r>
            <a:r>
              <a:rPr lang="sk-SK" dirty="0"/>
              <a:t>! </a:t>
            </a:r>
            <a:r>
              <a:rPr lang="sk-SK" dirty="0" err="1"/>
              <a:t>Bottom-up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uvažujeme v objektoch konkrétneho programovacieho jazyka</a:t>
            </a:r>
          </a:p>
          <a:p>
            <a:r>
              <a:rPr lang="sk-SK" dirty="0"/>
              <a:t>expresný </a:t>
            </a:r>
            <a:r>
              <a:rPr lang="sk-SK" dirty="0" err="1"/>
              <a:t>bootstrap</a:t>
            </a:r>
            <a:r>
              <a:rPr lang="sk-SK" dirty="0"/>
              <a:t>!</a:t>
            </a:r>
          </a:p>
          <a:p>
            <a:pPr lvl="1"/>
            <a:r>
              <a:rPr lang="sk-SK" dirty="0"/>
              <a:t>ale: ohrozený </a:t>
            </a:r>
            <a:r>
              <a:rPr lang="sk-SK" dirty="0" err="1"/>
              <a:t>interop</a:t>
            </a:r>
            <a:r>
              <a:rPr lang="sk-SK" dirty="0"/>
              <a:t>!</a:t>
            </a:r>
          </a:p>
          <a:p>
            <a:pPr lvl="1"/>
            <a:r>
              <a:rPr lang="sk-SK" dirty="0"/>
              <a:t>ale: nestabilné API =&gt; nestabilné WSDL =&gt; stále opravovaní klienti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50440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Contract-first</a:t>
            </a:r>
            <a:r>
              <a:rPr lang="sk-SK" dirty="0"/>
              <a:t>! Top </a:t>
            </a:r>
            <a:r>
              <a:rPr lang="sk-SK" dirty="0" err="1"/>
              <a:t>Down</a:t>
            </a:r>
            <a:r>
              <a:rPr lang="sk-SK" dirty="0"/>
              <a:t>!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pri tabuli dohodneme</a:t>
            </a:r>
          </a:p>
          <a:p>
            <a:pPr lvl="1"/>
            <a:r>
              <a:rPr lang="sk-SK" dirty="0"/>
              <a:t>operácie</a:t>
            </a:r>
          </a:p>
          <a:p>
            <a:pPr lvl="1"/>
            <a:r>
              <a:rPr lang="sk-SK" dirty="0"/>
              <a:t>štruktúru dát: </a:t>
            </a:r>
          </a:p>
          <a:p>
            <a:pPr lvl="2"/>
            <a:r>
              <a:rPr lang="sk-SK" dirty="0"/>
              <a:t>XML pre vstupné správy</a:t>
            </a:r>
          </a:p>
          <a:p>
            <a:pPr lvl="2"/>
            <a:r>
              <a:rPr lang="sk-SK" dirty="0"/>
              <a:t>XML pre výstupné správy </a:t>
            </a:r>
          </a:p>
          <a:p>
            <a:endParaRPr lang="sk-S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ACE93-C4C2-21CB-3CF8-4417576FEF48}"/>
              </a:ext>
            </a:extLst>
          </p:cNvPr>
          <p:cNvSpPr txBox="1">
            <a:spLocks/>
          </p:cNvSpPr>
          <p:nvPr/>
        </p:nvSpPr>
        <p:spPr>
          <a:xfrm>
            <a:off x="0" y="5440361"/>
            <a:ext cx="9144000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WSDL je platformovo nezávislé</a:t>
            </a:r>
          </a:p>
        </p:txBody>
      </p:sp>
    </p:spTree>
    <p:extLst>
      <p:ext uri="{BB962C8B-B14F-4D97-AF65-F5344CB8AC3E}">
        <p14:creationId xmlns:p14="http://schemas.microsoft.com/office/powerpoint/2010/main" val="10332386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4000" dirty="0"/>
              <a:t>XML schéma: jazyk pre formát správ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4294967295"/>
          </p:nvPr>
        </p:nvSpPr>
        <p:spPr>
          <a:xfrm>
            <a:off x="457200" y="1988840"/>
            <a:ext cx="8229600" cy="4137323"/>
          </a:xfrm>
        </p:spPr>
        <p:txBody>
          <a:bodyPr>
            <a:normAutofit/>
          </a:bodyPr>
          <a:lstStyle/>
          <a:p>
            <a:r>
              <a:rPr lang="sk-SK" dirty="0"/>
              <a:t>aké sú povolené XML správy?</a:t>
            </a:r>
          </a:p>
          <a:p>
            <a:r>
              <a:rPr lang="sk-SK" dirty="0"/>
              <a:t>aké elementy/atribúty majú?</a:t>
            </a:r>
          </a:p>
          <a:p>
            <a:r>
              <a:rPr lang="sk-SK" dirty="0"/>
              <a:t>v akej hierarchii?</a:t>
            </a:r>
          </a:p>
          <a:p>
            <a:r>
              <a:rPr lang="sk-SK" dirty="0"/>
              <a:t>aké dátové typy?</a:t>
            </a:r>
          </a:p>
          <a:p>
            <a:endParaRPr lang="sk-SK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A1FE40E0-2DBC-56D3-80F7-631796F7923A}"/>
              </a:ext>
            </a:extLst>
          </p:cNvPr>
          <p:cNvSpPr txBox="1">
            <a:spLocks/>
          </p:cNvSpPr>
          <p:nvPr/>
        </p:nvSpPr>
        <p:spPr>
          <a:xfrm>
            <a:off x="0" y="5440361"/>
            <a:ext cx="9144000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XSD: definícia tvaru správ</a:t>
            </a:r>
          </a:p>
        </p:txBody>
      </p:sp>
    </p:spTree>
    <p:extLst>
      <p:ext uri="{BB962C8B-B14F-4D97-AF65-F5344CB8AC3E}">
        <p14:creationId xmlns:p14="http://schemas.microsoft.com/office/powerpoint/2010/main" val="4832881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4000" dirty="0"/>
              <a:t>XML schéma: jazyk pre formát správ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4294967295"/>
          </p:nvPr>
        </p:nvSpPr>
        <p:spPr>
          <a:xfrm>
            <a:off x="457200" y="1988840"/>
            <a:ext cx="8229600" cy="4137323"/>
          </a:xfrm>
        </p:spPr>
        <p:txBody>
          <a:bodyPr>
            <a:normAutofit/>
          </a:bodyPr>
          <a:lstStyle/>
          <a:p>
            <a:r>
              <a:rPr lang="sk-SK" dirty="0"/>
              <a:t>pomocou schémy vieme validovať správy!</a:t>
            </a:r>
          </a:p>
          <a:p>
            <a:r>
              <a:rPr lang="sk-SK" dirty="0"/>
              <a:t>pomocou schémy vieme mapovať schému na triedu!</a:t>
            </a:r>
          </a:p>
          <a:p>
            <a:pPr lvl="1"/>
            <a:r>
              <a:rPr lang="sk-SK" dirty="0"/>
              <a:t>automatický prevod XML na objekty a späť</a:t>
            </a:r>
          </a:p>
          <a:p>
            <a:endParaRPr lang="sk-SK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A1FE40E0-2DBC-56D3-80F7-631796F7923A}"/>
              </a:ext>
            </a:extLst>
          </p:cNvPr>
          <p:cNvSpPr txBox="1">
            <a:spLocks/>
          </p:cNvSpPr>
          <p:nvPr/>
        </p:nvSpPr>
        <p:spPr>
          <a:xfrm>
            <a:off x="0" y="5440361"/>
            <a:ext cx="9144000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XSD: definícia tvaru správ</a:t>
            </a:r>
          </a:p>
        </p:txBody>
      </p:sp>
    </p:spTree>
    <p:extLst>
      <p:ext uri="{BB962C8B-B14F-4D97-AF65-F5344CB8AC3E}">
        <p14:creationId xmlns:p14="http://schemas.microsoft.com/office/powerpoint/2010/main" val="29323926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8A78565C-B5E5-FCD4-10CD-BF708D076991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8437124" cy="3528034"/>
          </a:xfrm>
          <a:prstGeom prst="rect">
            <a:avLst/>
          </a:prstGeom>
          <a:solidFill>
            <a:srgbClr val="D3D3C8"/>
          </a:solidFill>
          <a:ln w="38100">
            <a:solidFill>
              <a:schemeClr val="accent6"/>
            </a:solidFill>
          </a:ln>
        </p:spPr>
        <p:txBody>
          <a:bodyPr vert="horz" lIns="180000" tIns="180000" rIns="180000" bIns="18000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GB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xs:complexType</a:t>
            </a:r>
            <a:r>
              <a:rPr lang="en-GB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name="chocolate"&gt;</a:t>
            </a:r>
          </a:p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&lt;</a:t>
            </a:r>
            <a:r>
              <a:rPr lang="en-GB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xs:sequence</a:t>
            </a:r>
            <a:r>
              <a:rPr lang="en-GB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</a:p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&lt;</a:t>
            </a:r>
            <a:r>
              <a:rPr lang="en-GB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xs:element</a:t>
            </a:r>
            <a:r>
              <a:rPr lang="en-GB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name="</a:t>
            </a:r>
            <a:r>
              <a:rPr lang="en-GB" sz="2000" dirty="0">
                <a:solidFill>
                  <a:srgbClr val="9F2B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id</a:t>
            </a:r>
            <a:r>
              <a:rPr lang="en-GB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 </a:t>
            </a:r>
          </a:p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       type="</a:t>
            </a:r>
            <a:r>
              <a:rPr lang="en-GB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xs:long</a:t>
            </a:r>
            <a:r>
              <a:rPr lang="en-GB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 </a:t>
            </a:r>
          </a:p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       minOccurs="0" /&gt;</a:t>
            </a:r>
          </a:p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&lt;</a:t>
            </a:r>
            <a:r>
              <a:rPr lang="en-GB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xs:element</a:t>
            </a:r>
            <a:r>
              <a:rPr lang="en-GB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name="title" type="</a:t>
            </a:r>
            <a:r>
              <a:rPr lang="en-GB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xs:string</a:t>
            </a:r>
            <a:r>
              <a:rPr lang="en-GB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 /&gt;</a:t>
            </a:r>
          </a:p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&lt;/</a:t>
            </a:r>
            <a:r>
              <a:rPr lang="en-GB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xs:sequence</a:t>
            </a:r>
            <a:r>
              <a:rPr lang="en-GB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</a:p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&lt;/</a:t>
            </a:r>
            <a:r>
              <a:rPr lang="en-GB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xs:complexType</a:t>
            </a:r>
            <a:r>
              <a:rPr lang="en-GB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3C0B851F-5BCF-7332-A557-757E825133BD}"/>
              </a:ext>
            </a:extLst>
          </p:cNvPr>
          <p:cNvSpPr txBox="1">
            <a:spLocks/>
          </p:cNvSpPr>
          <p:nvPr/>
        </p:nvSpPr>
        <p:spPr>
          <a:xfrm>
            <a:off x="5796136" y="-16308"/>
            <a:ext cx="3347864" cy="1501092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časť XSD schémy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2ACC474-2AE2-7392-6DD2-6AB48D6F6DA6}"/>
              </a:ext>
            </a:extLst>
          </p:cNvPr>
          <p:cNvSpPr txBox="1">
            <a:spLocks/>
          </p:cNvSpPr>
          <p:nvPr/>
        </p:nvSpPr>
        <p:spPr>
          <a:xfrm>
            <a:off x="2405220" y="4509120"/>
            <a:ext cx="6283424" cy="1988840"/>
          </a:xfrm>
          <a:prstGeom prst="rect">
            <a:avLst/>
          </a:prstGeom>
          <a:solidFill>
            <a:srgbClr val="D3750C"/>
          </a:solidFill>
          <a:ln w="38100">
            <a:noFill/>
          </a:ln>
        </p:spPr>
        <p:txBody>
          <a:bodyPr vert="horz" lIns="180000" tIns="180000" rIns="180000" bIns="18000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0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public class Chocolate {</a:t>
            </a:r>
          </a:p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0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private long </a:t>
            </a:r>
            <a:r>
              <a:rPr lang="en-GB" sz="2000" dirty="0">
                <a:solidFill>
                  <a:srgbClr val="9F2B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id</a:t>
            </a:r>
            <a:r>
              <a:rPr lang="en-GB" sz="20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0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private String title;</a:t>
            </a:r>
          </a:p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0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15404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obsahu 6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800" dirty="0"/>
              <a:t>Vytvorte WSDL pre službu a vygenerujte implementácie.</a:t>
            </a:r>
          </a:p>
        </p:txBody>
      </p:sp>
    </p:spTree>
    <p:extLst>
      <p:ext uri="{BB962C8B-B14F-4D97-AF65-F5344CB8AC3E}">
        <p14:creationId xmlns:p14="http://schemas.microsoft.com/office/powerpoint/2010/main" val="4423885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Zástupný symbol obsahu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54085487"/>
              </p:ext>
            </p:extLst>
          </p:nvPr>
        </p:nvGraphicFramePr>
        <p:xfrm>
          <a:off x="179512" y="260648"/>
          <a:ext cx="8712968" cy="640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56697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cs.upjs.sk/~novotnyr/wiki/uploads/Java/OdWSDLKWebovejSluzbe/wsdl-schem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" r="3005" b="5154"/>
          <a:stretch/>
        </p:blipFill>
        <p:spPr bwMode="auto">
          <a:xfrm>
            <a:off x="1803400" y="116632"/>
            <a:ext cx="5054600" cy="64824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75466484-FB40-8F7C-11E7-0F481BE429ED}"/>
              </a:ext>
            </a:extLst>
          </p:cNvPr>
          <p:cNvSpPr txBox="1">
            <a:spLocks/>
          </p:cNvSpPr>
          <p:nvPr/>
        </p:nvSpPr>
        <p:spPr>
          <a:xfrm>
            <a:off x="5580112" y="5440361"/>
            <a:ext cx="3563888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štruktúra WSDL</a:t>
            </a:r>
          </a:p>
        </p:txBody>
      </p:sp>
    </p:spTree>
    <p:extLst>
      <p:ext uri="{BB962C8B-B14F-4D97-AF65-F5344CB8AC3E}">
        <p14:creationId xmlns:p14="http://schemas.microsoft.com/office/powerpoint/2010/main" val="11254182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Ručná tvorba WSDL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D81FA56E-AD45-85AD-E1B2-07DB8A4EA604}"/>
              </a:ext>
            </a:extLst>
          </p:cNvPr>
          <p:cNvSpPr txBox="1">
            <a:spLocks/>
          </p:cNvSpPr>
          <p:nvPr/>
        </p:nvSpPr>
        <p:spPr>
          <a:xfrm>
            <a:off x="0" y="2924944"/>
            <a:ext cx="9144000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800" dirty="0">
                <a:solidFill>
                  <a:schemeClr val="bg1"/>
                </a:solidFill>
              </a:rPr>
              <a:t>https://</a:t>
            </a:r>
            <a:r>
              <a:rPr lang="en-GB" sz="2800" dirty="0" err="1">
                <a:solidFill>
                  <a:schemeClr val="bg1"/>
                </a:solidFill>
              </a:rPr>
              <a:t>bit.ly</a:t>
            </a:r>
            <a:r>
              <a:rPr lang="en-GB" sz="2800" dirty="0">
                <a:solidFill>
                  <a:schemeClr val="bg1"/>
                </a:solidFill>
              </a:rPr>
              <a:t>/3sGihWU</a:t>
            </a:r>
          </a:p>
        </p:txBody>
      </p:sp>
    </p:spTree>
    <p:extLst>
      <p:ext uri="{BB962C8B-B14F-4D97-AF65-F5344CB8AC3E}">
        <p14:creationId xmlns:p14="http://schemas.microsoft.com/office/powerpoint/2010/main" val="201685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0" dirty="0"/>
              <a:t>21. storočie v RPC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REST</a:t>
            </a:r>
          </a:p>
          <a:p>
            <a:r>
              <a:rPr lang="sk-SK" dirty="0" err="1"/>
              <a:t>gRPC</a:t>
            </a:r>
            <a:r>
              <a:rPr lang="sk-SK" dirty="0"/>
              <a:t> (Google)</a:t>
            </a:r>
          </a:p>
          <a:p>
            <a:r>
              <a:rPr lang="sk-SK" dirty="0"/>
              <a:t>Apache </a:t>
            </a:r>
            <a:r>
              <a:rPr lang="sk-SK" dirty="0" err="1"/>
              <a:t>Avro</a:t>
            </a:r>
            <a:endParaRPr lang="sk-SK" dirty="0"/>
          </a:p>
          <a:p>
            <a:r>
              <a:rPr lang="sk-SK" dirty="0" err="1"/>
              <a:t>WebSockets</a:t>
            </a:r>
            <a:endParaRPr lang="sk-SK" dirty="0"/>
          </a:p>
          <a:p>
            <a:r>
              <a:rPr lang="sk-SK" dirty="0" err="1"/>
              <a:t>RSocket</a:t>
            </a:r>
            <a:r>
              <a:rPr lang="sk-SK" dirty="0"/>
              <a:t> (</a:t>
            </a:r>
            <a:r>
              <a:rPr lang="sk-SK" dirty="0" err="1"/>
              <a:t>Netflix</a:t>
            </a:r>
            <a:r>
              <a:rPr lang="sk-SK" dirty="0"/>
              <a:t>)</a:t>
            </a:r>
          </a:p>
          <a:p>
            <a:r>
              <a:rPr lang="sk-SK" dirty="0">
                <a:solidFill>
                  <a:srgbClr val="9F2B00"/>
                </a:solidFill>
              </a:rPr>
              <a:t>SOAP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158674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GUI pre tvorbu WSDL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71D1D881-A28B-A437-52E4-2F00E542532F}"/>
              </a:ext>
            </a:extLst>
          </p:cNvPr>
          <p:cNvSpPr txBox="1">
            <a:spLocks/>
          </p:cNvSpPr>
          <p:nvPr/>
        </p:nvSpPr>
        <p:spPr>
          <a:xfrm>
            <a:off x="2987824" y="1879380"/>
            <a:ext cx="2952328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Eclipse IDE</a:t>
            </a:r>
          </a:p>
        </p:txBody>
      </p:sp>
      <p:sp>
        <p:nvSpPr>
          <p:cNvPr id="12" name="Plus 11">
            <a:extLst>
              <a:ext uri="{FF2B5EF4-FFF2-40B4-BE49-F238E27FC236}">
                <a16:creationId xmlns:a16="http://schemas.microsoft.com/office/drawing/2014/main" id="{DB46BAD1-C0F0-FA8B-755F-B32F4374DB46}"/>
              </a:ext>
            </a:extLst>
          </p:cNvPr>
          <p:cNvSpPr/>
          <p:nvPr/>
        </p:nvSpPr>
        <p:spPr>
          <a:xfrm>
            <a:off x="2843808" y="3502556"/>
            <a:ext cx="1224136" cy="1101285"/>
          </a:xfrm>
          <a:prstGeom prst="mathPlus">
            <a:avLst/>
          </a:prstGeom>
          <a:solidFill>
            <a:srgbClr val="D375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0C70E3E6-7668-4375-E3AC-46F733A3E349}"/>
              </a:ext>
            </a:extLst>
          </p:cNvPr>
          <p:cNvSpPr txBox="1">
            <a:spLocks/>
          </p:cNvSpPr>
          <p:nvPr/>
        </p:nvSpPr>
        <p:spPr>
          <a:xfrm>
            <a:off x="360040" y="4768884"/>
            <a:ext cx="3563888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400" dirty="0">
                <a:solidFill>
                  <a:schemeClr val="bg1"/>
                </a:solidFill>
              </a:rPr>
              <a:t>Eclipse Java Web Developer Tools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06BB7A05-1C19-97EE-5441-6D03759E1F3C}"/>
              </a:ext>
            </a:extLst>
          </p:cNvPr>
          <p:cNvSpPr txBox="1">
            <a:spLocks/>
          </p:cNvSpPr>
          <p:nvPr/>
        </p:nvSpPr>
        <p:spPr>
          <a:xfrm>
            <a:off x="5076056" y="4768884"/>
            <a:ext cx="3563888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JAX-WS Tools</a:t>
            </a:r>
          </a:p>
        </p:txBody>
      </p:sp>
      <p:sp>
        <p:nvSpPr>
          <p:cNvPr id="15" name="Plus 14">
            <a:extLst>
              <a:ext uri="{FF2B5EF4-FFF2-40B4-BE49-F238E27FC236}">
                <a16:creationId xmlns:a16="http://schemas.microsoft.com/office/drawing/2014/main" id="{9D519769-6F1E-460B-D356-E0926DD00864}"/>
              </a:ext>
            </a:extLst>
          </p:cNvPr>
          <p:cNvSpPr/>
          <p:nvPr/>
        </p:nvSpPr>
        <p:spPr>
          <a:xfrm>
            <a:off x="4896036" y="3486873"/>
            <a:ext cx="1224136" cy="1101285"/>
          </a:xfrm>
          <a:prstGeom prst="mathPlus">
            <a:avLst/>
          </a:prstGeom>
          <a:solidFill>
            <a:srgbClr val="D375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4061008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Klikacie</a:t>
            </a:r>
            <a:r>
              <a:rPr lang="sk-SK" dirty="0"/>
              <a:t> editory pre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WSDL</a:t>
            </a:r>
          </a:p>
          <a:p>
            <a:r>
              <a:rPr lang="sk-SK" dirty="0"/>
              <a:t>XML Schéma XSDL</a:t>
            </a:r>
          </a:p>
          <a:p>
            <a:endParaRPr lang="sk-SK" dirty="0"/>
          </a:p>
          <a:p>
            <a:endParaRPr lang="sk-SK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57725" y="2576513"/>
            <a:ext cx="4486275" cy="4281487"/>
          </a:xfrm>
        </p:spPr>
      </p:pic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C6D4F89F-44DD-7C97-8D7E-65D8DD972DFB}"/>
              </a:ext>
            </a:extLst>
          </p:cNvPr>
          <p:cNvSpPr txBox="1">
            <a:spLocks/>
          </p:cNvSpPr>
          <p:nvPr/>
        </p:nvSpPr>
        <p:spPr>
          <a:xfrm>
            <a:off x="1" y="4006488"/>
            <a:ext cx="4355976" cy="2851512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800" dirty="0">
                <a:solidFill>
                  <a:schemeClr val="bg1"/>
                </a:solidFill>
              </a:rPr>
              <a:t> File </a:t>
            </a:r>
          </a:p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800" dirty="0">
                <a:solidFill>
                  <a:schemeClr val="bg1"/>
                </a:solidFill>
              </a:rPr>
              <a:t>	| New </a:t>
            </a:r>
          </a:p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800" dirty="0">
                <a:solidFill>
                  <a:schemeClr val="bg1"/>
                </a:solidFill>
              </a:rPr>
              <a:t>		| Web-Services </a:t>
            </a:r>
          </a:p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800" dirty="0">
                <a:solidFill>
                  <a:schemeClr val="bg1"/>
                </a:solidFill>
              </a:rPr>
              <a:t>			| WSDL File</a:t>
            </a:r>
          </a:p>
        </p:txBody>
      </p:sp>
    </p:spTree>
    <p:extLst>
      <p:ext uri="{BB962C8B-B14F-4D97-AF65-F5344CB8AC3E}">
        <p14:creationId xmlns:p14="http://schemas.microsoft.com/office/powerpoint/2010/main" val="14269511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355600"/>
            <a:ext cx="6665913" cy="614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2555777" y="1628800"/>
            <a:ext cx="1656184" cy="936104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  <p:sp>
        <p:nvSpPr>
          <p:cNvPr id="6" name="BlokTextu 5"/>
          <p:cNvSpPr txBox="1"/>
          <p:nvPr/>
        </p:nvSpPr>
        <p:spPr>
          <a:xfrm>
            <a:off x="2051720" y="2780928"/>
            <a:ext cx="5688632" cy="504056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  <p:sp>
        <p:nvSpPr>
          <p:cNvPr id="7" name="BlokTextu 6"/>
          <p:cNvSpPr txBox="1"/>
          <p:nvPr/>
        </p:nvSpPr>
        <p:spPr>
          <a:xfrm>
            <a:off x="1367645" y="3515556"/>
            <a:ext cx="1620179" cy="417500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  <p:sp>
        <p:nvSpPr>
          <p:cNvPr id="8" name="BlokTextu 7"/>
          <p:cNvSpPr txBox="1"/>
          <p:nvPr/>
        </p:nvSpPr>
        <p:spPr>
          <a:xfrm>
            <a:off x="4885839" y="278248"/>
            <a:ext cx="2407332" cy="1701508"/>
          </a:xfrm>
          <a:prstGeom prst="wedgeRectCallout">
            <a:avLst>
              <a:gd name="adj1" fmla="val -75651"/>
              <a:gd name="adj2" fmla="val 44179"/>
            </a:avLst>
          </a:prstGeom>
          <a:solidFill>
            <a:srgbClr val="D3750C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menné priestory pre službu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5333020" y="3390324"/>
            <a:ext cx="2407332" cy="1701508"/>
          </a:xfrm>
          <a:prstGeom prst="wedgeRectCallout">
            <a:avLst>
              <a:gd name="adj1" fmla="val -107160"/>
              <a:gd name="adj2" fmla="val -59027"/>
            </a:avLst>
          </a:prstGeom>
          <a:solidFill>
            <a:srgbClr val="D3750C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chceme SOAP protokol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2699792" y="5371456"/>
            <a:ext cx="2407332" cy="1073472"/>
          </a:xfrm>
          <a:prstGeom prst="wedgeRectCallout">
            <a:avLst>
              <a:gd name="adj1" fmla="val -51911"/>
              <a:gd name="adj2" fmla="val -185301"/>
            </a:avLst>
          </a:prstGeom>
          <a:solidFill>
            <a:srgbClr val="D3750C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vždy </a:t>
            </a:r>
            <a:r>
              <a:rPr lang="sk-SK" sz="2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</a:t>
            </a:r>
            <a:r>
              <a:rPr lang="sk-SK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/</a:t>
            </a:r>
            <a:r>
              <a:rPr lang="sk-SK" sz="2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literal</a:t>
            </a:r>
            <a:endParaRPr lang="sk-SK" sz="2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4113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8017768" cy="24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701192" y="143316"/>
            <a:ext cx="2407332" cy="1701508"/>
          </a:xfrm>
          <a:prstGeom prst="wedgeRectCallout">
            <a:avLst>
              <a:gd name="adj1" fmla="val 12835"/>
              <a:gd name="adj2" fmla="val 107691"/>
            </a:avLst>
          </a:prstGeom>
          <a:solidFill>
            <a:srgbClr val="D3750C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service</a:t>
            </a:r>
            <a:r>
              <a:rPr lang="sk-SK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sk-SK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sada</a:t>
            </a:r>
            <a:r>
              <a:rPr lang="sk-SK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portov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775544" y="4581128"/>
            <a:ext cx="2407332" cy="1701508"/>
          </a:xfrm>
          <a:prstGeom prst="wedgeRectCallout">
            <a:avLst>
              <a:gd name="adj1" fmla="val -9610"/>
              <a:gd name="adj2" fmla="val -128646"/>
            </a:avLst>
          </a:prstGeom>
          <a:solidFill>
            <a:srgbClr val="D3750C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port 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~ Java interface</a:t>
            </a:r>
            <a:endParaRPr lang="sk-SK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6221996" y="143316"/>
            <a:ext cx="2407332" cy="1701508"/>
          </a:xfrm>
          <a:prstGeom prst="wedgeRectCallout">
            <a:avLst>
              <a:gd name="adj1" fmla="val -38099"/>
              <a:gd name="adj2" fmla="val 99142"/>
            </a:avLst>
          </a:prstGeom>
          <a:solidFill>
            <a:srgbClr val="D3750C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defin</a:t>
            </a:r>
            <a:r>
              <a:rPr lang="sk-SK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ícia</a:t>
            </a:r>
            <a:r>
              <a:rPr lang="sk-SK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portu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3553794" y="4609581"/>
            <a:ext cx="2407332" cy="1701508"/>
          </a:xfrm>
          <a:prstGeom prst="wedgeRectCallout">
            <a:avLst>
              <a:gd name="adj1" fmla="val 14561"/>
              <a:gd name="adj2" fmla="val -92004"/>
            </a:avLst>
          </a:prstGeom>
          <a:solidFill>
            <a:srgbClr val="D3750C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operácia: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met</a:t>
            </a:r>
            <a:r>
              <a:rPr lang="sk-SK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óda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6372200" y="4594572"/>
            <a:ext cx="2407332" cy="1701508"/>
          </a:xfrm>
          <a:prstGeom prst="wedgeRectCallout">
            <a:avLst>
              <a:gd name="adj1" fmla="val -70039"/>
              <a:gd name="adj2" fmla="val -115821"/>
            </a:avLst>
          </a:prstGeom>
          <a:solidFill>
            <a:srgbClr val="D3750C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parametre + návratové hodnoty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3461594" y="143316"/>
            <a:ext cx="2407332" cy="1701508"/>
          </a:xfrm>
          <a:prstGeom prst="wedgeRectCallout">
            <a:avLst>
              <a:gd name="adj1" fmla="val -38098"/>
              <a:gd name="adj2" fmla="val 105859"/>
            </a:avLst>
          </a:prstGeom>
          <a:solidFill>
            <a:srgbClr val="D3750C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binding</a:t>
            </a:r>
            <a:r>
              <a:rPr lang="sk-SK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definícia nasadenia</a:t>
            </a:r>
          </a:p>
        </p:txBody>
      </p:sp>
    </p:spTree>
    <p:extLst>
      <p:ext uri="{BB962C8B-B14F-4D97-AF65-F5344CB8AC3E}">
        <p14:creationId xmlns:p14="http://schemas.microsoft.com/office/powerpoint/2010/main" val="11995100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Tvorba WSDL: </a:t>
            </a:r>
            <a:r>
              <a:rPr lang="sk-SK" dirty="0" err="1"/>
              <a:t>screencast</a:t>
            </a:r>
            <a:endParaRPr lang="sk-SK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E88AC5F-4AB1-4320-5318-B886954FBEA4}"/>
              </a:ext>
            </a:extLst>
          </p:cNvPr>
          <p:cNvSpPr txBox="1">
            <a:spLocks/>
          </p:cNvSpPr>
          <p:nvPr/>
        </p:nvSpPr>
        <p:spPr>
          <a:xfrm>
            <a:off x="0" y="2924944"/>
            <a:ext cx="9144000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k-SK" sz="2400" dirty="0">
                <a:solidFill>
                  <a:schemeClr val="bg1"/>
                </a:solidFill>
              </a:rPr>
              <a:t>http://</a:t>
            </a:r>
            <a:r>
              <a:rPr lang="sk-SK" sz="2400" dirty="0" err="1">
                <a:solidFill>
                  <a:schemeClr val="bg1"/>
                </a:solidFill>
              </a:rPr>
              <a:t>ics.upjs.sk</a:t>
            </a:r>
            <a:r>
              <a:rPr lang="sk-SK" sz="2400" dirty="0">
                <a:solidFill>
                  <a:schemeClr val="bg1"/>
                </a:solidFill>
              </a:rPr>
              <a:t>/~</a:t>
            </a:r>
            <a:r>
              <a:rPr lang="sk-SK" sz="2400" dirty="0" err="1">
                <a:solidFill>
                  <a:schemeClr val="bg1"/>
                </a:solidFill>
              </a:rPr>
              <a:t>novotnyr</a:t>
            </a:r>
            <a:r>
              <a:rPr lang="sk-SK" sz="2400" dirty="0">
                <a:solidFill>
                  <a:schemeClr val="bg1"/>
                </a:solidFill>
              </a:rPr>
              <a:t>/</a:t>
            </a:r>
            <a:r>
              <a:rPr lang="sk-SK" sz="2400" dirty="0" err="1">
                <a:solidFill>
                  <a:schemeClr val="bg1"/>
                </a:solidFill>
              </a:rPr>
              <a:t>home</a:t>
            </a:r>
            <a:r>
              <a:rPr lang="sk-SK" sz="2400" dirty="0">
                <a:solidFill>
                  <a:schemeClr val="bg1"/>
                </a:solidFill>
              </a:rPr>
              <a:t>/</a:t>
            </a:r>
            <a:r>
              <a:rPr lang="sk-SK" sz="2400" dirty="0" err="1">
                <a:solidFill>
                  <a:schemeClr val="bg1"/>
                </a:solidFill>
              </a:rPr>
              <a:t>skola</a:t>
            </a:r>
            <a:r>
              <a:rPr lang="sk-SK" sz="2400" dirty="0">
                <a:solidFill>
                  <a:schemeClr val="bg1"/>
                </a:solidFill>
              </a:rPr>
              <a:t>/</a:t>
            </a:r>
            <a:r>
              <a:rPr lang="sk-SK" sz="2400" dirty="0" err="1">
                <a:solidFill>
                  <a:schemeClr val="bg1"/>
                </a:solidFill>
              </a:rPr>
              <a:t>konkurentne</a:t>
            </a:r>
            <a:r>
              <a:rPr lang="sk-SK" sz="2400" dirty="0">
                <a:solidFill>
                  <a:schemeClr val="bg1"/>
                </a:solidFill>
              </a:rPr>
              <a:t>-programovanie/2013/</a:t>
            </a:r>
            <a:r>
              <a:rPr lang="sk-SK" sz="2400" dirty="0" err="1">
                <a:solidFill>
                  <a:schemeClr val="bg1"/>
                </a:solidFill>
              </a:rPr>
              <a:t>wsdl.htm</a:t>
            </a:r>
            <a:endParaRPr lang="sk-SK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2523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WSDL -&gt;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 WSDL vygenerujeme kostru pre JAX-WS server</a:t>
            </a:r>
          </a:p>
          <a:p>
            <a:r>
              <a:rPr lang="sk-SK" dirty="0"/>
              <a:t>proces generovania rovnaký ako pri klientovi</a:t>
            </a:r>
          </a:p>
          <a:p>
            <a:pPr lvl="1"/>
            <a:r>
              <a:rPr lang="sk-SK" dirty="0" err="1"/>
              <a:t>Maven</a:t>
            </a:r>
            <a:r>
              <a:rPr lang="sk-SK" dirty="0"/>
              <a:t> Plugin</a:t>
            </a:r>
          </a:p>
          <a:p>
            <a:r>
              <a:rPr lang="sk-SK" dirty="0" err="1"/>
              <a:t>doimplementujeme</a:t>
            </a:r>
            <a:r>
              <a:rPr lang="sk-SK" dirty="0"/>
              <a:t> </a:t>
            </a:r>
            <a:r>
              <a:rPr lang="sk-SK" dirty="0" err="1"/>
              <a:t>interfejs</a:t>
            </a:r>
            <a:r>
              <a:rPr lang="sk-SK" dirty="0"/>
              <a:t> s telami metód</a:t>
            </a:r>
          </a:p>
        </p:txBody>
      </p:sp>
    </p:spTree>
    <p:extLst>
      <p:ext uri="{BB962C8B-B14F-4D97-AF65-F5344CB8AC3E}">
        <p14:creationId xmlns:p14="http://schemas.microsoft.com/office/powerpoint/2010/main" val="20762370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F32F19D-471E-5595-B3A6-B1DE3F369042}"/>
              </a:ext>
            </a:extLst>
          </p:cNvPr>
          <p:cNvSpPr txBox="1">
            <a:spLocks/>
          </p:cNvSpPr>
          <p:nvPr/>
        </p:nvSpPr>
        <p:spPr>
          <a:xfrm>
            <a:off x="179512" y="476672"/>
            <a:ext cx="8856984" cy="5904656"/>
          </a:xfrm>
          <a:prstGeom prst="rect">
            <a:avLst/>
          </a:prstGeom>
          <a:solidFill>
            <a:srgbClr val="D3D3C8"/>
          </a:solidFill>
          <a:ln w="38100"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@</a:t>
            </a:r>
            <a:r>
              <a:rPr lang="en-GB" sz="2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WebService</a:t>
            </a:r>
            <a:r>
              <a:rPr lang="en-GB" sz="2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GB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endpointInterface</a:t>
            </a:r>
            <a:r>
              <a:rPr lang="en-GB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"</a:t>
            </a:r>
            <a:r>
              <a:rPr lang="en-GB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org.example.</a:t>
            </a:r>
            <a:r>
              <a:rPr lang="en-GB" sz="1400" dirty="0" err="1">
                <a:solidFill>
                  <a:srgbClr val="C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ChocolateServicePortType</a:t>
            </a:r>
            <a:r>
              <a:rPr lang="en-GB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</a:t>
            </a:r>
            <a:r>
              <a:rPr lang="en-GB" sz="2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</a:p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public class </a:t>
            </a:r>
            <a:r>
              <a:rPr lang="en-GB" sz="2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DefaulChocolateService</a:t>
            </a:r>
            <a:r>
              <a:rPr lang="en-GB" sz="2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</a:p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implements </a:t>
            </a:r>
            <a:r>
              <a:rPr lang="en-GB" sz="2400" dirty="0" err="1">
                <a:solidFill>
                  <a:srgbClr val="C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ChocolateServicePortType</a:t>
            </a:r>
            <a:r>
              <a:rPr lang="en-GB" sz="2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</a:p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</a:p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…</a:t>
            </a:r>
          </a:p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</p:txBody>
      </p:sp>
      <p:sp>
        <p:nvSpPr>
          <p:cNvPr id="14" name="BlokTextu 4">
            <a:extLst>
              <a:ext uri="{FF2B5EF4-FFF2-40B4-BE49-F238E27FC236}">
                <a16:creationId xmlns:a16="http://schemas.microsoft.com/office/drawing/2014/main" id="{AF655F5B-3239-04B8-73A0-44D0FD194E58}"/>
              </a:ext>
            </a:extLst>
          </p:cNvPr>
          <p:cNvSpPr txBox="1"/>
          <p:nvPr/>
        </p:nvSpPr>
        <p:spPr>
          <a:xfrm>
            <a:off x="4643012" y="4869160"/>
            <a:ext cx="2737300" cy="1701508"/>
          </a:xfrm>
          <a:prstGeom prst="wedgeRectCallout">
            <a:avLst>
              <a:gd name="adj1" fmla="val -48025"/>
              <a:gd name="adj2" fmla="val -130478"/>
            </a:avLst>
          </a:prstGeom>
          <a:solidFill>
            <a:srgbClr val="D3750C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implementujeme metódy</a:t>
            </a:r>
          </a:p>
        </p:txBody>
      </p:sp>
      <p:sp>
        <p:nvSpPr>
          <p:cNvPr id="15" name="BlokTextu 4">
            <a:extLst>
              <a:ext uri="{FF2B5EF4-FFF2-40B4-BE49-F238E27FC236}">
                <a16:creationId xmlns:a16="http://schemas.microsoft.com/office/drawing/2014/main" id="{7CE46491-60D6-A10C-03BC-BAD1FFF97AE3}"/>
              </a:ext>
            </a:extLst>
          </p:cNvPr>
          <p:cNvSpPr txBox="1"/>
          <p:nvPr/>
        </p:nvSpPr>
        <p:spPr>
          <a:xfrm>
            <a:off x="5076056" y="120654"/>
            <a:ext cx="2737300" cy="1701508"/>
          </a:xfrm>
          <a:prstGeom prst="wedgeRectCallout">
            <a:avLst>
              <a:gd name="adj1" fmla="val -99651"/>
              <a:gd name="adj2" fmla="val 72881"/>
            </a:avLst>
          </a:prstGeom>
          <a:solidFill>
            <a:srgbClr val="D3750C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odkaz na </a:t>
            </a:r>
            <a:r>
              <a:rPr lang="sk-SK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interfejs</a:t>
            </a:r>
            <a:r>
              <a:rPr lang="sk-SK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 metadátami</a:t>
            </a:r>
          </a:p>
        </p:txBody>
      </p:sp>
    </p:spTree>
    <p:extLst>
      <p:ext uri="{BB962C8B-B14F-4D97-AF65-F5344CB8AC3E}">
        <p14:creationId xmlns:p14="http://schemas.microsoft.com/office/powerpoint/2010/main" val="17369369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JAX-WS Server: Tutoriál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77B9131F-625C-822B-58F1-19907540CAD6}"/>
              </a:ext>
            </a:extLst>
          </p:cNvPr>
          <p:cNvSpPr txBox="1">
            <a:spLocks/>
          </p:cNvSpPr>
          <p:nvPr/>
        </p:nvSpPr>
        <p:spPr>
          <a:xfrm>
            <a:off x="0" y="2924944"/>
            <a:ext cx="9144000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800" dirty="0">
                <a:solidFill>
                  <a:schemeClr val="bg1"/>
                </a:solidFill>
              </a:rPr>
              <a:t>https://</a:t>
            </a:r>
            <a:r>
              <a:rPr lang="en-GB" sz="2800" dirty="0" err="1">
                <a:solidFill>
                  <a:schemeClr val="bg1"/>
                </a:solidFill>
              </a:rPr>
              <a:t>bit.ly</a:t>
            </a:r>
            <a:r>
              <a:rPr lang="en-GB" sz="2800" dirty="0">
                <a:solidFill>
                  <a:schemeClr val="bg1"/>
                </a:solidFill>
              </a:rPr>
              <a:t>/3sGR2vd</a:t>
            </a:r>
          </a:p>
        </p:txBody>
      </p:sp>
    </p:spTree>
    <p:extLst>
      <p:ext uri="{BB962C8B-B14F-4D97-AF65-F5344CB8AC3E}">
        <p14:creationId xmlns:p14="http://schemas.microsoft.com/office/powerpoint/2010/main" val="19545755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WSDL -&gt; klient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 WSDL vygenerujeme JAX-WS klienta</a:t>
            </a:r>
          </a:p>
          <a:p>
            <a:r>
              <a:rPr lang="sk-SK" dirty="0"/>
              <a:t>videli sme už minule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9967787A-D24F-DAC5-29FC-69C6C3E0E52A}"/>
              </a:ext>
            </a:extLst>
          </p:cNvPr>
          <p:cNvSpPr txBox="1">
            <a:spLocks/>
          </p:cNvSpPr>
          <p:nvPr/>
        </p:nvSpPr>
        <p:spPr>
          <a:xfrm>
            <a:off x="0" y="4581128"/>
            <a:ext cx="9144000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800" dirty="0">
                <a:solidFill>
                  <a:schemeClr val="bg1"/>
                </a:solidFill>
              </a:rPr>
              <a:t>Maven Plugin pre Metro</a:t>
            </a:r>
          </a:p>
        </p:txBody>
      </p:sp>
    </p:spTree>
    <p:extLst>
      <p:ext uri="{BB962C8B-B14F-4D97-AF65-F5344CB8AC3E}">
        <p14:creationId xmlns:p14="http://schemas.microsoft.com/office/powerpoint/2010/main" val="49434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6000" dirty="0"/>
              <a:t>SOAP == </a:t>
            </a:r>
            <a:r>
              <a:rPr lang="sk-SK" sz="6000" dirty="0" err="1"/>
              <a:t>webservisy</a:t>
            </a:r>
            <a:endParaRPr lang="sk-SK" sz="6000" dirty="0"/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12E3EE1B-1C16-C1D4-08C1-080A8596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sk-SK" b="0" dirty="0"/>
              <a:t>Folklór</a:t>
            </a:r>
          </a:p>
        </p:txBody>
      </p:sp>
    </p:spTree>
    <p:extLst>
      <p:ext uri="{BB962C8B-B14F-4D97-AF65-F5344CB8AC3E}">
        <p14:creationId xmlns:p14="http://schemas.microsoft.com/office/powerpoint/2010/main" val="1406717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SOAP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správa je vždy XML</a:t>
            </a:r>
          </a:p>
          <a:p>
            <a:r>
              <a:rPr lang="sk-SK" dirty="0"/>
              <a:t>synchrónny protokol</a:t>
            </a:r>
          </a:p>
          <a:p>
            <a:pPr lvl="1"/>
            <a:r>
              <a:rPr lang="sk-SK" dirty="0"/>
              <a:t>obvykle cez HTTP</a:t>
            </a:r>
          </a:p>
          <a:p>
            <a:pPr lvl="2"/>
            <a:r>
              <a:rPr lang="sk-SK" dirty="0"/>
              <a:t>sloveso je HTTP POST</a:t>
            </a:r>
          </a:p>
          <a:p>
            <a:pPr lvl="1"/>
            <a:r>
              <a:rPr lang="sk-SK" dirty="0"/>
              <a:t>odíde požiadavka a vždy sa čaká na odpoveď</a:t>
            </a:r>
          </a:p>
          <a:p>
            <a:r>
              <a:rPr lang="sk-SK" dirty="0"/>
              <a:t>jediná adresa pre klientov</a:t>
            </a:r>
          </a:p>
        </p:txBody>
      </p:sp>
    </p:spTree>
    <p:extLst>
      <p:ext uri="{BB962C8B-B14F-4D97-AF65-F5344CB8AC3E}">
        <p14:creationId xmlns:p14="http://schemas.microsoft.com/office/powerpoint/2010/main" val="1086234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SOAP </a:t>
            </a:r>
            <a:r>
              <a:rPr lang="sk-SK" dirty="0" err="1"/>
              <a:t>Interop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SOAP spolupracuje medzi jazykmi</a:t>
            </a:r>
          </a:p>
          <a:p>
            <a:endParaRPr lang="sk-SK" dirty="0"/>
          </a:p>
          <a:p>
            <a:r>
              <a:rPr lang="sk-SK" dirty="0"/>
              <a:t>Java švitorí s .NET: špecifikácia WS-IT</a:t>
            </a:r>
          </a:p>
          <a:p>
            <a:r>
              <a:rPr lang="sk-SK" dirty="0"/>
              <a:t>každý bežný jazyk má </a:t>
            </a:r>
            <a:r>
              <a:rPr lang="sk-SK" dirty="0" err="1"/>
              <a:t>podprou</a:t>
            </a:r>
            <a:endParaRPr lang="sk-SK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99C2EB87-813A-7909-DCC6-E5B1628F9EA2}"/>
              </a:ext>
            </a:extLst>
          </p:cNvPr>
          <p:cNvSpPr txBox="1">
            <a:spLocks/>
          </p:cNvSpPr>
          <p:nvPr/>
        </p:nvSpPr>
        <p:spPr>
          <a:xfrm>
            <a:off x="0" y="5440361"/>
            <a:ext cx="9144000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klient a server môžu byť v iných jazykoch!</a:t>
            </a:r>
          </a:p>
        </p:txBody>
      </p:sp>
    </p:spTree>
    <p:extLst>
      <p:ext uri="{BB962C8B-B14F-4D97-AF65-F5344CB8AC3E}">
        <p14:creationId xmlns:p14="http://schemas.microsoft.com/office/powerpoint/2010/main" val="2502054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ĺžnik 5"/>
          <p:cNvSpPr/>
          <p:nvPr/>
        </p:nvSpPr>
        <p:spPr>
          <a:xfrm>
            <a:off x="295424" y="188640"/>
            <a:ext cx="8568952" cy="626469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1900" dirty="0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POST http://www.webservicex.net/stockquote.asmx</a:t>
            </a:r>
          </a:p>
          <a:p>
            <a:r>
              <a:rPr lang="sk-SK" sz="1900" dirty="0" err="1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SOAPAction</a:t>
            </a:r>
            <a:r>
              <a:rPr lang="sk-SK" sz="1900" dirty="0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: "http://www.webserviceX.NET/GetQuote"</a:t>
            </a:r>
          </a:p>
          <a:p>
            <a:r>
              <a:rPr lang="sk-SK" sz="1900" dirty="0" err="1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Host</a:t>
            </a:r>
            <a:r>
              <a:rPr lang="sk-SK" sz="1900" dirty="0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: </a:t>
            </a:r>
            <a:r>
              <a:rPr lang="sk-SK" sz="1900" dirty="0" err="1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www.webservicex.net</a:t>
            </a:r>
            <a:endParaRPr lang="sk-SK" sz="1900" dirty="0">
              <a:latin typeface="Roboto Mono" pitchFamily="2" charset="0"/>
              <a:ea typeface="Roboto Mono" pitchFamily="2" charset="0"/>
              <a:cs typeface="Hack" panose="020B0609030202020204" pitchFamily="49" charset="0"/>
            </a:endParaRPr>
          </a:p>
          <a:p>
            <a:r>
              <a:rPr lang="sk-SK" sz="1900" dirty="0" err="1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Content-Type</a:t>
            </a:r>
            <a:r>
              <a:rPr lang="sk-SK" sz="1900" dirty="0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: text/xml;charset=UTF-8</a:t>
            </a:r>
          </a:p>
          <a:p>
            <a:endParaRPr lang="sk-SK" sz="1900" dirty="0">
              <a:latin typeface="Roboto Mono" pitchFamily="2" charset="0"/>
              <a:ea typeface="Roboto Mono" pitchFamily="2" charset="0"/>
              <a:cs typeface="Hack" panose="020B0609030202020204" pitchFamily="49" charset="0"/>
            </a:endParaRPr>
          </a:p>
          <a:p>
            <a:br>
              <a:rPr lang="sk-SK" sz="1900" dirty="0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</a:br>
            <a:r>
              <a:rPr lang="sk-SK" sz="1900" dirty="0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&lt;</a:t>
            </a:r>
            <a:r>
              <a:rPr lang="sk-SK" sz="1900" dirty="0" err="1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soap:Envelope</a:t>
            </a:r>
            <a:br>
              <a:rPr lang="sk-SK" sz="1900" dirty="0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</a:br>
            <a:r>
              <a:rPr lang="sk-SK" sz="1900" dirty="0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  </a:t>
            </a:r>
            <a:r>
              <a:rPr lang="sk-SK" sz="1900" dirty="0" err="1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xmlns:soap</a:t>
            </a:r>
            <a:r>
              <a:rPr lang="sk-SK" sz="1900" dirty="0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="http://schemas.xmlsoap.org/soap/</a:t>
            </a:r>
            <a:r>
              <a:rPr lang="sk-SK" sz="1900" dirty="0" err="1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envelope</a:t>
            </a:r>
            <a:r>
              <a:rPr lang="sk-SK" sz="1900" dirty="0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/"&gt;</a:t>
            </a:r>
            <a:br>
              <a:rPr lang="sk-SK" sz="1900" dirty="0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</a:br>
            <a:r>
              <a:rPr lang="sk-SK" sz="1900" dirty="0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   &lt;</a:t>
            </a:r>
            <a:r>
              <a:rPr lang="sk-SK" sz="1900" dirty="0" err="1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soap:Body</a:t>
            </a:r>
            <a:r>
              <a:rPr lang="sk-SK" sz="1900" dirty="0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&gt;</a:t>
            </a:r>
          </a:p>
          <a:p>
            <a:br>
              <a:rPr lang="sk-SK" sz="1900" dirty="0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</a:br>
            <a:r>
              <a:rPr lang="sk-SK" sz="2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       &lt;</a:t>
            </a:r>
            <a:r>
              <a:rPr lang="sk-SK" sz="2000" dirty="0" err="1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GetQuote</a:t>
            </a:r>
            <a:r>
              <a:rPr lang="sk-SK" sz="2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 </a:t>
            </a:r>
            <a:r>
              <a:rPr lang="sk-SK" sz="2000" dirty="0" err="1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xmlns</a:t>
            </a:r>
            <a:r>
              <a:rPr lang="sk-SK" sz="2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="http://www.webserviceX.NET/"&gt;</a:t>
            </a:r>
            <a:br>
              <a:rPr lang="sk-SK" sz="2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</a:br>
            <a:r>
              <a:rPr lang="sk-SK" sz="2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           &lt;symbol&gt;AAPL&lt;/symbol&gt;</a:t>
            </a:r>
            <a:br>
              <a:rPr lang="sk-SK" sz="2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</a:br>
            <a:r>
              <a:rPr lang="sk-SK" sz="2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       &lt;/</a:t>
            </a:r>
            <a:r>
              <a:rPr lang="sk-SK" sz="2000" dirty="0" err="1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GetQuote</a:t>
            </a:r>
            <a:r>
              <a:rPr lang="sk-SK" sz="2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&gt;</a:t>
            </a:r>
            <a:br>
              <a:rPr lang="sk-SK" sz="2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</a:br>
            <a:endParaRPr lang="sk-SK" sz="1900" dirty="0">
              <a:solidFill>
                <a:schemeClr val="tx1"/>
              </a:solidFill>
              <a:latin typeface="Roboto Mono" pitchFamily="2" charset="0"/>
              <a:ea typeface="Roboto Mono" pitchFamily="2" charset="0"/>
              <a:cs typeface="Hack" panose="020B0609030202020204" pitchFamily="49" charset="0"/>
            </a:endParaRPr>
          </a:p>
          <a:p>
            <a:r>
              <a:rPr lang="sk-SK" sz="1900" dirty="0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   &lt;/</a:t>
            </a:r>
            <a:r>
              <a:rPr lang="sk-SK" sz="1900" dirty="0" err="1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soap:Body</a:t>
            </a:r>
            <a:r>
              <a:rPr lang="sk-SK" sz="1900" dirty="0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&gt;</a:t>
            </a:r>
            <a:br>
              <a:rPr lang="sk-SK" sz="1900" dirty="0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</a:br>
            <a:r>
              <a:rPr lang="sk-SK" sz="1900" dirty="0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&lt;/</a:t>
            </a:r>
            <a:r>
              <a:rPr lang="sk-SK" sz="1900" dirty="0" err="1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soap:Envelope</a:t>
            </a:r>
            <a:r>
              <a:rPr lang="sk-SK" sz="1900" dirty="0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&gt;</a:t>
            </a:r>
          </a:p>
        </p:txBody>
      </p:sp>
      <p:sp>
        <p:nvSpPr>
          <p:cNvPr id="3" name="Zaoblený obdĺžnik 2"/>
          <p:cNvSpPr/>
          <p:nvPr/>
        </p:nvSpPr>
        <p:spPr>
          <a:xfrm>
            <a:off x="252968" y="908720"/>
            <a:ext cx="8494048" cy="1417639"/>
          </a:xfrm>
          <a:prstGeom prst="rect">
            <a:avLst/>
          </a:prstGeom>
          <a:solidFill>
            <a:srgbClr val="9F2B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6A02528D-B0A3-9A48-C99D-45BD931DDC0F}"/>
              </a:ext>
            </a:extLst>
          </p:cNvPr>
          <p:cNvSpPr txBox="1">
            <a:spLocks/>
          </p:cNvSpPr>
          <p:nvPr/>
        </p:nvSpPr>
        <p:spPr>
          <a:xfrm>
            <a:off x="3131840" y="5440361"/>
            <a:ext cx="6012160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Request</a:t>
            </a:r>
          </a:p>
        </p:txBody>
      </p:sp>
      <p:sp>
        <p:nvSpPr>
          <p:cNvPr id="9" name="Zaoblený obdĺžnik 2">
            <a:extLst>
              <a:ext uri="{FF2B5EF4-FFF2-40B4-BE49-F238E27FC236}">
                <a16:creationId xmlns:a16="http://schemas.microsoft.com/office/drawing/2014/main" id="{B86601B3-F04E-86C9-3A77-F80AA3B54660}"/>
              </a:ext>
            </a:extLst>
          </p:cNvPr>
          <p:cNvSpPr/>
          <p:nvPr/>
        </p:nvSpPr>
        <p:spPr>
          <a:xfrm>
            <a:off x="1259632" y="3690066"/>
            <a:ext cx="7487384" cy="1345631"/>
          </a:xfrm>
          <a:prstGeom prst="rect">
            <a:avLst/>
          </a:prstGeom>
          <a:solidFill>
            <a:srgbClr val="9F2B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6666649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aven">
      <a:majorFont>
        <a:latin typeface="GFS Neohellenic Rg"/>
        <a:ea typeface=""/>
        <a:cs typeface=""/>
      </a:majorFont>
      <a:minorFont>
        <a:latin typeface="GFS Neohellenic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8071</TotalTime>
  <Words>1430</Words>
  <Application>Microsoft Macintosh PowerPoint</Application>
  <PresentationFormat>On-screen Show (4:3)</PresentationFormat>
  <Paragraphs>304</Paragraphs>
  <Slides>58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Calibri</vt:lpstr>
      <vt:lpstr>GFS Neohellenic Rg</vt:lpstr>
      <vt:lpstr>Hack</vt:lpstr>
      <vt:lpstr>Lato</vt:lpstr>
      <vt:lpstr>Roboto Mono</vt:lpstr>
      <vt:lpstr>Motív Office</vt:lpstr>
      <vt:lpstr>SOAPované distribuované systémy</vt:lpstr>
      <vt:lpstr>Stroj vs stroj</vt:lpstr>
      <vt:lpstr>Remote Procedure Call</vt:lpstr>
      <vt:lpstr>Remote Procedure Call</vt:lpstr>
      <vt:lpstr>21. storočie v RPC</vt:lpstr>
      <vt:lpstr>Folklór</vt:lpstr>
      <vt:lpstr>SOAP</vt:lpstr>
      <vt:lpstr>SOAP Interop</vt:lpstr>
      <vt:lpstr>PowerPoint Presentation</vt:lpstr>
      <vt:lpstr>PowerPoint Presentation</vt:lpstr>
      <vt:lpstr>Prečo nie REST?</vt:lpstr>
      <vt:lpstr>Prečo nie REST?</vt:lpstr>
      <vt:lpstr>Ako postaviť endpoint?</vt:lpstr>
      <vt:lpstr>Instantný SOAP service v Jave</vt:lpstr>
      <vt:lpstr>PowerPoint Presentation</vt:lpstr>
      <vt:lpstr>JAX-WS: operácie</vt:lpstr>
      <vt:lpstr>JAX-WS: operácie</vt:lpstr>
      <vt:lpstr>JAX-WS: dáta</vt:lpstr>
      <vt:lpstr>PowerPoint Presentation</vt:lpstr>
      <vt:lpstr>PowerPoint Presentation</vt:lpstr>
      <vt:lpstr>PowerPoint Presentation</vt:lpstr>
      <vt:lpstr>Ako sa pripojiť?</vt:lpstr>
      <vt:lpstr>WSDL</vt:lpstr>
      <vt:lpstr>JAX-WS autogeneruje WSDL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 11 a novšia?</vt:lpstr>
      <vt:lpstr>Ako vytvoriť klienta v main()</vt:lpstr>
      <vt:lpstr>PowerPoint Presentation</vt:lpstr>
      <vt:lpstr>JAX-WS</vt:lpstr>
      <vt:lpstr>Sumár</vt:lpstr>
      <vt:lpstr>PowerPoint Presentation</vt:lpstr>
      <vt:lpstr>Metadáta webovej služby: WSDL</vt:lpstr>
      <vt:lpstr>Metadáta webovej služby: WSDL</vt:lpstr>
      <vt:lpstr>Dizajn služby: contract-last</vt:lpstr>
      <vt:lpstr>Dizajn služby: top-down</vt:lpstr>
      <vt:lpstr>Contract-last! Bottom-up</vt:lpstr>
      <vt:lpstr>Contract-first! Top Down!</vt:lpstr>
      <vt:lpstr>XML schéma: jazyk pre formát správ</vt:lpstr>
      <vt:lpstr>XML schéma: jazyk pre formát správ</vt:lpstr>
      <vt:lpstr>PowerPoint Presentation</vt:lpstr>
      <vt:lpstr>PowerPoint Presentation</vt:lpstr>
      <vt:lpstr>PowerPoint Presentation</vt:lpstr>
      <vt:lpstr>PowerPoint Presentation</vt:lpstr>
      <vt:lpstr>Ručná tvorba WSDL</vt:lpstr>
      <vt:lpstr>GUI pre tvorbu WSDL</vt:lpstr>
      <vt:lpstr>Klikacie editory pre</vt:lpstr>
      <vt:lpstr>PowerPoint Presentation</vt:lpstr>
      <vt:lpstr>PowerPoint Presentation</vt:lpstr>
      <vt:lpstr>Tvorba WSDL: screencast</vt:lpstr>
      <vt:lpstr>WSDL -&gt; Server</vt:lpstr>
      <vt:lpstr>PowerPoint Presentation</vt:lpstr>
      <vt:lpstr>JAX-WS Server: Tutoriál</vt:lpstr>
      <vt:lpstr>WSDL -&gt; klient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RESTované distribuované systémy</dc:title>
  <dc:creator>rn</dc:creator>
  <cp:lastModifiedBy>Novotný Róbert</cp:lastModifiedBy>
  <cp:revision>101</cp:revision>
  <dcterms:created xsi:type="dcterms:W3CDTF">2012-11-18T12:40:00Z</dcterms:created>
  <dcterms:modified xsi:type="dcterms:W3CDTF">2022-11-01T10:20:16Z</dcterms:modified>
</cp:coreProperties>
</file>