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03" r:id="rId2"/>
    <p:sldId id="365" r:id="rId3"/>
    <p:sldId id="284" r:id="rId4"/>
    <p:sldId id="367" r:id="rId5"/>
    <p:sldId id="366" r:id="rId6"/>
    <p:sldId id="259" r:id="rId7"/>
    <p:sldId id="368" r:id="rId8"/>
    <p:sldId id="258" r:id="rId9"/>
    <p:sldId id="261" r:id="rId10"/>
    <p:sldId id="263" r:id="rId11"/>
    <p:sldId id="262" r:id="rId12"/>
    <p:sldId id="369" r:id="rId13"/>
    <p:sldId id="268" r:id="rId14"/>
    <p:sldId id="277" r:id="rId15"/>
    <p:sldId id="269" r:id="rId16"/>
    <p:sldId id="370" r:id="rId17"/>
    <p:sldId id="334" r:id="rId18"/>
    <p:sldId id="335" r:id="rId19"/>
    <p:sldId id="326" r:id="rId20"/>
    <p:sldId id="327" r:id="rId21"/>
    <p:sldId id="279" r:id="rId22"/>
    <p:sldId id="328" r:id="rId23"/>
    <p:sldId id="336" r:id="rId24"/>
    <p:sldId id="324" r:id="rId25"/>
    <p:sldId id="280" r:id="rId26"/>
    <p:sldId id="337" r:id="rId27"/>
    <p:sldId id="281" r:id="rId28"/>
    <p:sldId id="264" r:id="rId29"/>
    <p:sldId id="267" r:id="rId30"/>
    <p:sldId id="289" r:id="rId31"/>
    <p:sldId id="285" r:id="rId32"/>
    <p:sldId id="271" r:id="rId33"/>
    <p:sldId id="286" r:id="rId34"/>
    <p:sldId id="288" r:id="rId35"/>
    <p:sldId id="338" r:id="rId36"/>
    <p:sldId id="287" r:id="rId37"/>
    <p:sldId id="339" r:id="rId38"/>
    <p:sldId id="341" r:id="rId39"/>
    <p:sldId id="340" r:id="rId40"/>
    <p:sldId id="342" r:id="rId41"/>
    <p:sldId id="343" r:id="rId42"/>
    <p:sldId id="344" r:id="rId43"/>
    <p:sldId id="345" r:id="rId44"/>
    <p:sldId id="346" r:id="rId45"/>
    <p:sldId id="348" r:id="rId46"/>
    <p:sldId id="349" r:id="rId47"/>
    <p:sldId id="350" r:id="rId48"/>
    <p:sldId id="347" r:id="rId49"/>
    <p:sldId id="351" r:id="rId50"/>
    <p:sldId id="353" r:id="rId51"/>
    <p:sldId id="355" r:id="rId52"/>
    <p:sldId id="356" r:id="rId53"/>
    <p:sldId id="357" r:id="rId54"/>
    <p:sldId id="352" r:id="rId55"/>
    <p:sldId id="358" r:id="rId56"/>
    <p:sldId id="359" r:id="rId57"/>
    <p:sldId id="360" r:id="rId58"/>
    <p:sldId id="329" r:id="rId59"/>
    <p:sldId id="362" r:id="rId60"/>
    <p:sldId id="363" r:id="rId61"/>
    <p:sldId id="364" r:id="rId62"/>
    <p:sldId id="322" r:id="rId63"/>
    <p:sldId id="371" r:id="rId64"/>
    <p:sldId id="372" r:id="rId6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7F8"/>
    <a:srgbClr val="F846A7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/>
    <p:restoredTop sz="89396" autoAdjust="0"/>
  </p:normalViewPr>
  <p:slideViewPr>
    <p:cSldViewPr>
      <p:cViewPr varScale="1">
        <p:scale>
          <a:sx n="101" d="100"/>
          <a:sy n="101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akka.io/docs/akka/current/typed/guide/modules.html#persistence" TargetMode="External"/><Relationship Id="rId3" Type="http://schemas.openxmlformats.org/officeDocument/2006/relationships/hyperlink" Target="https://doc.akka.io/docs/akka/current/typed/guide/modules.html#actor-library" TargetMode="External"/><Relationship Id="rId7" Type="http://schemas.openxmlformats.org/officeDocument/2006/relationships/hyperlink" Target="https://doc.akka.io/docs/akka/current/typed/guide/modules.html#cluster-singlet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.akka.io/docs/akka/current/typed/guide/modules.html#cluster-sharding" TargetMode="External"/><Relationship Id="rId11" Type="http://schemas.openxmlformats.org/officeDocument/2006/relationships/hyperlink" Target="https://doc.akka.io/docs/akka/current/typed/guide/modules.html#http" TargetMode="External"/><Relationship Id="rId5" Type="http://schemas.openxmlformats.org/officeDocument/2006/relationships/hyperlink" Target="https://doc.akka.io/docs/akka/current/typed/guide/modules.html#cluster" TargetMode="External"/><Relationship Id="rId10" Type="http://schemas.openxmlformats.org/officeDocument/2006/relationships/hyperlink" Target="https://doc.akka.io/docs/akka/current/typed/guide/modules.html#streams" TargetMode="External"/><Relationship Id="rId4" Type="http://schemas.openxmlformats.org/officeDocument/2006/relationships/hyperlink" Target="https://doc.akka.io/docs/akka/current/typed/guide/modules.html#remoting" TargetMode="External"/><Relationship Id="rId9" Type="http://schemas.openxmlformats.org/officeDocument/2006/relationships/hyperlink" Target="https://doc.akka.io/docs/akka/current/typed/guide/modules.html#distributed-data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akka.io/docs/akka/current/typed/guide/modules.html#persistence" TargetMode="External"/><Relationship Id="rId3" Type="http://schemas.openxmlformats.org/officeDocument/2006/relationships/hyperlink" Target="https://doc.akka.io/docs/akka/current/typed/guide/modules.html#actor-library" TargetMode="External"/><Relationship Id="rId7" Type="http://schemas.openxmlformats.org/officeDocument/2006/relationships/hyperlink" Target="https://doc.akka.io/docs/akka/current/typed/guide/modules.html#cluster-singlet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.akka.io/docs/akka/current/typed/guide/modules.html#cluster-sharding" TargetMode="External"/><Relationship Id="rId11" Type="http://schemas.openxmlformats.org/officeDocument/2006/relationships/hyperlink" Target="https://doc.akka.io/docs/akka/current/typed/guide/modules.html#http" TargetMode="External"/><Relationship Id="rId5" Type="http://schemas.openxmlformats.org/officeDocument/2006/relationships/hyperlink" Target="https://doc.akka.io/docs/akka/current/typed/guide/modules.html#cluster" TargetMode="External"/><Relationship Id="rId10" Type="http://schemas.openxmlformats.org/officeDocument/2006/relationships/hyperlink" Target="https://doc.akka.io/docs/akka/current/typed/guide/modules.html#streams" TargetMode="External"/><Relationship Id="rId4" Type="http://schemas.openxmlformats.org/officeDocument/2006/relationships/hyperlink" Target="https://doc.akka.io/docs/akka/current/typed/guide/modules.html#remoting" TargetMode="External"/><Relationship Id="rId9" Type="http://schemas.openxmlformats.org/officeDocument/2006/relationships/hyperlink" Target="https://doc.akka.io/docs/akka/current/typed/guide/modules.html#distributed-dat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teoretické základy 1973 (</a:t>
            </a:r>
            <a:r>
              <a:rPr lang="sk-SK" dirty="0" err="1"/>
              <a:t>Hewitt</a:t>
            </a:r>
            <a:r>
              <a:rPr lang="sk-SK" dirty="0"/>
              <a:t>, </a:t>
            </a:r>
            <a:r>
              <a:rPr lang="sk-SK" dirty="0" err="1"/>
              <a:t>Bishop</a:t>
            </a:r>
            <a:r>
              <a:rPr lang="sk-SK" dirty="0"/>
              <a:t>, </a:t>
            </a:r>
            <a:r>
              <a:rPr lang="sk-SK" dirty="0" err="1"/>
              <a:t>Steiger</a:t>
            </a:r>
            <a:r>
              <a:rPr lang="sk-SK" dirty="0"/>
              <a:t>)</a:t>
            </a:r>
          </a:p>
          <a:p>
            <a:r>
              <a:rPr lang="sk-SK" dirty="0"/>
              <a:t>implementácia: jazyk </a:t>
            </a:r>
            <a:r>
              <a:rPr lang="sk-SK" dirty="0" err="1"/>
              <a:t>Erlang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119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425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617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8988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doc.akka.io</a:t>
            </a:r>
            <a:r>
              <a:rPr lang="en-GB" dirty="0"/>
              <a:t>/docs/akka/current/typed/actor-</a:t>
            </a:r>
            <a:r>
              <a:rPr lang="en-GB" dirty="0" err="1"/>
              <a:t>lifecycle.html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607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doc.akka.io</a:t>
            </a:r>
            <a:r>
              <a:rPr lang="en-GB" dirty="0"/>
              <a:t>/docs/akka/current/typed/actor-</a:t>
            </a:r>
            <a:r>
              <a:rPr lang="en-GB" dirty="0" err="1"/>
              <a:t>lifecycle.html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32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Actor library</a:t>
            </a:r>
            <a:endParaRPr lang="en-GB" dirty="0"/>
          </a:p>
          <a:p>
            <a:r>
              <a:rPr lang="en-GB" dirty="0">
                <a:hlinkClick r:id="rId4"/>
              </a:rPr>
              <a:t>Remoting</a:t>
            </a:r>
            <a:endParaRPr lang="en-GB" dirty="0"/>
          </a:p>
          <a:p>
            <a:r>
              <a:rPr lang="en-GB" dirty="0">
                <a:hlinkClick r:id="rId5"/>
              </a:rPr>
              <a:t>Cluster</a:t>
            </a:r>
            <a:endParaRPr lang="en-GB" dirty="0"/>
          </a:p>
          <a:p>
            <a:r>
              <a:rPr lang="en-GB" dirty="0">
                <a:hlinkClick r:id="rId6"/>
              </a:rPr>
              <a:t>Cluster Sharding</a:t>
            </a:r>
            <a:endParaRPr lang="en-GB" dirty="0"/>
          </a:p>
          <a:p>
            <a:r>
              <a:rPr lang="en-GB" dirty="0">
                <a:hlinkClick r:id="rId7"/>
              </a:rPr>
              <a:t>Cluster Singleton</a:t>
            </a:r>
            <a:endParaRPr lang="en-GB" dirty="0"/>
          </a:p>
          <a:p>
            <a:r>
              <a:rPr lang="en-GB" dirty="0">
                <a:hlinkClick r:id="rId8"/>
              </a:rPr>
              <a:t>Persistence</a:t>
            </a:r>
            <a:endParaRPr lang="en-GB" dirty="0"/>
          </a:p>
          <a:p>
            <a:r>
              <a:rPr lang="en-GB" dirty="0">
                <a:hlinkClick r:id="rId9"/>
              </a:rPr>
              <a:t>Distributed Data</a:t>
            </a:r>
            <a:endParaRPr lang="en-GB" dirty="0"/>
          </a:p>
          <a:p>
            <a:r>
              <a:rPr lang="en-GB" dirty="0">
                <a:hlinkClick r:id="rId10"/>
              </a:rPr>
              <a:t>Streams</a:t>
            </a:r>
            <a:endParaRPr lang="en-GB" dirty="0"/>
          </a:p>
          <a:p>
            <a:r>
              <a:rPr lang="en-GB" dirty="0">
                <a:hlinkClick r:id="rId11"/>
              </a:rPr>
              <a:t>HTTP</a:t>
            </a:r>
            <a:endParaRPr lang="en-GB" dirty="0"/>
          </a:p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719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Actor library</a:t>
            </a:r>
            <a:endParaRPr lang="en-GB" dirty="0"/>
          </a:p>
          <a:p>
            <a:r>
              <a:rPr lang="en-GB" dirty="0">
                <a:hlinkClick r:id="rId4"/>
              </a:rPr>
              <a:t>Remoting</a:t>
            </a:r>
            <a:endParaRPr lang="en-GB" dirty="0"/>
          </a:p>
          <a:p>
            <a:r>
              <a:rPr lang="en-GB" dirty="0">
                <a:hlinkClick r:id="rId5"/>
              </a:rPr>
              <a:t>Cluster</a:t>
            </a:r>
            <a:endParaRPr lang="en-GB" dirty="0"/>
          </a:p>
          <a:p>
            <a:r>
              <a:rPr lang="en-GB" dirty="0">
                <a:hlinkClick r:id="rId6"/>
              </a:rPr>
              <a:t>Cluster Sharding</a:t>
            </a:r>
            <a:endParaRPr lang="en-GB" dirty="0"/>
          </a:p>
          <a:p>
            <a:r>
              <a:rPr lang="en-GB" dirty="0">
                <a:hlinkClick r:id="rId7"/>
              </a:rPr>
              <a:t>Cluster Singleton</a:t>
            </a:r>
            <a:endParaRPr lang="en-GB" dirty="0"/>
          </a:p>
          <a:p>
            <a:r>
              <a:rPr lang="en-GB" dirty="0">
                <a:hlinkClick r:id="rId8"/>
              </a:rPr>
              <a:t>Persistence</a:t>
            </a:r>
            <a:endParaRPr lang="en-GB" dirty="0"/>
          </a:p>
          <a:p>
            <a:r>
              <a:rPr lang="en-GB" dirty="0">
                <a:hlinkClick r:id="rId9"/>
              </a:rPr>
              <a:t>Distributed Data</a:t>
            </a:r>
            <a:endParaRPr lang="en-GB" dirty="0"/>
          </a:p>
          <a:p>
            <a:r>
              <a:rPr lang="en-GB" dirty="0">
                <a:hlinkClick r:id="rId10"/>
              </a:rPr>
              <a:t>Streams</a:t>
            </a:r>
            <a:endParaRPr lang="en-GB" dirty="0"/>
          </a:p>
          <a:p>
            <a:r>
              <a:rPr lang="en-GB" dirty="0">
                <a:hlinkClick r:id="rId11"/>
              </a:rPr>
              <a:t>HTTP</a:t>
            </a:r>
            <a:endParaRPr lang="en-GB" dirty="0"/>
          </a:p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15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01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9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686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Props</a:t>
            </a:r>
            <a:r>
              <a:rPr lang="sk-SK" dirty="0"/>
              <a:t>: konfiguračná trieda s nastaveniami pre vytváranie </a:t>
            </a:r>
            <a:r>
              <a:rPr lang="sk-SK" dirty="0" err="1"/>
              <a:t>aktorov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438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http://nurkiewicz.blogspot.sk/2013/07/managing-congested-actors-in-akka.html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5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http://nurkiewicz.blogspot.sk/2013/07/managing-congested-actors-in-akka.html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49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26.10.20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Aktory</a:t>
            </a:r>
            <a:br>
              <a:rPr lang="sk-SK" dirty="0"/>
            </a:br>
            <a:r>
              <a:rPr lang="sk-SK" dirty="0"/>
              <a:t>a</a:t>
            </a:r>
            <a:br>
              <a:rPr lang="sk-SK" dirty="0"/>
            </a:br>
            <a:r>
              <a:rPr lang="sk-SK" dirty="0"/>
              <a:t>Akka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  <a:p>
            <a:r>
              <a:rPr lang="sk-SK" dirty="0"/>
              <a:t>Róbert Novotný</a:t>
            </a:r>
          </a:p>
          <a:p>
            <a:r>
              <a:rPr lang="sk-SK" dirty="0"/>
              <a:t>UINF/KOPR, </a:t>
            </a:r>
            <a:br>
              <a:rPr lang="sk-SK" dirty="0"/>
            </a:br>
            <a:r>
              <a:rPr lang="sk-SK" dirty="0"/>
              <a:t>zima 2020</a:t>
            </a:r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Asynchronicita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správy sú odosielané </a:t>
            </a:r>
            <a:r>
              <a:rPr lang="sk-SK" b="1" dirty="0">
                <a:solidFill>
                  <a:schemeClr val="accent6"/>
                </a:solidFill>
              </a:rPr>
              <a:t>asynchrónne</a:t>
            </a:r>
          </a:p>
          <a:p>
            <a:r>
              <a:rPr lang="sk-SK" dirty="0"/>
              <a:t>nečaká sa na prijatie</a:t>
            </a:r>
          </a:p>
          <a:p>
            <a:pPr lvl="1"/>
            <a:r>
              <a:rPr lang="sk-SK" b="1" dirty="0" err="1">
                <a:solidFill>
                  <a:schemeClr val="accent6"/>
                </a:solidFill>
              </a:rPr>
              <a:t>fire-and-forget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nezáleží na poradí prijatých správ</a:t>
            </a:r>
          </a:p>
          <a:p>
            <a:pPr lvl="1"/>
            <a:r>
              <a:rPr lang="sk-SK" dirty="0"/>
              <a:t>inšpirácia z </a:t>
            </a:r>
            <a:r>
              <a:rPr lang="sk-SK" dirty="0" err="1"/>
              <a:t>packet-oriented</a:t>
            </a:r>
            <a:r>
              <a:rPr lang="sk-SK" dirty="0"/>
              <a:t> </a:t>
            </a:r>
            <a:r>
              <a:rPr lang="sk-SK" dirty="0" err="1"/>
              <a:t>systems</a:t>
            </a:r>
            <a:r>
              <a:rPr lang="sk-SK" dirty="0"/>
              <a:t> (UDP?)</a:t>
            </a:r>
          </a:p>
          <a:p>
            <a:r>
              <a:rPr lang="sk-SK" dirty="0"/>
              <a:t>v praxi: podporuje sa aj </a:t>
            </a:r>
            <a:r>
              <a:rPr lang="sk-SK" dirty="0" err="1"/>
              <a:t>synchronicita</a:t>
            </a:r>
            <a:endParaRPr lang="sk-SK" dirty="0"/>
          </a:p>
          <a:p>
            <a:pPr lvl="1"/>
            <a:endParaRPr lang="sk-SK" dirty="0"/>
          </a:p>
          <a:p>
            <a:pPr marL="914400" lvl="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04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925144"/>
          </a:xfrm>
        </p:spPr>
        <p:txBody>
          <a:bodyPr>
            <a:normAutofit/>
          </a:bodyPr>
          <a:lstStyle/>
          <a:p>
            <a:r>
              <a:rPr lang="sk-SK" sz="3200" dirty="0"/>
              <a:t>ľubovoľný </a:t>
            </a:r>
            <a:r>
              <a:rPr lang="sk-SK" sz="3200" b="1" dirty="0">
                <a:solidFill>
                  <a:schemeClr val="accent2"/>
                </a:solidFill>
              </a:rPr>
              <a:t>nemenný</a:t>
            </a:r>
            <a:r>
              <a:rPr lang="sk-SK" sz="3200" dirty="0">
                <a:solidFill>
                  <a:schemeClr val="accent2"/>
                </a:solidFill>
              </a:rPr>
              <a:t> </a:t>
            </a:r>
            <a:r>
              <a:rPr lang="sk-SK" sz="3200" dirty="0"/>
              <a:t>objekt posielaný medzi </a:t>
            </a:r>
            <a:r>
              <a:rPr lang="sk-SK" sz="3200" dirty="0" err="1"/>
              <a:t>aktormi</a:t>
            </a:r>
            <a:endParaRPr lang="sk-SK" sz="3200" dirty="0"/>
          </a:p>
          <a:p>
            <a:r>
              <a:rPr lang="en-US" sz="3200" dirty="0" err="1"/>
              <a:t>jedin</a:t>
            </a:r>
            <a:r>
              <a:rPr lang="sk-SK" sz="3200" dirty="0" err="1"/>
              <a:t>ý</a:t>
            </a:r>
            <a:r>
              <a:rPr lang="sk-SK" sz="3200" dirty="0"/>
              <a:t> spôsob výmeny informácií a zdieľania dát medzi </a:t>
            </a:r>
            <a:r>
              <a:rPr lang="sk-SK" sz="3200" dirty="0" err="1"/>
              <a:t>aktormi</a:t>
            </a:r>
            <a:endParaRPr lang="sk-SK" sz="3200" dirty="0"/>
          </a:p>
          <a:p>
            <a:r>
              <a:rPr lang="sk-SK" sz="3200" dirty="0"/>
              <a:t>medzi </a:t>
            </a:r>
            <a:r>
              <a:rPr lang="sk-SK" sz="3200" dirty="0" err="1"/>
              <a:t>aktormi</a:t>
            </a:r>
            <a:r>
              <a:rPr lang="sk-SK" sz="3200" dirty="0"/>
              <a:t> neexistujú žiadne zdieľané dáta!</a:t>
            </a:r>
          </a:p>
        </p:txBody>
      </p:sp>
    </p:spTree>
    <p:extLst>
      <p:ext uri="{BB962C8B-B14F-4D97-AF65-F5344CB8AC3E}">
        <p14:creationId xmlns:p14="http://schemas.microsoft.com/office/powerpoint/2010/main" val="228793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3">
            <a:extLst>
              <a:ext uri="{FF2B5EF4-FFF2-40B4-BE49-F238E27FC236}">
                <a16:creationId xmlns:a16="http://schemas.microsoft.com/office/drawing/2014/main" id="{46AC6605-E67A-774F-8691-BC980B2E24E3}"/>
              </a:ext>
            </a:extLst>
          </p:cNvPr>
          <p:cNvSpPr txBox="1"/>
          <p:nvPr/>
        </p:nvSpPr>
        <p:spPr>
          <a:xfrm>
            <a:off x="503548" y="2564904"/>
            <a:ext cx="8136904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err="1"/>
              <a:t>Aktorový</a:t>
            </a:r>
            <a:r>
              <a:rPr lang="sk-SK" sz="3200" dirty="0"/>
              <a:t> model je </a:t>
            </a:r>
          </a:p>
          <a:p>
            <a:pPr algn="ctr"/>
            <a:r>
              <a:rPr lang="sk-SK" sz="3200" dirty="0"/>
              <a:t>distribuovaný i paralelný!</a:t>
            </a:r>
          </a:p>
        </p:txBody>
      </p:sp>
    </p:spTree>
    <p:extLst>
      <p:ext uri="{BB962C8B-B14F-4D97-AF65-F5344CB8AC3E}">
        <p14:creationId xmlns:p14="http://schemas.microsoft.com/office/powerpoint/2010/main" val="130106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Ďalšie črty </a:t>
            </a:r>
            <a:r>
              <a:rPr lang="sk-SK" dirty="0" err="1"/>
              <a:t>aktorov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hierarchia </a:t>
            </a:r>
            <a:r>
              <a:rPr lang="sk-SK" dirty="0" err="1"/>
              <a:t>aktorov</a:t>
            </a:r>
            <a:endParaRPr lang="sk-SK" dirty="0"/>
          </a:p>
          <a:p>
            <a:pPr lvl="1"/>
            <a:r>
              <a:rPr lang="sk-SK" dirty="0"/>
              <a:t>vhodné pri rozdeľovaní práce na </a:t>
            </a:r>
            <a:r>
              <a:rPr lang="sk-SK" dirty="0" err="1"/>
              <a:t>podúlohy</a:t>
            </a:r>
            <a:endParaRPr lang="sk-SK" dirty="0"/>
          </a:p>
          <a:p>
            <a:r>
              <a:rPr lang="sk-SK" dirty="0"/>
              <a:t>jednoznačná identifikácia</a:t>
            </a:r>
          </a:p>
          <a:p>
            <a:pPr lvl="1"/>
            <a:r>
              <a:rPr lang="sk-SK" dirty="0"/>
              <a:t>pomocou URI (</a:t>
            </a:r>
            <a:r>
              <a:rPr lang="sk-SK" dirty="0" err="1"/>
              <a:t>hostname</a:t>
            </a:r>
            <a:r>
              <a:rPr lang="sk-SK" dirty="0"/>
              <a:t>, port, cesta)</a:t>
            </a:r>
          </a:p>
          <a:p>
            <a:r>
              <a:rPr lang="sk-SK" dirty="0"/>
              <a:t>a iné</a:t>
            </a:r>
          </a:p>
          <a:p>
            <a:pPr lvl="1"/>
            <a:r>
              <a:rPr lang="sk-SK" dirty="0"/>
              <a:t>voliteľná </a:t>
            </a:r>
            <a:r>
              <a:rPr lang="sk-SK" dirty="0" err="1"/>
              <a:t>synchronicita</a:t>
            </a:r>
            <a:r>
              <a:rPr lang="sk-SK" dirty="0"/>
              <a:t> posielania správ</a:t>
            </a:r>
          </a:p>
          <a:p>
            <a:pPr lvl="1"/>
            <a:r>
              <a:rPr lang="sk-SK" dirty="0"/>
              <a:t>podpora transakcií (model STM)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899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Implementácie </a:t>
            </a:r>
            <a:r>
              <a:rPr lang="sk-SK" dirty="0" err="1"/>
              <a:t>aktorového</a:t>
            </a:r>
            <a:r>
              <a:rPr lang="sk-SK" dirty="0"/>
              <a:t> modelu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/>
              <a:t>Erlang</a:t>
            </a:r>
            <a:endParaRPr lang="sk-SK" sz="3600" dirty="0"/>
          </a:p>
          <a:p>
            <a:pPr lvl="1"/>
            <a:r>
              <a:rPr lang="sk-SK" sz="3200" dirty="0" err="1"/>
              <a:t>funkcionálny</a:t>
            </a:r>
            <a:r>
              <a:rPr lang="sk-SK" sz="3200" dirty="0"/>
              <a:t> jazyk</a:t>
            </a:r>
          </a:p>
          <a:p>
            <a:pPr lvl="1"/>
            <a:r>
              <a:rPr lang="sk-SK" sz="3200" dirty="0"/>
              <a:t>namiesto </a:t>
            </a:r>
            <a:r>
              <a:rPr lang="sk-SK" sz="3200" dirty="0" err="1"/>
              <a:t>zdieľaného</a:t>
            </a:r>
            <a:r>
              <a:rPr lang="sk-SK" sz="3200" dirty="0"/>
              <a:t> stavu odovzdávanie správ</a:t>
            </a:r>
          </a:p>
          <a:p>
            <a:r>
              <a:rPr lang="sk-SK" sz="3600" dirty="0" err="1"/>
              <a:t>Akka</a:t>
            </a:r>
            <a:endParaRPr lang="sk-SK" sz="3600" dirty="0"/>
          </a:p>
          <a:p>
            <a:pPr lvl="1"/>
            <a:r>
              <a:rPr lang="sk-SK" sz="3200" dirty="0" err="1"/>
              <a:t>open</a:t>
            </a:r>
            <a:r>
              <a:rPr lang="sk-SK" sz="3200" dirty="0"/>
              <a:t> </a:t>
            </a:r>
            <a:r>
              <a:rPr lang="sk-SK" sz="3200" dirty="0" err="1"/>
              <a:t>source</a:t>
            </a:r>
            <a:r>
              <a:rPr lang="sk-SK" sz="3200" dirty="0"/>
              <a:t> </a:t>
            </a:r>
            <a:r>
              <a:rPr lang="sk-SK" sz="3200" dirty="0" err="1"/>
              <a:t>framework</a:t>
            </a:r>
            <a:r>
              <a:rPr lang="sk-SK" sz="3200" dirty="0"/>
              <a:t> pre </a:t>
            </a:r>
            <a:r>
              <a:rPr lang="sk-SK" sz="3200" dirty="0" err="1"/>
              <a:t>aktorov</a:t>
            </a:r>
            <a:endParaRPr lang="sk-SK" sz="3200" dirty="0"/>
          </a:p>
          <a:p>
            <a:pPr lvl="1"/>
            <a:r>
              <a:rPr lang="sk-SK" sz="3200" dirty="0"/>
              <a:t>implementácie: </a:t>
            </a:r>
            <a:r>
              <a:rPr lang="sk-SK" sz="3200" dirty="0" err="1"/>
              <a:t>Java</a:t>
            </a:r>
            <a:r>
              <a:rPr lang="sk-SK" sz="3200" dirty="0"/>
              <a:t> / </a:t>
            </a:r>
            <a:r>
              <a:rPr lang="sk-SK" sz="3200" dirty="0" err="1"/>
              <a:t>Scala</a:t>
            </a:r>
            <a:endParaRPr lang="sk-SK" sz="3200" dirty="0"/>
          </a:p>
          <a:p>
            <a:pPr lvl="1"/>
            <a:endParaRPr lang="sk-SK" sz="32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1414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Use-Case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tabLst>
                <a:tab pos="5238750" algn="l"/>
              </a:tabLst>
            </a:pPr>
            <a:r>
              <a:rPr lang="sk-SK" dirty="0" err="1"/>
              <a:t>Erlang</a:t>
            </a:r>
            <a:r>
              <a:rPr lang="sk-SK" dirty="0"/>
              <a:t>:</a:t>
            </a:r>
          </a:p>
          <a:p>
            <a:pPr lvl="1">
              <a:tabLst>
                <a:tab pos="5238750" algn="l"/>
              </a:tabLst>
            </a:pPr>
            <a:r>
              <a:rPr lang="sk-SK" dirty="0"/>
              <a:t>telefónna ústredňa: Ericsson (198x/199x)</a:t>
            </a:r>
          </a:p>
          <a:p>
            <a:pPr lvl="1">
              <a:tabLst>
                <a:tab pos="5238750" algn="l"/>
              </a:tabLst>
            </a:pPr>
            <a:r>
              <a:rPr lang="sk-SK" dirty="0"/>
              <a:t>infraštruktúra mobilných sietí (aj dnes)</a:t>
            </a:r>
          </a:p>
          <a:p>
            <a:pPr lvl="1">
              <a:tabLst>
                <a:tab pos="5238750" algn="l"/>
              </a:tabLst>
            </a:pPr>
            <a:r>
              <a:rPr lang="sk-SK" dirty="0" err="1"/>
              <a:t>WhatsApp</a:t>
            </a:r>
            <a:endParaRPr lang="sk-SK" dirty="0"/>
          </a:p>
          <a:p>
            <a:pPr>
              <a:tabLst>
                <a:tab pos="5238750" algn="l"/>
              </a:tabLst>
            </a:pPr>
            <a:r>
              <a:rPr lang="sk-SK" dirty="0"/>
              <a:t>Akka:</a:t>
            </a:r>
          </a:p>
          <a:p>
            <a:pPr lvl="1">
              <a:tabLst>
                <a:tab pos="5238750" algn="l"/>
              </a:tabLst>
            </a:pPr>
            <a:r>
              <a:rPr lang="sk-SK" dirty="0"/>
              <a:t>množstvo výkonných služieb na pozadí</a:t>
            </a:r>
          </a:p>
        </p:txBody>
      </p:sp>
    </p:spTree>
    <p:extLst>
      <p:ext uri="{BB962C8B-B14F-4D97-AF65-F5344CB8AC3E}">
        <p14:creationId xmlns:p14="http://schemas.microsoft.com/office/powerpoint/2010/main" val="162874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Jestvujú výkonné Akka systémy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tabLst>
                <a:tab pos="5238750" algn="l"/>
              </a:tabLst>
            </a:pPr>
            <a:r>
              <a:rPr lang="sk-SK" dirty="0"/>
              <a:t>SOAP/REST/HTTP </a:t>
            </a:r>
            <a:r>
              <a:rPr lang="sk-SK" dirty="0" err="1"/>
              <a:t>endpointy</a:t>
            </a:r>
            <a:endParaRPr lang="sk-SK" dirty="0"/>
          </a:p>
          <a:p>
            <a:pPr>
              <a:tabLst>
                <a:tab pos="5238750" algn="l"/>
              </a:tabLst>
            </a:pPr>
            <a:r>
              <a:rPr lang="sk-SK" dirty="0"/>
              <a:t>prijímateľ údajov zo siete</a:t>
            </a:r>
          </a:p>
          <a:p>
            <a:pPr>
              <a:tabLst>
                <a:tab pos="5238750" algn="l"/>
              </a:tabLst>
            </a:pPr>
            <a:r>
              <a:rPr lang="sk-SK" dirty="0" err="1"/>
              <a:t>perzistencia</a:t>
            </a:r>
            <a:r>
              <a:rPr lang="sk-SK" dirty="0"/>
              <a:t> dát</a:t>
            </a:r>
          </a:p>
          <a:p>
            <a:pPr>
              <a:tabLst>
                <a:tab pos="5238750" algn="l"/>
              </a:tabLst>
            </a:pPr>
            <a:r>
              <a:rPr lang="sk-SK" dirty="0"/>
              <a:t>paralelné a distribuované výpočty</a:t>
            </a:r>
          </a:p>
          <a:p>
            <a:pPr>
              <a:tabLst>
                <a:tab pos="5238750" algn="l"/>
              </a:tabLst>
            </a:pPr>
            <a:r>
              <a:rPr lang="sk-SK" dirty="0"/>
              <a:t>dávkové spracovanie a </a:t>
            </a:r>
            <a:r>
              <a:rPr lang="sk-SK" dirty="0" err="1"/>
              <a:t>BigData</a:t>
            </a:r>
            <a:endParaRPr lang="sk-SK" dirty="0"/>
          </a:p>
          <a:p>
            <a:pPr>
              <a:tabLst>
                <a:tab pos="5238750" algn="l"/>
              </a:tabLst>
            </a:pPr>
            <a:r>
              <a:rPr lang="sk-SK" dirty="0" err="1"/>
              <a:t>microservices</a:t>
            </a:r>
            <a:r>
              <a:rPr lang="sk-SK" dirty="0"/>
              <a:t>, </a:t>
            </a:r>
          </a:p>
          <a:p>
            <a:pPr>
              <a:tabLst>
                <a:tab pos="5238750" algn="l"/>
              </a:tabLst>
            </a:pPr>
            <a:r>
              <a:rPr lang="sk-SK" dirty="0"/>
              <a:t>transakčné operácie, </a:t>
            </a:r>
          </a:p>
          <a:p>
            <a:pPr>
              <a:tabLst>
                <a:tab pos="5238750" algn="l"/>
              </a:tabLst>
            </a:pPr>
            <a:r>
              <a:rPr lang="sk-SK" dirty="0"/>
              <a:t>mediácie a integrácie</a:t>
            </a:r>
          </a:p>
          <a:p>
            <a:pPr>
              <a:tabLst>
                <a:tab pos="5238750" algn="l"/>
              </a:tabLst>
            </a:pPr>
            <a:endParaRPr lang="sk-SK" dirty="0"/>
          </a:p>
          <a:p>
            <a:pPr>
              <a:tabLst>
                <a:tab pos="5238750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650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Aktory</a:t>
            </a:r>
            <a:r>
              <a:rPr lang="sk-SK" dirty="0"/>
              <a:t> v </a:t>
            </a:r>
            <a:r>
              <a:rPr lang="sk-SK" dirty="0" err="1"/>
              <a:t>Akke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Java + </a:t>
            </a:r>
            <a:r>
              <a:rPr lang="sk-SK" sz="3600" dirty="0" err="1"/>
              <a:t>Typed</a:t>
            </a:r>
            <a:r>
              <a:rPr lang="sk-SK" sz="3600" dirty="0"/>
              <a:t> </a:t>
            </a:r>
            <a:r>
              <a:rPr lang="sk-SK" sz="3600" dirty="0" err="1"/>
              <a:t>Actors</a:t>
            </a:r>
            <a:r>
              <a:rPr lang="sk-SK" sz="3600" dirty="0"/>
              <a:t> + </a:t>
            </a:r>
            <a:r>
              <a:rPr lang="sk-SK" sz="3600" dirty="0" err="1"/>
              <a:t>Object-Oriented</a:t>
            </a:r>
            <a:endParaRPr lang="sk-SK" sz="3600" dirty="0"/>
          </a:p>
          <a:p>
            <a:pPr lvl="1"/>
            <a:r>
              <a:rPr lang="sk-SK" sz="3200" dirty="0"/>
              <a:t>ukážeme si tento model</a:t>
            </a:r>
          </a:p>
          <a:p>
            <a:pPr lvl="2"/>
            <a:r>
              <a:rPr lang="sk-SK" sz="2800" dirty="0"/>
              <a:t>vieme Javu</a:t>
            </a:r>
          </a:p>
          <a:p>
            <a:pPr lvl="2"/>
            <a:r>
              <a:rPr lang="sk-SK" sz="2800" dirty="0"/>
              <a:t>vieme OOP</a:t>
            </a:r>
          </a:p>
          <a:p>
            <a:pPr lvl="2"/>
            <a:r>
              <a:rPr lang="sk-SK" sz="2800" dirty="0"/>
              <a:t>nevieme </a:t>
            </a:r>
            <a:r>
              <a:rPr lang="sk-SK" sz="2800" dirty="0" err="1"/>
              <a:t>aktory</a:t>
            </a:r>
            <a:endParaRPr lang="sk-SK" sz="2800" dirty="0"/>
          </a:p>
          <a:p>
            <a:r>
              <a:rPr lang="sk-SK" sz="3600" dirty="0"/>
              <a:t>existuje 3 x 2 rozličných spôsobov implementácie</a:t>
            </a:r>
          </a:p>
        </p:txBody>
      </p:sp>
    </p:spTree>
    <p:extLst>
      <p:ext uri="{BB962C8B-B14F-4D97-AF65-F5344CB8AC3E}">
        <p14:creationId xmlns:p14="http://schemas.microsoft.com/office/powerpoint/2010/main" val="4274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Akka </a:t>
            </a:r>
            <a:r>
              <a:rPr lang="sk-SK" dirty="0" err="1"/>
              <a:t>Typed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moderný spôsob písania </a:t>
            </a:r>
            <a:r>
              <a:rPr lang="sk-SK" sz="3600" dirty="0" err="1"/>
              <a:t>aktorov</a:t>
            </a:r>
            <a:endParaRPr lang="sk-SK" sz="3600" dirty="0"/>
          </a:p>
          <a:p>
            <a:pPr lvl="1"/>
            <a:r>
              <a:rPr lang="sk-SK" sz="3200" dirty="0"/>
              <a:t>od Akka 2.6 (nov. 2019)</a:t>
            </a:r>
          </a:p>
          <a:p>
            <a:r>
              <a:rPr lang="sk-SK" sz="3600" dirty="0" err="1"/>
              <a:t>aktory</a:t>
            </a:r>
            <a:r>
              <a:rPr lang="sk-SK" sz="3600" dirty="0"/>
              <a:t> sú podobní </a:t>
            </a:r>
            <a:r>
              <a:rPr lang="sk-SK" sz="3600" dirty="0" err="1"/>
              <a:t>konečnostavovým</a:t>
            </a:r>
            <a:r>
              <a:rPr lang="sk-SK" sz="3600" dirty="0"/>
              <a:t> automatom</a:t>
            </a:r>
          </a:p>
          <a:p>
            <a:pPr lvl="1"/>
            <a:r>
              <a:rPr lang="sk-SK" sz="3200" dirty="0">
                <a:solidFill>
                  <a:schemeClr val="accent6"/>
                </a:solidFill>
              </a:rPr>
              <a:t>reagujú</a:t>
            </a:r>
            <a:r>
              <a:rPr lang="sk-SK" sz="3200" dirty="0"/>
              <a:t> na správy</a:t>
            </a:r>
          </a:p>
          <a:p>
            <a:pPr lvl="1"/>
            <a:r>
              <a:rPr lang="sk-SK" sz="3200" dirty="0"/>
              <a:t>menia svoje správanie (</a:t>
            </a:r>
            <a:r>
              <a:rPr lang="sk-SK" sz="3200" dirty="0" err="1">
                <a:solidFill>
                  <a:schemeClr val="accent6"/>
                </a:solidFill>
              </a:rPr>
              <a:t>behavior</a:t>
            </a:r>
            <a:r>
              <a:rPr lang="sk-SK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60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Akka </a:t>
            </a:r>
            <a:r>
              <a:rPr lang="sk-SK" dirty="0" err="1"/>
              <a:t>Typed</a:t>
            </a:r>
            <a:r>
              <a:rPr lang="sk-SK" dirty="0"/>
              <a:t> / Java / </a:t>
            </a:r>
            <a:r>
              <a:rPr lang="sk-SK" dirty="0" err="1"/>
              <a:t>Object-Oriented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dedí od triedy </a:t>
            </a:r>
            <a:r>
              <a:rPr lang="en-GB" b="1" dirty="0" err="1">
                <a:solidFill>
                  <a:schemeClr val="accent6"/>
                </a:solidFill>
              </a:rPr>
              <a:t>AbstractBehavior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prekrýva metódu </a:t>
            </a:r>
            <a:r>
              <a:rPr lang="sk-SK" b="1" dirty="0" err="1">
                <a:solidFill>
                  <a:schemeClr val="accent6"/>
                </a:solidFill>
              </a:rPr>
              <a:t>createReceive</a:t>
            </a:r>
            <a:endParaRPr lang="sk-SK" b="1" dirty="0">
              <a:solidFill>
                <a:schemeClr val="accent6"/>
              </a:solidFill>
            </a:endParaRPr>
          </a:p>
          <a:p>
            <a:r>
              <a:rPr lang="sk-SK" dirty="0"/>
              <a:t>definuje </a:t>
            </a:r>
            <a:r>
              <a:rPr lang="sk-SK" b="1" dirty="0">
                <a:solidFill>
                  <a:schemeClr val="accent6"/>
                </a:solidFill>
              </a:rPr>
              <a:t>pravidlá</a:t>
            </a:r>
            <a:r>
              <a:rPr lang="sk-SK" dirty="0"/>
              <a:t> pre správy:</a:t>
            </a:r>
          </a:p>
          <a:p>
            <a:endParaRPr lang="sk-SK" dirty="0">
              <a:solidFill>
                <a:schemeClr val="accent6"/>
              </a:solidFill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63192419-3CB5-D847-87D1-963DDF17BD1E}"/>
              </a:ext>
            </a:extLst>
          </p:cNvPr>
          <p:cNvSpPr txBox="1"/>
          <p:nvPr/>
        </p:nvSpPr>
        <p:spPr>
          <a:xfrm>
            <a:off x="827584" y="4005064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>
                <a:solidFill>
                  <a:schemeClr val="tx1"/>
                </a:solidFill>
              </a:rPr>
              <a:t>„ak príde správa typu X, vykonaj toto“</a:t>
            </a:r>
          </a:p>
        </p:txBody>
      </p:sp>
    </p:spTree>
    <p:extLst>
      <p:ext uri="{BB962C8B-B14F-4D97-AF65-F5344CB8AC3E}">
        <p14:creationId xmlns:p14="http://schemas.microsoft.com/office/powerpoint/2010/main" val="28608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D4C4-381E-3F4F-B421-AA5DDF61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Tony dát a hordy klientov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A87B-8104-2F42-BB68-9CCE2FD1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obrovské dáta</a:t>
            </a:r>
          </a:p>
          <a:p>
            <a:r>
              <a:rPr lang="en-SK" dirty="0"/>
              <a:t>hordy klientov</a:t>
            </a:r>
          </a:p>
          <a:p>
            <a:r>
              <a:rPr lang="en-SK" dirty="0"/>
              <a:t>veľký prietok</a:t>
            </a:r>
          </a:p>
          <a:p>
            <a:r>
              <a:rPr lang="en-SK" dirty="0"/>
              <a:t>nutnosť nízkej latencie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9F0B-1616-2746-A807-68BBA9138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3"/>
          <a:stretch/>
        </p:blipFill>
        <p:spPr>
          <a:xfrm>
            <a:off x="4989690" y="1700808"/>
            <a:ext cx="4151445" cy="2436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817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Akktor</a:t>
            </a:r>
            <a:r>
              <a:rPr lang="sk-SK" dirty="0"/>
              <a:t> a Java: pravidlá pre správy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dátový typ mapovaný na funkciu spracovávajúcu objekt správy</a:t>
            </a:r>
          </a:p>
        </p:txBody>
      </p:sp>
      <p:sp>
        <p:nvSpPr>
          <p:cNvPr id="6" name="Zaoblený obdĺžnik 3">
            <a:extLst>
              <a:ext uri="{FF2B5EF4-FFF2-40B4-BE49-F238E27FC236}">
                <a16:creationId xmlns:a16="http://schemas.microsoft.com/office/drawing/2014/main" id="{08603C20-483F-E64F-BC95-165793BBF73A}"/>
              </a:ext>
            </a:extLst>
          </p:cNvPr>
          <p:cNvSpPr/>
          <p:nvPr/>
        </p:nvSpPr>
        <p:spPr>
          <a:xfrm>
            <a:off x="457200" y="3573016"/>
            <a:ext cx="8229600" cy="1143000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.</a:t>
            </a:r>
            <a:r>
              <a:rPr lang="en-US" sz="2800" dirty="0" err="1"/>
              <a:t>onMessage</a:t>
            </a:r>
            <a:r>
              <a:rPr lang="en-US" sz="2800" dirty="0"/>
              <a:t>(</a:t>
            </a:r>
            <a:r>
              <a:rPr lang="en-US" sz="2800" dirty="0" err="1"/>
              <a:t>String.class</a:t>
            </a:r>
            <a:r>
              <a:rPr lang="en-US" sz="2800" dirty="0"/>
              <a:t>, </a:t>
            </a:r>
            <a:r>
              <a:rPr lang="en-US" sz="3200" b="1" dirty="0"/>
              <a:t>m -&gt; </a:t>
            </a:r>
            <a:r>
              <a:rPr lang="en-US" sz="3200" b="1" dirty="0" err="1"/>
              <a:t>System.out.println</a:t>
            </a:r>
            <a:r>
              <a:rPr lang="en-US" sz="3200" b="1" dirty="0"/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56146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523875" algn="l"/>
              </a:tabLs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akka.actor.typed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.*;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/>
              <a:t>public class </a:t>
            </a:r>
            <a:r>
              <a:rPr lang="en-US" sz="2800" dirty="0" err="1"/>
              <a:t>ExampleActor</a:t>
            </a:r>
            <a:r>
              <a:rPr lang="en-US" sz="2800" dirty="0"/>
              <a:t> extends </a:t>
            </a:r>
            <a:r>
              <a:rPr lang="en-US" sz="2800" dirty="0" err="1"/>
              <a:t>AbstractActor</a:t>
            </a:r>
            <a:r>
              <a:rPr lang="en-US" sz="2800" dirty="0"/>
              <a:t>&lt;</a:t>
            </a:r>
            <a:r>
              <a:rPr lang="en-US" sz="3200" b="1" dirty="0">
                <a:solidFill>
                  <a:srgbClr val="46A7F8"/>
                </a:solidFill>
              </a:rPr>
              <a:t>String</a:t>
            </a:r>
            <a:r>
              <a:rPr lang="en-US" sz="2800" dirty="0"/>
              <a:t>&gt; {</a:t>
            </a:r>
            <a:br>
              <a:rPr lang="en-US" sz="2800" dirty="0"/>
            </a:br>
            <a:r>
              <a:rPr lang="en-US" sz="2800" dirty="0"/>
              <a:t>	public Receive&lt;</a:t>
            </a:r>
            <a:r>
              <a:rPr lang="en-US" sz="3200" b="1" dirty="0">
                <a:solidFill>
                  <a:srgbClr val="46A7F8"/>
                </a:solidFill>
              </a:rPr>
              <a:t>String</a:t>
            </a:r>
            <a:r>
              <a:rPr lang="en-US" sz="2800" dirty="0"/>
              <a:t>&gt; </a:t>
            </a:r>
            <a:r>
              <a:rPr lang="en-US" sz="2800" dirty="0" err="1"/>
              <a:t>createReceive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		return </a:t>
            </a:r>
            <a:r>
              <a:rPr lang="en-US" sz="2800" dirty="0" err="1"/>
              <a:t>newReceiveBuilder</a:t>
            </a:r>
            <a:r>
              <a:rPr lang="en-US" sz="2800" dirty="0"/>
              <a:t>()</a:t>
            </a:r>
            <a:br>
              <a:rPr lang="en-US" sz="2800" dirty="0"/>
            </a:br>
            <a:r>
              <a:rPr lang="en-US" sz="2800" dirty="0"/>
              <a:t>			.</a:t>
            </a:r>
            <a:r>
              <a:rPr lang="en-US" sz="2800" dirty="0" err="1"/>
              <a:t>onMessage</a:t>
            </a:r>
            <a:r>
              <a:rPr lang="en-US" sz="2800" dirty="0"/>
              <a:t>(</a:t>
            </a:r>
            <a:r>
              <a:rPr lang="en-US" sz="2800" dirty="0" err="1"/>
              <a:t>String.class</a:t>
            </a:r>
            <a:r>
              <a:rPr lang="en-US" sz="2800" dirty="0"/>
              <a:t>, s -&gt; </a:t>
            </a:r>
            <a:r>
              <a:rPr lang="en-US" sz="2800" dirty="0" err="1"/>
              <a:t>sayHello</a:t>
            </a:r>
            <a:r>
              <a:rPr lang="en-US" sz="2800" dirty="0"/>
              <a:t>())</a:t>
            </a:r>
            <a:br>
              <a:rPr lang="en-US" sz="2800" dirty="0"/>
            </a:br>
            <a:r>
              <a:rPr lang="en-US" sz="2800" dirty="0"/>
              <a:t>			.build();</a:t>
            </a:r>
            <a:br>
              <a:rPr lang="en-US" sz="2800" dirty="0"/>
            </a:br>
            <a:r>
              <a:rPr lang="en-US" sz="2800" dirty="0"/>
              <a:t>	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2195736" y="3176972"/>
            <a:ext cx="5554960" cy="504056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D0CFAB-AD6E-C040-A7AE-660C872DDB75}"/>
              </a:ext>
            </a:extLst>
          </p:cNvPr>
          <p:cNvSpPr/>
          <p:nvPr/>
        </p:nvSpPr>
        <p:spPr>
          <a:xfrm>
            <a:off x="4569082" y="385002"/>
            <a:ext cx="3960440" cy="1046625"/>
          </a:xfrm>
          <a:prstGeom prst="wedgeRoundRectCallout">
            <a:avLst>
              <a:gd name="adj1" fmla="val 24031"/>
              <a:gd name="adj2" fmla="val 970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dátový typ </a:t>
            </a:r>
            <a:br>
              <a:rPr lang="sk-SK" sz="2800" dirty="0">
                <a:solidFill>
                  <a:schemeClr val="bg1"/>
                </a:solidFill>
              </a:rPr>
            </a:br>
            <a:r>
              <a:rPr lang="sk-SK" sz="2800" dirty="0">
                <a:solidFill>
                  <a:schemeClr val="bg1"/>
                </a:solidFill>
              </a:rPr>
              <a:t>prichádzajúcej správy</a:t>
            </a:r>
          </a:p>
        </p:txBody>
      </p:sp>
    </p:spTree>
    <p:extLst>
      <p:ext uri="{BB962C8B-B14F-4D97-AF65-F5344CB8AC3E}">
        <p14:creationId xmlns:p14="http://schemas.microsoft.com/office/powerpoint/2010/main" val="2894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Akktory</a:t>
            </a:r>
            <a:r>
              <a:rPr lang="sk-SK" dirty="0"/>
              <a:t> a ich vytváranie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vytváranie </a:t>
            </a:r>
            <a:r>
              <a:rPr lang="sk-SK" dirty="0" err="1"/>
              <a:t>aktora</a:t>
            </a:r>
            <a:r>
              <a:rPr lang="sk-SK" dirty="0"/>
              <a:t> sa nepoužíva </a:t>
            </a:r>
            <a:r>
              <a:rPr lang="sk-SK" b="1" dirty="0"/>
              <a:t>new ...()!</a:t>
            </a:r>
          </a:p>
          <a:p>
            <a:r>
              <a:rPr lang="sk-SK" dirty="0"/>
              <a:t>musíme deklarovať iniciálne správanie (</a:t>
            </a:r>
            <a:r>
              <a:rPr lang="sk-SK" dirty="0" err="1"/>
              <a:t>behavior</a:t>
            </a:r>
            <a:r>
              <a:rPr lang="sk-SK" dirty="0"/>
              <a:t>)</a:t>
            </a:r>
          </a:p>
          <a:p>
            <a:r>
              <a:rPr lang="sk-SK" dirty="0"/>
              <a:t>konvencia:</a:t>
            </a:r>
          </a:p>
          <a:p>
            <a:pPr lvl="1"/>
            <a:r>
              <a:rPr lang="sk-SK" dirty="0"/>
              <a:t>1ks statická metóda na vytvorenie inštancie</a:t>
            </a:r>
          </a:p>
          <a:p>
            <a:pPr lvl="1"/>
            <a:r>
              <a:rPr lang="sk-SK" dirty="0"/>
              <a:t>1ks privátny </a:t>
            </a:r>
            <a:r>
              <a:rPr lang="sk-SK" dirty="0" err="1"/>
              <a:t>oddedený</a:t>
            </a:r>
            <a:r>
              <a:rPr lang="sk-SK" dirty="0"/>
              <a:t> konštruktor </a:t>
            </a:r>
          </a:p>
        </p:txBody>
      </p:sp>
    </p:spTree>
    <p:extLst>
      <p:ext uri="{BB962C8B-B14F-4D97-AF65-F5344CB8AC3E}">
        <p14:creationId xmlns:p14="http://schemas.microsoft.com/office/powerpoint/2010/main" val="230256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akka.actor.typed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.*;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/>
              <a:t>public class </a:t>
            </a:r>
            <a:r>
              <a:rPr lang="en-US" sz="2800" dirty="0" err="1"/>
              <a:t>HelloActor</a:t>
            </a:r>
            <a:r>
              <a:rPr lang="en-US" sz="2800" dirty="0"/>
              <a:t> extends </a:t>
            </a:r>
            <a:r>
              <a:rPr lang="en-US" sz="2800" dirty="0" err="1"/>
              <a:t>AbstractBehavior</a:t>
            </a:r>
            <a:r>
              <a:rPr lang="en-US" sz="2800" dirty="0"/>
              <a:t>&lt;String&gt; {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    private </a:t>
            </a:r>
            <a:r>
              <a:rPr lang="en-US" sz="2800" b="1" dirty="0" err="1">
                <a:solidFill>
                  <a:srgbClr val="F846A7"/>
                </a:solidFill>
              </a:rPr>
              <a:t>HelloActor</a:t>
            </a:r>
            <a:r>
              <a:rPr lang="en-US" sz="2800" dirty="0"/>
              <a:t>(</a:t>
            </a:r>
            <a:r>
              <a:rPr lang="en-US" sz="2800" dirty="0" err="1"/>
              <a:t>ActorContext</a:t>
            </a:r>
            <a:r>
              <a:rPr lang="en-US" sz="2800" dirty="0"/>
              <a:t>&lt;String&gt; context) {</a:t>
            </a:r>
            <a:br>
              <a:rPr lang="en-US" sz="2800" dirty="0"/>
            </a:br>
            <a:r>
              <a:rPr lang="en-US" sz="2800" dirty="0"/>
              <a:t>        super(context);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BlokTextu 4">
            <a:extLst>
              <a:ext uri="{FF2B5EF4-FFF2-40B4-BE49-F238E27FC236}">
                <a16:creationId xmlns:a16="http://schemas.microsoft.com/office/drawing/2014/main" id="{290552C1-8B23-494B-91C4-A544EBC1EA7E}"/>
              </a:ext>
            </a:extLst>
          </p:cNvPr>
          <p:cNvSpPr txBox="1"/>
          <p:nvPr/>
        </p:nvSpPr>
        <p:spPr>
          <a:xfrm>
            <a:off x="755576" y="1845723"/>
            <a:ext cx="7128792" cy="1518451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A7EBF8E-CE14-004A-93A4-69D5CE7BA456}"/>
              </a:ext>
            </a:extLst>
          </p:cNvPr>
          <p:cNvSpPr/>
          <p:nvPr/>
        </p:nvSpPr>
        <p:spPr>
          <a:xfrm>
            <a:off x="3491880" y="4581128"/>
            <a:ext cx="3960440" cy="1046625"/>
          </a:xfrm>
          <a:prstGeom prst="wedgeRoundRectCallout">
            <a:avLst>
              <a:gd name="adj1" fmla="val -73211"/>
              <a:gd name="adj2" fmla="val -2040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oddedený</a:t>
            </a:r>
            <a:r>
              <a:rPr lang="sk-SK" sz="2800" dirty="0">
                <a:solidFill>
                  <a:schemeClr val="bg1"/>
                </a:solidFill>
              </a:rPr>
              <a:t> konštruktor</a:t>
            </a:r>
          </a:p>
        </p:txBody>
      </p:sp>
    </p:spTree>
    <p:extLst>
      <p:ext uri="{BB962C8B-B14F-4D97-AF65-F5344CB8AC3E}">
        <p14:creationId xmlns:p14="http://schemas.microsoft.com/office/powerpoint/2010/main" val="69902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akka.actor.typed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.*;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/>
              <a:t>public class </a:t>
            </a:r>
            <a:r>
              <a:rPr lang="en-US" sz="2800" dirty="0" err="1"/>
              <a:t>HelloActor</a:t>
            </a:r>
            <a:r>
              <a:rPr lang="en-US" sz="2800" dirty="0"/>
              <a:t> extends </a:t>
            </a:r>
            <a:r>
              <a:rPr lang="en-US" sz="2800" dirty="0" err="1"/>
              <a:t>AbstractBehavior</a:t>
            </a:r>
            <a:r>
              <a:rPr lang="en-US" sz="2800" dirty="0"/>
              <a:t>&lt;String&gt; {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   private </a:t>
            </a:r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</a:rPr>
              <a:t>HelloActor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ActorContext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&lt;String&gt; context) {</a:t>
            </a:r>
            <a:br>
              <a:rPr lang="en-US" sz="2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       super(context);</a:t>
            </a:r>
            <a:br>
              <a:rPr lang="en-US" sz="2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br>
              <a:rPr lang="en-US" sz="2800" dirty="0"/>
            </a:br>
            <a:r>
              <a:rPr lang="en-US" sz="2800" dirty="0"/>
              <a:t>    public static Behavior&lt;String&gt; create() {</a:t>
            </a:r>
            <a:br>
              <a:rPr lang="en-US" sz="2800" dirty="0"/>
            </a:br>
            <a:r>
              <a:rPr lang="en-US" sz="2800" dirty="0"/>
              <a:t>        return </a:t>
            </a:r>
            <a:r>
              <a:rPr lang="en-US" sz="2800" dirty="0" err="1"/>
              <a:t>Behaviors.setup</a:t>
            </a:r>
            <a:r>
              <a:rPr lang="en-US" sz="2800" dirty="0"/>
              <a:t>(</a:t>
            </a:r>
            <a:r>
              <a:rPr lang="en-US" sz="2800" b="1" dirty="0" err="1">
                <a:solidFill>
                  <a:srgbClr val="F846A7"/>
                </a:solidFill>
              </a:rPr>
              <a:t>HelloActor</a:t>
            </a:r>
            <a:r>
              <a:rPr lang="en-US" sz="2800" b="1" dirty="0">
                <a:solidFill>
                  <a:srgbClr val="F846A7"/>
                </a:solidFill>
              </a:rPr>
              <a:t>::new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endParaRPr lang="en-US" sz="2800" dirty="0"/>
          </a:p>
          <a:p>
            <a:r>
              <a:rPr lang="en-US" sz="2800" dirty="0"/>
              <a:t>   …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BF73F50-9FEC-324B-948D-16DF1B4B35DC}"/>
              </a:ext>
            </a:extLst>
          </p:cNvPr>
          <p:cNvSpPr/>
          <p:nvPr/>
        </p:nvSpPr>
        <p:spPr>
          <a:xfrm>
            <a:off x="5292080" y="2430220"/>
            <a:ext cx="3960440" cy="828092"/>
          </a:xfrm>
          <a:prstGeom prst="wedgeRoundRectCallout">
            <a:avLst>
              <a:gd name="adj1" fmla="val -45505"/>
              <a:gd name="adj2" fmla="val 1017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factory</a:t>
            </a:r>
            <a:r>
              <a:rPr lang="sk-SK" sz="2800" dirty="0">
                <a:solidFill>
                  <a:schemeClr val="bg1"/>
                </a:solidFill>
              </a:rPr>
              <a:t> metóda</a:t>
            </a:r>
          </a:p>
        </p:txBody>
      </p:sp>
      <p:sp>
        <p:nvSpPr>
          <p:cNvPr id="8" name="BlokTextu 4">
            <a:extLst>
              <a:ext uri="{FF2B5EF4-FFF2-40B4-BE49-F238E27FC236}">
                <a16:creationId xmlns:a16="http://schemas.microsoft.com/office/drawing/2014/main" id="{E34E7077-4E06-344C-BDB2-8E6E4E401BEB}"/>
              </a:ext>
            </a:extLst>
          </p:cNvPr>
          <p:cNvSpPr txBox="1"/>
          <p:nvPr/>
        </p:nvSpPr>
        <p:spPr>
          <a:xfrm>
            <a:off x="755576" y="3429000"/>
            <a:ext cx="7128792" cy="1734475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A60FD1E-B614-DE44-9868-79347E7F2909}"/>
              </a:ext>
            </a:extLst>
          </p:cNvPr>
          <p:cNvSpPr/>
          <p:nvPr/>
        </p:nvSpPr>
        <p:spPr>
          <a:xfrm>
            <a:off x="4926814" y="5647400"/>
            <a:ext cx="3960440" cy="1046625"/>
          </a:xfrm>
          <a:prstGeom prst="wedgeRoundRectCallout">
            <a:avLst>
              <a:gd name="adj1" fmla="val -36541"/>
              <a:gd name="adj2" fmla="val -1629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iniciálny </a:t>
            </a:r>
            <a:r>
              <a:rPr lang="sk-SK" sz="2800" dirty="0" err="1">
                <a:solidFill>
                  <a:schemeClr val="bg1"/>
                </a:solidFill>
              </a:rPr>
              <a:t>behavior</a:t>
            </a:r>
            <a:r>
              <a:rPr lang="sk-SK" sz="2800" dirty="0">
                <a:solidFill>
                  <a:schemeClr val="bg1"/>
                </a:solidFill>
              </a:rPr>
              <a:t> vytvorí </a:t>
            </a:r>
            <a:r>
              <a:rPr lang="sk-SK" sz="2800" dirty="0" err="1">
                <a:solidFill>
                  <a:schemeClr val="bg1"/>
                </a:solidFill>
              </a:rPr>
              <a:t>aktora</a:t>
            </a:r>
            <a:r>
              <a:rPr lang="sk-SK" sz="2800" dirty="0">
                <a:solidFill>
                  <a:schemeClr val="bg1"/>
                </a:solidFill>
              </a:rPr>
              <a:t> konštruktorom</a:t>
            </a:r>
          </a:p>
        </p:txBody>
      </p:sp>
    </p:spTree>
    <p:extLst>
      <p:ext uri="{BB962C8B-B14F-4D97-AF65-F5344CB8AC3E}">
        <p14:creationId xmlns:p14="http://schemas.microsoft.com/office/powerpoint/2010/main" val="2701253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772816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7975" algn="l"/>
              </a:tabLst>
            </a:pPr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>
              <a:tabLst>
                <a:tab pos="307975" algn="l"/>
              </a:tabLst>
            </a:pPr>
            <a:r>
              <a:rPr lang="en-US" sz="2800" dirty="0"/>
              <a:t>	</a:t>
            </a:r>
            <a:r>
              <a:rPr lang="en-US" sz="2800" dirty="0" err="1"/>
              <a:t>ActorSystem</a:t>
            </a:r>
            <a:r>
              <a:rPr lang="en-US" sz="2800" dirty="0"/>
              <a:t>&lt;String&gt; </a:t>
            </a:r>
            <a:r>
              <a:rPr lang="en-US" sz="2800" b="1" dirty="0">
                <a:solidFill>
                  <a:srgbClr val="F846A7"/>
                </a:solidFill>
              </a:rPr>
              <a:t>system</a:t>
            </a:r>
            <a:r>
              <a:rPr lang="en-US" sz="2800" dirty="0"/>
              <a:t> </a:t>
            </a:r>
          </a:p>
          <a:p>
            <a:pPr>
              <a:tabLst>
                <a:tab pos="307975" algn="l"/>
              </a:tabLst>
            </a:pPr>
            <a:r>
              <a:rPr lang="en-US" sz="2800" dirty="0"/>
              <a:t>		= </a:t>
            </a:r>
            <a:r>
              <a:rPr lang="en-US" sz="2800" dirty="0" err="1"/>
              <a:t>ActorSystem.create</a:t>
            </a:r>
            <a:r>
              <a:rPr lang="en-US" sz="2800" dirty="0"/>
              <a:t>(</a:t>
            </a:r>
            <a:r>
              <a:rPr lang="en-US" sz="2800" dirty="0" err="1"/>
              <a:t>HelloActor.create</a:t>
            </a:r>
            <a:r>
              <a:rPr lang="en-US" sz="2800" dirty="0"/>
              <a:t>(), "system");</a:t>
            </a:r>
            <a:br>
              <a:rPr lang="en-US" sz="2800" dirty="0"/>
            </a:br>
            <a:endParaRPr lang="en-US" sz="2800" dirty="0"/>
          </a:p>
          <a:p>
            <a:pPr>
              <a:tabLst>
                <a:tab pos="307975" algn="l"/>
              </a:tabLst>
            </a:pPr>
            <a:r>
              <a:rPr lang="en-US" sz="2800" dirty="0"/>
              <a:t>	for (int i = 0; i &lt; 5; i++) {</a:t>
            </a:r>
          </a:p>
          <a:p>
            <a:pPr>
              <a:tabLst>
                <a:tab pos="307975" algn="l"/>
              </a:tabLst>
            </a:pPr>
            <a:r>
              <a:rPr lang="sk-SK" sz="2800" dirty="0"/>
              <a:t>		</a:t>
            </a:r>
            <a:r>
              <a:rPr lang="sk-SK" sz="2800" b="1" dirty="0" err="1">
                <a:solidFill>
                  <a:srgbClr val="F846A7"/>
                </a:solidFill>
              </a:rPr>
              <a:t>system</a:t>
            </a:r>
            <a:r>
              <a:rPr lang="en-US" sz="2800" dirty="0"/>
              <a:t>.</a:t>
            </a:r>
            <a:r>
              <a:rPr lang="en-US" sz="3200" b="1" dirty="0">
                <a:solidFill>
                  <a:srgbClr val="46A7F8"/>
                </a:solidFill>
              </a:rPr>
              <a:t>tell</a:t>
            </a:r>
            <a:r>
              <a:rPr lang="en-US" sz="2800" dirty="0"/>
              <a:t>("Hi at " + new Date());</a:t>
            </a:r>
          </a:p>
          <a:p>
            <a:pPr marL="0" lvl="2">
              <a:tabLst>
                <a:tab pos="307975" algn="l"/>
              </a:tabLst>
            </a:pPr>
            <a:r>
              <a:rPr lang="en-US" sz="2800" dirty="0"/>
              <a:t>	}</a:t>
            </a:r>
          </a:p>
          <a:p>
            <a:pPr>
              <a:tabLst>
                <a:tab pos="307975" algn="l"/>
              </a:tabLst>
            </a:pPr>
            <a:r>
              <a:rPr lang="en-US" sz="2800" dirty="0"/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0D33BD-C450-004A-8352-2C1FEB6A1F07}"/>
              </a:ext>
            </a:extLst>
          </p:cNvPr>
          <p:cNvSpPr/>
          <p:nvPr/>
        </p:nvSpPr>
        <p:spPr>
          <a:xfrm>
            <a:off x="971600" y="5589240"/>
            <a:ext cx="3024336" cy="864096"/>
          </a:xfrm>
          <a:prstGeom prst="wedgeRoundRectCallout">
            <a:avLst>
              <a:gd name="adj1" fmla="val -6153"/>
              <a:gd name="adj2" fmla="val -1012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povedz správu!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ACD9343-A7C0-584E-92F6-87898325DC67}"/>
              </a:ext>
            </a:extLst>
          </p:cNvPr>
          <p:cNvSpPr/>
          <p:nvPr/>
        </p:nvSpPr>
        <p:spPr>
          <a:xfrm>
            <a:off x="5868144" y="1916832"/>
            <a:ext cx="3024336" cy="864096"/>
          </a:xfrm>
          <a:prstGeom prst="wedgeRoundRectCallout">
            <a:avLst>
              <a:gd name="adj1" fmla="val -36032"/>
              <a:gd name="adj2" fmla="val 916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factory</a:t>
            </a:r>
            <a:r>
              <a:rPr lang="sk-SK" sz="2800" dirty="0">
                <a:solidFill>
                  <a:schemeClr val="bg1"/>
                </a:solidFill>
              </a:rPr>
              <a:t> metóda</a:t>
            </a:r>
          </a:p>
        </p:txBody>
      </p:sp>
    </p:spTree>
    <p:extLst>
      <p:ext uri="{BB962C8B-B14F-4D97-AF65-F5344CB8AC3E}">
        <p14:creationId xmlns:p14="http://schemas.microsoft.com/office/powerpoint/2010/main" val="187189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dirty="0" err="1"/>
              <a:t>Thread-safety</a:t>
            </a:r>
            <a:r>
              <a:rPr lang="sk-SK" dirty="0"/>
              <a:t> </a:t>
            </a:r>
            <a:r>
              <a:rPr lang="sk-SK" dirty="0" err="1"/>
              <a:t>aktorových</a:t>
            </a:r>
            <a:r>
              <a:rPr lang="sk-SK" dirty="0"/>
              <a:t>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k-SK" dirty="0" err="1"/>
              <a:t>aktory</a:t>
            </a:r>
            <a:r>
              <a:rPr lang="sk-SK" dirty="0"/>
              <a:t> v </a:t>
            </a:r>
            <a:r>
              <a:rPr lang="sk-SK" dirty="0" err="1"/>
              <a:t>Akke</a:t>
            </a:r>
            <a:r>
              <a:rPr lang="sk-SK" dirty="0"/>
              <a:t> fungujú nad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endParaRPr lang="sk-SK" dirty="0"/>
          </a:p>
          <a:p>
            <a:r>
              <a:rPr lang="sk-SK" dirty="0"/>
              <a:t>interne využívajú vlákna</a:t>
            </a:r>
          </a:p>
          <a:p>
            <a:pPr lvl="1"/>
            <a:r>
              <a:rPr lang="sk-SK" dirty="0"/>
              <a:t>tie nás v </a:t>
            </a:r>
            <a:r>
              <a:rPr lang="sk-SK" dirty="0" err="1"/>
              <a:t>Akke</a:t>
            </a:r>
            <a:r>
              <a:rPr lang="sk-SK" dirty="0"/>
              <a:t> nezaujímajú</a:t>
            </a:r>
          </a:p>
          <a:p>
            <a:pPr lvl="1"/>
            <a:r>
              <a:rPr lang="sk-SK" dirty="0"/>
              <a:t>je to iný svet</a:t>
            </a:r>
          </a:p>
          <a:p>
            <a:r>
              <a:rPr lang="sk-SK" dirty="0"/>
              <a:t>výnimočne musíme prekročiť hnusný svet vlákien a krásny svet </a:t>
            </a:r>
            <a:r>
              <a:rPr lang="sk-SK" dirty="0" err="1"/>
              <a:t>aktorov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20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Thread-safety</a:t>
            </a:r>
            <a:r>
              <a:rPr lang="sk-SK" dirty="0"/>
              <a:t> </a:t>
            </a:r>
            <a:r>
              <a:rPr lang="sk-SK" dirty="0" err="1"/>
              <a:t>aktorových</a:t>
            </a:r>
            <a:r>
              <a:rPr lang="sk-SK" dirty="0"/>
              <a:t>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aktor</a:t>
            </a:r>
            <a:r>
              <a:rPr lang="sk-SK" dirty="0"/>
              <a:t> spracuje správu pred spracovaním ďalšej správy</a:t>
            </a:r>
          </a:p>
          <a:p>
            <a:pPr lvl="1"/>
            <a:r>
              <a:rPr lang="sk-SK" dirty="0"/>
              <a:t>v súlade s "</a:t>
            </a:r>
            <a:r>
              <a:rPr lang="sk-SK" dirty="0" err="1"/>
              <a:t>happens-before</a:t>
            </a:r>
            <a:r>
              <a:rPr lang="sk-SK" dirty="0"/>
              <a:t>" zásadou z JVM</a:t>
            </a:r>
          </a:p>
          <a:p>
            <a:pPr lvl="1"/>
            <a:r>
              <a:rPr lang="sk-SK" dirty="0"/>
              <a:t>inštančné premenné nemusia byť </a:t>
            </a:r>
            <a:r>
              <a:rPr lang="sk-SK" dirty="0" err="1"/>
              <a:t>thread-safe</a:t>
            </a:r>
            <a:endParaRPr lang="sk-SK" dirty="0"/>
          </a:p>
          <a:p>
            <a:r>
              <a:rPr lang="sk-SK" dirty="0"/>
              <a:t>implementácia cez ideu </a:t>
            </a:r>
            <a:r>
              <a:rPr lang="sk-SK" b="1" dirty="0" err="1">
                <a:solidFill>
                  <a:schemeClr val="accent6"/>
                </a:solidFill>
              </a:rPr>
              <a:t>mailboxu</a:t>
            </a:r>
            <a:endParaRPr lang="sk-SK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8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Buffrovanie</a:t>
            </a:r>
            <a:r>
              <a:rPr lang="sk-SK" dirty="0"/>
              <a:t> správ: áno alebo nie?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jeden názor: správy sa </a:t>
            </a:r>
            <a:r>
              <a:rPr lang="sk-SK" sz="3600" dirty="0" err="1"/>
              <a:t>nebufferujú</a:t>
            </a:r>
            <a:r>
              <a:rPr lang="sk-SK" sz="3600" dirty="0"/>
              <a:t>: všetko sa deje naraz</a:t>
            </a:r>
          </a:p>
          <a:p>
            <a:r>
              <a:rPr lang="sk-SK" sz="3600" dirty="0"/>
              <a:t>kompromisný: „správy sa </a:t>
            </a:r>
            <a:r>
              <a:rPr lang="sk-SK" sz="3600" dirty="0" err="1"/>
              <a:t>bufferujú</a:t>
            </a:r>
            <a:r>
              <a:rPr lang="sk-SK" sz="3600" dirty="0"/>
              <a:t> v éteri”</a:t>
            </a:r>
          </a:p>
          <a:p>
            <a:r>
              <a:rPr lang="sk-SK" sz="3600" dirty="0"/>
              <a:t>prakticky [</a:t>
            </a:r>
            <a:r>
              <a:rPr lang="sk-SK" sz="3600" dirty="0" err="1"/>
              <a:t>Akka</a:t>
            </a:r>
            <a:r>
              <a:rPr lang="sk-SK" sz="3600" dirty="0"/>
              <a:t>]: správy sa radia do </a:t>
            </a:r>
            <a:r>
              <a:rPr lang="sk-SK" sz="3600" dirty="0" err="1"/>
              <a:t>buffera</a:t>
            </a:r>
            <a:r>
              <a:rPr lang="sk-SK" sz="3600" dirty="0"/>
              <a:t> / </a:t>
            </a:r>
            <a:r>
              <a:rPr lang="sk-SK" sz="3600" dirty="0">
                <a:solidFill>
                  <a:schemeClr val="accent6"/>
                </a:solidFill>
              </a:rPr>
              <a:t>frontu</a:t>
            </a:r>
          </a:p>
        </p:txBody>
      </p:sp>
    </p:spTree>
    <p:extLst>
      <p:ext uri="{BB962C8B-B14F-4D97-AF65-F5344CB8AC3E}">
        <p14:creationId xmlns:p14="http://schemas.microsoft.com/office/powerpoint/2010/main" val="369754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Mailboxy</a:t>
            </a:r>
            <a:r>
              <a:rPr lang="sk-SK" dirty="0"/>
              <a:t> a </a:t>
            </a:r>
            <a:r>
              <a:rPr lang="sk-SK" dirty="0" err="1"/>
              <a:t>buffrovanie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aktor</a:t>
            </a:r>
            <a:r>
              <a:rPr lang="sk-SK" dirty="0"/>
              <a:t> má </a:t>
            </a:r>
            <a:r>
              <a:rPr lang="sk-SK" dirty="0" err="1"/>
              <a:t>mailbox</a:t>
            </a:r>
            <a:r>
              <a:rPr lang="sk-SK" dirty="0"/>
              <a:t> v ktorom sa kopia správy</a:t>
            </a:r>
          </a:p>
          <a:p>
            <a:pPr lvl="1"/>
            <a:r>
              <a:rPr lang="sk-SK" dirty="0"/>
              <a:t>každý </a:t>
            </a:r>
            <a:r>
              <a:rPr lang="sk-SK" dirty="0" err="1"/>
              <a:t>aktor</a:t>
            </a:r>
            <a:r>
              <a:rPr lang="sk-SK" dirty="0"/>
              <a:t> má vlastný</a:t>
            </a:r>
          </a:p>
          <a:p>
            <a:pPr lvl="1"/>
            <a:r>
              <a:rPr lang="sk-SK" dirty="0"/>
              <a:t>nedajú sa </a:t>
            </a:r>
            <a:r>
              <a:rPr lang="sk-SK" dirty="0" err="1"/>
              <a:t>zdieľať</a:t>
            </a:r>
            <a:endParaRPr lang="sk-SK" dirty="0"/>
          </a:p>
          <a:p>
            <a:r>
              <a:rPr lang="sk-SK" dirty="0"/>
              <a:t>správy </a:t>
            </a:r>
            <a:r>
              <a:rPr lang="sk-SK" dirty="0" err="1"/>
              <a:t>defaultne</a:t>
            </a:r>
            <a:r>
              <a:rPr lang="sk-SK" dirty="0"/>
              <a:t> radené podľa času odoslania</a:t>
            </a:r>
          </a:p>
          <a:p>
            <a:r>
              <a:rPr lang="sk-SK" dirty="0"/>
              <a:t>možno využiť prioritný </a:t>
            </a:r>
            <a:r>
              <a:rPr lang="sk-SK" dirty="0" err="1"/>
              <a:t>mailbox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radenie podľa priority</a:t>
            </a:r>
          </a:p>
          <a:p>
            <a:r>
              <a:rPr lang="sk-SK" dirty="0" err="1"/>
              <a:t>mailbox</a:t>
            </a:r>
            <a:r>
              <a:rPr lang="sk-SK" dirty="0"/>
              <a:t> je front!</a:t>
            </a:r>
          </a:p>
          <a:p>
            <a:pPr lvl="1"/>
            <a:r>
              <a:rPr lang="sk-SK" dirty="0" err="1"/>
              <a:t>aktor</a:t>
            </a:r>
            <a:r>
              <a:rPr lang="sk-SK" dirty="0"/>
              <a:t> vidí </a:t>
            </a:r>
            <a:r>
              <a:rPr lang="sk-SK" b="1" dirty="0"/>
              <a:t>len</a:t>
            </a:r>
            <a:r>
              <a:rPr lang="sk-SK" dirty="0"/>
              <a:t> jeho začiatok</a:t>
            </a:r>
          </a:p>
        </p:txBody>
      </p:sp>
    </p:spTree>
    <p:extLst>
      <p:ext uri="{BB962C8B-B14F-4D97-AF65-F5344CB8AC3E}">
        <p14:creationId xmlns:p14="http://schemas.microsoft.com/office/powerpoint/2010/main" val="37582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Škálovateľnosť</a:t>
            </a:r>
            <a:r>
              <a:rPr lang="sk-SK" dirty="0"/>
              <a:t> má hranice</a:t>
            </a:r>
          </a:p>
        </p:txBody>
      </p:sp>
      <p:pic>
        <p:nvPicPr>
          <p:cNvPr id="1026" name="Picture 2" descr="http://www.fullcirclebisonranch.com/product_images/uploaded_images/lg-black-weaner-pi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40760" cy="4574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8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k-SK" dirty="0" err="1"/>
              <a:t>ôležité</a:t>
            </a:r>
            <a:r>
              <a:rPr lang="sk-SK" dirty="0"/>
              <a:t> rysy </a:t>
            </a:r>
            <a:r>
              <a:rPr lang="sk-SK" dirty="0" err="1"/>
              <a:t>aktora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aktor</a:t>
            </a:r>
            <a:r>
              <a:rPr lang="sk-SK" dirty="0"/>
              <a:t> spracováva v danom čase </a:t>
            </a:r>
            <a:r>
              <a:rPr lang="sk-SK" b="1" dirty="0">
                <a:solidFill>
                  <a:schemeClr val="accent6"/>
                </a:solidFill>
              </a:rPr>
              <a:t>len jednu správu</a:t>
            </a:r>
          </a:p>
          <a:p>
            <a:pPr lvl="1"/>
            <a:r>
              <a:rPr lang="sk-SK" dirty="0"/>
              <a:t>ostatné sa kopia vo fronte</a:t>
            </a:r>
          </a:p>
          <a:p>
            <a:pPr lvl="1"/>
            <a:r>
              <a:rPr lang="sk-SK" dirty="0"/>
              <a:t>dlhotrvajúce spracovanie správy znamená dlhšie čakanie!</a:t>
            </a:r>
          </a:p>
          <a:p>
            <a:r>
              <a:rPr lang="sk-SK" dirty="0"/>
              <a:t>správy z </a:t>
            </a:r>
            <a:r>
              <a:rPr lang="sk-SK" dirty="0" err="1"/>
              <a:t>aktora</a:t>
            </a:r>
            <a:r>
              <a:rPr lang="sk-SK" dirty="0"/>
              <a:t> A do </a:t>
            </a:r>
            <a:r>
              <a:rPr lang="sk-SK" dirty="0" err="1"/>
              <a:t>aktora</a:t>
            </a:r>
            <a:r>
              <a:rPr lang="sk-SK" dirty="0"/>
              <a:t> B </a:t>
            </a:r>
            <a:r>
              <a:rPr lang="sk-SK" b="1" dirty="0">
                <a:solidFill>
                  <a:schemeClr val="accent6"/>
                </a:solidFill>
              </a:rPr>
              <a:t>garantujú poradie </a:t>
            </a:r>
            <a:r>
              <a:rPr lang="sk-SK" dirty="0"/>
              <a:t>doručenia</a:t>
            </a:r>
          </a:p>
          <a:p>
            <a:pPr lvl="1"/>
            <a:r>
              <a:rPr lang="sk-SK" dirty="0"/>
              <a:t>ak nemáme špeciálny typ </a:t>
            </a:r>
            <a:r>
              <a:rPr lang="sk-SK" dirty="0" err="1"/>
              <a:t>mailboxu</a:t>
            </a:r>
            <a:endParaRPr lang="sk-SK" dirty="0"/>
          </a:p>
          <a:p>
            <a:pPr lvl="1"/>
            <a:r>
              <a:rPr lang="sk-SK" dirty="0"/>
              <a:t>nespoliehajme sa na poradie doručenia správ z rozličných </a:t>
            </a:r>
            <a:r>
              <a:rPr lang="sk-SK" dirty="0" err="1"/>
              <a:t>aktorov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Demo&gt; </a:t>
            </a:r>
            <a:r>
              <a:rPr lang="en-US" dirty="0" err="1"/>
              <a:t>po</a:t>
            </a:r>
            <a:r>
              <a:rPr lang="sk-SK" dirty="0"/>
              <a:t>čítanie frekvencií slov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518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Frekvencia slov v dokumentoch</a:t>
            </a:r>
          </a:p>
        </p:txBody>
      </p:sp>
      <p:sp>
        <p:nvSpPr>
          <p:cNvPr id="5" name="BlokTextu 3"/>
          <p:cNvSpPr txBox="1"/>
          <p:nvPr/>
        </p:nvSpPr>
        <p:spPr>
          <a:xfrm>
            <a:off x="754584" y="1665487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sk-SK" sz="3200" dirty="0"/>
              <a:t>Napadlo mu: zlom dobro zlom.</a:t>
            </a:r>
          </a:p>
          <a:p>
            <a:pPr lvl="1"/>
            <a:r>
              <a:rPr lang="sk-SK" sz="3200" dirty="0"/>
              <a:t>V krajine Mu napadlo mnoho snehu.</a:t>
            </a:r>
          </a:p>
        </p:txBody>
      </p:sp>
      <p:sp>
        <p:nvSpPr>
          <p:cNvPr id="6" name="BlokTextu 3"/>
          <p:cNvSpPr txBox="1"/>
          <p:nvPr/>
        </p:nvSpPr>
        <p:spPr>
          <a:xfrm>
            <a:off x="792560" y="4797152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200" dirty="0"/>
              <a:t>napadlo:2, mu:2, zlom:2, dobro:1, v:1, krajine:1, mnoho:1, snehu:1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51920" y="3068960"/>
            <a:ext cx="936104" cy="18722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23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na deľbu práce?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Jednotlivé vety rozhadzujeme na </a:t>
            </a:r>
            <a:r>
              <a:rPr lang="sk-SK" sz="3600" b="1" dirty="0">
                <a:solidFill>
                  <a:schemeClr val="accent6"/>
                </a:solidFill>
              </a:rPr>
              <a:t>uzly</a:t>
            </a:r>
            <a:r>
              <a:rPr lang="sk-SK" sz="3600" dirty="0"/>
              <a:t>.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zráta frekvencie slov v jednej vete.</a:t>
            </a:r>
          </a:p>
          <a:p>
            <a:r>
              <a:rPr lang="sk-SK" sz="3600" dirty="0"/>
              <a:t>Samostatný </a:t>
            </a:r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berie čiastkové výsledky a kumuluje ich.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787748" y="4653136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600" dirty="0"/>
              <a:t>uzol = </a:t>
            </a:r>
            <a:r>
              <a:rPr lang="sk-SK" sz="3600" dirty="0" err="1"/>
              <a:t>aktor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36544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v </a:t>
            </a:r>
            <a:r>
              <a:rPr lang="sk-SK" dirty="0" err="1"/>
              <a:t>Akke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potrebujeme navrhnúť správy tečúce medzi </a:t>
            </a:r>
            <a:r>
              <a:rPr lang="sk-SK" sz="3600" dirty="0" err="1"/>
              <a:t>aktormi</a:t>
            </a:r>
            <a:endParaRPr lang="sk-SK" sz="3600" dirty="0"/>
          </a:p>
          <a:p>
            <a:r>
              <a:rPr lang="sk-SK" sz="3600" dirty="0"/>
              <a:t>správa je identifikovaná svojim dátovým typom</a:t>
            </a:r>
          </a:p>
          <a:p>
            <a:pPr lvl="1"/>
            <a:r>
              <a:rPr lang="sk-SK" dirty="0"/>
              <a:t>trieda v Jave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595F01F-9589-1046-8E23-2699887ACCCB}"/>
              </a:ext>
            </a:extLst>
          </p:cNvPr>
          <p:cNvSpPr txBox="1"/>
          <p:nvPr/>
        </p:nvSpPr>
        <p:spPr>
          <a:xfrm>
            <a:off x="683568" y="4581128"/>
            <a:ext cx="7488832" cy="1878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600" dirty="0"/>
              <a:t>spočítaj frekvencie!</a:t>
            </a:r>
          </a:p>
          <a:p>
            <a:pPr lvl="1" algn="ctr"/>
            <a:r>
              <a:rPr lang="sk-SK" sz="3600" dirty="0"/>
              <a:t>...</a:t>
            </a:r>
          </a:p>
          <a:p>
            <a:pPr lvl="1" algn="ctr"/>
            <a:r>
              <a:rPr lang="sk-SK" sz="3600" dirty="0"/>
              <a:t>frekvencie boli spočítané</a:t>
            </a:r>
          </a:p>
        </p:txBody>
      </p:sp>
    </p:spTree>
    <p:extLst>
      <p:ext uri="{BB962C8B-B14F-4D97-AF65-F5344CB8AC3E}">
        <p14:creationId xmlns:p14="http://schemas.microsoft.com/office/powerpoint/2010/main" val="255986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Príkazy a udalosti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chemeClr val="accent6"/>
                </a:solidFill>
              </a:rPr>
              <a:t>command</a:t>
            </a:r>
            <a:r>
              <a:rPr lang="sk-SK" dirty="0"/>
              <a:t>: správa smerovaná na </a:t>
            </a:r>
            <a:r>
              <a:rPr lang="sk-SK" dirty="0" err="1"/>
              <a:t>aktora</a:t>
            </a:r>
            <a:endParaRPr lang="sk-SK" dirty="0"/>
          </a:p>
          <a:p>
            <a:pPr lvl="1"/>
            <a:r>
              <a:rPr lang="sk-SK" dirty="0"/>
              <a:t>rozkaz!</a:t>
            </a:r>
          </a:p>
          <a:p>
            <a:pPr lvl="1"/>
            <a:r>
              <a:rPr lang="sk-SK" dirty="0"/>
              <a:t>zodpovedá „volaniu metódy“</a:t>
            </a:r>
          </a:p>
          <a:p>
            <a:r>
              <a:rPr lang="sk-SK" b="1" dirty="0" err="1">
                <a:solidFill>
                  <a:schemeClr val="accent6"/>
                </a:solidFill>
              </a:rPr>
              <a:t>event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udalosť po vykonaní rozkazu</a:t>
            </a:r>
          </a:p>
          <a:p>
            <a:pPr lvl="1"/>
            <a:r>
              <a:rPr lang="sk-SK" dirty="0"/>
              <a:t>zodpovedá „odpovedi na volanie metódy“</a:t>
            </a:r>
          </a:p>
        </p:txBody>
      </p:sp>
    </p:spTree>
    <p:extLst>
      <p:ext uri="{BB962C8B-B14F-4D97-AF65-F5344CB8AC3E}">
        <p14:creationId xmlns:p14="http://schemas.microsoft.com/office/powerpoint/2010/main" val="2296259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93454" y="1052736"/>
            <a:ext cx="7594970" cy="46085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171218" y="2365797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066762" y="225778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  <a:endParaRPr lang="sk-SK" sz="20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5010632" y="259563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044" y="161261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5010632" y="2150858"/>
            <a:ext cx="108012" cy="4104456"/>
          </a:xfrm>
          <a:prstGeom prst="curvedConnector3">
            <a:avLst>
              <a:gd name="adj1" fmla="val -8936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4954" y="3929609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frekvencie </a:t>
            </a:r>
            <a:br>
              <a:rPr lang="sk-SK" sz="2400" dirty="0"/>
            </a:b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zrátané!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7503" y="2788730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-82584" y="209727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13630" y="407126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824063">
            <a:off x="58414" y="324529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celkové frekvencie </a:t>
            </a: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 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</p:spTree>
    <p:extLst>
      <p:ext uri="{BB962C8B-B14F-4D97-AF65-F5344CB8AC3E}">
        <p14:creationId xmlns:p14="http://schemas.microsoft.com/office/powerpoint/2010/main" val="3785518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93454" y="1600200"/>
            <a:ext cx="3490514" cy="406104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/>
          <p:cNvSpPr/>
          <p:nvPr/>
        </p:nvSpPr>
        <p:spPr>
          <a:xfrm>
            <a:off x="2066762" y="225778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Sentence</a:t>
            </a:r>
          </a:p>
          <a:p>
            <a:pPr algn="ctr"/>
            <a:r>
              <a:rPr lang="en-US" sz="2000" dirty="0"/>
              <a:t>Frequency</a:t>
            </a:r>
          </a:p>
          <a:p>
            <a:pPr algn="ctr"/>
            <a:r>
              <a:rPr lang="en-US" sz="2000" dirty="0"/>
              <a:t>Counter</a:t>
            </a:r>
            <a:endParaRPr lang="sk-SK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7503" y="2788730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-82584" y="209727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51DD-C2D6-0440-B00A-28E5078C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SK" dirty="0"/>
              <a:t>1 trieda správy</a:t>
            </a:r>
          </a:p>
          <a:p>
            <a:pPr lvl="1"/>
            <a:r>
              <a:rPr lang="en-SK" dirty="0"/>
              <a:t>command</a:t>
            </a:r>
          </a:p>
          <a:p>
            <a:r>
              <a:rPr lang="en-SK" dirty="0"/>
              <a:t>konvencia: správy ako statické vnútorné triedy</a:t>
            </a:r>
          </a:p>
          <a:p>
            <a:r>
              <a:rPr lang="en-SK" dirty="0"/>
              <a:t>ešte neagregujeme celkové frekvencie</a:t>
            </a:r>
          </a:p>
          <a:p>
            <a:r>
              <a:rPr lang="en-SK" dirty="0"/>
              <a:t>výstup posielame na stdout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E4D891D-EA06-384E-BF8C-C2907251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K" dirty="0"/>
              <a:t>Verzia 1: jeden aktor</a:t>
            </a:r>
          </a:p>
        </p:txBody>
      </p:sp>
    </p:spTree>
    <p:extLst>
      <p:ext uri="{BB962C8B-B14F-4D97-AF65-F5344CB8AC3E}">
        <p14:creationId xmlns:p14="http://schemas.microsoft.com/office/powerpoint/2010/main" val="273403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332656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Receive&lt;</a:t>
            </a:r>
            <a:r>
              <a:rPr lang="en-US" sz="2400" dirty="0" err="1"/>
              <a:t>GetWordFreq</a:t>
            </a:r>
            <a:r>
              <a:rPr lang="en-US" sz="2400" dirty="0"/>
              <a:t>&gt; </a:t>
            </a:r>
            <a:r>
              <a:rPr lang="en-US" sz="2400" dirty="0" err="1"/>
              <a:t>createReceive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	return </a:t>
            </a:r>
            <a:r>
              <a:rPr lang="en-US" sz="2400" dirty="0" err="1"/>
              <a:t>newReceiveBuilder</a:t>
            </a:r>
            <a:r>
              <a:rPr lang="en-US" sz="2400" dirty="0"/>
              <a:t>()</a:t>
            </a:r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		.</a:t>
            </a:r>
            <a:r>
              <a:rPr lang="en-US" sz="2400" dirty="0" err="1"/>
              <a:t>onMessage</a:t>
            </a:r>
            <a:r>
              <a:rPr lang="en-US" sz="2400" dirty="0"/>
              <a:t>(</a:t>
            </a:r>
            <a:r>
              <a:rPr lang="en-US" sz="2400" dirty="0" err="1"/>
              <a:t>GetWordFreq.class</a:t>
            </a:r>
            <a:r>
              <a:rPr lang="en-US" sz="2400" dirty="0"/>
              <a:t>, this::</a:t>
            </a:r>
            <a:r>
              <a:rPr lang="en-US" sz="2400" b="1" dirty="0" err="1">
                <a:solidFill>
                  <a:schemeClr val="accent6"/>
                </a:solidFill>
              </a:rPr>
              <a:t>getWordFreq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			.build();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Behavior&lt;</a:t>
            </a:r>
            <a:r>
              <a:rPr lang="en-US" sz="2400" dirty="0" err="1"/>
              <a:t>GetWordFreq</a:t>
            </a:r>
            <a:r>
              <a:rPr lang="en-US" sz="2400" dirty="0"/>
              <a:t>&gt; </a:t>
            </a:r>
            <a:r>
              <a:rPr lang="en-US" sz="2400" b="1" dirty="0" err="1">
                <a:solidFill>
                  <a:schemeClr val="accent6"/>
                </a:solidFill>
              </a:rPr>
              <a:t>getWordFreq</a:t>
            </a:r>
            <a:r>
              <a:rPr lang="en-US" sz="2400" dirty="0"/>
              <a:t>(</a:t>
            </a:r>
            <a:r>
              <a:rPr lang="en-US" sz="2400" dirty="0" err="1"/>
              <a:t>GetWordFreq</a:t>
            </a:r>
            <a:r>
              <a:rPr lang="en-US" sz="2400" dirty="0"/>
              <a:t> command) {</a:t>
            </a:r>
            <a:br>
              <a:rPr lang="en-US" sz="2400" dirty="0"/>
            </a:br>
            <a:r>
              <a:rPr lang="en-US" sz="2400" dirty="0"/>
              <a:t>	// 1. </a:t>
            </a:r>
            <a:r>
              <a:rPr lang="en-US" sz="2400" dirty="0" err="1"/>
              <a:t>výpočet</a:t>
            </a:r>
            <a:r>
              <a:rPr lang="en-US" sz="2400" dirty="0"/>
              <a:t> </a:t>
            </a:r>
            <a:r>
              <a:rPr lang="en-US" sz="2400" dirty="0" err="1"/>
              <a:t>frekvencií</a:t>
            </a:r>
            <a:endParaRPr lang="en-US" sz="2400" dirty="0"/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// 2. </a:t>
            </a:r>
            <a:r>
              <a:rPr lang="en-US" sz="2400" dirty="0" err="1"/>
              <a:t>výpis</a:t>
            </a:r>
            <a:r>
              <a:rPr lang="en-US" sz="2400" dirty="0"/>
              <a:t> </a:t>
            </a:r>
            <a:r>
              <a:rPr lang="en-US" sz="2400" dirty="0" err="1"/>
              <a:t>frekvencií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štandardný</a:t>
            </a:r>
            <a:r>
              <a:rPr lang="en-US" sz="2400" dirty="0"/>
              <a:t> </a:t>
            </a:r>
            <a:r>
              <a:rPr lang="en-US" sz="2400" dirty="0" err="1"/>
              <a:t>výstup</a:t>
            </a:r>
            <a:endParaRPr lang="en-US" sz="2400" dirty="0"/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return this;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0D33BD-C450-004A-8352-2C1FEB6A1F07}"/>
              </a:ext>
            </a:extLst>
          </p:cNvPr>
          <p:cNvSpPr/>
          <p:nvPr/>
        </p:nvSpPr>
        <p:spPr>
          <a:xfrm>
            <a:off x="3563888" y="5301208"/>
            <a:ext cx="4176464" cy="864096"/>
          </a:xfrm>
          <a:prstGeom prst="wedgeRoundRectCallout">
            <a:avLst>
              <a:gd name="adj1" fmla="val -85021"/>
              <a:gd name="adj2" fmla="val -867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spracovali sme správu,</a:t>
            </a:r>
          </a:p>
          <a:p>
            <a:pPr algn="ctr"/>
            <a:r>
              <a:rPr lang="sk-SK" sz="2800" dirty="0">
                <a:solidFill>
                  <a:schemeClr val="bg1"/>
                </a:solidFill>
              </a:rPr>
              <a:t>správanie sa nemení</a:t>
            </a:r>
          </a:p>
        </p:txBody>
      </p:sp>
    </p:spTree>
    <p:extLst>
      <p:ext uri="{BB962C8B-B14F-4D97-AF65-F5344CB8AC3E}">
        <p14:creationId xmlns:p14="http://schemas.microsoft.com/office/powerpoint/2010/main" val="682707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93454" y="1600200"/>
            <a:ext cx="3490514" cy="406104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/>
          <p:cNvSpPr/>
          <p:nvPr/>
        </p:nvSpPr>
        <p:spPr>
          <a:xfrm>
            <a:off x="2066762" y="225778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Sentence</a:t>
            </a:r>
          </a:p>
          <a:p>
            <a:pPr algn="ctr"/>
            <a:r>
              <a:rPr lang="en-US" sz="2000" dirty="0"/>
              <a:t>Frequency</a:t>
            </a:r>
          </a:p>
          <a:p>
            <a:pPr algn="ctr"/>
            <a:r>
              <a:rPr lang="en-US" sz="2000" dirty="0"/>
              <a:t>Counter</a:t>
            </a:r>
            <a:endParaRPr lang="sk-SK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07503" y="2788730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-82584" y="209727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13630" y="407126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824063">
            <a:off x="58414" y="324529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frekvencie </a:t>
            </a: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 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51DD-C2D6-0440-B00A-28E5078C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SK" dirty="0"/>
              <a:t>2 triedy správ</a:t>
            </a:r>
          </a:p>
          <a:p>
            <a:pPr lvl="1"/>
            <a:r>
              <a:rPr lang="en-SK" dirty="0"/>
              <a:t>command</a:t>
            </a:r>
          </a:p>
          <a:p>
            <a:pPr lvl="1"/>
            <a:r>
              <a:rPr lang="en-SK" dirty="0"/>
              <a:t>event</a:t>
            </a:r>
          </a:p>
          <a:p>
            <a:r>
              <a:rPr lang="en-SK" dirty="0"/>
              <a:t>musíme zaviesť </a:t>
            </a:r>
            <a:r>
              <a:rPr lang="en-SK" b="1" dirty="0">
                <a:solidFill>
                  <a:schemeClr val="accent6"/>
                </a:solidFill>
              </a:rPr>
              <a:t>adresáta</a:t>
            </a:r>
            <a:r>
              <a:rPr lang="en-SK" dirty="0"/>
              <a:t> pre odpoveď</a:t>
            </a:r>
          </a:p>
          <a:p>
            <a:r>
              <a:rPr lang="en-SK" dirty="0"/>
              <a:t>ale prekračujeme hranice medzi svetmi 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E4D891D-EA06-384E-BF8C-C2907251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SK" dirty="0"/>
              <a:t>Verzia 2: jeden aktor, výsledky do sveta</a:t>
            </a:r>
          </a:p>
        </p:txBody>
      </p:sp>
    </p:spTree>
    <p:extLst>
      <p:ext uri="{BB962C8B-B14F-4D97-AF65-F5344CB8AC3E}">
        <p14:creationId xmlns:p14="http://schemas.microsoft.com/office/powerpoint/2010/main" val="18460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E7A3-A620-F547-BF99-6F84C9A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Škálovateľnosť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500F-567B-AE47-88CA-24651112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vertikálne: </a:t>
            </a:r>
          </a:p>
          <a:p>
            <a:pPr lvl="1"/>
            <a:r>
              <a:rPr lang="sk-SK" dirty="0"/>
              <a:t>zvyšujeme frekvenciu, </a:t>
            </a:r>
          </a:p>
          <a:p>
            <a:pPr lvl="1"/>
            <a:r>
              <a:rPr lang="sk-SK" dirty="0"/>
              <a:t>dodávame RAM...</a:t>
            </a:r>
          </a:p>
          <a:p>
            <a:r>
              <a:rPr lang="sk-SK" dirty="0"/>
              <a:t>horizontálne: </a:t>
            </a:r>
          </a:p>
          <a:p>
            <a:pPr lvl="1"/>
            <a:r>
              <a:rPr lang="sk-SK" dirty="0"/>
              <a:t>pridávame servery</a:t>
            </a:r>
          </a:p>
          <a:p>
            <a:pPr lvl="1"/>
            <a:r>
              <a:rPr lang="sk-SK" dirty="0"/>
              <a:t>pridávame procesory</a:t>
            </a:r>
          </a:p>
          <a:p>
            <a:pPr lvl="1"/>
            <a:r>
              <a:rPr lang="sk-SK" dirty="0"/>
              <a:t>pridávame jadrá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011781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DECB-2761-4547-ACC3-F633749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Interakcia požiadavka/odpoveď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7CBD-B3EE-E94E-BD39-9F9760C0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request/response</a:t>
            </a:r>
          </a:p>
          <a:p>
            <a:pPr lvl="1"/>
            <a:r>
              <a:rPr lang="en-SK" dirty="0"/>
              <a:t>obvykle sa deje asynchrónne</a:t>
            </a:r>
          </a:p>
          <a:p>
            <a:r>
              <a:rPr lang="en-SK" dirty="0"/>
              <a:t>musíme zaviesť triedu pre odpovede</a:t>
            </a:r>
          </a:p>
          <a:p>
            <a:r>
              <a:rPr lang="en-SK" dirty="0"/>
              <a:t>musíme vedieť, ktorému aktorovi odpovedať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898DC85-17D0-DD4C-AD01-667CBB393AD9}"/>
              </a:ext>
            </a:extLst>
          </p:cNvPr>
          <p:cNvSpPr/>
          <p:nvPr/>
        </p:nvSpPr>
        <p:spPr>
          <a:xfrm>
            <a:off x="2051720" y="3894510"/>
            <a:ext cx="5256584" cy="2231653"/>
          </a:xfrm>
          <a:prstGeom prst="wedgeRoundRectCallout">
            <a:avLst>
              <a:gd name="adj1" fmla="val -8392"/>
              <a:gd name="adj2" fmla="val -369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do </a:t>
            </a:r>
            <a:r>
              <a:rPr lang="sk-SK" sz="2800" dirty="0" err="1">
                <a:solidFill>
                  <a:schemeClr val="bg1"/>
                </a:solidFill>
              </a:rPr>
              <a:t>commandu</a:t>
            </a:r>
            <a:r>
              <a:rPr lang="sk-SK" sz="2800" dirty="0">
                <a:solidFill>
                  <a:schemeClr val="bg1"/>
                </a:solidFill>
              </a:rPr>
              <a:t> vložíme odkaz na adresáta odpovede</a:t>
            </a:r>
          </a:p>
        </p:txBody>
      </p:sp>
    </p:spTree>
    <p:extLst>
      <p:ext uri="{BB962C8B-B14F-4D97-AF65-F5344CB8AC3E}">
        <p14:creationId xmlns:p14="http://schemas.microsoft.com/office/powerpoint/2010/main" val="232393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DECB-2761-4547-ACC3-F633749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Event: udalosť s odpoveďou</a:t>
            </a:r>
          </a:p>
        </p:txBody>
      </p:sp>
      <p:sp>
        <p:nvSpPr>
          <p:cNvPr id="7" name="Zaoblený obdĺžnik 3">
            <a:extLst>
              <a:ext uri="{FF2B5EF4-FFF2-40B4-BE49-F238E27FC236}">
                <a16:creationId xmlns:a16="http://schemas.microsoft.com/office/drawing/2014/main" id="{0C39E278-DAC6-5D49-AFD7-DE43E6B3CF2C}"/>
              </a:ext>
            </a:extLst>
          </p:cNvPr>
          <p:cNvSpPr/>
          <p:nvPr/>
        </p:nvSpPr>
        <p:spPr>
          <a:xfrm>
            <a:off x="323528" y="2132856"/>
            <a:ext cx="8640960" cy="35283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public static class </a:t>
            </a:r>
            <a:r>
              <a:rPr lang="en-US" sz="2400" b="1" dirty="0" err="1">
                <a:solidFill>
                  <a:schemeClr val="accent6"/>
                </a:solidFill>
              </a:rPr>
              <a:t>WordFreqCalculated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	private final Map&lt;String, Long&gt; frequencies;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public </a:t>
            </a:r>
            <a:r>
              <a:rPr lang="en-US" sz="2400" b="1" dirty="0" err="1">
                <a:solidFill>
                  <a:schemeClr val="accent6"/>
                </a:solidFill>
              </a:rPr>
              <a:t>WordFreqCalculated</a:t>
            </a:r>
            <a:r>
              <a:rPr lang="en-US" sz="2400" dirty="0"/>
              <a:t>(Map&lt;String, Long&gt; frequencies) 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this.frequencies</a:t>
            </a:r>
            <a:r>
              <a:rPr lang="en-US" sz="2400" dirty="0"/>
              <a:t> = frequencies;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757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DECB-2761-4547-ACC3-F633749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Interakcia požiadavka/odpoveď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A9FC6-28AF-E241-A00A-91D98058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Zaoblený obdĺžnik 3">
            <a:extLst>
              <a:ext uri="{FF2B5EF4-FFF2-40B4-BE49-F238E27FC236}">
                <a16:creationId xmlns:a16="http://schemas.microsoft.com/office/drawing/2014/main" id="{0C39E278-DAC6-5D49-AFD7-DE43E6B3CF2C}"/>
              </a:ext>
            </a:extLst>
          </p:cNvPr>
          <p:cNvSpPr/>
          <p:nvPr/>
        </p:nvSpPr>
        <p:spPr>
          <a:xfrm>
            <a:off x="323528" y="1600200"/>
            <a:ext cx="8640960" cy="499715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7975" algn="l"/>
                <a:tab pos="709613" algn="l"/>
                <a:tab pos="2397125" algn="l"/>
              </a:tabLst>
            </a:pPr>
            <a:r>
              <a:rPr lang="en-US" sz="2400" dirty="0"/>
              <a:t>public static class </a:t>
            </a:r>
            <a:r>
              <a:rPr lang="en-US" sz="2400" dirty="0" err="1"/>
              <a:t>GetFreq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	private final String sentence;</a:t>
            </a:r>
            <a:br>
              <a:rPr lang="en-US" sz="2400" dirty="0"/>
            </a:br>
            <a:r>
              <a:rPr lang="en-US" sz="2400" dirty="0"/>
              <a:t>	private final </a:t>
            </a:r>
            <a:r>
              <a:rPr lang="en-US" sz="2400" dirty="0" err="1"/>
              <a:t>ActorRef</a:t>
            </a:r>
            <a:r>
              <a:rPr lang="en-US" sz="2400" dirty="0"/>
              <a:t>&lt;Frequencies&gt; </a:t>
            </a:r>
            <a:r>
              <a:rPr lang="en-US" sz="2400" dirty="0" err="1"/>
              <a:t>replyTo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public </a:t>
            </a:r>
            <a:r>
              <a:rPr lang="en-US" sz="2400" dirty="0" err="1"/>
              <a:t>GetFreq</a:t>
            </a:r>
            <a:r>
              <a:rPr lang="en-US" sz="2400" dirty="0"/>
              <a:t>(String sentence, </a:t>
            </a:r>
          </a:p>
          <a:p>
            <a:pPr>
              <a:tabLst>
                <a:tab pos="307975" algn="l"/>
                <a:tab pos="709613" algn="l"/>
                <a:tab pos="2219325" algn="l"/>
                <a:tab pos="2397125" algn="l"/>
              </a:tabLst>
            </a:pPr>
            <a:r>
              <a:rPr lang="en-US" sz="2400" b="1" dirty="0"/>
              <a:t>			</a:t>
            </a:r>
            <a:r>
              <a:rPr lang="en-US" sz="2400" b="1" dirty="0" err="1"/>
              <a:t>ActorRef</a:t>
            </a:r>
            <a:r>
              <a:rPr lang="en-US" sz="2400" dirty="0"/>
              <a:t>&lt;</a:t>
            </a:r>
            <a:r>
              <a:rPr lang="en-US" sz="2400" b="1" dirty="0" err="1">
                <a:solidFill>
                  <a:srgbClr val="F846A7"/>
                </a:solidFill>
              </a:rPr>
              <a:t>WordFreqCalculated</a:t>
            </a:r>
            <a:r>
              <a:rPr lang="en-US" sz="2400" dirty="0"/>
              <a:t>&gt; </a:t>
            </a:r>
            <a:r>
              <a:rPr lang="en-US" sz="2400" dirty="0" err="1"/>
              <a:t>replyTo</a:t>
            </a:r>
            <a:r>
              <a:rPr lang="en-US" sz="2400" dirty="0"/>
              <a:t>) </a:t>
            </a:r>
          </a:p>
          <a:p>
            <a:pPr>
              <a:tabLst>
                <a:tab pos="307975" algn="l"/>
                <a:tab pos="709613" algn="l"/>
                <a:tab pos="2397125" algn="l"/>
              </a:tabLst>
            </a:pP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this.sentence</a:t>
            </a:r>
            <a:r>
              <a:rPr lang="en-US" sz="2400" dirty="0"/>
              <a:t> = sentence;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this.replyTo</a:t>
            </a:r>
            <a:r>
              <a:rPr lang="en-US" sz="2400" dirty="0"/>
              <a:t> = </a:t>
            </a:r>
            <a:r>
              <a:rPr lang="en-US" sz="2400" dirty="0" err="1"/>
              <a:t>replyTo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CE0533C-5043-614D-B380-407C4F613FE2}"/>
              </a:ext>
            </a:extLst>
          </p:cNvPr>
          <p:cNvSpPr/>
          <p:nvPr/>
        </p:nvSpPr>
        <p:spPr>
          <a:xfrm>
            <a:off x="6228184" y="5085184"/>
            <a:ext cx="2304256" cy="1309836"/>
          </a:xfrm>
          <a:prstGeom prst="wedgeRoundRectCallout">
            <a:avLst>
              <a:gd name="adj1" fmla="val -29607"/>
              <a:gd name="adj2" fmla="val -10471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odkaz na adresáta odpovede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F58FF1E-B89A-C540-AE36-7FC6158329B8}"/>
              </a:ext>
            </a:extLst>
          </p:cNvPr>
          <p:cNvSpPr/>
          <p:nvPr/>
        </p:nvSpPr>
        <p:spPr>
          <a:xfrm>
            <a:off x="6382544" y="1772816"/>
            <a:ext cx="2304256" cy="1497868"/>
          </a:xfrm>
          <a:prstGeom prst="wedgeRoundRectCallout">
            <a:avLst>
              <a:gd name="adj1" fmla="val -96524"/>
              <a:gd name="adj2" fmla="val 930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dátový typ správy pre udalosť</a:t>
            </a:r>
          </a:p>
        </p:txBody>
      </p:sp>
    </p:spTree>
    <p:extLst>
      <p:ext uri="{BB962C8B-B14F-4D97-AF65-F5344CB8AC3E}">
        <p14:creationId xmlns:p14="http://schemas.microsoft.com/office/powerpoint/2010/main" val="289988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1916832"/>
            <a:ext cx="8640960" cy="4032448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Behavior&lt;</a:t>
            </a:r>
            <a:r>
              <a:rPr lang="en-US" sz="2400" dirty="0" err="1"/>
              <a:t>GetWordFreq</a:t>
            </a:r>
            <a:r>
              <a:rPr lang="en-US" sz="2400" dirty="0"/>
              <a:t>&gt; </a:t>
            </a:r>
            <a:r>
              <a:rPr lang="en-US" sz="2400" b="1" dirty="0" err="1">
                <a:solidFill>
                  <a:schemeClr val="accent6"/>
                </a:solidFill>
              </a:rPr>
              <a:t>getWordFreq</a:t>
            </a:r>
            <a:r>
              <a:rPr lang="en-US" sz="2400" dirty="0"/>
              <a:t>(</a:t>
            </a:r>
            <a:r>
              <a:rPr lang="en-US" sz="2400" dirty="0" err="1"/>
              <a:t>GetWordFreq</a:t>
            </a:r>
            <a:r>
              <a:rPr lang="en-US" sz="2400" dirty="0"/>
              <a:t> command) {</a:t>
            </a:r>
            <a:br>
              <a:rPr lang="en-US" sz="2400" dirty="0"/>
            </a:br>
            <a:r>
              <a:rPr lang="en-US" sz="2400" dirty="0"/>
              <a:t>	// 1. </a:t>
            </a:r>
            <a:r>
              <a:rPr lang="en-US" sz="2400" dirty="0" err="1"/>
              <a:t>výpočet</a:t>
            </a:r>
            <a:r>
              <a:rPr lang="en-US" sz="2400" dirty="0"/>
              <a:t> </a:t>
            </a:r>
            <a:r>
              <a:rPr lang="en-US" sz="2400" dirty="0" err="1"/>
              <a:t>frekvencií</a:t>
            </a:r>
            <a:endParaRPr lang="en-US" sz="2400" dirty="0"/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// 2. </a:t>
            </a:r>
            <a:r>
              <a:rPr lang="en-US" sz="2400" dirty="0" err="1"/>
              <a:t>odpoveď</a:t>
            </a:r>
            <a:r>
              <a:rPr lang="en-US" sz="2400" dirty="0"/>
              <a:t> </a:t>
            </a:r>
            <a:r>
              <a:rPr lang="en-US" sz="2400" dirty="0" err="1"/>
              <a:t>pôvodcovi</a:t>
            </a:r>
            <a:r>
              <a:rPr lang="en-US" sz="2400" dirty="0"/>
              <a:t> </a:t>
            </a:r>
            <a:r>
              <a:rPr lang="en-US" sz="2400" dirty="0" err="1"/>
              <a:t>príkazu</a:t>
            </a:r>
            <a:r>
              <a:rPr lang="en-US" sz="2400" dirty="0"/>
              <a:t>: </a:t>
            </a:r>
            <a:r>
              <a:rPr lang="en-US" sz="2400" dirty="0" err="1"/>
              <a:t>posielame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846A7"/>
                </a:solidFill>
              </a:rPr>
              <a:t>event</a:t>
            </a:r>
          </a:p>
          <a:p>
            <a:pPr>
              <a:tabLst>
                <a:tab pos="307975" algn="l"/>
                <a:tab pos="709613" algn="l"/>
              </a:tabLst>
            </a:pPr>
            <a:endParaRPr lang="en-US" sz="2400" dirty="0"/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command.getReplyTo</a:t>
            </a:r>
            <a:r>
              <a:rPr lang="en-US" sz="2400" dirty="0"/>
              <a:t>().tell(new </a:t>
            </a:r>
            <a:r>
              <a:rPr lang="en-US" sz="2400" b="1" dirty="0" err="1">
                <a:solidFill>
                  <a:srgbClr val="F846A7"/>
                </a:solidFill>
              </a:rPr>
              <a:t>WordFreqCalculated</a:t>
            </a:r>
            <a:r>
              <a:rPr lang="en-US" sz="2400" dirty="0"/>
              <a:t>(</a:t>
            </a:r>
            <a:r>
              <a:rPr lang="en-US" sz="2400" i="1" dirty="0" err="1"/>
              <a:t>freqs</a:t>
            </a:r>
            <a:r>
              <a:rPr lang="en-US" sz="2400" dirty="0"/>
              <a:t>))</a:t>
            </a:r>
          </a:p>
          <a:p>
            <a:pPr>
              <a:tabLst>
                <a:tab pos="307975" algn="l"/>
                <a:tab pos="709613" algn="l"/>
              </a:tabLst>
            </a:pPr>
            <a:endParaRPr lang="en-US" sz="2400" dirty="0"/>
          </a:p>
          <a:p>
            <a:pPr>
              <a:tabLst>
                <a:tab pos="307975" algn="l"/>
                <a:tab pos="709613" algn="l"/>
              </a:tabLst>
            </a:pPr>
            <a:r>
              <a:rPr lang="en-US" sz="2400" dirty="0"/>
              <a:t>	return this;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0D33BD-C450-004A-8352-2C1FEB6A1F07}"/>
              </a:ext>
            </a:extLst>
          </p:cNvPr>
          <p:cNvSpPr/>
          <p:nvPr/>
        </p:nvSpPr>
        <p:spPr>
          <a:xfrm>
            <a:off x="3491880" y="5229467"/>
            <a:ext cx="4176464" cy="864096"/>
          </a:xfrm>
          <a:prstGeom prst="wedgeRoundRectCallout">
            <a:avLst>
              <a:gd name="adj1" fmla="val -85021"/>
              <a:gd name="adj2" fmla="val -867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spracovali sme správu,</a:t>
            </a:r>
          </a:p>
          <a:p>
            <a:pPr algn="ctr"/>
            <a:r>
              <a:rPr lang="sk-SK" sz="2800" dirty="0">
                <a:solidFill>
                  <a:schemeClr val="bg1"/>
                </a:solidFill>
              </a:rPr>
              <a:t>správanie sa nemení</a:t>
            </a:r>
          </a:p>
        </p:txBody>
      </p:sp>
      <p:sp>
        <p:nvSpPr>
          <p:cNvPr id="7" name="BlokTextu 4">
            <a:extLst>
              <a:ext uri="{FF2B5EF4-FFF2-40B4-BE49-F238E27FC236}">
                <a16:creationId xmlns:a16="http://schemas.microsoft.com/office/drawing/2014/main" id="{D8D3A47E-9D70-6E41-BD07-F0F6E1F90FE5}"/>
              </a:ext>
            </a:extLst>
          </p:cNvPr>
          <p:cNvSpPr txBox="1"/>
          <p:nvPr/>
        </p:nvSpPr>
        <p:spPr>
          <a:xfrm>
            <a:off x="683568" y="3717032"/>
            <a:ext cx="7272808" cy="757287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24006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0C0-050F-8B4A-8739-3203E08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Ask Pattern: synchrónna komunikácia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DC6D-94A3-8A4A-9661-FB947493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K" dirty="0"/>
              <a:t>ak posielame požiadavku/odpoveď v štýle RPC</a:t>
            </a:r>
          </a:p>
          <a:p>
            <a:pPr lvl="1"/>
            <a:r>
              <a:rPr lang="en-SK" dirty="0"/>
              <a:t>pošleme požiadavku</a:t>
            </a:r>
          </a:p>
          <a:p>
            <a:pPr lvl="1"/>
            <a:r>
              <a:rPr lang="en-SK" dirty="0"/>
              <a:t>blokujeme, kým nedôjde odpoveď</a:t>
            </a:r>
          </a:p>
          <a:p>
            <a:pPr lvl="1"/>
            <a:r>
              <a:rPr lang="en-SK" dirty="0"/>
              <a:t>HTTP štýl!</a:t>
            </a:r>
          </a:p>
        </p:txBody>
      </p:sp>
    </p:spTree>
    <p:extLst>
      <p:ext uri="{BB962C8B-B14F-4D97-AF65-F5344CB8AC3E}">
        <p14:creationId xmlns:p14="http://schemas.microsoft.com/office/powerpoint/2010/main" val="76723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0C0-050F-8B4A-8739-3203E08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Ask Pattern: synchrónna komunikácia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DC6D-94A3-8A4A-9661-FB947493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2. ak komunikujeme medzi svetmi OOP a aktormi</a:t>
            </a:r>
          </a:p>
          <a:p>
            <a:pPr marL="914400" lvl="1" indent="-514350"/>
            <a:r>
              <a:rPr lang="en-SK" dirty="0"/>
              <a:t>ak aktor odpovedá „niekomu“, kto nie je z tohto sveta aktorov</a:t>
            </a:r>
          </a:p>
          <a:p>
            <a:pPr marL="914400" lvl="1" indent="-514350"/>
            <a:r>
              <a:rPr lang="en-SK" dirty="0"/>
              <a:t>prekračujeme hranice medzi svetmi</a:t>
            </a:r>
          </a:p>
        </p:txBody>
      </p:sp>
    </p:spTree>
    <p:extLst>
      <p:ext uri="{BB962C8B-B14F-4D97-AF65-F5344CB8AC3E}">
        <p14:creationId xmlns:p14="http://schemas.microsoft.com/office/powerpoint/2010/main" val="1711664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1916832"/>
            <a:ext cx="7272808" cy="417646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307975" algn="l"/>
                <a:tab pos="842963" algn="l"/>
                <a:tab pos="1376363" algn="l"/>
              </a:tabLst>
            </a:pPr>
            <a:r>
              <a:rPr lang="en-US" sz="2400" dirty="0" err="1"/>
              <a:t>CompletionStage</a:t>
            </a:r>
            <a:r>
              <a:rPr lang="en-US" sz="2400" dirty="0"/>
              <a:t>&lt;</a:t>
            </a:r>
            <a:r>
              <a:rPr lang="en-US" sz="2400" dirty="0" err="1"/>
              <a:t>WordFreqCalculated</a:t>
            </a:r>
            <a:r>
              <a:rPr lang="en-US" sz="2400" dirty="0"/>
              <a:t>&gt; result = </a:t>
            </a:r>
            <a:r>
              <a:rPr lang="en-US" sz="2400" dirty="0" err="1"/>
              <a:t>AskPattern</a:t>
            </a:r>
            <a:br>
              <a:rPr lang="en-US" sz="2400" dirty="0"/>
            </a:br>
            <a:r>
              <a:rPr lang="en-US" sz="2400" dirty="0"/>
              <a:t>	.ask(system, </a:t>
            </a:r>
          </a:p>
          <a:p>
            <a:pPr>
              <a:lnSpc>
                <a:spcPct val="150000"/>
              </a:lnSpc>
              <a:tabLst>
                <a:tab pos="307975" algn="l"/>
                <a:tab pos="842963" algn="l"/>
                <a:tab pos="1376363" algn="l"/>
              </a:tabLs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replyTo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-&gt;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GetFreq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(”Life is Life",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replyTo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),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/>
              <a:t>		</a:t>
            </a:r>
            <a:r>
              <a:rPr lang="en-US" sz="2400" dirty="0" err="1"/>
              <a:t>Duration.ofSeconds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system.scheduler</a:t>
            </a:r>
            <a:r>
              <a:rPr lang="en-US" sz="2400" dirty="0"/>
              <a:t>());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42084-C2D0-8D40-8BE4-90592B55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Ask: pýtaj sa a čakaj na výsledok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867432A-EB99-894D-A1B1-623BC02942C4}"/>
              </a:ext>
            </a:extLst>
          </p:cNvPr>
          <p:cNvSpPr/>
          <p:nvPr/>
        </p:nvSpPr>
        <p:spPr>
          <a:xfrm>
            <a:off x="2987824" y="3212976"/>
            <a:ext cx="3950096" cy="633772"/>
          </a:xfrm>
          <a:prstGeom prst="wedgeRoundRectCallout">
            <a:avLst>
              <a:gd name="adj1" fmla="val -71622"/>
              <a:gd name="adj2" fmla="val -3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aktor</a:t>
            </a:r>
            <a:r>
              <a:rPr lang="sk-SK" sz="2800" dirty="0">
                <a:solidFill>
                  <a:schemeClr val="bg1"/>
                </a:solidFill>
              </a:rPr>
              <a:t>, ktorého sa pýtame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9A3B4C5-3F26-7044-9DBF-CA887A2F36CA}"/>
              </a:ext>
            </a:extLst>
          </p:cNvPr>
          <p:cNvSpPr/>
          <p:nvPr/>
        </p:nvSpPr>
        <p:spPr>
          <a:xfrm>
            <a:off x="4962872" y="4336250"/>
            <a:ext cx="3950096" cy="633772"/>
          </a:xfrm>
          <a:prstGeom prst="wedgeRoundRectCallout">
            <a:avLst>
              <a:gd name="adj1" fmla="val -71622"/>
              <a:gd name="adj2" fmla="val -3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lehota na vyčkávanie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E391C98-197C-7747-8B29-A2574DD7D47D}"/>
              </a:ext>
            </a:extLst>
          </p:cNvPr>
          <p:cNvSpPr/>
          <p:nvPr/>
        </p:nvSpPr>
        <p:spPr>
          <a:xfrm>
            <a:off x="4880538" y="5178932"/>
            <a:ext cx="3950096" cy="770348"/>
          </a:xfrm>
          <a:prstGeom prst="wedgeRoundRectCallout">
            <a:avLst>
              <a:gd name="adj1" fmla="val -83196"/>
              <a:gd name="adj2" fmla="val -4608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implicitnýsystémový</a:t>
            </a:r>
            <a:r>
              <a:rPr lang="sk-SK" sz="2800" dirty="0">
                <a:solidFill>
                  <a:schemeClr val="bg1"/>
                </a:solidFill>
              </a:rPr>
              <a:t> plánovač úloh</a:t>
            </a:r>
          </a:p>
        </p:txBody>
      </p:sp>
    </p:spTree>
    <p:extLst>
      <p:ext uri="{BB962C8B-B14F-4D97-AF65-F5344CB8AC3E}">
        <p14:creationId xmlns:p14="http://schemas.microsoft.com/office/powerpoint/2010/main" val="209625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323528" y="1916832"/>
            <a:ext cx="7272808" cy="417646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tabLst>
                <a:tab pos="307975" algn="l"/>
                <a:tab pos="842963" algn="l"/>
                <a:tab pos="1376363" algn="l"/>
              </a:tabLst>
            </a:pPr>
            <a:r>
              <a:rPr lang="en-US" sz="2400" dirty="0" err="1"/>
              <a:t>CompletionStage</a:t>
            </a:r>
            <a:r>
              <a:rPr lang="en-US" sz="2400" dirty="0"/>
              <a:t>&lt;</a:t>
            </a:r>
            <a:r>
              <a:rPr lang="en-US" sz="2400" dirty="0" err="1"/>
              <a:t>WordFreqCalculated</a:t>
            </a:r>
            <a:r>
              <a:rPr lang="en-US" sz="2400" dirty="0"/>
              <a:t>&gt; result = </a:t>
            </a:r>
            <a:r>
              <a:rPr lang="en-US" sz="2400" dirty="0" err="1"/>
              <a:t>AskPattern</a:t>
            </a:r>
            <a:br>
              <a:rPr lang="en-US" sz="2400" dirty="0"/>
            </a:br>
            <a:r>
              <a:rPr lang="en-US" sz="2400" dirty="0"/>
              <a:t>	.ask(system, </a:t>
            </a:r>
          </a:p>
          <a:p>
            <a:pPr>
              <a:lnSpc>
                <a:spcPct val="150000"/>
              </a:lnSpc>
              <a:tabLst>
                <a:tab pos="307975" algn="l"/>
                <a:tab pos="842963" algn="l"/>
                <a:tab pos="1376363" algn="l"/>
              </a:tabLst>
            </a:pPr>
            <a:r>
              <a:rPr lang="en-US" sz="2400" dirty="0"/>
              <a:t>		</a:t>
            </a:r>
            <a:r>
              <a:rPr lang="en-US" sz="2400" dirty="0" err="1"/>
              <a:t>replyTo</a:t>
            </a:r>
            <a:r>
              <a:rPr lang="en-US" sz="2400" dirty="0"/>
              <a:t> -&gt; new </a:t>
            </a:r>
            <a:r>
              <a:rPr lang="en-US" sz="2400" dirty="0" err="1"/>
              <a:t>GetFreq</a:t>
            </a:r>
            <a:r>
              <a:rPr lang="en-US" sz="2400" dirty="0"/>
              <a:t>(”Life is Life", </a:t>
            </a:r>
            <a:r>
              <a:rPr lang="en-US" sz="2400" dirty="0" err="1"/>
              <a:t>replyTo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Duration.ofSeconds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system.scheduler</a:t>
            </a:r>
            <a:r>
              <a:rPr lang="en-US" sz="2400" dirty="0"/>
              <a:t>());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42084-C2D0-8D40-8BE4-90592B55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Ask: pýtaj sa a čakaj na výsledok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867432A-EB99-894D-A1B1-623BC02942C4}"/>
              </a:ext>
            </a:extLst>
          </p:cNvPr>
          <p:cNvSpPr/>
          <p:nvPr/>
        </p:nvSpPr>
        <p:spPr>
          <a:xfrm>
            <a:off x="4899883" y="4797152"/>
            <a:ext cx="3950096" cy="1719064"/>
          </a:xfrm>
          <a:prstGeom prst="wedgeRoundRectCallout">
            <a:avLst>
              <a:gd name="adj1" fmla="val -67083"/>
              <a:gd name="adj2" fmla="val -799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message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  <a:r>
              <a:rPr lang="sk-SK" sz="2800" dirty="0" err="1">
                <a:solidFill>
                  <a:schemeClr val="bg1"/>
                </a:solidFill>
              </a:rPr>
              <a:t>factory</a:t>
            </a:r>
            <a:r>
              <a:rPr lang="sk-SK" sz="28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sk-SK" sz="2800" dirty="0">
                <a:solidFill>
                  <a:schemeClr val="bg1"/>
                </a:solidFill>
              </a:rPr>
              <a:t>funkcia, ktorá poskytne fiktívneho </a:t>
            </a:r>
            <a:r>
              <a:rPr lang="sk-SK" sz="2800" dirty="0" err="1">
                <a:solidFill>
                  <a:schemeClr val="bg1"/>
                </a:solidFill>
              </a:rPr>
              <a:t>aktora</a:t>
            </a:r>
            <a:r>
              <a:rPr lang="sk-SK" sz="2800" dirty="0">
                <a:solidFill>
                  <a:schemeClr val="bg1"/>
                </a:solidFill>
              </a:rPr>
              <a:t> pre príjem odpovede</a:t>
            </a:r>
          </a:p>
        </p:txBody>
      </p:sp>
      <p:sp>
        <p:nvSpPr>
          <p:cNvPr id="7" name="BlokTextu 4">
            <a:extLst>
              <a:ext uri="{FF2B5EF4-FFF2-40B4-BE49-F238E27FC236}">
                <a16:creationId xmlns:a16="http://schemas.microsoft.com/office/drawing/2014/main" id="{C2997993-66DE-264D-98C6-C3B5C54FE148}"/>
              </a:ext>
            </a:extLst>
          </p:cNvPr>
          <p:cNvSpPr txBox="1"/>
          <p:nvPr/>
        </p:nvSpPr>
        <p:spPr>
          <a:xfrm>
            <a:off x="935596" y="3717032"/>
            <a:ext cx="6228692" cy="651467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58093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0C0-050F-8B4A-8739-3203E08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Ask Pattern: synchrónna komunikácia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DC6D-94A3-8A4A-9661-FB947493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v bežnej komunikácii je </a:t>
            </a:r>
            <a:r>
              <a:rPr lang="en-SK" b="1" dirty="0">
                <a:solidFill>
                  <a:schemeClr val="accent6">
                    <a:lumMod val="75000"/>
                  </a:schemeClr>
                </a:solidFill>
              </a:rPr>
              <a:t>ask</a:t>
            </a:r>
            <a:r>
              <a:rPr lang="en-SK" dirty="0"/>
              <a:t> zbytočný</a:t>
            </a:r>
          </a:p>
          <a:p>
            <a:pPr lvl="1"/>
            <a:r>
              <a:rPr lang="en-SK" dirty="0"/>
              <a:t>čaká</a:t>
            </a:r>
          </a:p>
          <a:p>
            <a:pPr lvl="1"/>
            <a:r>
              <a:rPr lang="en-SK" dirty="0"/>
              <a:t>blokuje</a:t>
            </a:r>
          </a:p>
          <a:p>
            <a:pPr lvl="1"/>
            <a:r>
              <a:rPr lang="en-SK" dirty="0"/>
              <a:t>mrhá prostriedkami</a:t>
            </a:r>
          </a:p>
          <a:p>
            <a:r>
              <a:rPr lang="en-SK" dirty="0"/>
              <a:t>prípady:</a:t>
            </a:r>
          </a:p>
          <a:p>
            <a:pPr lvl="1"/>
            <a:r>
              <a:rPr lang="en-SK" dirty="0"/>
              <a:t>unit testy / demá</a:t>
            </a:r>
          </a:p>
          <a:p>
            <a:pPr lvl="1"/>
            <a:r>
              <a:rPr lang="en-SK" dirty="0"/>
              <a:t>prekračovanie hraníc sveta</a:t>
            </a:r>
          </a:p>
          <a:p>
            <a:pPr lvl="1"/>
            <a:r>
              <a:rPr lang="en-SK" dirty="0"/>
              <a:t>špecifické situácie, keď vieme, čo robíme</a:t>
            </a:r>
          </a:p>
        </p:txBody>
      </p:sp>
    </p:spTree>
    <p:extLst>
      <p:ext uri="{BB962C8B-B14F-4D97-AF65-F5344CB8AC3E}">
        <p14:creationId xmlns:p14="http://schemas.microsoft.com/office/powerpoint/2010/main" val="160912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74515" y="1772816"/>
            <a:ext cx="7594970" cy="46085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152279" y="3085877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047823" y="297786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  <a:endParaRPr lang="sk-SK" sz="20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4991693" y="979643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6105" y="233269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4991693" y="2870938"/>
            <a:ext cx="108012" cy="4104456"/>
          </a:xfrm>
          <a:prstGeom prst="curvedConnector3">
            <a:avLst>
              <a:gd name="adj1" fmla="val -8936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6015" y="4649689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frekvencie </a:t>
            </a:r>
            <a:br>
              <a:rPr lang="sk-SK" sz="2400" dirty="0"/>
            </a:b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zrátané!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564" y="3508810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-101523" y="281735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-5309" y="479134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824063">
            <a:off x="39475" y="396537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celkové frekvencie </a:t>
            </a: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 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A12E7-2754-2648-9DF7-696F8233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Verzia 3: dva aktory</a:t>
            </a:r>
          </a:p>
        </p:txBody>
      </p:sp>
    </p:spTree>
    <p:extLst>
      <p:ext uri="{BB962C8B-B14F-4D97-AF65-F5344CB8AC3E}">
        <p14:creationId xmlns:p14="http://schemas.microsoft.com/office/powerpoint/2010/main" val="1532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150-81E5-ED4E-A572-E0CEA241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Trampoty vertikály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1E8A-B7F7-A040-B25C-849E489A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frekvencia CPU je na maxime</a:t>
            </a:r>
          </a:p>
          <a:p>
            <a:r>
              <a:rPr lang="en-SK" dirty="0"/>
              <a:t>vlákna neškálujú</a:t>
            </a:r>
          </a:p>
          <a:p>
            <a:pPr lvl="1"/>
            <a:r>
              <a:rPr lang="en-SK" dirty="0"/>
              <a:t>10000 vlákien?</a:t>
            </a:r>
          </a:p>
          <a:p>
            <a:r>
              <a:rPr lang="en-SK" dirty="0"/>
              <a:t>vlákna vyžadujú ninje</a:t>
            </a:r>
          </a:p>
          <a:p>
            <a:pPr lvl="1"/>
            <a:r>
              <a:rPr lang="en-SK" dirty="0"/>
              <a:t>zámky, monitory, samé deadlocky, race conditions</a:t>
            </a:r>
          </a:p>
          <a:p>
            <a:pPr lvl="1"/>
            <a:r>
              <a:rPr lang="en-SK" dirty="0"/>
              <a:t>nereprodukovateľné problémy</a:t>
            </a:r>
          </a:p>
          <a:p>
            <a:pPr lvl="1"/>
            <a:r>
              <a:rPr lang="en-SK" dirty="0"/>
              <a:t>veľký kognitívny load</a:t>
            </a:r>
          </a:p>
          <a:p>
            <a:pPr lvl="1"/>
            <a:r>
              <a:rPr lang="en-SK" dirty="0"/>
              <a:t>stále slabá podpora nástrojov</a:t>
            </a:r>
          </a:p>
          <a:p>
            <a:pPr lvl="1"/>
            <a:endParaRPr lang="en-SK" dirty="0"/>
          </a:p>
          <a:p>
            <a:pPr lvl="1"/>
            <a:endParaRPr lang="en-SK" dirty="0"/>
          </a:p>
          <a:p>
            <a:endParaRPr lang="en-SK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655852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CA7-2A23-3645-9176-0FC326BA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Problémy na riešenie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2711-5164-CC4D-BEDD-13FBCEA9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K" dirty="0"/>
              <a:t>vytvoríme sadu správ pre každého aktora</a:t>
            </a:r>
          </a:p>
          <a:p>
            <a:pPr marL="514350" indent="-514350">
              <a:buFont typeface="+mj-lt"/>
              <a:buAutoNum type="arabicPeriod"/>
            </a:pPr>
            <a:r>
              <a:rPr lang="en-SK" dirty="0"/>
              <a:t>naučíme koordinátora vytvárať workerov </a:t>
            </a:r>
          </a:p>
          <a:p>
            <a:pPr marL="514350" indent="-514350">
              <a:buFont typeface="+mj-lt"/>
              <a:buAutoNum type="arabicPeriod"/>
            </a:pPr>
            <a:r>
              <a:rPr lang="en-SK" dirty="0"/>
              <a:t>adresujeme problém s udalosťou, ktorá má byť  príkazom pre aktora</a:t>
            </a:r>
          </a:p>
          <a:p>
            <a:pPr marL="514350" indent="-514350">
              <a:buFont typeface="+mj-lt"/>
              <a:buAutoNum type="arabicPeriod"/>
            </a:pPr>
            <a:r>
              <a:rPr lang="en-SK" dirty="0"/>
              <a:t>naučíme koordinátora posielať správy workerovi</a:t>
            </a:r>
          </a:p>
          <a:p>
            <a:pPr marL="514350" indent="-514350">
              <a:buFont typeface="+mj-lt"/>
              <a:buAutoNum type="arabicPeriod"/>
            </a:pPr>
            <a:r>
              <a:rPr lang="en-SK" dirty="0"/>
              <a:t>naučíme koordinátora reagovať na udalosti od workera</a:t>
            </a:r>
          </a:p>
          <a:p>
            <a:pPr marL="0" indent="0">
              <a:buNone/>
            </a:pPr>
            <a:endParaRPr lang="en-SK" dirty="0"/>
          </a:p>
          <a:p>
            <a:pPr marL="514350" indent="-514350">
              <a:buFont typeface="+mj-lt"/>
              <a:buAutoNum type="arabicPeriod"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636056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CA7-2A23-3645-9176-0FC326BA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Komunikácia medzi aktormi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2711-5164-CC4D-BEDD-13FBCEA9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každý aktor nech má vlastnú sadu správ</a:t>
            </a:r>
          </a:p>
          <a:p>
            <a:pPr lvl="1"/>
            <a:r>
              <a:rPr lang="en-SK" dirty="0"/>
              <a:t>statické vnútorné triedy pre správy</a:t>
            </a:r>
          </a:p>
          <a:p>
            <a:pPr lvl="1"/>
            <a:r>
              <a:rPr lang="en-SK" dirty="0"/>
              <a:t>best practice!</a:t>
            </a:r>
          </a:p>
          <a:p>
            <a:r>
              <a:rPr lang="en-SK" dirty="0"/>
              <a:t>bad practice: globálne triedy správ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064BF52C-CFF5-0640-9C13-4FCB4C13C926}"/>
              </a:ext>
            </a:extLst>
          </p:cNvPr>
          <p:cNvSpPr/>
          <p:nvPr/>
        </p:nvSpPr>
        <p:spPr>
          <a:xfrm>
            <a:off x="7596336" y="0"/>
            <a:ext cx="1534605" cy="1444334"/>
          </a:xfrm>
          <a:prstGeom prst="teardrop">
            <a:avLst/>
          </a:prstGeom>
          <a:solidFill>
            <a:srgbClr val="46A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Krok 1</a:t>
            </a:r>
          </a:p>
        </p:txBody>
      </p:sp>
    </p:spTree>
    <p:extLst>
      <p:ext uri="{BB962C8B-B14F-4D97-AF65-F5344CB8AC3E}">
        <p14:creationId xmlns:p14="http://schemas.microsoft.com/office/powerpoint/2010/main" val="3756908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74515" y="1772816"/>
            <a:ext cx="7594970" cy="46085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152279" y="3085877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047823" y="297786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  <a:endParaRPr lang="sk-SK" sz="20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4991693" y="979643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6105" y="233269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4991693" y="2870938"/>
            <a:ext cx="108012" cy="4104456"/>
          </a:xfrm>
          <a:prstGeom prst="curvedConnector3">
            <a:avLst>
              <a:gd name="adj1" fmla="val -893604"/>
            </a:avLst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6015" y="4649689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frekvencie </a:t>
            </a:r>
            <a:br>
              <a:rPr lang="sk-SK" sz="2400" dirty="0"/>
            </a:b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zrátané!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8564" y="3508810"/>
            <a:ext cx="2235323" cy="364532"/>
          </a:xfrm>
          <a:prstGeom prst="straightConnector1">
            <a:avLst/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-101523" y="281735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rátaj frekvencie!</a:t>
            </a:r>
          </a:p>
          <a:p>
            <a:pPr algn="ctr"/>
            <a:r>
              <a:rPr lang="sk-SK" sz="2400" dirty="0"/>
              <a:t>(pre vetu)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-5309" y="479134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824063">
            <a:off x="39475" y="396537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celkové frekvencie </a:t>
            </a:r>
            <a:r>
              <a:rPr lang="sk-SK" sz="2400" b="1" dirty="0">
                <a:solidFill>
                  <a:schemeClr val="accent6"/>
                </a:solidFill>
              </a:rPr>
              <a:t>boli</a:t>
            </a:r>
            <a:r>
              <a:rPr lang="sk-SK" sz="2400" dirty="0"/>
              <a:t> zrátané </a:t>
            </a:r>
            <a:br>
              <a:rPr lang="sk-SK" sz="2400" dirty="0"/>
            </a:br>
            <a:r>
              <a:rPr lang="sk-SK" sz="2400" dirty="0"/>
              <a:t>(s výsledkom)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A12E7-2754-2648-9DF7-696F8233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Verzia 3: dva aktory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43969B-2418-4941-94BF-41E1D7CE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01" y="1916832"/>
            <a:ext cx="4193474" cy="4320480"/>
          </a:xfrm>
          <a:solidFill>
            <a:schemeClr val="bg1"/>
          </a:solidFill>
        </p:spPr>
        <p:txBody>
          <a:bodyPr/>
          <a:lstStyle/>
          <a:p>
            <a:r>
              <a:rPr lang="en-SK" dirty="0"/>
              <a:t>2 šípky do koordinátora!</a:t>
            </a:r>
          </a:p>
          <a:p>
            <a:r>
              <a:rPr lang="en-SK" dirty="0"/>
              <a:t>musíme implementovať 2 commandy</a:t>
            </a:r>
          </a:p>
          <a:p>
            <a:r>
              <a:rPr lang="en-SK" dirty="0"/>
              <a:t>musíme zaviesť hierarchiu tried správ</a:t>
            </a:r>
          </a:p>
        </p:txBody>
      </p:sp>
    </p:spTree>
    <p:extLst>
      <p:ext uri="{BB962C8B-B14F-4D97-AF65-F5344CB8AC3E}">
        <p14:creationId xmlns:p14="http://schemas.microsoft.com/office/powerpoint/2010/main" val="3773520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FCF9-A56C-E54C-A67C-66830F49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Hierarchia správ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2FD7-3D54-384C-A152-367E493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interface Coordinator.Command</a:t>
            </a:r>
          </a:p>
          <a:p>
            <a:pPr lvl="1"/>
            <a:r>
              <a:rPr lang="en-SK" dirty="0"/>
              <a:t>class Coordinator.CalcWordFreq</a:t>
            </a:r>
          </a:p>
          <a:p>
            <a:pPr lvl="1"/>
            <a:r>
              <a:rPr lang="en-SK" dirty="0"/>
              <a:t>class Coordinator.AggregateWordFreq</a:t>
            </a:r>
          </a:p>
          <a:p>
            <a:endParaRPr lang="en-SK" dirty="0"/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BB538C80-1969-734C-A938-885D28B22E2C}"/>
              </a:ext>
            </a:extLst>
          </p:cNvPr>
          <p:cNvSpPr/>
          <p:nvPr/>
        </p:nvSpPr>
        <p:spPr>
          <a:xfrm>
            <a:off x="259116" y="3717032"/>
            <a:ext cx="8892480" cy="2304256"/>
          </a:xfrm>
          <a:prstGeom prst="roundRect">
            <a:avLst>
              <a:gd name="adj" fmla="val 3987"/>
            </a:avLst>
          </a:prstGeom>
          <a:gradFill>
            <a:gsLst>
              <a:gs pos="3010">
                <a:srgbClr val="FFC089"/>
              </a:gs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309563" algn="l"/>
                <a:tab pos="661988" algn="l"/>
              </a:tabLst>
            </a:pPr>
            <a:r>
              <a:rPr lang="en-US" sz="2600" dirty="0"/>
              <a:t>class Coordinator extends </a:t>
            </a:r>
            <a:r>
              <a:rPr lang="en-US" sz="2600" dirty="0" err="1"/>
              <a:t>AbstractBehavior</a:t>
            </a:r>
            <a:r>
              <a:rPr lang="en-US" sz="2600" dirty="0"/>
              <a:t>&lt;</a:t>
            </a:r>
            <a:r>
              <a:rPr lang="en-US" sz="2600" dirty="0" err="1"/>
              <a:t>Coordinator.Command</a:t>
            </a:r>
            <a:r>
              <a:rPr lang="en-US" sz="2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3326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CA7-2A23-3645-9176-0FC326BA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Aktor tvorí aktora: 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2711-5164-CC4D-BEDD-13FBCEA9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aktor vie vytvoriť konečný počet iných aktorov </a:t>
            </a:r>
          </a:p>
          <a:p>
            <a:r>
              <a:rPr lang="en-SK" dirty="0"/>
              <a:t>aktor si nesie referenciu na iného aktora</a:t>
            </a:r>
          </a:p>
          <a:p>
            <a:endParaRPr lang="en-SK" dirty="0"/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D154BC64-D41C-D541-B692-58A87180E32C}"/>
              </a:ext>
            </a:extLst>
          </p:cNvPr>
          <p:cNvSpPr/>
          <p:nvPr/>
        </p:nvSpPr>
        <p:spPr>
          <a:xfrm>
            <a:off x="251520" y="2924944"/>
            <a:ext cx="8640960" cy="3201219"/>
          </a:xfrm>
          <a:prstGeom prst="roundRect">
            <a:avLst>
              <a:gd name="adj" fmla="val 3987"/>
            </a:avLst>
          </a:prstGeom>
          <a:gradFill>
            <a:gsLst>
              <a:gs pos="3010">
                <a:srgbClr val="FFC089"/>
              </a:gs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en-US" sz="2400" dirty="0"/>
              <a:t>private Coordinator(</a:t>
            </a:r>
            <a:r>
              <a:rPr lang="en-US" sz="2400" dirty="0" err="1"/>
              <a:t>ActorContext</a:t>
            </a:r>
            <a:r>
              <a:rPr lang="en-US" sz="2400" dirty="0"/>
              <a:t>&lt;</a:t>
            </a:r>
            <a:r>
              <a:rPr lang="en-US" sz="2400" dirty="0" err="1"/>
              <a:t>Coordinator.Command</a:t>
            </a:r>
            <a:r>
              <a:rPr lang="en-US" sz="2400" dirty="0"/>
              <a:t>&gt; </a:t>
            </a:r>
            <a:r>
              <a:rPr lang="en-US" sz="2400" dirty="0" err="1"/>
              <a:t>ctx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	super(</a:t>
            </a:r>
            <a:r>
              <a:rPr lang="en-US" sz="2400" dirty="0" err="1"/>
              <a:t>ctx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this.worker</a:t>
            </a:r>
            <a:r>
              <a:rPr lang="en-US" sz="2400" dirty="0"/>
              <a:t> = </a:t>
            </a:r>
            <a:r>
              <a:rPr lang="en-US" sz="2400" dirty="0" err="1"/>
              <a:t>context.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spawn</a:t>
            </a:r>
            <a:r>
              <a:rPr lang="en-US" sz="2400" dirty="0"/>
              <a:t>(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en-US" sz="2400" dirty="0"/>
              <a:t>		</a:t>
            </a:r>
            <a:r>
              <a:rPr lang="en-US" sz="2400" dirty="0" err="1"/>
              <a:t>SentenceFrequencyCounter.create</a:t>
            </a:r>
            <a:r>
              <a:rPr lang="en-US" sz="2400" dirty="0"/>
              <a:t>(),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en-US" sz="2400" dirty="0"/>
              <a:t>		"frequency-counter”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en-US" sz="2400" dirty="0"/>
              <a:t>	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407AE09-056D-3747-B795-31414E6C3819}"/>
              </a:ext>
            </a:extLst>
          </p:cNvPr>
          <p:cNvSpPr/>
          <p:nvPr/>
        </p:nvSpPr>
        <p:spPr>
          <a:xfrm>
            <a:off x="5940152" y="3895096"/>
            <a:ext cx="2746648" cy="633772"/>
          </a:xfrm>
          <a:prstGeom prst="wedgeRoundRectCallout">
            <a:avLst>
              <a:gd name="adj1" fmla="val -77289"/>
              <a:gd name="adj2" fmla="val 4392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vytvárame </a:t>
            </a:r>
            <a:r>
              <a:rPr lang="sk-SK" sz="2800" dirty="0" err="1">
                <a:solidFill>
                  <a:schemeClr val="bg1"/>
                </a:solidFill>
              </a:rPr>
              <a:t>aktora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A6ED17B-79D2-1146-9824-DE4CB5CFBE0C}"/>
              </a:ext>
            </a:extLst>
          </p:cNvPr>
          <p:cNvSpPr/>
          <p:nvPr/>
        </p:nvSpPr>
        <p:spPr>
          <a:xfrm>
            <a:off x="4355976" y="4846582"/>
            <a:ext cx="2746648" cy="1007030"/>
          </a:xfrm>
          <a:prstGeom prst="wedgeRoundRectCallout">
            <a:avLst>
              <a:gd name="adj1" fmla="val -90747"/>
              <a:gd name="adj2" fmla="val -4440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ľubovoľné logické meno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DF4CCD0-6D6A-C240-BFE6-C832D57EEDFD}"/>
              </a:ext>
            </a:extLst>
          </p:cNvPr>
          <p:cNvSpPr/>
          <p:nvPr/>
        </p:nvSpPr>
        <p:spPr>
          <a:xfrm>
            <a:off x="7596336" y="0"/>
            <a:ext cx="1534605" cy="1444334"/>
          </a:xfrm>
          <a:prstGeom prst="teardrop">
            <a:avLst/>
          </a:prstGeom>
          <a:solidFill>
            <a:srgbClr val="46A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Krok 2</a:t>
            </a:r>
          </a:p>
        </p:txBody>
      </p:sp>
    </p:spTree>
    <p:extLst>
      <p:ext uri="{BB962C8B-B14F-4D97-AF65-F5344CB8AC3E}">
        <p14:creationId xmlns:p14="http://schemas.microsoft.com/office/powerpoint/2010/main" val="516673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CA7-2A23-3645-9176-0FC326BA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Komunikácia medzi aktormi: 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2711-5164-CC4D-BEDD-13FBCEA9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aktor si nesie referenciu na iného aktora</a:t>
            </a:r>
          </a:p>
          <a:p>
            <a:endParaRPr lang="en-SK" dirty="0"/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D154BC64-D41C-D541-B692-58A87180E32C}"/>
              </a:ext>
            </a:extLst>
          </p:cNvPr>
          <p:cNvSpPr/>
          <p:nvPr/>
        </p:nvSpPr>
        <p:spPr>
          <a:xfrm>
            <a:off x="457200" y="3429000"/>
            <a:ext cx="8064896" cy="1143000"/>
          </a:xfrm>
          <a:prstGeom prst="roundRect">
            <a:avLst>
              <a:gd name="adj" fmla="val 3987"/>
            </a:avLst>
          </a:prstGeom>
          <a:gradFill>
            <a:gsLst>
              <a:gs pos="3010">
                <a:srgbClr val="FFC089"/>
              </a:gs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en-US" sz="2400" dirty="0"/>
              <a:t>private </a:t>
            </a:r>
            <a:r>
              <a:rPr lang="en-US" sz="2400" dirty="0" err="1"/>
              <a:t>ActorRef</a:t>
            </a:r>
            <a:r>
              <a:rPr lang="en-US" sz="2400" dirty="0"/>
              <a:t>&lt;</a:t>
            </a:r>
            <a:r>
              <a:rPr lang="en-US" sz="2400" dirty="0" err="1"/>
              <a:t>SentenceFrequencyCounter.GetWordFreq</a:t>
            </a:r>
            <a:r>
              <a:rPr lang="en-US" sz="2400" dirty="0"/>
              <a:t>&gt; worker;</a:t>
            </a:r>
          </a:p>
        </p:txBody>
      </p:sp>
    </p:spTree>
    <p:extLst>
      <p:ext uri="{BB962C8B-B14F-4D97-AF65-F5344CB8AC3E}">
        <p14:creationId xmlns:p14="http://schemas.microsoft.com/office/powerpoint/2010/main" val="941504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587E-391C-9B4E-BA10-852793A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K" sz="4000" dirty="0"/>
              <a:t>Udalosti jedného=príkazy druhému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1807C-D41B-0040-B6E1-6082ED1D86A6}"/>
              </a:ext>
            </a:extLst>
          </p:cNvPr>
          <p:cNvSpPr/>
          <p:nvPr/>
        </p:nvSpPr>
        <p:spPr>
          <a:xfrm>
            <a:off x="774515" y="1772816"/>
            <a:ext cx="7594970" cy="46085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18241-90F1-AB49-B790-F58CAFB1B2E9}"/>
              </a:ext>
            </a:extLst>
          </p:cNvPr>
          <p:cNvSpPr/>
          <p:nvPr/>
        </p:nvSpPr>
        <p:spPr>
          <a:xfrm>
            <a:off x="6152279" y="3085877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18743-EB29-A440-B8AE-5E35DBD5DCFF}"/>
              </a:ext>
            </a:extLst>
          </p:cNvPr>
          <p:cNvSpPr/>
          <p:nvPr/>
        </p:nvSpPr>
        <p:spPr>
          <a:xfrm>
            <a:off x="2047823" y="297786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  <a:endParaRPr lang="sk-SK" sz="20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DEF6EC-97E4-7E45-92D2-D3B652E751DB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4991693" y="979643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982C3-F047-8044-A984-D98666335647}"/>
              </a:ext>
            </a:extLst>
          </p:cNvPr>
          <p:cNvSpPr txBox="1"/>
          <p:nvPr/>
        </p:nvSpPr>
        <p:spPr>
          <a:xfrm>
            <a:off x="3857567" y="175136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GetWordFreq</a:t>
            </a:r>
            <a:r>
              <a:rPr lang="sk-SK" sz="2400" dirty="0"/>
              <a:t>!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56150B5-7E7C-584B-A4B3-D51946F4A3C1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6676588" y="5379849"/>
            <a:ext cx="824016" cy="18662"/>
          </a:xfrm>
          <a:prstGeom prst="curvedConnector3">
            <a:avLst>
              <a:gd name="adj1" fmla="val 50000"/>
            </a:avLst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386C7-E9BD-2B4E-8B30-24E9A5DD8163}"/>
              </a:ext>
            </a:extLst>
          </p:cNvPr>
          <p:cNvCxnSpPr/>
          <p:nvPr/>
        </p:nvCxnSpPr>
        <p:spPr>
          <a:xfrm flipV="1">
            <a:off x="88564" y="3508810"/>
            <a:ext cx="2235323" cy="364532"/>
          </a:xfrm>
          <a:prstGeom prst="straightConnector1">
            <a:avLst/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FB378-34F8-714C-9BDB-F5C4E7D0ABEA}"/>
              </a:ext>
            </a:extLst>
          </p:cNvPr>
          <p:cNvCxnSpPr>
            <a:cxnSpLocks/>
          </p:cNvCxnSpPr>
          <p:nvPr/>
        </p:nvCxnSpPr>
        <p:spPr>
          <a:xfrm flipH="1">
            <a:off x="-5309" y="479134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8AECF3-362A-A547-877B-FA731B9638C5}"/>
              </a:ext>
            </a:extLst>
          </p:cNvPr>
          <p:cNvSpPr txBox="1"/>
          <p:nvPr/>
        </p:nvSpPr>
        <p:spPr>
          <a:xfrm>
            <a:off x="5580112" y="5702376"/>
            <a:ext cx="26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WordFreqCalculated</a:t>
            </a:r>
            <a:endParaRPr lang="sk-S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675DA6-DBDC-BD4B-AC7C-68937DE0F25D}"/>
              </a:ext>
            </a:extLst>
          </p:cNvPr>
          <p:cNvSpPr txBox="1"/>
          <p:nvPr/>
        </p:nvSpPr>
        <p:spPr>
          <a:xfrm>
            <a:off x="1319329" y="5686824"/>
            <a:ext cx="26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AggregateWordFreq</a:t>
            </a:r>
            <a:r>
              <a:rPr lang="sk-SK" sz="2400" dirty="0"/>
              <a:t>!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A1406A2D-6027-294F-A8AD-71C6778B79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30633" y="5331998"/>
            <a:ext cx="925676" cy="12700"/>
          </a:xfrm>
          <a:prstGeom prst="curvedConnector3">
            <a:avLst>
              <a:gd name="adj1" fmla="val 50000"/>
            </a:avLst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Left Arrow 47">
            <a:extLst>
              <a:ext uri="{FF2B5EF4-FFF2-40B4-BE49-F238E27FC236}">
                <a16:creationId xmlns:a16="http://schemas.microsoft.com/office/drawing/2014/main" id="{930A9016-F79C-F44F-B00A-FC9A97E03DC7}"/>
              </a:ext>
            </a:extLst>
          </p:cNvPr>
          <p:cNvSpPr/>
          <p:nvPr/>
        </p:nvSpPr>
        <p:spPr>
          <a:xfrm>
            <a:off x="4015675" y="5521200"/>
            <a:ext cx="1475568" cy="82401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E6AA0CA0-89A7-6047-9FFE-2615EE10EAD7}"/>
              </a:ext>
            </a:extLst>
          </p:cNvPr>
          <p:cNvSpPr/>
          <p:nvPr/>
        </p:nvSpPr>
        <p:spPr>
          <a:xfrm>
            <a:off x="7596336" y="0"/>
            <a:ext cx="1534605" cy="1444334"/>
          </a:xfrm>
          <a:prstGeom prst="teardrop">
            <a:avLst/>
          </a:prstGeom>
          <a:solidFill>
            <a:srgbClr val="46A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Krok 3</a:t>
            </a:r>
          </a:p>
        </p:txBody>
      </p:sp>
    </p:spTree>
    <p:extLst>
      <p:ext uri="{BB962C8B-B14F-4D97-AF65-F5344CB8AC3E}">
        <p14:creationId xmlns:p14="http://schemas.microsoft.com/office/powerpoint/2010/main" val="1110076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F5A3-E22D-D342-B8C5-A99E2B7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Udalosti jedného sú príkazy druhému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2D85-B28E-4748-A31B-2D902AD8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koordinátor posiela reťazce do počítadla</a:t>
            </a:r>
          </a:p>
          <a:p>
            <a:r>
              <a:rPr lang="en-SK" dirty="0"/>
              <a:t>adresátom odpovede je </a:t>
            </a:r>
            <a:r>
              <a:rPr lang="en-SK" b="1" dirty="0"/>
              <a:t>koordinátor</a:t>
            </a:r>
            <a:endParaRPr lang="en-SK" dirty="0"/>
          </a:p>
          <a:p>
            <a:endParaRPr lang="en-SK" b="1" dirty="0"/>
          </a:p>
          <a:p>
            <a:r>
              <a:rPr lang="en-SK" b="1" dirty="0"/>
              <a:t>v počítadle</a:t>
            </a:r>
            <a:r>
              <a:rPr lang="en-SK" dirty="0"/>
              <a:t> nastane udalosť </a:t>
            </a:r>
            <a:r>
              <a:rPr lang="en-SK" b="1" dirty="0"/>
              <a:t>WordFreqCalculated</a:t>
            </a:r>
          </a:p>
          <a:p>
            <a:r>
              <a:rPr lang="en-SK" b="1" dirty="0"/>
              <a:t>koordinátor</a:t>
            </a:r>
            <a:r>
              <a:rPr lang="en-SK" dirty="0"/>
              <a:t> očakáva príkaz </a:t>
            </a:r>
            <a:r>
              <a:rPr lang="en-SK" b="1" dirty="0"/>
              <a:t>AggregateWordFreq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FD9A926-D817-174C-9E06-D02B90EC400F}"/>
              </a:ext>
            </a:extLst>
          </p:cNvPr>
          <p:cNvSpPr/>
          <p:nvPr/>
        </p:nvSpPr>
        <p:spPr>
          <a:xfrm>
            <a:off x="457200" y="4904292"/>
            <a:ext cx="8229600" cy="1221871"/>
          </a:xfrm>
          <a:prstGeom prst="wedgeRoundRectCallout">
            <a:avLst>
              <a:gd name="adj1" fmla="val -40839"/>
              <a:gd name="adj2" fmla="val -518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>
                <a:solidFill>
                  <a:schemeClr val="bg1"/>
                </a:solidFill>
              </a:rPr>
              <a:t>message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  <a:r>
              <a:rPr lang="sk-SK" sz="2800" dirty="0" err="1">
                <a:solidFill>
                  <a:schemeClr val="bg1"/>
                </a:solidFill>
              </a:rPr>
              <a:t>adapter</a:t>
            </a:r>
            <a:r>
              <a:rPr lang="sk-SK" sz="28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sk-SK" sz="2800" dirty="0">
                <a:solidFill>
                  <a:schemeClr val="bg1"/>
                </a:solidFill>
              </a:rPr>
              <a:t>adaptuje </a:t>
            </a:r>
            <a:r>
              <a:rPr lang="sk-SK" sz="2800" dirty="0" err="1">
                <a:solidFill>
                  <a:schemeClr val="bg1"/>
                </a:solidFill>
              </a:rPr>
              <a:t>jednú</a:t>
            </a:r>
            <a:r>
              <a:rPr lang="sk-SK" sz="2800" dirty="0">
                <a:solidFill>
                  <a:schemeClr val="bg1"/>
                </a:solidFill>
              </a:rPr>
              <a:t> správu na iný</a:t>
            </a:r>
          </a:p>
        </p:txBody>
      </p:sp>
    </p:spTree>
    <p:extLst>
      <p:ext uri="{BB962C8B-B14F-4D97-AF65-F5344CB8AC3E}">
        <p14:creationId xmlns:p14="http://schemas.microsoft.com/office/powerpoint/2010/main" val="3813080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1844824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sk-SK" sz="2700" dirty="0" err="1">
                <a:solidFill>
                  <a:schemeClr val="tx1"/>
                </a:solidFill>
              </a:rPr>
              <a:t>ActorRef</a:t>
            </a:r>
            <a:r>
              <a:rPr lang="sk-SK" sz="2700" dirty="0">
                <a:solidFill>
                  <a:schemeClr val="tx1"/>
                </a:solidFill>
              </a:rPr>
              <a:t>&lt;</a:t>
            </a:r>
            <a:r>
              <a:rPr lang="sk-SK" sz="2700" b="1" dirty="0" err="1">
                <a:solidFill>
                  <a:srgbClr val="46A7F8"/>
                </a:solidFill>
              </a:rPr>
              <a:t>WordFreqCalculated</a:t>
            </a:r>
            <a:r>
              <a:rPr lang="sk-SK" sz="2700" dirty="0">
                <a:solidFill>
                  <a:schemeClr val="tx1"/>
                </a:solidFill>
              </a:rPr>
              <a:t>&gt; </a:t>
            </a:r>
            <a:r>
              <a:rPr lang="sk-SK" sz="2700" b="1" dirty="0" err="1">
                <a:solidFill>
                  <a:srgbClr val="F846A7"/>
                </a:solidFill>
              </a:rPr>
              <a:t>messageAdapter</a:t>
            </a:r>
            <a:r>
              <a:rPr lang="sk-SK" sz="2700" dirty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309563" algn="l"/>
                <a:tab pos="661988" algn="l"/>
              </a:tabLst>
            </a:pPr>
            <a:endParaRPr lang="sk-SK" sz="2700" dirty="0">
              <a:solidFill>
                <a:schemeClr val="tx1"/>
              </a:solidFill>
            </a:endParaRP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 err="1">
                <a:solidFill>
                  <a:schemeClr val="tx1"/>
                </a:solidFill>
              </a:rPr>
              <a:t>private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  <a:r>
              <a:rPr lang="sk-SK" sz="2700" dirty="0" err="1">
                <a:solidFill>
                  <a:schemeClr val="tx1"/>
                </a:solidFill>
              </a:rPr>
              <a:t>Coordinator</a:t>
            </a:r>
            <a:r>
              <a:rPr lang="sk-SK" sz="2700" dirty="0">
                <a:solidFill>
                  <a:schemeClr val="tx1"/>
                </a:solidFill>
              </a:rPr>
              <a:t>(</a:t>
            </a:r>
            <a:r>
              <a:rPr lang="sk-SK" sz="2700" dirty="0" err="1">
                <a:solidFill>
                  <a:schemeClr val="tx1"/>
                </a:solidFill>
              </a:rPr>
              <a:t>ActorContext</a:t>
            </a:r>
            <a:r>
              <a:rPr lang="sk-SK" sz="2700" dirty="0">
                <a:solidFill>
                  <a:schemeClr val="tx1"/>
                </a:solidFill>
              </a:rPr>
              <a:t>&lt;</a:t>
            </a:r>
            <a:r>
              <a:rPr lang="sk-SK" sz="2700" dirty="0" err="1">
                <a:solidFill>
                  <a:schemeClr val="tx1"/>
                </a:solidFill>
              </a:rPr>
              <a:t>Command</a:t>
            </a:r>
            <a:r>
              <a:rPr lang="sk-SK" sz="2700" dirty="0">
                <a:solidFill>
                  <a:schemeClr val="tx1"/>
                </a:solidFill>
              </a:rPr>
              <a:t>&gt; </a:t>
            </a:r>
            <a:r>
              <a:rPr lang="sk-SK" sz="2700" dirty="0" err="1">
                <a:solidFill>
                  <a:schemeClr val="tx1"/>
                </a:solidFill>
              </a:rPr>
              <a:t>ctx</a:t>
            </a:r>
            <a:r>
              <a:rPr lang="sk-SK" sz="27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super(</a:t>
            </a:r>
            <a:r>
              <a:rPr lang="sk-SK" sz="2700" dirty="0" err="1">
                <a:solidFill>
                  <a:schemeClr val="tx1"/>
                </a:solidFill>
              </a:rPr>
              <a:t>ctx</a:t>
            </a:r>
            <a:r>
              <a:rPr lang="sk-SK" sz="2700" dirty="0">
                <a:solidFill>
                  <a:schemeClr val="tx1"/>
                </a:solidFill>
              </a:rPr>
              <a:t>);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accent6"/>
                </a:solidFill>
              </a:rPr>
              <a:t>	//...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</a:t>
            </a:r>
            <a:r>
              <a:rPr lang="sk-SK" sz="2700" b="1" dirty="0" err="1">
                <a:solidFill>
                  <a:srgbClr val="F846A7"/>
                </a:solidFill>
              </a:rPr>
              <a:t>messageAdapter</a:t>
            </a:r>
            <a:r>
              <a:rPr lang="sk-SK" sz="2700" dirty="0">
                <a:solidFill>
                  <a:schemeClr val="tx1"/>
                </a:solidFill>
              </a:rPr>
              <a:t> =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</a:t>
            </a:r>
            <a:r>
              <a:rPr lang="sk-SK" sz="2700" dirty="0" err="1">
                <a:solidFill>
                  <a:schemeClr val="tx1"/>
                </a:solidFill>
              </a:rPr>
              <a:t>ctx.messageAdapter</a:t>
            </a:r>
            <a:r>
              <a:rPr lang="sk-SK" sz="2700" dirty="0">
                <a:solidFill>
                  <a:schemeClr val="tx1"/>
                </a:solidFill>
              </a:rPr>
              <a:t>(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	</a:t>
            </a:r>
            <a:r>
              <a:rPr lang="sk-SK" sz="2700" b="1" dirty="0" err="1">
                <a:solidFill>
                  <a:srgbClr val="46A7F8"/>
                </a:solidFill>
              </a:rPr>
              <a:t>WordFreqCalculated.class</a:t>
            </a:r>
            <a:r>
              <a:rPr lang="sk-SK" sz="2700" dirty="0">
                <a:solidFill>
                  <a:schemeClr val="tx1"/>
                </a:solidFill>
              </a:rPr>
              <a:t>,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	</a:t>
            </a:r>
            <a:r>
              <a:rPr lang="sk-SK" sz="2700" dirty="0" err="1">
                <a:solidFill>
                  <a:schemeClr val="tx1"/>
                </a:solidFill>
              </a:rPr>
              <a:t>freq</a:t>
            </a:r>
            <a:r>
              <a:rPr lang="sk-SK" sz="2700" dirty="0">
                <a:solidFill>
                  <a:schemeClr val="tx1"/>
                </a:solidFill>
              </a:rPr>
              <a:t> -&gt; new </a:t>
            </a:r>
            <a:r>
              <a:rPr lang="sk-SK" sz="2700" dirty="0" err="1">
                <a:solidFill>
                  <a:schemeClr val="tx1"/>
                </a:solidFill>
              </a:rPr>
              <a:t>AggregateWordFreq</a:t>
            </a:r>
            <a:r>
              <a:rPr lang="sk-SK" sz="2700" dirty="0">
                <a:solidFill>
                  <a:schemeClr val="tx1"/>
                </a:solidFill>
              </a:rPr>
              <a:t>(</a:t>
            </a:r>
            <a:r>
              <a:rPr lang="sk-SK" sz="2700" dirty="0" err="1">
                <a:solidFill>
                  <a:schemeClr val="tx1"/>
                </a:solidFill>
              </a:rPr>
              <a:t>freq.getFrequencies</a:t>
            </a:r>
            <a:r>
              <a:rPr lang="sk-SK" sz="2700" dirty="0">
                <a:solidFill>
                  <a:schemeClr val="tx1"/>
                </a:solidFill>
              </a:rPr>
              <a:t>())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);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6E448-89B5-6240-BAD8-7C006E8A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Koordinátor a referencia na aktora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08324CE-FC45-B246-A037-DD4B17C0465F}"/>
              </a:ext>
            </a:extLst>
          </p:cNvPr>
          <p:cNvSpPr/>
          <p:nvPr/>
        </p:nvSpPr>
        <p:spPr>
          <a:xfrm>
            <a:off x="6397002" y="3212976"/>
            <a:ext cx="2304256" cy="1309836"/>
          </a:xfrm>
          <a:prstGeom prst="wedgeRoundRectCallout">
            <a:avLst>
              <a:gd name="adj1" fmla="val -108153"/>
              <a:gd name="adj2" fmla="val 737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prevádzame </a:t>
            </a:r>
            <a:r>
              <a:rPr lang="sk-SK" sz="2800" dirty="0" err="1">
                <a:solidFill>
                  <a:schemeClr val="bg1"/>
                </a:solidFill>
              </a:rPr>
              <a:t>event</a:t>
            </a:r>
            <a:r>
              <a:rPr lang="sk-SK" sz="2800" dirty="0">
                <a:solidFill>
                  <a:schemeClr val="bg1"/>
                </a:solidFill>
              </a:rPr>
              <a:t> na </a:t>
            </a:r>
            <a:r>
              <a:rPr lang="sk-SK" sz="2800" dirty="0" err="1">
                <a:solidFill>
                  <a:schemeClr val="bg1"/>
                </a:solidFill>
              </a:rPr>
              <a:t>command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62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1E5B-8798-6848-A530-DBA39E5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Zasielanie správ z koordinátora</a:t>
            </a:r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1B2CCE46-56A3-B64C-BB87-2D8BA6540EF9}"/>
              </a:ext>
            </a:extLst>
          </p:cNvPr>
          <p:cNvSpPr/>
          <p:nvPr/>
        </p:nvSpPr>
        <p:spPr>
          <a:xfrm>
            <a:off x="251520" y="1844824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sk-SK" sz="2700" dirty="0" err="1">
                <a:solidFill>
                  <a:schemeClr val="tx1"/>
                </a:solidFill>
              </a:rPr>
              <a:t>SentenceFrequencyCounter.GetWordFreq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  <a:r>
              <a:rPr lang="sk-SK" sz="2700" b="1" dirty="0" err="1">
                <a:solidFill>
                  <a:srgbClr val="F846A7"/>
                </a:solidFill>
              </a:rPr>
              <a:t>command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= new </a:t>
            </a:r>
            <a:r>
              <a:rPr lang="sk-SK" sz="2700" dirty="0" err="1">
                <a:solidFill>
                  <a:schemeClr val="tx1"/>
                </a:solidFill>
              </a:rPr>
              <a:t>SentenceFrequencyCounter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  <a:r>
              <a:rPr lang="sk-SK" sz="2700" dirty="0" err="1">
                <a:solidFill>
                  <a:schemeClr val="tx1"/>
                </a:solidFill>
              </a:rPr>
              <a:t>GetWordFreq</a:t>
            </a:r>
            <a:r>
              <a:rPr lang="sk-SK" sz="2700" dirty="0">
                <a:solidFill>
                  <a:schemeClr val="tx1"/>
                </a:solidFill>
              </a:rPr>
              <a:t>(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	"</a:t>
            </a:r>
            <a:r>
              <a:rPr lang="sk-SK" sz="2700" dirty="0" err="1">
                <a:solidFill>
                  <a:schemeClr val="tx1"/>
                </a:solidFill>
              </a:rPr>
              <a:t>Life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  <a:r>
              <a:rPr lang="sk-SK" sz="2700" dirty="0" err="1">
                <a:solidFill>
                  <a:schemeClr val="tx1"/>
                </a:solidFill>
              </a:rPr>
              <a:t>is</a:t>
            </a:r>
            <a:r>
              <a:rPr lang="sk-SK" sz="2700" dirty="0">
                <a:solidFill>
                  <a:schemeClr val="tx1"/>
                </a:solidFill>
              </a:rPr>
              <a:t> </a:t>
            </a:r>
            <a:r>
              <a:rPr lang="sk-SK" sz="2700" dirty="0" err="1">
                <a:solidFill>
                  <a:schemeClr val="tx1"/>
                </a:solidFill>
              </a:rPr>
              <a:t>Life</a:t>
            </a:r>
            <a:r>
              <a:rPr lang="sk-SK" sz="2700" dirty="0">
                <a:solidFill>
                  <a:schemeClr val="tx1"/>
                </a:solidFill>
              </a:rPr>
              <a:t>,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	</a:t>
            </a:r>
            <a:r>
              <a:rPr lang="sk-SK" sz="2700" b="1" dirty="0" err="1">
                <a:solidFill>
                  <a:srgbClr val="46A7F8"/>
                </a:solidFill>
              </a:rPr>
              <a:t>messageAdapter</a:t>
            </a:r>
            <a:endParaRPr lang="sk-SK" sz="2700" b="1" dirty="0">
              <a:solidFill>
                <a:srgbClr val="46A7F8"/>
              </a:solidFill>
            </a:endParaRPr>
          </a:p>
          <a:p>
            <a:pPr>
              <a:tabLst>
                <a:tab pos="309563" algn="l"/>
                <a:tab pos="661988" algn="l"/>
              </a:tabLst>
            </a:pPr>
            <a:r>
              <a:rPr lang="sk-SK" sz="2700" dirty="0">
                <a:solidFill>
                  <a:schemeClr val="tx1"/>
                </a:solidFill>
              </a:rPr>
              <a:t>		);</a:t>
            </a:r>
          </a:p>
          <a:p>
            <a:pPr>
              <a:tabLst>
                <a:tab pos="309563" algn="l"/>
                <a:tab pos="661988" algn="l"/>
              </a:tabLst>
            </a:pPr>
            <a:br>
              <a:rPr lang="sk-SK" sz="2700" dirty="0">
                <a:solidFill>
                  <a:schemeClr val="tx1"/>
                </a:solidFill>
              </a:rPr>
            </a:br>
            <a:r>
              <a:rPr lang="sk-SK" sz="2700" dirty="0" err="1">
                <a:solidFill>
                  <a:schemeClr val="tx1"/>
                </a:solidFill>
              </a:rPr>
              <a:t>this.worker.tell</a:t>
            </a:r>
            <a:r>
              <a:rPr lang="sk-SK" sz="2700" dirty="0">
                <a:solidFill>
                  <a:schemeClr val="tx1"/>
                </a:solidFill>
              </a:rPr>
              <a:t>(</a:t>
            </a:r>
            <a:r>
              <a:rPr lang="sk-SK" sz="2700" b="1" dirty="0" err="1">
                <a:solidFill>
                  <a:srgbClr val="F846A7"/>
                </a:solidFill>
              </a:rPr>
              <a:t>command</a:t>
            </a:r>
            <a:r>
              <a:rPr lang="sk-SK" sz="2700" dirty="0">
                <a:solidFill>
                  <a:schemeClr val="tx1"/>
                </a:solidFill>
              </a:rPr>
              <a:t>);</a:t>
            </a:r>
            <a:br>
              <a:rPr lang="sk-SK" sz="2700" dirty="0">
                <a:solidFill>
                  <a:schemeClr val="tx1"/>
                </a:solidFill>
              </a:rPr>
            </a:br>
            <a:endParaRPr lang="sk-SK" sz="27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EA720A8-C185-F343-8C00-5FD7F1568A76}"/>
              </a:ext>
            </a:extLst>
          </p:cNvPr>
          <p:cNvSpPr/>
          <p:nvPr/>
        </p:nvSpPr>
        <p:spPr>
          <a:xfrm>
            <a:off x="5004048" y="3429000"/>
            <a:ext cx="2880320" cy="2304256"/>
          </a:xfrm>
          <a:prstGeom prst="wedgeRoundRectCallout">
            <a:avLst>
              <a:gd name="adj1" fmla="val -101257"/>
              <a:gd name="adj2" fmla="val -267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adaptér sa postará o prevod odpovede (udalosti) na príkaz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195ABA8A-E3AA-6445-8810-C54F5CDD59AB}"/>
              </a:ext>
            </a:extLst>
          </p:cNvPr>
          <p:cNvSpPr/>
          <p:nvPr/>
        </p:nvSpPr>
        <p:spPr>
          <a:xfrm>
            <a:off x="7596336" y="0"/>
            <a:ext cx="1534605" cy="1444334"/>
          </a:xfrm>
          <a:prstGeom prst="teardrop">
            <a:avLst/>
          </a:prstGeom>
          <a:solidFill>
            <a:srgbClr val="46A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Krok 4</a:t>
            </a:r>
          </a:p>
        </p:txBody>
      </p:sp>
    </p:spTree>
    <p:extLst>
      <p:ext uri="{BB962C8B-B14F-4D97-AF65-F5344CB8AC3E}">
        <p14:creationId xmlns:p14="http://schemas.microsoft.com/office/powerpoint/2010/main" val="382457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riešenie ťažkého kalibru</a:t>
            </a:r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zrušme prístup k </a:t>
            </a:r>
            <a:r>
              <a:rPr lang="sk-SK" dirty="0" err="1"/>
              <a:t>zdieľaným</a:t>
            </a:r>
            <a:r>
              <a:rPr lang="sk-SK" dirty="0"/>
              <a:t> dátam a bude dobre!</a:t>
            </a:r>
          </a:p>
          <a:p>
            <a:pPr lvl="1"/>
            <a:r>
              <a:rPr lang="sk-SK" dirty="0"/>
              <a:t>kde nie sú </a:t>
            </a:r>
            <a:r>
              <a:rPr lang="sk-SK" dirty="0" err="1"/>
              <a:t>zdieľané</a:t>
            </a:r>
            <a:r>
              <a:rPr lang="sk-SK" dirty="0"/>
              <a:t> dáta, nie sú </a:t>
            </a:r>
            <a:r>
              <a:rPr lang="sk-SK" dirty="0" err="1"/>
              <a:t>deadlocky</a:t>
            </a:r>
            <a:r>
              <a:rPr lang="sk-SK" dirty="0"/>
              <a:t>, prepisy, ...</a:t>
            </a:r>
          </a:p>
          <a:p>
            <a:r>
              <a:rPr lang="sk-SK" dirty="0"/>
              <a:t>žiadne </a:t>
            </a:r>
            <a:r>
              <a:rPr lang="sk-SK" dirty="0" err="1"/>
              <a:t>zdieľané</a:t>
            </a:r>
            <a:r>
              <a:rPr lang="sk-SK" dirty="0"/>
              <a:t> inštančné premenné...</a:t>
            </a:r>
          </a:p>
          <a:p>
            <a:r>
              <a:rPr lang="sk-SK" dirty="0"/>
              <a:t>ako potom programovať?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Potreba iných modelov!</a:t>
            </a:r>
          </a:p>
        </p:txBody>
      </p:sp>
    </p:spTree>
    <p:extLst>
      <p:ext uri="{BB962C8B-B14F-4D97-AF65-F5344CB8AC3E}">
        <p14:creationId xmlns:p14="http://schemas.microsoft.com/office/powerpoint/2010/main" val="745822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1E5B-8798-6848-A530-DBA39E5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Reakcia na nový príkaz</a:t>
            </a:r>
          </a:p>
        </p:txBody>
      </p:sp>
      <p:sp>
        <p:nvSpPr>
          <p:cNvPr id="4" name="Zaoblený obdĺžnik 3">
            <a:extLst>
              <a:ext uri="{FF2B5EF4-FFF2-40B4-BE49-F238E27FC236}">
                <a16:creationId xmlns:a16="http://schemas.microsoft.com/office/drawing/2014/main" id="{1B2CCE46-56A3-B64C-BB87-2D8BA6540EF9}"/>
              </a:ext>
            </a:extLst>
          </p:cNvPr>
          <p:cNvSpPr/>
          <p:nvPr/>
        </p:nvSpPr>
        <p:spPr>
          <a:xfrm>
            <a:off x="251520" y="1844824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09563" algn="l"/>
                <a:tab pos="661988" algn="l"/>
              </a:tabLst>
            </a:pPr>
            <a:r>
              <a:rPr lang="sk-SK" sz="2800" dirty="0" err="1">
                <a:solidFill>
                  <a:schemeClr val="tx1"/>
                </a:solidFill>
              </a:rPr>
              <a:t>public</a:t>
            </a: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err="1">
                <a:solidFill>
                  <a:schemeClr val="tx1"/>
                </a:solidFill>
              </a:rPr>
              <a:t>Receive</a:t>
            </a:r>
            <a:r>
              <a:rPr lang="sk-SK" sz="2800" dirty="0">
                <a:solidFill>
                  <a:schemeClr val="tx1"/>
                </a:solidFill>
              </a:rPr>
              <a:t>&lt;</a:t>
            </a:r>
            <a:r>
              <a:rPr lang="sk-SK" sz="2800" dirty="0" err="1">
                <a:solidFill>
                  <a:schemeClr val="tx1"/>
                </a:solidFill>
              </a:rPr>
              <a:t>Coordinator.Command</a:t>
            </a:r>
            <a:r>
              <a:rPr lang="sk-SK" sz="2800" dirty="0">
                <a:solidFill>
                  <a:schemeClr val="tx1"/>
                </a:solidFill>
              </a:rPr>
              <a:t>&gt; </a:t>
            </a:r>
            <a:r>
              <a:rPr lang="sk-SK" sz="2800" dirty="0" err="1">
                <a:solidFill>
                  <a:schemeClr val="tx1"/>
                </a:solidFill>
              </a:rPr>
              <a:t>createReceive</a:t>
            </a:r>
            <a:r>
              <a:rPr lang="sk-SK" sz="2800" dirty="0">
                <a:solidFill>
                  <a:schemeClr val="tx1"/>
                </a:solidFill>
              </a:rPr>
              <a:t>() {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tx1"/>
                </a:solidFill>
              </a:rPr>
              <a:t>	</a:t>
            </a:r>
            <a:r>
              <a:rPr lang="sk-SK" sz="2800" dirty="0" err="1">
                <a:solidFill>
                  <a:schemeClr val="tx1"/>
                </a:solidFill>
              </a:rPr>
              <a:t>return</a:t>
            </a: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err="1">
                <a:solidFill>
                  <a:schemeClr val="tx1"/>
                </a:solidFill>
              </a:rPr>
              <a:t>newReceiveBuilder</a:t>
            </a:r>
            <a:r>
              <a:rPr lang="sk-SK" sz="2800" dirty="0">
                <a:solidFill>
                  <a:schemeClr val="tx1"/>
                </a:solidFill>
              </a:rPr>
              <a:t>()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tx1"/>
                </a:solidFill>
              </a:rPr>
              <a:t>			.</a:t>
            </a:r>
            <a:r>
              <a:rPr lang="sk-SK" sz="2800" dirty="0" err="1">
                <a:solidFill>
                  <a:schemeClr val="tx1"/>
                </a:solidFill>
              </a:rPr>
              <a:t>onMessage</a:t>
            </a:r>
            <a:r>
              <a:rPr lang="sk-SK" sz="2800" dirty="0">
                <a:solidFill>
                  <a:schemeClr val="tx1"/>
                </a:solidFill>
              </a:rPr>
              <a:t>(</a:t>
            </a:r>
            <a:r>
              <a:rPr lang="sk-SK" sz="2800" dirty="0" err="1"/>
              <a:t>AggregateWordFreq</a:t>
            </a:r>
            <a:r>
              <a:rPr lang="sk-SK" sz="2800" dirty="0" err="1">
                <a:solidFill>
                  <a:schemeClr val="tx1"/>
                </a:solidFill>
              </a:rPr>
              <a:t>.class</a:t>
            </a:r>
            <a:r>
              <a:rPr lang="sk-SK" sz="2800" dirty="0">
                <a:solidFill>
                  <a:schemeClr val="tx1"/>
                </a:solidFill>
              </a:rPr>
              <a:t>, 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tx1"/>
                </a:solidFill>
              </a:rPr>
              <a:t>				</a:t>
            </a:r>
            <a:r>
              <a:rPr lang="sk-SK" sz="2800" dirty="0" err="1">
                <a:solidFill>
                  <a:schemeClr val="tx1"/>
                </a:solidFill>
              </a:rPr>
              <a:t>this</a:t>
            </a:r>
            <a:r>
              <a:rPr lang="sk-SK" sz="2800" dirty="0">
                <a:solidFill>
                  <a:schemeClr val="tx1"/>
                </a:solidFill>
              </a:rPr>
              <a:t>::</a:t>
            </a:r>
            <a:r>
              <a:rPr lang="sk-SK" sz="2800" dirty="0" err="1">
                <a:solidFill>
                  <a:schemeClr val="tx1"/>
                </a:solidFill>
              </a:rPr>
              <a:t>aggregateWordFreq</a:t>
            </a:r>
            <a:endParaRPr lang="sk-SK" sz="2800" dirty="0">
              <a:solidFill>
                <a:schemeClr val="tx1"/>
              </a:solidFill>
            </a:endParaRP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tx1"/>
                </a:solidFill>
              </a:rPr>
              <a:t>			)</a:t>
            </a:r>
          </a:p>
          <a:p>
            <a:pPr>
              <a:tabLst>
                <a:tab pos="309563" algn="l"/>
                <a:tab pos="661988" algn="l"/>
              </a:tabLst>
            </a:pPr>
            <a:r>
              <a:rPr lang="sk-SK" sz="2800" dirty="0">
                <a:solidFill>
                  <a:schemeClr val="tx1"/>
                </a:solidFill>
              </a:rPr>
              <a:t>			...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EA720A8-C185-F343-8C00-5FD7F1568A76}"/>
              </a:ext>
            </a:extLst>
          </p:cNvPr>
          <p:cNvSpPr/>
          <p:nvPr/>
        </p:nvSpPr>
        <p:spPr>
          <a:xfrm>
            <a:off x="6250621" y="4356296"/>
            <a:ext cx="2880320" cy="2304256"/>
          </a:xfrm>
          <a:prstGeom prst="wedgeRoundRectCallout">
            <a:avLst>
              <a:gd name="adj1" fmla="val -65796"/>
              <a:gd name="adj2" fmla="val -356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bežná obslužná metóda príkazu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195ABA8A-E3AA-6445-8810-C54F5CDD59AB}"/>
              </a:ext>
            </a:extLst>
          </p:cNvPr>
          <p:cNvSpPr/>
          <p:nvPr/>
        </p:nvSpPr>
        <p:spPr>
          <a:xfrm>
            <a:off x="7596336" y="0"/>
            <a:ext cx="1534605" cy="1444334"/>
          </a:xfrm>
          <a:prstGeom prst="teardrop">
            <a:avLst/>
          </a:prstGeom>
          <a:solidFill>
            <a:srgbClr val="46A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Krok 5</a:t>
            </a:r>
          </a:p>
        </p:txBody>
      </p:sp>
      <p:sp>
        <p:nvSpPr>
          <p:cNvPr id="7" name="BlokTextu 4">
            <a:extLst>
              <a:ext uri="{FF2B5EF4-FFF2-40B4-BE49-F238E27FC236}">
                <a16:creationId xmlns:a16="http://schemas.microsoft.com/office/drawing/2014/main" id="{27F97860-7F71-BE4E-8D51-3A21F60E99AE}"/>
              </a:ext>
            </a:extLst>
          </p:cNvPr>
          <p:cNvSpPr txBox="1"/>
          <p:nvPr/>
        </p:nvSpPr>
        <p:spPr>
          <a:xfrm>
            <a:off x="1907704" y="4077072"/>
            <a:ext cx="3816424" cy="558449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300554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AA96-930A-3C47-B73D-D1A2D3EF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Do budúcna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C2A6-C8CB-6C44-91A7-4FF4E118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Kedy systém skončí?</a:t>
            </a:r>
          </a:p>
          <a:p>
            <a:pPr lvl="1"/>
            <a:r>
              <a:rPr lang="en-SK" dirty="0"/>
              <a:t>Systém neustále beží a vyčkáva na ďalšie správy</a:t>
            </a:r>
          </a:p>
          <a:p>
            <a:r>
              <a:rPr lang="en-SK" dirty="0"/>
              <a:t>Ako riešiť škálovanie?</a:t>
            </a:r>
          </a:p>
          <a:p>
            <a:pPr lvl="1"/>
            <a:r>
              <a:rPr lang="en-SK" dirty="0"/>
              <a:t>Máme 1 koordinátora a len jedno počítadlo.</a:t>
            </a:r>
          </a:p>
        </p:txBody>
      </p:sp>
    </p:spTree>
    <p:extLst>
      <p:ext uri="{BB962C8B-B14F-4D97-AF65-F5344CB8AC3E}">
        <p14:creationId xmlns:p14="http://schemas.microsoft.com/office/powerpoint/2010/main" val="143048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660901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Aktory</a:t>
            </a:r>
            <a:br>
              <a:rPr lang="sk-SK" dirty="0"/>
            </a:br>
            <a:r>
              <a:rPr lang="sk-SK" dirty="0"/>
              <a:t>a</a:t>
            </a:r>
            <a:br>
              <a:rPr lang="sk-SK" dirty="0"/>
            </a:br>
            <a:r>
              <a:rPr lang="sk-SK" dirty="0"/>
              <a:t>Akka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  <a:p>
            <a:r>
              <a:rPr lang="sk-SK" dirty="0"/>
              <a:t>Róbert Novotný</a:t>
            </a:r>
          </a:p>
          <a:p>
            <a:r>
              <a:rPr lang="sk-SK" dirty="0"/>
              <a:t>UINF/KOPR, </a:t>
            </a:r>
            <a:br>
              <a:rPr lang="sk-SK" dirty="0"/>
            </a:br>
            <a:r>
              <a:rPr lang="sk-SK" dirty="0"/>
              <a:t>zima 2020</a:t>
            </a:r>
          </a:p>
        </p:txBody>
      </p:sp>
    </p:spTree>
    <p:extLst>
      <p:ext uri="{BB962C8B-B14F-4D97-AF65-F5344CB8AC3E}">
        <p14:creationId xmlns:p14="http://schemas.microsoft.com/office/powerpoint/2010/main" val="33509300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587E-391C-9B4E-BA10-852793A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K" sz="4000" dirty="0"/>
              <a:t>Súčasný stav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1807C-D41B-0040-B6E1-6082ED1D86A6}"/>
              </a:ext>
            </a:extLst>
          </p:cNvPr>
          <p:cNvSpPr/>
          <p:nvPr/>
        </p:nvSpPr>
        <p:spPr>
          <a:xfrm>
            <a:off x="774515" y="1772816"/>
            <a:ext cx="7594970" cy="46085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D18241-90F1-AB49-B790-F58CAFB1B2E9}"/>
              </a:ext>
            </a:extLst>
          </p:cNvPr>
          <p:cNvSpPr/>
          <p:nvPr/>
        </p:nvSpPr>
        <p:spPr>
          <a:xfrm>
            <a:off x="6152279" y="3085877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Sentence</a:t>
            </a:r>
          </a:p>
          <a:p>
            <a:pPr algn="ctr"/>
            <a:r>
              <a:rPr lang="en-US" sz="2200" dirty="0"/>
              <a:t>Frequency</a:t>
            </a:r>
          </a:p>
          <a:p>
            <a:pPr algn="ctr"/>
            <a:r>
              <a:rPr lang="en-US" sz="2200" dirty="0"/>
              <a:t>Counter</a:t>
            </a:r>
            <a:endParaRPr lang="sk-SK" sz="2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18743-EB29-A440-B8AE-5E35DBD5DCFF}"/>
              </a:ext>
            </a:extLst>
          </p:cNvPr>
          <p:cNvSpPr/>
          <p:nvPr/>
        </p:nvSpPr>
        <p:spPr>
          <a:xfrm>
            <a:off x="2047823" y="297786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  <a:endParaRPr lang="sk-SK" sz="2000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DEF6EC-97E4-7E45-92D2-D3B652E751DB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4991693" y="979643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982C3-F047-8044-A984-D98666335647}"/>
              </a:ext>
            </a:extLst>
          </p:cNvPr>
          <p:cNvSpPr txBox="1"/>
          <p:nvPr/>
        </p:nvSpPr>
        <p:spPr>
          <a:xfrm>
            <a:off x="3857567" y="175136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GetWordFreq</a:t>
            </a:r>
            <a:r>
              <a:rPr lang="sk-SK" sz="2400" dirty="0"/>
              <a:t>!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56150B5-7E7C-584B-A4B3-D51946F4A3C1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6676588" y="5379849"/>
            <a:ext cx="824016" cy="18662"/>
          </a:xfrm>
          <a:prstGeom prst="curvedConnector3">
            <a:avLst>
              <a:gd name="adj1" fmla="val 50000"/>
            </a:avLst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386C7-E9BD-2B4E-8B30-24E9A5DD8163}"/>
              </a:ext>
            </a:extLst>
          </p:cNvPr>
          <p:cNvCxnSpPr/>
          <p:nvPr/>
        </p:nvCxnSpPr>
        <p:spPr>
          <a:xfrm flipV="1">
            <a:off x="88564" y="3508810"/>
            <a:ext cx="2235323" cy="364532"/>
          </a:xfrm>
          <a:prstGeom prst="straightConnector1">
            <a:avLst/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FB378-34F8-714C-9BDB-F5C4E7D0ABEA}"/>
              </a:ext>
            </a:extLst>
          </p:cNvPr>
          <p:cNvCxnSpPr>
            <a:cxnSpLocks/>
          </p:cNvCxnSpPr>
          <p:nvPr/>
        </p:nvCxnSpPr>
        <p:spPr>
          <a:xfrm flipH="1">
            <a:off x="-5309" y="4791347"/>
            <a:ext cx="2649276" cy="752331"/>
          </a:xfrm>
          <a:prstGeom prst="straightConnector1">
            <a:avLst/>
          </a:prstGeom>
          <a:ln>
            <a:solidFill>
              <a:srgbClr val="46A7F8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8AECF3-362A-A547-877B-FA731B9638C5}"/>
              </a:ext>
            </a:extLst>
          </p:cNvPr>
          <p:cNvSpPr txBox="1"/>
          <p:nvPr/>
        </p:nvSpPr>
        <p:spPr>
          <a:xfrm>
            <a:off x="5580112" y="5702376"/>
            <a:ext cx="26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WordFreqCalculated</a:t>
            </a:r>
            <a:endParaRPr lang="sk-S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675DA6-DBDC-BD4B-AC7C-68937DE0F25D}"/>
              </a:ext>
            </a:extLst>
          </p:cNvPr>
          <p:cNvSpPr txBox="1"/>
          <p:nvPr/>
        </p:nvSpPr>
        <p:spPr>
          <a:xfrm>
            <a:off x="1319329" y="5686824"/>
            <a:ext cx="260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err="1"/>
              <a:t>AggregateWordFreq</a:t>
            </a:r>
            <a:r>
              <a:rPr lang="sk-SK" sz="2400" dirty="0"/>
              <a:t>!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A1406A2D-6027-294F-A8AD-71C6778B79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30633" y="5331998"/>
            <a:ext cx="925676" cy="12700"/>
          </a:xfrm>
          <a:prstGeom prst="curvedConnector3">
            <a:avLst>
              <a:gd name="adj1" fmla="val 50000"/>
            </a:avLst>
          </a:prstGeom>
          <a:ln>
            <a:solidFill>
              <a:srgbClr val="F846A7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Left Arrow 47">
            <a:extLst>
              <a:ext uri="{FF2B5EF4-FFF2-40B4-BE49-F238E27FC236}">
                <a16:creationId xmlns:a16="http://schemas.microsoft.com/office/drawing/2014/main" id="{930A9016-F79C-F44F-B00A-FC9A97E03DC7}"/>
              </a:ext>
            </a:extLst>
          </p:cNvPr>
          <p:cNvSpPr/>
          <p:nvPr/>
        </p:nvSpPr>
        <p:spPr>
          <a:xfrm>
            <a:off x="4015675" y="5521200"/>
            <a:ext cx="1475568" cy="82401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178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150-81E5-ED4E-A572-E0CEA241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Trampoty horizontály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1E8A-B7F7-A040-B25C-849E489A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komunikácia po ceste sa kazí</a:t>
            </a:r>
          </a:p>
          <a:p>
            <a:pPr lvl="1"/>
            <a:r>
              <a:rPr lang="en-SK" dirty="0"/>
              <a:t>káble sa sekajú, datacentrá umierajú, servery horia, aplikácie lagujú</a:t>
            </a:r>
          </a:p>
          <a:p>
            <a:r>
              <a:rPr lang="en-SK" dirty="0"/>
              <a:t>konzistencia dát</a:t>
            </a:r>
          </a:p>
          <a:p>
            <a:pPr lvl="1"/>
            <a:r>
              <a:rPr lang="en-SK" dirty="0"/>
              <a:t>synchronizácia dát medzi uzlami</a:t>
            </a:r>
          </a:p>
          <a:p>
            <a:r>
              <a:rPr lang="en-SK" dirty="0"/>
              <a:t>transportné protokoly</a:t>
            </a:r>
          </a:p>
          <a:p>
            <a:pPr lvl="1"/>
            <a:r>
              <a:rPr lang="en-SK" dirty="0"/>
              <a:t>štýl správ a forma ich obsahu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0879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49896" y="32129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Potreba iných modelov!</a:t>
            </a:r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Aktor</a:t>
            </a:r>
            <a:r>
              <a:rPr lang="sk-SK" dirty="0"/>
              <a:t> = výpočtová entita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 prijímať a odosielať správy</a:t>
            </a:r>
          </a:p>
          <a:p>
            <a:r>
              <a:rPr lang="sk-SK" dirty="0"/>
              <a:t>po prijatí správy môže:</a:t>
            </a:r>
          </a:p>
          <a:p>
            <a:pPr lvl="1"/>
            <a:r>
              <a:rPr lang="sk-SK" dirty="0"/>
              <a:t>odoslať konečný počet správ iným </a:t>
            </a:r>
            <a:r>
              <a:rPr lang="sk-SK" dirty="0" err="1"/>
              <a:t>aktorom</a:t>
            </a:r>
            <a:endParaRPr lang="sk-SK" dirty="0"/>
          </a:p>
          <a:p>
            <a:pPr lvl="1"/>
            <a:r>
              <a:rPr lang="sk-SK" dirty="0"/>
              <a:t>vytvoriť konečný počet nových </a:t>
            </a:r>
            <a:r>
              <a:rPr lang="sk-SK" dirty="0" err="1"/>
              <a:t>aktorov</a:t>
            </a:r>
            <a:endParaRPr lang="sk-SK" dirty="0"/>
          </a:p>
          <a:p>
            <a:pPr lvl="1"/>
            <a:r>
              <a:rPr lang="sk-SK" dirty="0"/>
              <a:t>zmeniť svoj stav</a:t>
            </a:r>
          </a:p>
          <a:p>
            <a:pPr lvl="1"/>
            <a:r>
              <a:rPr lang="sk-SK" dirty="0"/>
              <a:t>určiť správanie pre správy prijaté v budúcnosti</a:t>
            </a:r>
          </a:p>
          <a:p>
            <a:r>
              <a:rPr lang="sk-SK" dirty="0"/>
              <a:t>možnosti sa môžu diať v ľubovoľnom poradí</a:t>
            </a:r>
          </a:p>
          <a:p>
            <a:pPr lvl="1"/>
            <a:r>
              <a:rPr lang="sk-SK" dirty="0"/>
              <a:t>a dokonca paralelne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492428" y="476672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/>
              <a:t>since</a:t>
            </a:r>
            <a:r>
              <a:rPr lang="sk-SK" sz="2800" dirty="0"/>
              <a:t> 1973</a:t>
            </a:r>
          </a:p>
        </p:txBody>
      </p:sp>
    </p:spTree>
    <p:extLst>
      <p:ext uri="{BB962C8B-B14F-4D97-AF65-F5344CB8AC3E}">
        <p14:creationId xmlns:p14="http://schemas.microsoft.com/office/powerpoint/2010/main" val="254458539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16999</TotalTime>
  <Words>2389</Words>
  <Application>Microsoft Macintosh PowerPoint</Application>
  <PresentationFormat>On-screen Show (4:3)</PresentationFormat>
  <Paragraphs>460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GFS Neohellenic Rg</vt:lpstr>
      <vt:lpstr>Motív Office</vt:lpstr>
      <vt:lpstr>Aktory a Akka</vt:lpstr>
      <vt:lpstr>Tony dát a hordy klientov</vt:lpstr>
      <vt:lpstr>Škálovateľnosť má hranice</vt:lpstr>
      <vt:lpstr>Škálovateľnosť</vt:lpstr>
      <vt:lpstr>Trampoty vertikály</vt:lpstr>
      <vt:lpstr>Základné riešenie ťažkého kalibru</vt:lpstr>
      <vt:lpstr>Trampoty horizontály</vt:lpstr>
      <vt:lpstr>PowerPoint Presentation</vt:lpstr>
      <vt:lpstr>Aktor = výpočtová entita</vt:lpstr>
      <vt:lpstr>Asynchronicita</vt:lpstr>
      <vt:lpstr>Správa</vt:lpstr>
      <vt:lpstr>PowerPoint Presentation</vt:lpstr>
      <vt:lpstr>Ďalšie črty aktorov</vt:lpstr>
      <vt:lpstr>Implementácie aktorového modelu</vt:lpstr>
      <vt:lpstr>Use-Case</vt:lpstr>
      <vt:lpstr>Jestvujú výkonné Akka systémy</vt:lpstr>
      <vt:lpstr>Aktory v Akke</vt:lpstr>
      <vt:lpstr>Akka Typed</vt:lpstr>
      <vt:lpstr>Akka Typed / Java / Object-Oriented</vt:lpstr>
      <vt:lpstr>Akktor a Java: pravidlá pre správy</vt:lpstr>
      <vt:lpstr>Hello World akktor</vt:lpstr>
      <vt:lpstr>Akktory a ich vytváranie</vt:lpstr>
      <vt:lpstr>Hello World akktor</vt:lpstr>
      <vt:lpstr>Hello World akktor</vt:lpstr>
      <vt:lpstr>Hello World akktor</vt:lpstr>
      <vt:lpstr>Thread-safety aktorových tried</vt:lpstr>
      <vt:lpstr>Thread-safety aktorových tried</vt:lpstr>
      <vt:lpstr>Buffrovanie správ: áno alebo nie?</vt:lpstr>
      <vt:lpstr>Mailboxy a buffrovanie</vt:lpstr>
      <vt:lpstr>Dôležité rysy aktora</vt:lpstr>
      <vt:lpstr>Demo&gt; počítanie frekvencií slov</vt:lpstr>
      <vt:lpstr>Frekvencia slov v dokumentoch</vt:lpstr>
      <vt:lpstr>Ako na deľbu práce?</vt:lpstr>
      <vt:lpstr>Analýza v Akke</vt:lpstr>
      <vt:lpstr>Príkazy a udalosti</vt:lpstr>
      <vt:lpstr>PowerPoint Presentation</vt:lpstr>
      <vt:lpstr>Verzia 1: jeden aktor</vt:lpstr>
      <vt:lpstr>PowerPoint Presentation</vt:lpstr>
      <vt:lpstr>Verzia 2: jeden aktor, výsledky do sveta</vt:lpstr>
      <vt:lpstr>Interakcia požiadavka/odpoveď</vt:lpstr>
      <vt:lpstr>Event: udalosť s odpoveďou</vt:lpstr>
      <vt:lpstr>Interakcia požiadavka/odpoveď</vt:lpstr>
      <vt:lpstr>PowerPoint Presentation</vt:lpstr>
      <vt:lpstr>Ask Pattern: synchrónna komunikácia</vt:lpstr>
      <vt:lpstr>Ask Pattern: synchrónna komunikácia</vt:lpstr>
      <vt:lpstr>Ask: pýtaj sa a čakaj na výsledok</vt:lpstr>
      <vt:lpstr>Ask: pýtaj sa a čakaj na výsledok</vt:lpstr>
      <vt:lpstr>Ask Pattern: synchrónna komunikácia</vt:lpstr>
      <vt:lpstr>Verzia 3: dva aktory</vt:lpstr>
      <vt:lpstr>Problémy na riešenie</vt:lpstr>
      <vt:lpstr>Komunikácia medzi aktormi</vt:lpstr>
      <vt:lpstr>Verzia 3: dva aktory</vt:lpstr>
      <vt:lpstr>Hierarchia správ</vt:lpstr>
      <vt:lpstr>Aktor tvorí aktora: spawn</vt:lpstr>
      <vt:lpstr>Komunikácia medzi aktormi: spawn</vt:lpstr>
      <vt:lpstr>Udalosti jedného=príkazy druhému</vt:lpstr>
      <vt:lpstr>Udalosti jedného sú príkazy druhému</vt:lpstr>
      <vt:lpstr>Koordinátor a referencia na aktora</vt:lpstr>
      <vt:lpstr>Zasielanie správ z koordinátora</vt:lpstr>
      <vt:lpstr>Reakcia na nový príkaz</vt:lpstr>
      <vt:lpstr>Do budúcna</vt:lpstr>
      <vt:lpstr>PowerPoint Presentation</vt:lpstr>
      <vt:lpstr>Aktory a Akka</vt:lpstr>
      <vt:lpstr>Súčasný stav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123</cp:revision>
  <cp:lastPrinted>2016-12-19T00:55:16Z</cp:lastPrinted>
  <dcterms:created xsi:type="dcterms:W3CDTF">2012-11-18T12:40:00Z</dcterms:created>
  <dcterms:modified xsi:type="dcterms:W3CDTF">2020-10-28T21:13:42Z</dcterms:modified>
</cp:coreProperties>
</file>