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6" r:id="rId2"/>
    <p:sldId id="257" r:id="rId3"/>
    <p:sldId id="258" r:id="rId4"/>
    <p:sldId id="259" r:id="rId5"/>
    <p:sldId id="261" r:id="rId6"/>
    <p:sldId id="375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300" r:id="rId18"/>
    <p:sldId id="272" r:id="rId19"/>
    <p:sldId id="273" r:id="rId20"/>
    <p:sldId id="274" r:id="rId21"/>
    <p:sldId id="275" r:id="rId22"/>
    <p:sldId id="276" r:id="rId23"/>
    <p:sldId id="302" r:id="rId24"/>
    <p:sldId id="303" r:id="rId25"/>
    <p:sldId id="301" r:id="rId26"/>
    <p:sldId id="277" r:id="rId27"/>
    <p:sldId id="278" r:id="rId28"/>
    <p:sldId id="279" r:id="rId29"/>
    <p:sldId id="304" r:id="rId30"/>
    <p:sldId id="310" r:id="rId31"/>
    <p:sldId id="306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311" r:id="rId40"/>
    <p:sldId id="288" r:id="rId41"/>
    <p:sldId id="289" r:id="rId42"/>
    <p:sldId id="290" r:id="rId43"/>
    <p:sldId id="291" r:id="rId44"/>
    <p:sldId id="292" r:id="rId45"/>
    <p:sldId id="293" r:id="rId46"/>
    <p:sldId id="376" r:id="rId47"/>
    <p:sldId id="294" r:id="rId48"/>
    <p:sldId id="295" r:id="rId49"/>
    <p:sldId id="296" r:id="rId50"/>
    <p:sldId id="297" r:id="rId51"/>
    <p:sldId id="298" r:id="rId52"/>
    <p:sldId id="299" r:id="rId53"/>
    <p:sldId id="308" r:id="rId54"/>
    <p:sldId id="309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77" r:id="rId103"/>
    <p:sldId id="360" r:id="rId104"/>
    <p:sldId id="361" r:id="rId105"/>
    <p:sldId id="362" r:id="rId106"/>
    <p:sldId id="363" r:id="rId107"/>
    <p:sldId id="37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4" r:id="rId1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C2E176F7-B451-4C55-9C7D-92AACBE6A71D}">
          <p14:sldIdLst>
            <p14:sldId id="256"/>
            <p14:sldId id="257"/>
            <p14:sldId id="258"/>
            <p14:sldId id="259"/>
            <p14:sldId id="261"/>
            <p14:sldId id="375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300"/>
            <p14:sldId id="272"/>
            <p14:sldId id="273"/>
            <p14:sldId id="274"/>
            <p14:sldId id="275"/>
            <p14:sldId id="276"/>
            <p14:sldId id="302"/>
            <p14:sldId id="303"/>
            <p14:sldId id="301"/>
            <p14:sldId id="277"/>
            <p14:sldId id="278"/>
            <p14:sldId id="279"/>
            <p14:sldId id="304"/>
            <p14:sldId id="310"/>
            <p14:sldId id="306"/>
            <p14:sldId id="281"/>
            <p14:sldId id="282"/>
            <p14:sldId id="283"/>
            <p14:sldId id="284"/>
            <p14:sldId id="285"/>
            <p14:sldId id="286"/>
            <p14:sldId id="287"/>
            <p14:sldId id="311"/>
            <p14:sldId id="288"/>
            <p14:sldId id="289"/>
            <p14:sldId id="290"/>
            <p14:sldId id="291"/>
            <p14:sldId id="292"/>
            <p14:sldId id="293"/>
            <p14:sldId id="376"/>
            <p14:sldId id="294"/>
            <p14:sldId id="295"/>
            <p14:sldId id="296"/>
            <p14:sldId id="297"/>
            <p14:sldId id="298"/>
            <p14:sldId id="299"/>
            <p14:sldId id="308"/>
            <p14:sldId id="309"/>
          </p14:sldIdLst>
        </p14:section>
        <p14:section name="Dátový model" id="{BD32678A-F873-4DD2-9C52-35E92E2A5E10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Providers" id="{77AC834C-2734-438A-8D5F-DD861647DD68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  <p14:section name="Skriptovacie finty" id="{26825230-A19B-4ABC-BD3C-C1B1C072FEC9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Vývoj cmdletov" id="{0DC39115-E6A1-49A2-AF4C-1910B709DF1A}">
          <p14:sldIdLst>
            <p14:sldId id="377"/>
            <p14:sldId id="360"/>
            <p14:sldId id="361"/>
            <p14:sldId id="362"/>
            <p14:sldId id="363"/>
            <p14:sldId id="37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33"/>
  </p:normalViewPr>
  <p:slideViewPr>
    <p:cSldViewPr>
      <p:cViewPr>
        <p:scale>
          <a:sx n="100" d="100"/>
          <a:sy n="100" d="100"/>
        </p:scale>
        <p:origin x="3488" y="10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4966C-1D74-483B-B8E8-8EA8235859C8}" type="doc">
      <dgm:prSet loTypeId="urn:microsoft.com/office/officeart/2005/8/layout/matrix1" loCatId="matrix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sk-SK"/>
        </a:p>
      </dgm:t>
    </dgm:pt>
    <dgm:pt modelId="{8E1C51EE-B069-4343-8A7F-992693F41721}">
      <dgm:prSet phldrT="[Text]"/>
      <dgm:spPr/>
      <dgm:t>
        <a:bodyPr/>
        <a:lstStyle/>
        <a:p>
          <a:r>
            <a:rPr lang="sk-SK" b="1" dirty="0"/>
            <a:t>WBEM</a:t>
          </a:r>
        </a:p>
      </dgm:t>
    </dgm:pt>
    <dgm:pt modelId="{A8E4C9DE-B80B-49AC-AAC7-67D71CFBAA12}" type="parTrans" cxnId="{6D40CC5F-62FD-4825-8A71-8751221C186C}">
      <dgm:prSet/>
      <dgm:spPr/>
      <dgm:t>
        <a:bodyPr/>
        <a:lstStyle/>
        <a:p>
          <a:endParaRPr lang="sk-SK"/>
        </a:p>
      </dgm:t>
    </dgm:pt>
    <dgm:pt modelId="{2E2FFAC9-AF7C-4139-BE21-D979A9695560}" type="sibTrans" cxnId="{6D40CC5F-62FD-4825-8A71-8751221C186C}">
      <dgm:prSet/>
      <dgm:spPr/>
      <dgm:t>
        <a:bodyPr/>
        <a:lstStyle/>
        <a:p>
          <a:endParaRPr lang="sk-SK"/>
        </a:p>
      </dgm:t>
    </dgm:pt>
    <dgm:pt modelId="{B2915440-F6F8-4536-A6F5-032CB98FA13F}">
      <dgm:prSet phldrT="[Text]"/>
      <dgm:spPr/>
      <dgm:t>
        <a:bodyPr/>
        <a:lstStyle/>
        <a:p>
          <a:r>
            <a:rPr lang="sk-SK" dirty="0"/>
            <a:t>Model (CIM)</a:t>
          </a:r>
        </a:p>
      </dgm:t>
    </dgm:pt>
    <dgm:pt modelId="{5E5419AB-EB66-41EA-B1FA-4815BC7F6F01}" type="parTrans" cxnId="{150A31A6-1945-4BF0-A311-8F7D77679BE0}">
      <dgm:prSet/>
      <dgm:spPr/>
      <dgm:t>
        <a:bodyPr/>
        <a:lstStyle/>
        <a:p>
          <a:endParaRPr lang="sk-SK"/>
        </a:p>
      </dgm:t>
    </dgm:pt>
    <dgm:pt modelId="{F8300F29-C678-4656-8137-A25C4E8A8BFC}" type="sibTrans" cxnId="{150A31A6-1945-4BF0-A311-8F7D77679BE0}">
      <dgm:prSet/>
      <dgm:spPr/>
      <dgm:t>
        <a:bodyPr/>
        <a:lstStyle/>
        <a:p>
          <a:endParaRPr lang="sk-SK"/>
        </a:p>
      </dgm:t>
    </dgm:pt>
    <dgm:pt modelId="{DB6B2182-6917-49C5-943C-95DB8982FC04}">
      <dgm:prSet phldrT="[Text]"/>
      <dgm:spPr/>
      <dgm:t>
        <a:bodyPr/>
        <a:lstStyle/>
        <a:p>
          <a:r>
            <a:rPr lang="sk-SK" dirty="0"/>
            <a:t>Protokol</a:t>
          </a:r>
        </a:p>
      </dgm:t>
    </dgm:pt>
    <dgm:pt modelId="{30410F3F-1E5F-41A9-85A0-638269B16CF5}" type="parTrans" cxnId="{43B1ADD1-7775-4DA0-8301-5E92A840C63F}">
      <dgm:prSet/>
      <dgm:spPr/>
      <dgm:t>
        <a:bodyPr/>
        <a:lstStyle/>
        <a:p>
          <a:endParaRPr lang="sk-SK"/>
        </a:p>
      </dgm:t>
    </dgm:pt>
    <dgm:pt modelId="{85CF9EB6-F947-402A-91F1-865A09A485E8}" type="sibTrans" cxnId="{43B1ADD1-7775-4DA0-8301-5E92A840C63F}">
      <dgm:prSet/>
      <dgm:spPr/>
      <dgm:t>
        <a:bodyPr/>
        <a:lstStyle/>
        <a:p>
          <a:endParaRPr lang="sk-SK"/>
        </a:p>
      </dgm:t>
    </dgm:pt>
    <dgm:pt modelId="{07D27BC5-4205-49AB-82E9-CB449B194288}">
      <dgm:prSet phldrT="[Text]"/>
      <dgm:spPr/>
      <dgm:t>
        <a:bodyPr/>
        <a:lstStyle/>
        <a:p>
          <a:r>
            <a:rPr lang="sk-SK" dirty="0" err="1"/>
            <a:t>Discovery</a:t>
          </a:r>
          <a:endParaRPr lang="sk-SK" dirty="0"/>
        </a:p>
      </dgm:t>
    </dgm:pt>
    <dgm:pt modelId="{0B435097-59A9-4FEC-A404-7381BFB44FEC}" type="parTrans" cxnId="{7DAB54FA-3DBC-4743-8D1E-8279C8CDD109}">
      <dgm:prSet/>
      <dgm:spPr/>
      <dgm:t>
        <a:bodyPr/>
        <a:lstStyle/>
        <a:p>
          <a:endParaRPr lang="sk-SK"/>
        </a:p>
      </dgm:t>
    </dgm:pt>
    <dgm:pt modelId="{548093E1-B0F9-4A3D-86DB-73FEAC81A0B8}" type="sibTrans" cxnId="{7DAB54FA-3DBC-4743-8D1E-8279C8CDD109}">
      <dgm:prSet/>
      <dgm:spPr/>
      <dgm:t>
        <a:bodyPr/>
        <a:lstStyle/>
        <a:p>
          <a:endParaRPr lang="sk-SK"/>
        </a:p>
      </dgm:t>
    </dgm:pt>
    <dgm:pt modelId="{998A3E8A-0204-4A84-B9B0-8C63181E3678}">
      <dgm:prSet phldrT="[Text]"/>
      <dgm:spPr/>
      <dgm:t>
        <a:bodyPr/>
        <a:lstStyle/>
        <a:p>
          <a:r>
            <a:rPr lang="sk-SK" dirty="0" err="1"/>
            <a:t>Query</a:t>
          </a:r>
          <a:r>
            <a:rPr lang="sk-SK" dirty="0"/>
            <a:t> </a:t>
          </a:r>
          <a:r>
            <a:rPr lang="sk-SK" dirty="0" err="1"/>
            <a:t>Language</a:t>
          </a:r>
          <a:endParaRPr lang="sk-SK" dirty="0"/>
        </a:p>
      </dgm:t>
    </dgm:pt>
    <dgm:pt modelId="{670A62C2-048D-48FA-82E5-D7FF038E2F54}" type="parTrans" cxnId="{026F6B0E-08F9-47A6-B8A5-96F6ACAE5110}">
      <dgm:prSet/>
      <dgm:spPr/>
      <dgm:t>
        <a:bodyPr/>
        <a:lstStyle/>
        <a:p>
          <a:endParaRPr lang="sk-SK"/>
        </a:p>
      </dgm:t>
    </dgm:pt>
    <dgm:pt modelId="{0764CFA7-A393-49F1-B01D-D644E0DA8D0C}" type="sibTrans" cxnId="{026F6B0E-08F9-47A6-B8A5-96F6ACAE5110}">
      <dgm:prSet/>
      <dgm:spPr/>
      <dgm:t>
        <a:bodyPr/>
        <a:lstStyle/>
        <a:p>
          <a:endParaRPr lang="sk-SK"/>
        </a:p>
      </dgm:t>
    </dgm:pt>
    <dgm:pt modelId="{7A8E6406-17C7-4CCA-8FE6-901D6F6E35BF}" type="pres">
      <dgm:prSet presAssocID="{7644966C-1D74-483B-B8E8-8EA8235859C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5D83EF0-28D3-449C-83BD-3D7707BCFD1B}" type="pres">
      <dgm:prSet presAssocID="{7644966C-1D74-483B-B8E8-8EA8235859C8}" presName="matrix" presStyleCnt="0"/>
      <dgm:spPr/>
    </dgm:pt>
    <dgm:pt modelId="{13748AD7-D47D-4A19-91D9-416E54A9C902}" type="pres">
      <dgm:prSet presAssocID="{7644966C-1D74-483B-B8E8-8EA8235859C8}" presName="tile1" presStyleLbl="node1" presStyleIdx="0" presStyleCnt="4"/>
      <dgm:spPr/>
    </dgm:pt>
    <dgm:pt modelId="{30D0FC25-129A-406C-806A-6EB594E10461}" type="pres">
      <dgm:prSet presAssocID="{7644966C-1D74-483B-B8E8-8EA8235859C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9D96BA1-D639-46E0-912F-44D5883E97C3}" type="pres">
      <dgm:prSet presAssocID="{7644966C-1D74-483B-B8E8-8EA8235859C8}" presName="tile2" presStyleLbl="node1" presStyleIdx="1" presStyleCnt="4"/>
      <dgm:spPr/>
    </dgm:pt>
    <dgm:pt modelId="{71DBD62E-7B7C-4146-87B7-2525ECDC1AA5}" type="pres">
      <dgm:prSet presAssocID="{7644966C-1D74-483B-B8E8-8EA8235859C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4EAC51D-5E05-40C2-86CA-DAB1CCAA56FD}" type="pres">
      <dgm:prSet presAssocID="{7644966C-1D74-483B-B8E8-8EA8235859C8}" presName="tile3" presStyleLbl="node1" presStyleIdx="2" presStyleCnt="4"/>
      <dgm:spPr/>
    </dgm:pt>
    <dgm:pt modelId="{3FF1FD15-33E2-4D6F-ACDA-645CCFF7BF94}" type="pres">
      <dgm:prSet presAssocID="{7644966C-1D74-483B-B8E8-8EA8235859C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B69936C-1967-4189-9F0F-5A5C69ADF21B}" type="pres">
      <dgm:prSet presAssocID="{7644966C-1D74-483B-B8E8-8EA8235859C8}" presName="tile4" presStyleLbl="node1" presStyleIdx="3" presStyleCnt="4"/>
      <dgm:spPr/>
    </dgm:pt>
    <dgm:pt modelId="{B00D7371-137C-471F-B12F-25F6496A4A3D}" type="pres">
      <dgm:prSet presAssocID="{7644966C-1D74-483B-B8E8-8EA8235859C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F7BC064-E048-4E83-A8E7-C24B68C5BA4D}" type="pres">
      <dgm:prSet presAssocID="{7644966C-1D74-483B-B8E8-8EA8235859C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026F6B0E-08F9-47A6-B8A5-96F6ACAE5110}" srcId="{8E1C51EE-B069-4343-8A7F-992693F41721}" destId="{998A3E8A-0204-4A84-B9B0-8C63181E3678}" srcOrd="3" destOrd="0" parTransId="{670A62C2-048D-48FA-82E5-D7FF038E2F54}" sibTransId="{0764CFA7-A393-49F1-B01D-D644E0DA8D0C}"/>
    <dgm:cxn modelId="{461BE910-0519-4935-B81F-441BCCA38B06}" type="presOf" srcId="{DB6B2182-6917-49C5-943C-95DB8982FC04}" destId="{19D96BA1-D639-46E0-912F-44D5883E97C3}" srcOrd="0" destOrd="0" presId="urn:microsoft.com/office/officeart/2005/8/layout/matrix1"/>
    <dgm:cxn modelId="{1DFE6411-1FAB-42D3-B565-6C8FBE7BA0BC}" type="presOf" srcId="{07D27BC5-4205-49AB-82E9-CB449B194288}" destId="{84EAC51D-5E05-40C2-86CA-DAB1CCAA56FD}" srcOrd="0" destOrd="0" presId="urn:microsoft.com/office/officeart/2005/8/layout/matrix1"/>
    <dgm:cxn modelId="{2B8B7144-89B1-4ACE-BF4C-76F6410E8670}" type="presOf" srcId="{B2915440-F6F8-4536-A6F5-032CB98FA13F}" destId="{30D0FC25-129A-406C-806A-6EB594E10461}" srcOrd="1" destOrd="0" presId="urn:microsoft.com/office/officeart/2005/8/layout/matrix1"/>
    <dgm:cxn modelId="{CA911C5D-6E01-411A-BEA5-054F17506298}" type="presOf" srcId="{8E1C51EE-B069-4343-8A7F-992693F41721}" destId="{EF7BC064-E048-4E83-A8E7-C24B68C5BA4D}" srcOrd="0" destOrd="0" presId="urn:microsoft.com/office/officeart/2005/8/layout/matrix1"/>
    <dgm:cxn modelId="{6D40CC5F-62FD-4825-8A71-8751221C186C}" srcId="{7644966C-1D74-483B-B8E8-8EA8235859C8}" destId="{8E1C51EE-B069-4343-8A7F-992693F41721}" srcOrd="0" destOrd="0" parTransId="{A8E4C9DE-B80B-49AC-AAC7-67D71CFBAA12}" sibTransId="{2E2FFAC9-AF7C-4139-BE21-D979A9695560}"/>
    <dgm:cxn modelId="{5E914073-7F07-4A2B-9F94-D5E60D16B00C}" type="presOf" srcId="{B2915440-F6F8-4536-A6F5-032CB98FA13F}" destId="{13748AD7-D47D-4A19-91D9-416E54A9C902}" srcOrd="0" destOrd="0" presId="urn:microsoft.com/office/officeart/2005/8/layout/matrix1"/>
    <dgm:cxn modelId="{E3CD8B89-2A1E-4657-8D69-C691645255D4}" type="presOf" srcId="{07D27BC5-4205-49AB-82E9-CB449B194288}" destId="{3FF1FD15-33E2-4D6F-ACDA-645CCFF7BF94}" srcOrd="1" destOrd="0" presId="urn:microsoft.com/office/officeart/2005/8/layout/matrix1"/>
    <dgm:cxn modelId="{1C72B595-C325-4A32-8F9E-AC05278BA77F}" type="presOf" srcId="{998A3E8A-0204-4A84-B9B0-8C63181E3678}" destId="{B00D7371-137C-471F-B12F-25F6496A4A3D}" srcOrd="1" destOrd="0" presId="urn:microsoft.com/office/officeart/2005/8/layout/matrix1"/>
    <dgm:cxn modelId="{150A31A6-1945-4BF0-A311-8F7D77679BE0}" srcId="{8E1C51EE-B069-4343-8A7F-992693F41721}" destId="{B2915440-F6F8-4536-A6F5-032CB98FA13F}" srcOrd="0" destOrd="0" parTransId="{5E5419AB-EB66-41EA-B1FA-4815BC7F6F01}" sibTransId="{F8300F29-C678-4656-8137-A25C4E8A8BFC}"/>
    <dgm:cxn modelId="{FD2C48AC-2FD5-42AF-A690-7D22649DFBF0}" type="presOf" srcId="{998A3E8A-0204-4A84-B9B0-8C63181E3678}" destId="{EB69936C-1967-4189-9F0F-5A5C69ADF21B}" srcOrd="0" destOrd="0" presId="urn:microsoft.com/office/officeart/2005/8/layout/matrix1"/>
    <dgm:cxn modelId="{3524A8C1-211C-4276-98EC-16C620EB4B95}" type="presOf" srcId="{7644966C-1D74-483B-B8E8-8EA8235859C8}" destId="{7A8E6406-17C7-4CCA-8FE6-901D6F6E35BF}" srcOrd="0" destOrd="0" presId="urn:microsoft.com/office/officeart/2005/8/layout/matrix1"/>
    <dgm:cxn modelId="{817DDBCE-3E3B-4440-B1C5-527B30C678FC}" type="presOf" srcId="{DB6B2182-6917-49C5-943C-95DB8982FC04}" destId="{71DBD62E-7B7C-4146-87B7-2525ECDC1AA5}" srcOrd="1" destOrd="0" presId="urn:microsoft.com/office/officeart/2005/8/layout/matrix1"/>
    <dgm:cxn modelId="{43B1ADD1-7775-4DA0-8301-5E92A840C63F}" srcId="{8E1C51EE-B069-4343-8A7F-992693F41721}" destId="{DB6B2182-6917-49C5-943C-95DB8982FC04}" srcOrd="1" destOrd="0" parTransId="{30410F3F-1E5F-41A9-85A0-638269B16CF5}" sibTransId="{85CF9EB6-F947-402A-91F1-865A09A485E8}"/>
    <dgm:cxn modelId="{7DAB54FA-3DBC-4743-8D1E-8279C8CDD109}" srcId="{8E1C51EE-B069-4343-8A7F-992693F41721}" destId="{07D27BC5-4205-49AB-82E9-CB449B194288}" srcOrd="2" destOrd="0" parTransId="{0B435097-59A9-4FEC-A404-7381BFB44FEC}" sibTransId="{548093E1-B0F9-4A3D-86DB-73FEAC81A0B8}"/>
    <dgm:cxn modelId="{CCE4242A-B10E-4373-A532-28E92396C234}" type="presParOf" srcId="{7A8E6406-17C7-4CCA-8FE6-901D6F6E35BF}" destId="{85D83EF0-28D3-449C-83BD-3D7707BCFD1B}" srcOrd="0" destOrd="0" presId="urn:microsoft.com/office/officeart/2005/8/layout/matrix1"/>
    <dgm:cxn modelId="{BDA557F2-1F44-4687-B9E2-616B7C9A45EF}" type="presParOf" srcId="{85D83EF0-28D3-449C-83BD-3D7707BCFD1B}" destId="{13748AD7-D47D-4A19-91D9-416E54A9C902}" srcOrd="0" destOrd="0" presId="urn:microsoft.com/office/officeart/2005/8/layout/matrix1"/>
    <dgm:cxn modelId="{067373AA-8028-404A-ABA6-BAEE2B9854E8}" type="presParOf" srcId="{85D83EF0-28D3-449C-83BD-3D7707BCFD1B}" destId="{30D0FC25-129A-406C-806A-6EB594E10461}" srcOrd="1" destOrd="0" presId="urn:microsoft.com/office/officeart/2005/8/layout/matrix1"/>
    <dgm:cxn modelId="{1B452D5C-1C17-492F-B249-23039F4011AA}" type="presParOf" srcId="{85D83EF0-28D3-449C-83BD-3D7707BCFD1B}" destId="{19D96BA1-D639-46E0-912F-44D5883E97C3}" srcOrd="2" destOrd="0" presId="urn:microsoft.com/office/officeart/2005/8/layout/matrix1"/>
    <dgm:cxn modelId="{7DB26867-1CFC-4878-959B-A41ED6B12FDC}" type="presParOf" srcId="{85D83EF0-28D3-449C-83BD-3D7707BCFD1B}" destId="{71DBD62E-7B7C-4146-87B7-2525ECDC1AA5}" srcOrd="3" destOrd="0" presId="urn:microsoft.com/office/officeart/2005/8/layout/matrix1"/>
    <dgm:cxn modelId="{BEAFB98D-AC22-4C6E-B963-C13B5781B284}" type="presParOf" srcId="{85D83EF0-28D3-449C-83BD-3D7707BCFD1B}" destId="{84EAC51D-5E05-40C2-86CA-DAB1CCAA56FD}" srcOrd="4" destOrd="0" presId="urn:microsoft.com/office/officeart/2005/8/layout/matrix1"/>
    <dgm:cxn modelId="{29815B5E-5F20-4CDF-B805-9064CD446BAF}" type="presParOf" srcId="{85D83EF0-28D3-449C-83BD-3D7707BCFD1B}" destId="{3FF1FD15-33E2-4D6F-ACDA-645CCFF7BF94}" srcOrd="5" destOrd="0" presId="urn:microsoft.com/office/officeart/2005/8/layout/matrix1"/>
    <dgm:cxn modelId="{C3239E40-33F2-4CE3-B476-1628BE084F1E}" type="presParOf" srcId="{85D83EF0-28D3-449C-83BD-3D7707BCFD1B}" destId="{EB69936C-1967-4189-9F0F-5A5C69ADF21B}" srcOrd="6" destOrd="0" presId="urn:microsoft.com/office/officeart/2005/8/layout/matrix1"/>
    <dgm:cxn modelId="{B5837D10-5DB5-4194-B913-452DADC50A8C}" type="presParOf" srcId="{85D83EF0-28D3-449C-83BD-3D7707BCFD1B}" destId="{B00D7371-137C-471F-B12F-25F6496A4A3D}" srcOrd="7" destOrd="0" presId="urn:microsoft.com/office/officeart/2005/8/layout/matrix1"/>
    <dgm:cxn modelId="{4903B054-E011-4593-884B-FB87B408A9D8}" type="presParOf" srcId="{7A8E6406-17C7-4CCA-8FE6-901D6F6E35BF}" destId="{EF7BC064-E048-4E83-A8E7-C24B68C5BA4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48AD7-D47D-4A19-91D9-416E54A9C902}">
      <dsp:nvSpPr>
        <dsp:cNvPr id="0" name=""/>
        <dsp:cNvSpPr/>
      </dsp:nvSpPr>
      <dsp:spPr>
        <a:xfrm rot="16200000">
          <a:off x="936625" y="-936625"/>
          <a:ext cx="2241550" cy="4114800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200" kern="1200" dirty="0"/>
            <a:t>Model (CIM)</a:t>
          </a:r>
        </a:p>
      </dsp:txBody>
      <dsp:txXfrm rot="5400000">
        <a:off x="-1" y="1"/>
        <a:ext cx="4114800" cy="1681162"/>
      </dsp:txXfrm>
    </dsp:sp>
    <dsp:sp modelId="{19D96BA1-D639-46E0-912F-44D5883E97C3}">
      <dsp:nvSpPr>
        <dsp:cNvPr id="0" name=""/>
        <dsp:cNvSpPr/>
      </dsp:nvSpPr>
      <dsp:spPr>
        <a:xfrm>
          <a:off x="4114800" y="0"/>
          <a:ext cx="4114800" cy="2241550"/>
        </a:xfrm>
        <a:prstGeom prst="round1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200" kern="1200" dirty="0"/>
            <a:t>Protokol</a:t>
          </a:r>
        </a:p>
      </dsp:txBody>
      <dsp:txXfrm>
        <a:off x="4114800" y="0"/>
        <a:ext cx="4114800" cy="1681162"/>
      </dsp:txXfrm>
    </dsp:sp>
    <dsp:sp modelId="{84EAC51D-5E05-40C2-86CA-DAB1CCAA56FD}">
      <dsp:nvSpPr>
        <dsp:cNvPr id="0" name=""/>
        <dsp:cNvSpPr/>
      </dsp:nvSpPr>
      <dsp:spPr>
        <a:xfrm rot="10800000">
          <a:off x="0" y="2241550"/>
          <a:ext cx="4114800" cy="2241550"/>
        </a:xfrm>
        <a:prstGeom prst="round1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200" kern="1200" dirty="0" err="1"/>
            <a:t>Discovery</a:t>
          </a:r>
          <a:endParaRPr lang="sk-SK" sz="4200" kern="1200" dirty="0"/>
        </a:p>
      </dsp:txBody>
      <dsp:txXfrm rot="10800000">
        <a:off x="0" y="2801937"/>
        <a:ext cx="4114800" cy="1681162"/>
      </dsp:txXfrm>
    </dsp:sp>
    <dsp:sp modelId="{EB69936C-1967-4189-9F0F-5A5C69ADF21B}">
      <dsp:nvSpPr>
        <dsp:cNvPr id="0" name=""/>
        <dsp:cNvSpPr/>
      </dsp:nvSpPr>
      <dsp:spPr>
        <a:xfrm rot="5400000">
          <a:off x="5051424" y="1304925"/>
          <a:ext cx="2241550" cy="4114800"/>
        </a:xfrm>
        <a:prstGeom prst="round1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200" kern="1200" dirty="0" err="1"/>
            <a:t>Query</a:t>
          </a:r>
          <a:r>
            <a:rPr lang="sk-SK" sz="4200" kern="1200" dirty="0"/>
            <a:t> </a:t>
          </a:r>
          <a:r>
            <a:rPr lang="sk-SK" sz="4200" kern="1200" dirty="0" err="1"/>
            <a:t>Language</a:t>
          </a:r>
          <a:endParaRPr lang="sk-SK" sz="4200" kern="1200" dirty="0"/>
        </a:p>
      </dsp:txBody>
      <dsp:txXfrm rot="-5400000">
        <a:off x="4114799" y="2801937"/>
        <a:ext cx="4114800" cy="1681162"/>
      </dsp:txXfrm>
    </dsp:sp>
    <dsp:sp modelId="{EF7BC064-E048-4E83-A8E7-C24B68C5BA4D}">
      <dsp:nvSpPr>
        <dsp:cNvPr id="0" name=""/>
        <dsp:cNvSpPr/>
      </dsp:nvSpPr>
      <dsp:spPr>
        <a:xfrm>
          <a:off x="2880359" y="1681162"/>
          <a:ext cx="2468880" cy="1120775"/>
        </a:xfrm>
        <a:prstGeom prst="roundRect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4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200" b="1" kern="1200" dirty="0"/>
            <a:t>WBEM</a:t>
          </a:r>
        </a:p>
      </dsp:txBody>
      <dsp:txXfrm>
        <a:off x="2935071" y="1735874"/>
        <a:ext cx="2359456" cy="1011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5C1ED-833F-4580-9B80-5338734BA837}" type="datetimeFigureOut">
              <a:rPr lang="sk-SK" smtClean="0"/>
              <a:t>24.10.18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01C5E-094D-4C99-9B6D-B49D963234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462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powershell/archive/2006/04/30/how-powershell-formatting-and-outputting-really-works.aspx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i="1" dirty="0"/>
              <a:t>RUNCOM: ,,Mohli ste spustiť dlhotrvajúce príkazy a odísť večer domov.“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http://www.multicians.org/shell.html</a:t>
            </a:r>
          </a:p>
          <a:p>
            <a:endParaRPr lang="sk-SK" dirty="0"/>
          </a:p>
          <a:p>
            <a:r>
              <a:rPr lang="en-US" dirty="0"/>
              <a:t>Then in 64 came the </a:t>
            </a:r>
            <a:r>
              <a:rPr lang="en-US" dirty="0" err="1"/>
              <a:t>Multics</a:t>
            </a:r>
            <a:r>
              <a:rPr lang="en-US" dirty="0"/>
              <a:t> design time, in which I was not much involved, because I had made it clear I wanted to return to France in mid 65. However, this idea of using commands somehow like a programming language was still in the back of my mind. Christopher Strachey, a British scientist, had visited MIT about that time, and his macro-generator design appeared to me a very solid base for a command language, in particular the techniques for quoting and passing arguments. Without being invited on the subject, I wrote a paper explaining how the </a:t>
            </a:r>
            <a:r>
              <a:rPr lang="en-US" dirty="0" err="1"/>
              <a:t>Multics</a:t>
            </a:r>
            <a:r>
              <a:rPr lang="en-US" dirty="0"/>
              <a:t> command language could be designed with this objective. And I coined the word "shell" to name it. It must have been at the end of 64 or beginning of 65.</a:t>
            </a:r>
          </a:p>
          <a:p>
            <a:r>
              <a:rPr lang="en-US" dirty="0"/>
              <a:t>The small gang of </a:t>
            </a:r>
            <a:r>
              <a:rPr lang="en-US" dirty="0" err="1"/>
              <a:t>Multics</a:t>
            </a:r>
            <a:r>
              <a:rPr lang="en-US" dirty="0"/>
              <a:t> wizards found it a sleek idea, but they wanted something more refined in terms of language syntax. As time left to me was short, and I was not an expert in language design, I let the issue for them to debate, and instead I made a program flowchart of the shell. It was used after I left for writing the first </a:t>
            </a:r>
            <a:r>
              <a:rPr lang="en-US" dirty="0" err="1"/>
              <a:t>Multics</a:t>
            </a:r>
            <a:r>
              <a:rPr lang="en-US" dirty="0"/>
              <a:t> shell. Glenda Schroeder (MIT) and a GE man did it.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92DB2-21A0-4DE6-9142-73142C59FDD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631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i="1" dirty="0"/>
              <a:t>RUNCOM: ,,Mohli ste spustiť dlhotrvajúce príkazy a odísť večer domov.“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http://www.multicians.org/shell.html</a:t>
            </a:r>
          </a:p>
          <a:p>
            <a:endParaRPr lang="sk-SK" dirty="0"/>
          </a:p>
          <a:p>
            <a:r>
              <a:rPr lang="en-US" dirty="0"/>
              <a:t>Then in 64 came the </a:t>
            </a:r>
            <a:r>
              <a:rPr lang="en-US" dirty="0" err="1"/>
              <a:t>Multics</a:t>
            </a:r>
            <a:r>
              <a:rPr lang="en-US" dirty="0"/>
              <a:t> design time, in which I was not much involved, because I had made it clear I wanted to return to France in mid 65. However, this idea of using commands somehow like a programming language was still in the back of my mind. Christopher Strachey, a British scientist, had visited MIT about that time, and his macro-generator design appeared to me a very solid base for a command language, in particular the techniques for quoting and passing arguments. Without being invited on the subject, I wrote a paper explaining how the </a:t>
            </a:r>
            <a:r>
              <a:rPr lang="en-US" dirty="0" err="1"/>
              <a:t>Multics</a:t>
            </a:r>
            <a:r>
              <a:rPr lang="en-US" dirty="0"/>
              <a:t> command language could be designed with this objective. And I coined the word "shell" to name it. It must have been at the end of 64 or beginning of 65.</a:t>
            </a:r>
          </a:p>
          <a:p>
            <a:r>
              <a:rPr lang="en-US" dirty="0"/>
              <a:t>The small gang of </a:t>
            </a:r>
            <a:r>
              <a:rPr lang="en-US" dirty="0" err="1"/>
              <a:t>Multics</a:t>
            </a:r>
            <a:r>
              <a:rPr lang="en-US" dirty="0"/>
              <a:t> wizards found it a sleek idea, but they wanted something more refined in terms of language syntax. As time left to me was short, and I was not an expert in language design, I let the issue for them to debate, and instead I made a program flowchart of the shell. It was used after I left for writing the first </a:t>
            </a:r>
            <a:r>
              <a:rPr lang="en-US" dirty="0" err="1"/>
              <a:t>Multics</a:t>
            </a:r>
            <a:r>
              <a:rPr lang="en-US" dirty="0"/>
              <a:t> shell. Glenda Schroeder (MIT) and a GE man did it.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92DB2-21A0-4DE6-9142-73142C59FDD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631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i="1" dirty="0"/>
              <a:t>http://www.computerworld.com.au/article/279011/a-z_programming_languages_bourne_shell_sh/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92DB2-21A0-4DE6-9142-73142C59FDD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631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>
                <a:hlinkClick r:id="rId3"/>
              </a:rPr>
              <a:t>http://blogs.msdn.com/b/powershell/archive/2006/04/30/how-powershell-formatting-and-outputting-really-works.aspx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01C5E-094D-4C99-9B6D-B49D96323453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454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DCOM = </a:t>
            </a:r>
            <a:r>
              <a:rPr lang="sk-SK" dirty="0" err="1"/>
              <a:t>Distributed</a:t>
            </a:r>
            <a:r>
              <a:rPr lang="sk-SK" dirty="0"/>
              <a:t> COM</a:t>
            </a:r>
          </a:p>
          <a:p>
            <a:r>
              <a:rPr lang="sk-SK" dirty="0"/>
              <a:t>protokol, čo súťažil s CORBA</a:t>
            </a:r>
          </a:p>
          <a:p>
            <a:r>
              <a:rPr lang="sk-SK" dirty="0" err="1"/>
              <a:t>serializácia</a:t>
            </a:r>
            <a:r>
              <a:rPr lang="sk-SK" baseline="0" dirty="0"/>
              <a:t> a </a:t>
            </a:r>
            <a:r>
              <a:rPr lang="sk-SK" baseline="0" dirty="0" err="1"/>
              <a:t>deserializácia</a:t>
            </a:r>
            <a:r>
              <a:rPr lang="sk-SK" baseline="0" dirty="0"/>
              <a:t> komponentov</a:t>
            </a:r>
          </a:p>
          <a:p>
            <a:r>
              <a:rPr lang="sk-SK" baseline="0" dirty="0"/>
              <a:t>distribuovaný </a:t>
            </a:r>
            <a:r>
              <a:rPr lang="sk-SK" baseline="0" dirty="0" err="1"/>
              <a:t>garbage</a:t>
            </a:r>
            <a:r>
              <a:rPr lang="sk-SK" baseline="0" dirty="0"/>
              <a:t> </a:t>
            </a:r>
            <a:r>
              <a:rPr lang="sk-SK" baseline="0" dirty="0" err="1"/>
              <a:t>collection</a:t>
            </a:r>
            <a:endParaRPr lang="sk-SK" baseline="0" dirty="0"/>
          </a:p>
          <a:p>
            <a:endParaRPr lang="sk-SK" baseline="0" dirty="0"/>
          </a:p>
          <a:p>
            <a:r>
              <a:rPr lang="sk-SK" baseline="0" dirty="0"/>
              <a:t>DCOM je </a:t>
            </a:r>
            <a:r>
              <a:rPr lang="sk-SK" baseline="0" dirty="0" err="1"/>
              <a:t>zastaralý</a:t>
            </a:r>
            <a:r>
              <a:rPr lang="sk-SK" baseline="0" dirty="0"/>
              <a:t>, nahradený .</a:t>
            </a:r>
            <a:r>
              <a:rPr lang="sk-SK" baseline="0"/>
              <a:t>NETom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92DB2-21A0-4DE6-9142-73142C59FDDD}" type="slidenum">
              <a:rPr lang="sk-SK" smtClean="0"/>
              <a:t>78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89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DCOM = </a:t>
            </a:r>
            <a:r>
              <a:rPr lang="sk-SK" dirty="0" err="1"/>
              <a:t>Distributed</a:t>
            </a:r>
            <a:r>
              <a:rPr lang="sk-SK" dirty="0"/>
              <a:t> COM</a:t>
            </a:r>
          </a:p>
          <a:p>
            <a:r>
              <a:rPr lang="sk-SK" dirty="0"/>
              <a:t>protokol, čo súťažil s CORBA</a:t>
            </a:r>
          </a:p>
          <a:p>
            <a:r>
              <a:rPr lang="sk-SK" dirty="0" err="1"/>
              <a:t>serializácia</a:t>
            </a:r>
            <a:r>
              <a:rPr lang="sk-SK" baseline="0" dirty="0"/>
              <a:t> a </a:t>
            </a:r>
            <a:r>
              <a:rPr lang="sk-SK" baseline="0" dirty="0" err="1"/>
              <a:t>deserializácia</a:t>
            </a:r>
            <a:r>
              <a:rPr lang="sk-SK" baseline="0" dirty="0"/>
              <a:t> komponentov</a:t>
            </a:r>
          </a:p>
          <a:p>
            <a:r>
              <a:rPr lang="sk-SK" baseline="0" dirty="0"/>
              <a:t>distribuovaný </a:t>
            </a:r>
            <a:r>
              <a:rPr lang="sk-SK" baseline="0" dirty="0" err="1"/>
              <a:t>garbage</a:t>
            </a:r>
            <a:r>
              <a:rPr lang="sk-SK" baseline="0" dirty="0"/>
              <a:t> </a:t>
            </a:r>
            <a:r>
              <a:rPr lang="sk-SK" baseline="0" dirty="0" err="1"/>
              <a:t>collection</a:t>
            </a:r>
            <a:endParaRPr lang="sk-SK" baseline="0" dirty="0"/>
          </a:p>
          <a:p>
            <a:endParaRPr lang="sk-SK" baseline="0" dirty="0"/>
          </a:p>
          <a:p>
            <a:r>
              <a:rPr lang="sk-SK" baseline="0" dirty="0"/>
              <a:t>DCOM je </a:t>
            </a:r>
            <a:r>
              <a:rPr lang="sk-SK" baseline="0" dirty="0" err="1"/>
              <a:t>zastaralý</a:t>
            </a:r>
            <a:r>
              <a:rPr lang="sk-SK" baseline="0" dirty="0"/>
              <a:t>, nahradený .</a:t>
            </a:r>
            <a:r>
              <a:rPr lang="sk-SK" baseline="0" dirty="0" err="1"/>
              <a:t>NETom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92DB2-21A0-4DE6-9142-73142C59FDDD}" type="slidenum">
              <a:rPr lang="sk-SK" smtClean="0"/>
              <a:t>79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892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http://ics.upjs.sk/~novotnyr/wiki/PowerShell/VytvaranieCmdletovVSharpDevelop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01C5E-094D-4C99-9B6D-B49D96323453}" type="slidenum">
              <a:rPr lang="sk-SK" smtClean="0"/>
              <a:t>103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990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01C5E-094D-4C99-9B6D-B49D96323453}" type="slidenum">
              <a:rPr lang="sk-SK" smtClean="0"/>
              <a:t>107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6080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727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24.10.18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238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24.10.18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547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24.10.18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568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1">
                  <a:lumMod val="20000"/>
                  <a:lumOff val="80000"/>
                </a:schemeClr>
              </a:buClr>
              <a:buSzPct val="80000"/>
              <a:buFont typeface="Segoe UI" pitchFamily="34" charset="0"/>
              <a:buChar char="■"/>
              <a:defRPr sz="3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27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k-S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24.10.18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1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24.10.18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093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24.10.18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864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24.10.18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247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24.10.18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706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24.10.18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362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24.10.18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235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843-093A-4F20-996F-A574366BEA73}" type="datetimeFigureOut">
              <a:rPr lang="sk-SK" smtClean="0"/>
              <a:t>24.10.18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441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012456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/>
          <a:stretch/>
        </p:blipFill>
        <p:spPr bwMode="auto">
          <a:xfrm>
            <a:off x="0" y="0"/>
            <a:ext cx="9144000" cy="1412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sk-S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k-S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09843-093A-4F20-996F-A574366BEA73}" type="datetimeFigureOut">
              <a:rPr lang="sk-SK" smtClean="0"/>
              <a:t>24.10.18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47E3-4441-4EBA-BEC5-F3CFE0825B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190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tx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Róbert Novotný</a:t>
            </a:r>
          </a:p>
          <a:p>
            <a:r>
              <a:rPr lang="sk-SK" dirty="0" err="1"/>
              <a:t>robert.novotny@upjs.sk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871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Nudná a dramatická história </a:t>
            </a:r>
            <a:r>
              <a:rPr lang="sk-SK" dirty="0" err="1"/>
              <a:t>shellov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1981-2000: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command.com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MS-DOS, Windows 9X a ME</a:t>
            </a:r>
          </a:p>
          <a:p>
            <a:pPr lvl="1"/>
            <a:r>
              <a:rPr lang="sk-SK" dirty="0"/>
              <a:t>bežné operácie sú priamo zabudované</a:t>
            </a:r>
          </a:p>
          <a:p>
            <a:pPr lvl="2"/>
            <a:r>
              <a:rPr lang="sk-SK" dirty="0" err="1"/>
              <a:t>dir</a:t>
            </a:r>
            <a:r>
              <a:rPr lang="sk-SK" dirty="0"/>
              <a:t>, </a:t>
            </a:r>
            <a:r>
              <a:rPr lang="sk-SK" dirty="0" err="1"/>
              <a:t>cd</a:t>
            </a:r>
            <a:r>
              <a:rPr lang="sk-SK" dirty="0"/>
              <a:t>, </a:t>
            </a:r>
            <a:r>
              <a:rPr lang="sk-SK" dirty="0" err="1"/>
              <a:t>mkdir</a:t>
            </a:r>
            <a:endParaRPr lang="sk-SK" dirty="0"/>
          </a:p>
          <a:p>
            <a:pPr lvl="1"/>
            <a:r>
              <a:rPr lang="sk-SK" dirty="0"/>
              <a:t>štruktúrované programovanie biedne</a:t>
            </a:r>
          </a:p>
          <a:p>
            <a:pPr lvl="2"/>
            <a:r>
              <a:rPr lang="sk-SK" dirty="0"/>
              <a:t>FOR, GOTO, IF, CALL</a:t>
            </a:r>
          </a:p>
          <a:p>
            <a:pPr lvl="1"/>
            <a:r>
              <a:rPr lang="sk-SK" dirty="0"/>
              <a:t>prakticky na úrovni roku 1971 </a:t>
            </a:r>
            <a:r>
              <a:rPr lang="sk-SK" dirty="0">
                <a:sym typeface="Wingdings" pitchFamily="2" charset="2"/>
              </a:rPr>
              <a:t>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46554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Príklad: očíslujte položky z rúry III.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alternatívna </a:t>
            </a:r>
            <a:r>
              <a:rPr lang="sk-SK" sz="2800" dirty="0" err="1"/>
              <a:t>alternatívna</a:t>
            </a:r>
            <a:r>
              <a:rPr lang="sk-SK" sz="2800" dirty="0"/>
              <a:t> syntax funkcií </a:t>
            </a:r>
            <a:br>
              <a:rPr lang="sk-SK" sz="2800" dirty="0"/>
            </a:br>
            <a:r>
              <a:rPr lang="sk-SK" sz="2800" dirty="0"/>
              <a:t>nad rúrou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852936"/>
            <a:ext cx="7992888" cy="38164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filter Get-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CpuHeavyProcess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if($_.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PercentProcessorTime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2)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New-Object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PSObject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Select Name, CPU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obj.Name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$_.Name;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obj.CPU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$_.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PercentProcessorTime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obj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gwmi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Win32_PerfFormattedData_PerfProc_Process 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| Get-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CpuHeavyProcess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09903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Príklad: očíslujte položky z rúry III.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/>
              <a:t>filter je sémanticky ekvivalentný funkcii s jediným blokom </a:t>
            </a:r>
            <a:r>
              <a:rPr lang="sk-SK" sz="3200" b="1" dirty="0" err="1"/>
              <a:t>process</a:t>
            </a:r>
            <a:endParaRPr lang="sk-SK" sz="3200" dirty="0"/>
          </a:p>
          <a:p>
            <a:endParaRPr lang="sk-SK" sz="3200" dirty="0"/>
          </a:p>
        </p:txBody>
      </p:sp>
      <p:sp>
        <p:nvSpPr>
          <p:cNvPr id="6" name="Rectangle 5"/>
          <p:cNvSpPr/>
          <p:nvPr/>
        </p:nvSpPr>
        <p:spPr>
          <a:xfrm>
            <a:off x="611560" y="3122352"/>
            <a:ext cx="3888432" cy="18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filter Get-</a:t>
            </a:r>
            <a:r>
              <a:rPr lang="sk-SK" sz="2000" dirty="0" err="1">
                <a:latin typeface="Consolas" pitchFamily="49" charset="0"/>
                <a:cs typeface="Consolas" pitchFamily="49" charset="0"/>
              </a:rPr>
              <a:t>FilteredObject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...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6016" y="3122352"/>
            <a:ext cx="4104456" cy="18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sk-SK" sz="2000" dirty="0" err="1">
                <a:latin typeface="Consolas" pitchFamily="49" charset="0"/>
                <a:cs typeface="Consolas" pitchFamily="49" charset="0"/>
              </a:rPr>
              <a:t>FilteredObject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sk-SK" sz="2000" dirty="0" err="1">
                <a:latin typeface="Consolas" pitchFamily="49" charset="0"/>
                <a:cs typeface="Consolas" pitchFamily="49" charset="0"/>
              </a:rPr>
              <a:t>process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1560" y="5085184"/>
            <a:ext cx="3888432" cy="13681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Aktu</a:t>
            </a:r>
            <a:r>
              <a:rPr lang="sk-SK" sz="2400" dirty="0" err="1"/>
              <a:t>álna</a:t>
            </a:r>
            <a:r>
              <a:rPr lang="sk-SK" sz="2400" dirty="0"/>
              <a:t> položka: $_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16016" y="5085184"/>
            <a:ext cx="4104456" cy="13681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Aktu</a:t>
            </a:r>
            <a:r>
              <a:rPr lang="sk-SK" sz="2400" dirty="0" err="1"/>
              <a:t>álna</a:t>
            </a:r>
            <a:r>
              <a:rPr lang="sk-SK" sz="2400" dirty="0"/>
              <a:t> položka: $</a:t>
            </a:r>
            <a:r>
              <a:rPr lang="sk-SK" sz="2400" dirty="0" err="1"/>
              <a:t>input.current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9320909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 </a:t>
            </a:r>
            <a:r>
              <a:rPr lang="sk-SK" dirty="0" err="1"/>
              <a:t>cmdletov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7121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 cmdletov v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vývoj sa ničím nelíši od vývoja iných tried</a:t>
            </a:r>
          </a:p>
          <a:p>
            <a:r>
              <a:rPr lang="sk-SK" dirty="0"/>
              <a:t>vytvoríme novú </a:t>
            </a:r>
            <a:r>
              <a:rPr lang="sk-SK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Library</a:t>
            </a:r>
            <a:r>
              <a:rPr lang="sk-SK" dirty="0"/>
              <a:t> (.DLL)</a:t>
            </a:r>
          </a:p>
          <a:p>
            <a:r>
              <a:rPr lang="sk-SK" dirty="0"/>
              <a:t>základná trieda cmdletu dedí od PSCmdlet</a:t>
            </a:r>
          </a:p>
          <a:p>
            <a:pPr lvl="1"/>
            <a:r>
              <a:rPr lang="sk-SK" dirty="0"/>
              <a:t>System.Management.Automation.PSCmdlet</a:t>
            </a:r>
          </a:p>
          <a:p>
            <a:r>
              <a:rPr lang="sk-SK" dirty="0"/>
              <a:t>prekryjeme metódu </a:t>
            </a:r>
            <a:r>
              <a:rPr lang="sk-SK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ProcessRecord()</a:t>
            </a:r>
          </a:p>
          <a:p>
            <a:pPr lvl="1"/>
            <a:r>
              <a:rPr lang="sk-SK" dirty="0"/>
              <a:t>protected override void ProcessRecord()</a:t>
            </a:r>
          </a:p>
          <a:p>
            <a:r>
              <a:rPr lang="sk-SK" dirty="0"/>
              <a:t>metódou </a:t>
            </a:r>
            <a:r>
              <a:rPr lang="sk-SK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WriteObject()</a:t>
            </a:r>
            <a:r>
              <a:rPr lang="sk-SK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sk-SK" dirty="0"/>
              <a:t>zapisujeme do rúry</a:t>
            </a:r>
          </a:p>
        </p:txBody>
      </p:sp>
    </p:spTree>
    <p:extLst>
      <p:ext uri="{BB962C8B-B14F-4D97-AF65-F5344CB8AC3E}">
        <p14:creationId xmlns:p14="http://schemas.microsoft.com/office/powerpoint/2010/main" val="10544064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 cmdletov v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65168"/>
            <a:ext cx="8229600" cy="1905075"/>
          </a:xfrm>
        </p:spPr>
        <p:txBody>
          <a:bodyPr/>
          <a:lstStyle/>
          <a:p>
            <a:r>
              <a:rPr lang="sk-SK" dirty="0"/>
              <a:t>trieda musí mať atribút Cmdlet</a:t>
            </a:r>
          </a:p>
          <a:p>
            <a:pPr lvl="1"/>
            <a:r>
              <a:rPr lang="sk-SK" sz="2400" dirty="0"/>
              <a:t>System.Management.Automation.CmdletAttribute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772816"/>
            <a:ext cx="8291264" cy="2792352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sz="2800" dirty="0">
                <a:latin typeface="Consolas" pitchFamily="49" charset="0"/>
                <a:cs typeface="Consolas" pitchFamily="49" charset="0"/>
              </a:rPr>
              <a:t>public class GetHelloCmdlet : PSCmdlet {</a:t>
            </a:r>
          </a:p>
          <a:p>
            <a:r>
              <a:rPr lang="sk-SK" sz="2800" dirty="0">
                <a:latin typeface="Consolas" pitchFamily="49" charset="0"/>
                <a:cs typeface="Consolas" pitchFamily="49" charset="0"/>
              </a:rPr>
              <a:t>  protected override void ProcessRecord() {</a:t>
            </a:r>
          </a:p>
          <a:p>
            <a:r>
              <a:rPr lang="sk-SK" sz="2800" dirty="0">
                <a:latin typeface="Consolas" pitchFamily="49" charset="0"/>
                <a:cs typeface="Consolas" pitchFamily="49" charset="0"/>
              </a:rPr>
              <a:t>     WriteObject("Hello World!");</a:t>
            </a:r>
          </a:p>
          <a:p>
            <a:r>
              <a:rPr lang="sk-SK" sz="2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sk-SK" sz="2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7542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 cmdletov v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sz="3200" dirty="0"/>
              <a:t>pred nainštalovaním potrebujeme ešte triedu pre </a:t>
            </a:r>
            <a:r>
              <a:rPr lang="sk-SK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snap-in</a:t>
            </a:r>
            <a:r>
              <a:rPr lang="sk-SK" sz="3200" dirty="0"/>
              <a:t> (zásuvný modul)</a:t>
            </a:r>
          </a:p>
          <a:p>
            <a:r>
              <a:rPr lang="sk-SK" sz="3200" dirty="0"/>
              <a:t>obsahuje metadáta o inštalovanom cmdlete</a:t>
            </a:r>
          </a:p>
          <a:p>
            <a:r>
              <a:rPr lang="sk-SK" sz="3200" dirty="0"/>
              <a:t>potrebujeme vlastnú triedu dediacu od </a:t>
            </a:r>
            <a:r>
              <a:rPr lang="sk-SK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PSSnapIn</a:t>
            </a:r>
          </a:p>
          <a:p>
            <a:r>
              <a:rPr lang="sk-SK" sz="3200" dirty="0"/>
              <a:t>prekryť properties: </a:t>
            </a:r>
          </a:p>
          <a:p>
            <a:pPr lvl="1"/>
            <a:r>
              <a:rPr lang="sk-SK" sz="2800" dirty="0"/>
              <a:t>Name: názov snap-inu</a:t>
            </a:r>
          </a:p>
          <a:p>
            <a:pPr lvl="1"/>
            <a:r>
              <a:rPr lang="sk-SK" sz="2800" dirty="0"/>
              <a:t>Vendor: dodávateľ</a:t>
            </a:r>
          </a:p>
          <a:p>
            <a:pPr lvl="1"/>
            <a:r>
              <a:rPr lang="sk-SK" sz="2800" dirty="0"/>
              <a:t>Description: popis</a:t>
            </a:r>
          </a:p>
          <a:p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4012098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 cmdletov v C#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428736"/>
            <a:ext cx="8291264" cy="4664560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[RunInstaller(true)]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public class HelloCmdlets : PSSnapIn {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public override string Description {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    get { return "Powershell Greetings"; }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sk-SK" sz="2000" dirty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public override string Vendor {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    get { return "UPJS"; }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sk-SK" sz="2000" dirty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public override string Name {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    get { return "HelloCmdlets"; }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0506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</a:t>
            </a:r>
            <a:r>
              <a:rPr lang="sk-SK" dirty="0" err="1"/>
              <a:t>cmdletu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prekompilovať projekt</a:t>
            </a:r>
          </a:p>
          <a:p>
            <a:r>
              <a:rPr lang="sk-SK" sz="2800" dirty="0"/>
              <a:t>z </a:t>
            </a:r>
            <a:r>
              <a:rPr lang="sk-SK" sz="2800" dirty="0" err="1"/>
              <a:t>PowerShellu</a:t>
            </a:r>
            <a:r>
              <a:rPr lang="sk-SK" sz="2800" dirty="0"/>
              <a:t> vojsť do adresára s DLL</a:t>
            </a:r>
          </a:p>
          <a:p>
            <a:r>
              <a:rPr lang="sk-SK" sz="2800" dirty="0" err="1"/>
              <a:t>importnúť</a:t>
            </a:r>
            <a:r>
              <a:rPr lang="sk-SK" sz="2800" dirty="0"/>
              <a:t> modul</a:t>
            </a:r>
          </a:p>
          <a:p>
            <a:endParaRPr lang="sk-SK" sz="2800" dirty="0"/>
          </a:p>
          <a:p>
            <a:endParaRPr lang="sk-SK" sz="2800" dirty="0"/>
          </a:p>
          <a:p>
            <a:r>
              <a:rPr lang="sk-SK" sz="2800" dirty="0"/>
              <a:t>overiť nainštalovanie cez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3749" y="3717032"/>
            <a:ext cx="8208912" cy="864096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sk-SK" sz="2000" dirty="0" err="1">
                <a:latin typeface="Consolas" pitchFamily="49" charset="0"/>
                <a:cs typeface="Consolas" pitchFamily="49" charset="0"/>
              </a:rPr>
              <a:t>Import-Module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 .\</a:t>
            </a:r>
            <a:r>
              <a:rPr lang="sk-SK" sz="2000" dirty="0" err="1">
                <a:latin typeface="Consolas" pitchFamily="49" charset="0"/>
                <a:cs typeface="Consolas" pitchFamily="49" charset="0"/>
              </a:rPr>
              <a:t>HelloWorldCmdlets.dll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544" y="5445224"/>
            <a:ext cx="8208912" cy="864096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sk-SK" sz="2000" dirty="0" err="1">
                <a:latin typeface="Consolas" pitchFamily="49" charset="0"/>
                <a:cs typeface="Consolas" pitchFamily="49" charset="0"/>
              </a:rPr>
              <a:t>Get-Module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6124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Alternatívna inštalácia </a:t>
            </a:r>
            <a:r>
              <a:rPr lang="sk-SK" dirty="0" err="1"/>
              <a:t>cmdletu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3200" dirty="0"/>
              <a:t>prekompilovať projekt</a:t>
            </a:r>
          </a:p>
          <a:p>
            <a:r>
              <a:rPr lang="sk-SK" sz="3200" dirty="0"/>
              <a:t>použitím installutil nainštalovať do systému</a:t>
            </a:r>
          </a:p>
          <a:p>
            <a:pPr lvl="1"/>
            <a:r>
              <a:rPr lang="sk-SK" sz="2800" dirty="0"/>
              <a:t>installutil.exe v adresári .NET frameworku</a:t>
            </a:r>
          </a:p>
          <a:p>
            <a:r>
              <a:rPr lang="sk-SK" sz="3200" dirty="0"/>
              <a:t>v PowerShelli zistiť zoznam registrovaných snap-inov</a:t>
            </a:r>
          </a:p>
          <a:p>
            <a:r>
              <a:rPr lang="sk-SK" sz="3200" dirty="0"/>
              <a:t>pridať snap-in</a:t>
            </a:r>
            <a:br>
              <a:rPr lang="sk-SK" sz="3200" dirty="0"/>
            </a:br>
            <a:r>
              <a:rPr lang="sk-SK" sz="3200" dirty="0"/>
              <a:t>do aktuálneho </a:t>
            </a:r>
            <a:br>
              <a:rPr lang="sk-SK" sz="3200" dirty="0"/>
            </a:br>
            <a:r>
              <a:rPr lang="sk-SK" sz="3200" dirty="0"/>
              <a:t>sessionu </a:t>
            </a:r>
          </a:p>
          <a:p>
            <a:pPr lvl="1"/>
            <a:endParaRPr lang="sk-SK" sz="2800" dirty="0"/>
          </a:p>
          <a:p>
            <a:endParaRPr lang="sk-SK" sz="3200" dirty="0"/>
          </a:p>
          <a:p>
            <a:endParaRPr lang="sk-SK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67944" y="4077072"/>
            <a:ext cx="4680520" cy="576064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sk-SK" sz="2000" dirty="0">
                <a:latin typeface="Consolas" pitchFamily="49" charset="0"/>
                <a:cs typeface="Consolas" pitchFamily="49" charset="0"/>
              </a:rPr>
              <a:t>installutil [názovknižnice].dll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85952" y="4797152"/>
            <a:ext cx="4680520" cy="576064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sk-SK" sz="2000" dirty="0">
                <a:latin typeface="Consolas" pitchFamily="49" charset="0"/>
                <a:cs typeface="Consolas" pitchFamily="49" charset="0"/>
              </a:rPr>
              <a:t>Get-PSSnapin -Registered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16040" y="5589240"/>
            <a:ext cx="4680520" cy="576064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sk-SK" sz="2000" dirty="0">
                <a:latin typeface="Consolas" pitchFamily="49" charset="0"/>
                <a:cs typeface="Consolas" pitchFamily="49" charset="0"/>
              </a:rPr>
              <a:t>Add-PSSnapin HelloCmdlets</a:t>
            </a:r>
          </a:p>
        </p:txBody>
      </p:sp>
    </p:spTree>
    <p:extLst>
      <p:ext uri="{BB962C8B-B14F-4D97-AF65-F5344CB8AC3E}">
        <p14:creationId xmlns:p14="http://schemas.microsoft.com/office/powerpoint/2010/main" val="45432258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Parametre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cmdlet môže mať vlastné parametre</a:t>
            </a:r>
          </a:p>
          <a:p>
            <a:r>
              <a:rPr lang="sk-SK" sz="2800" dirty="0"/>
              <a:t>deklarujeme ich ako </a:t>
            </a:r>
            <a:r>
              <a:rPr lang="sk-SK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klasické properties </a:t>
            </a:r>
            <a:r>
              <a:rPr lang="sk-SK" sz="2800" dirty="0"/>
              <a:t>v triede</a:t>
            </a:r>
          </a:p>
          <a:p>
            <a:r>
              <a:rPr lang="sk-SK" sz="2800" dirty="0"/>
              <a:t>nezabudnúť na atribút [</a:t>
            </a:r>
            <a:r>
              <a:rPr lang="sk-SK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Parameter</a:t>
            </a:r>
            <a:r>
              <a:rPr lang="sk-SK" sz="2800" dirty="0"/>
              <a:t>]!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7544" y="4005064"/>
            <a:ext cx="8280920" cy="1368152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[Parameter]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[ValidateSet("frontpage", "smenajcit4")]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public String Channel { get; set; 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979712" y="5157192"/>
            <a:ext cx="5400600" cy="1224136"/>
          </a:xfrm>
          <a:prstGeom prst="wedgeRoundRectCallout">
            <a:avLst>
              <a:gd name="adj1" fmla="val -66454"/>
              <a:gd name="adj2" fmla="val -526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parameter s pevne danými možnosťami</a:t>
            </a:r>
          </a:p>
        </p:txBody>
      </p:sp>
    </p:spTree>
    <p:extLst>
      <p:ext uri="{BB962C8B-B14F-4D97-AF65-F5344CB8AC3E}">
        <p14:creationId xmlns:p14="http://schemas.microsoft.com/office/powerpoint/2010/main" val="103704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cmd.exe</a:t>
            </a:r>
            <a:r>
              <a:rPr lang="sk-SK" dirty="0"/>
              <a:t> (1999+)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dirty="0"/>
              <a:t>Windows 2000, XP, Vista, 7</a:t>
            </a:r>
          </a:p>
          <a:p>
            <a:r>
              <a:rPr lang="sk-SK" dirty="0"/>
              <a:t>niekoľko rozšírení oproti </a:t>
            </a:r>
            <a:r>
              <a:rPr lang="sk-SK" dirty="0" err="1"/>
              <a:t>command.com</a:t>
            </a:r>
            <a:endParaRPr lang="sk-SK" dirty="0"/>
          </a:p>
          <a:p>
            <a:pPr lvl="1"/>
            <a:r>
              <a:rPr lang="sk-SK" dirty="0"/>
              <a:t>vylepšený FOR</a:t>
            </a:r>
          </a:p>
          <a:p>
            <a:pPr lvl="1"/>
            <a:r>
              <a:rPr lang="sk-SK" dirty="0"/>
              <a:t>vylepšený IF</a:t>
            </a:r>
          </a:p>
          <a:p>
            <a:r>
              <a:rPr lang="sk-SK" dirty="0"/>
              <a:t>ale stále tragédia oproti </a:t>
            </a:r>
            <a:r>
              <a:rPr lang="sk-SK" dirty="0" err="1"/>
              <a:t>UNIXovým</a:t>
            </a:r>
            <a:r>
              <a:rPr lang="sk-SK" dirty="0"/>
              <a:t> </a:t>
            </a:r>
            <a:r>
              <a:rPr lang="sk-SK" dirty="0" err="1"/>
              <a:t>shellom</a:t>
            </a:r>
            <a:endParaRPr lang="sk-SK" dirty="0"/>
          </a:p>
          <a:p>
            <a:r>
              <a:rPr lang="sk-SK" dirty="0"/>
              <a:t>programovanie </a:t>
            </a:r>
            <a:r>
              <a:rPr lang="sk-SK" dirty="0" err="1"/>
              <a:t>skriptov</a:t>
            </a:r>
            <a:r>
              <a:rPr lang="sk-SK" dirty="0"/>
              <a:t> stále na úrovni 70. rokov</a:t>
            </a:r>
          </a:p>
        </p:txBody>
      </p:sp>
    </p:spTree>
    <p:extLst>
      <p:ext uri="{BB962C8B-B14F-4D97-AF65-F5344CB8AC3E}">
        <p14:creationId xmlns:p14="http://schemas.microsoft.com/office/powerpoint/2010/main" val="32150546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Pozičné parametre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nemusíme udávať názov parametra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560" y="3212976"/>
            <a:ext cx="8280920" cy="1368152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[Parameter(Position=0) ]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public String 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Word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 get; set; 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771800" y="2726922"/>
            <a:ext cx="5400600" cy="612068"/>
          </a:xfrm>
          <a:prstGeom prst="wedgeRoundRectCallout">
            <a:avLst>
              <a:gd name="adj1" fmla="val -55402"/>
              <a:gd name="adj2" fmla="val 84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prvý parameter zľava je </a:t>
            </a:r>
            <a:r>
              <a:rPr lang="sk-SK" sz="2400" b="1" dirty="0"/>
              <a:t>Word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11560" y="5517232"/>
            <a:ext cx="8280920" cy="876424"/>
          </a:xfrm>
          <a:prstGeom prst="wedgeRoundRectCallout">
            <a:avLst>
              <a:gd name="adj1" fmla="val -8840"/>
              <a:gd name="adj2" fmla="val 3760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 Get-Translation "hello"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491880" y="4797152"/>
            <a:ext cx="5400600" cy="876424"/>
          </a:xfrm>
          <a:prstGeom prst="wedgeRoundRectCallout">
            <a:avLst>
              <a:gd name="adj1" fmla="val -8840"/>
              <a:gd name="adj2" fmla="val 376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 Get-Translation [[-Word] &lt;String&gt;]</a:t>
            </a:r>
          </a:p>
        </p:txBody>
      </p:sp>
    </p:spTree>
    <p:extLst>
      <p:ext uri="{BB962C8B-B14F-4D97-AF65-F5344CB8AC3E}">
        <p14:creationId xmlns:p14="http://schemas.microsoft.com/office/powerpoint/2010/main" val="18030842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Povinné parametre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nastaviť ako parameter atribútu Parameter ;-)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7544" y="4005064"/>
            <a:ext cx="8280920" cy="1368152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[Parameter(Mandatory=true) ]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public String 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Word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 get; set; 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131840" y="2420888"/>
            <a:ext cx="5400600" cy="1224136"/>
          </a:xfrm>
          <a:prstGeom prst="wedgeRoundRectCallout">
            <a:avLst>
              <a:gd name="adj1" fmla="val -55402"/>
              <a:gd name="adj2" fmla="val 84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povinný parameter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131840" y="5385544"/>
            <a:ext cx="5400600" cy="1224136"/>
          </a:xfrm>
          <a:prstGeom prst="wedgeRoundRectCallout">
            <a:avLst>
              <a:gd name="adj1" fmla="val -8840"/>
              <a:gd name="adj2" fmla="val 3760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 Get-Translation -Word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318482540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Hodnoty parametrov z rúry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800" dirty="0"/>
              <a:t>hodnota parametra môže byť prevzatá z rúry</a:t>
            </a:r>
          </a:p>
          <a:p>
            <a:endParaRPr lang="sk-SK" sz="2800" dirty="0"/>
          </a:p>
          <a:p>
            <a:endParaRPr lang="sk-SK" sz="2800" dirty="0"/>
          </a:p>
          <a:p>
            <a:endParaRPr lang="sk-SK" sz="2800" dirty="0"/>
          </a:p>
          <a:p>
            <a:endParaRPr lang="sk-SK" sz="2800" dirty="0"/>
          </a:p>
          <a:p>
            <a:r>
              <a:rPr lang="sk-SK" sz="2800" dirty="0"/>
              <a:t>pred každým zavolaním </a:t>
            </a:r>
            <a:r>
              <a:rPr lang="sk-SK" sz="2800" b="1" dirty="0"/>
              <a:t>ProcessRecord()</a:t>
            </a:r>
            <a:r>
              <a:rPr lang="sk-SK" sz="2800" dirty="0"/>
              <a:t> sa objekt z rúry namapuje na príslušný parameter</a:t>
            </a:r>
          </a:p>
          <a:p>
            <a:pPr lvl="1"/>
            <a:r>
              <a:rPr lang="sk-SK" sz="1800" dirty="0"/>
              <a:t>v ukážke: objekt z rúry sa namapuje na parameter Word</a:t>
            </a:r>
          </a:p>
          <a:p>
            <a:pPr lvl="1"/>
            <a:r>
              <a:rPr lang="sk-SK" sz="1800" dirty="0"/>
              <a:t>prebehne automatická konverzia typov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7544" y="2420888"/>
            <a:ext cx="8280920" cy="864096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[Parameter(ValueFromPipeline=true, Position=0)]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public String 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Word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 get; set; 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907704" y="2391916"/>
            <a:ext cx="3744416" cy="461020"/>
          </a:xfrm>
          <a:prstGeom prst="wedgeRoundRectCallout">
            <a:avLst>
              <a:gd name="adj1" fmla="val -9076"/>
              <a:gd name="adj2" fmla="val 37601"/>
              <a:gd name="adj3" fmla="val 16667"/>
            </a:avLst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95648" y="3573016"/>
            <a:ext cx="8280920" cy="876424"/>
          </a:xfrm>
          <a:prstGeom prst="wedgeRoundRectCallout">
            <a:avLst>
              <a:gd name="adj1" fmla="val -8840"/>
              <a:gd name="adj2" fmla="val 3760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 "Hello", "World" | Get-Translation</a:t>
            </a:r>
          </a:p>
        </p:txBody>
      </p:sp>
    </p:spTree>
    <p:extLst>
      <p:ext uri="{BB962C8B-B14F-4D97-AF65-F5344CB8AC3E}">
        <p14:creationId xmlns:p14="http://schemas.microsoft.com/office/powerpoint/2010/main" val="38152884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Hodnoty parametrov z rúry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800" dirty="0"/>
              <a:t>voliteľne môžeme na parameter namapovať konkrétnu property objektu z rúry</a:t>
            </a:r>
          </a:p>
          <a:p>
            <a:r>
              <a:rPr lang="sk-SK" sz="2800" dirty="0"/>
              <a:t>príklad: na parameter Word sa namapuje vlastnosť Word z objektu v rúre </a:t>
            </a:r>
          </a:p>
          <a:p>
            <a:endParaRPr lang="sk-SK" sz="2800" dirty="0"/>
          </a:p>
          <a:p>
            <a:endParaRPr lang="sk-SK" sz="2800" dirty="0"/>
          </a:p>
          <a:p>
            <a:endParaRPr lang="sk-SK" sz="2800" dirty="0"/>
          </a:p>
          <a:p>
            <a:r>
              <a:rPr lang="sk-SK" sz="2800" b="1" dirty="0"/>
              <a:t>ValueFromPipeLine</a:t>
            </a:r>
            <a:r>
              <a:rPr lang="sk-SK" sz="2800" dirty="0"/>
              <a:t> má prednosť pred </a:t>
            </a:r>
            <a:r>
              <a:rPr lang="sk-SK" sz="2800" b="1" dirty="0"/>
              <a:t>Value..ByPropertyName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31900" y="3717032"/>
            <a:ext cx="8280920" cy="1224136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[Parameter(ValueFromPipelineByPropertyName = true,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   ValueFromPipeline=true, Position=0)]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public String 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Word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 get; set; }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872060" y="3688060"/>
            <a:ext cx="5724276" cy="461020"/>
          </a:xfrm>
          <a:prstGeom prst="wedgeRoundRectCallout">
            <a:avLst>
              <a:gd name="adj1" fmla="val -9076"/>
              <a:gd name="adj2" fmla="val 37601"/>
              <a:gd name="adj3" fmla="val 16667"/>
            </a:avLst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95661737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Hlásenie chýb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WriteError()</a:t>
            </a:r>
          </a:p>
          <a:p>
            <a:pPr lvl="1"/>
            <a:r>
              <a:rPr lang="sk-SK" dirty="0"/>
              <a:t>pre chyby, ktoré nebránia v spracovávaní ďalších objektov v rúre</a:t>
            </a:r>
          </a:p>
          <a:p>
            <a:r>
              <a:rPr lang="sk-SK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ThrowTerminatingError()</a:t>
            </a:r>
          </a:p>
          <a:p>
            <a:pPr lvl="1"/>
            <a:r>
              <a:rPr lang="sk-SK" dirty="0"/>
              <a:t>kritické chyby, spracovanie rúry sa zastaví</a:t>
            </a:r>
          </a:p>
          <a:p>
            <a:r>
              <a:rPr lang="sk-SK" dirty="0"/>
              <a:t>metódy zdedené z PSCmdlet-u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555776" y="5385544"/>
            <a:ext cx="5976664" cy="1224136"/>
          </a:xfrm>
          <a:prstGeom prst="wedgeRoundRectCallout">
            <a:avLst>
              <a:gd name="adj1" fmla="val -8840"/>
              <a:gd name="adj2" fmla="val 376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k-SK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http://msdn.microsoft.com/en-us/library/ms714414(VS.85).aspx</a:t>
            </a:r>
          </a:p>
        </p:txBody>
      </p:sp>
    </p:spTree>
    <p:extLst>
      <p:ext uri="{BB962C8B-B14F-4D97-AF65-F5344CB8AC3E}">
        <p14:creationId xmlns:p14="http://schemas.microsoft.com/office/powerpoint/2010/main" val="313389272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Hlásenie chýb: </a:t>
            </a:r>
            <a:r>
              <a:rPr lang="sk-SK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WriteError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35224" y="1484784"/>
            <a:ext cx="8280920" cy="2592288"/>
          </a:xfrm>
          <a:prstGeom prst="roundRect">
            <a:avLst>
              <a:gd name="adj" fmla="val 4106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if (!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slovnik.ContainsKey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(Word)) {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WriteError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ErrorRecord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KeyNotFoundException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(), 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"No such word in the dictionary.", 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ErrorCategory.InvalidArgument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Word));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5224" y="4221088"/>
            <a:ext cx="8229600" cy="1761059"/>
          </a:xfrm>
        </p:spPr>
        <p:txBody>
          <a:bodyPr>
            <a:normAutofit/>
          </a:bodyPr>
          <a:lstStyle/>
          <a:p>
            <a:r>
              <a:rPr lang="sk-SK" sz="2400" dirty="0"/>
              <a:t>WriteError: vyžaduje inštanciu ErrorRecord</a:t>
            </a:r>
          </a:p>
          <a:p>
            <a:r>
              <a:rPr lang="sk-SK" sz="2400" dirty="0"/>
              <a:t>ErrorRecord: 4 parametre:</a:t>
            </a:r>
          </a:p>
          <a:p>
            <a:pPr lvl="1"/>
            <a:r>
              <a:rPr lang="sk-SK" sz="2000" dirty="0"/>
              <a:t>výnimka, popis, kategória chyby a objekt, ktorý sa spracovával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36"/>
          <a:stretch/>
        </p:blipFill>
        <p:spPr bwMode="auto">
          <a:xfrm>
            <a:off x="3059832" y="5733256"/>
            <a:ext cx="5893668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2057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Hlásenie chýb: </a:t>
            </a:r>
            <a:r>
              <a:rPr lang="sk-SK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ThrowTerminatingError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rovnaká syntax ako v prípade WriteError</a:t>
            </a:r>
          </a:p>
          <a:p>
            <a:r>
              <a:rPr lang="sk-SK" dirty="0"/>
              <a:t>PowerShell vyhodí výnimku </a:t>
            </a:r>
            <a:r>
              <a:rPr lang="sk-SK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PipelineStoppedException</a:t>
            </a:r>
            <a:r>
              <a:rPr lang="sk-SK" b="1" dirty="0"/>
              <a:t> </a:t>
            </a:r>
          </a:p>
          <a:p>
            <a:r>
              <a:rPr lang="sk-SK" dirty="0"/>
              <a:t>ďalšie objekty sa už nebudú spracovávať</a:t>
            </a:r>
          </a:p>
        </p:txBody>
      </p:sp>
    </p:spTree>
    <p:extLst>
      <p:ext uri="{BB962C8B-B14F-4D97-AF65-F5344CB8AC3E}">
        <p14:creationId xmlns:p14="http://schemas.microsoft.com/office/powerpoint/2010/main" val="25500211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Tutoriál</a:t>
            </a:r>
            <a:r>
              <a:rPr lang="sk-SK" dirty="0"/>
              <a:t> na webe k vytváraniu </a:t>
            </a:r>
            <a:r>
              <a:rPr lang="sk-SK" dirty="0" err="1"/>
              <a:t>cmdletov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sk-SK" dirty="0"/>
              <a:t>http://ics.upjs.sk/~novotnyr/wiki/PowerShell/VytvaranieCmdletovVSharpDevelop</a:t>
            </a:r>
          </a:p>
        </p:txBody>
      </p:sp>
    </p:spTree>
    <p:extLst>
      <p:ext uri="{BB962C8B-B14F-4D97-AF65-F5344CB8AC3E}">
        <p14:creationId xmlns:p14="http://schemas.microsoft.com/office/powerpoint/2010/main" val="96286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Windows </a:t>
            </a:r>
            <a:r>
              <a:rPr lang="sk-SK" dirty="0" err="1"/>
              <a:t>Script</a:t>
            </a:r>
            <a:r>
              <a:rPr lang="sk-SK" dirty="0"/>
              <a:t> </a:t>
            </a:r>
            <a:r>
              <a:rPr lang="sk-SK" dirty="0" err="1"/>
              <a:t>Host</a:t>
            </a:r>
            <a:r>
              <a:rPr lang="sk-SK" dirty="0"/>
              <a:t> (1999+)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/>
              <a:t>skriptovacie prostredie</a:t>
            </a:r>
          </a:p>
          <a:p>
            <a:r>
              <a:rPr lang="sk-SK" sz="3200" dirty="0"/>
              <a:t>možnosť voľby skriptovacieho jazyka</a:t>
            </a:r>
          </a:p>
          <a:p>
            <a:pPr lvl="1"/>
            <a:r>
              <a:rPr lang="sk-SK" sz="2800" dirty="0" err="1"/>
              <a:t>VBScript</a:t>
            </a:r>
            <a:r>
              <a:rPr lang="sk-SK" sz="2800" dirty="0"/>
              <a:t>, </a:t>
            </a:r>
            <a:r>
              <a:rPr lang="sk-SK" sz="2800" dirty="0" err="1"/>
              <a:t>JScript</a:t>
            </a:r>
            <a:r>
              <a:rPr lang="sk-SK" sz="2800" dirty="0"/>
              <a:t>, </a:t>
            </a:r>
            <a:r>
              <a:rPr lang="sk-SK" sz="2800" dirty="0" err="1"/>
              <a:t>Visual</a:t>
            </a:r>
            <a:r>
              <a:rPr lang="sk-SK" sz="2800" dirty="0"/>
              <a:t> </a:t>
            </a:r>
            <a:r>
              <a:rPr lang="sk-SK" sz="2800" dirty="0" err="1"/>
              <a:t>Basic</a:t>
            </a:r>
            <a:r>
              <a:rPr lang="sk-SK" sz="2800" dirty="0"/>
              <a:t>, </a:t>
            </a:r>
          </a:p>
          <a:p>
            <a:pPr lvl="1"/>
            <a:r>
              <a:rPr lang="sk-SK" sz="2800" dirty="0"/>
              <a:t>možnosť doinštalovať ďalšie</a:t>
            </a:r>
          </a:p>
          <a:p>
            <a:r>
              <a:rPr lang="sk-SK" sz="3200" dirty="0"/>
              <a:t>objektovo orientovaný prístup</a:t>
            </a:r>
          </a:p>
        </p:txBody>
      </p:sp>
    </p:spTree>
    <p:extLst>
      <p:ext uri="{BB962C8B-B14F-4D97-AF65-F5344CB8AC3E}">
        <p14:creationId xmlns:p14="http://schemas.microsoft.com/office/powerpoint/2010/main" val="49566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Windows </a:t>
            </a:r>
            <a:r>
              <a:rPr lang="sk-SK" dirty="0" err="1"/>
              <a:t>Script</a:t>
            </a:r>
            <a:r>
              <a:rPr lang="sk-SK" dirty="0"/>
              <a:t> </a:t>
            </a:r>
            <a:r>
              <a:rPr lang="sk-SK" dirty="0" err="1"/>
              <a:t>Host</a:t>
            </a:r>
            <a:r>
              <a:rPr lang="sk-SK" dirty="0"/>
              <a:t> (1999+)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/>
              <a:t>objektovo orientovaný prístup</a:t>
            </a:r>
          </a:p>
          <a:p>
            <a:r>
              <a:rPr lang="sk-SK" sz="3200" dirty="0"/>
              <a:t>integrácia s COM</a:t>
            </a:r>
          </a:p>
          <a:p>
            <a:pPr lvl="1"/>
            <a:r>
              <a:rPr lang="sk-SK" sz="2800" dirty="0" err="1"/>
              <a:t>Component</a:t>
            </a:r>
            <a:r>
              <a:rPr lang="sk-SK" sz="2800" dirty="0"/>
              <a:t> </a:t>
            </a:r>
            <a:r>
              <a:rPr lang="sk-SK" sz="2800" dirty="0" err="1"/>
              <a:t>Object</a:t>
            </a:r>
            <a:r>
              <a:rPr lang="sk-SK" sz="2800" dirty="0"/>
              <a:t> Model</a:t>
            </a:r>
          </a:p>
          <a:p>
            <a:pPr lvl="2"/>
            <a:r>
              <a:rPr lang="sk-SK" sz="2400" dirty="0"/>
              <a:t>vo </a:t>
            </a:r>
            <a:r>
              <a:rPr lang="sk-SK" sz="2400" dirty="0" err="1"/>
              <a:t>Windowse</a:t>
            </a:r>
            <a:r>
              <a:rPr lang="sk-SK" sz="2400" dirty="0"/>
              <a:t> starší spôsob zverejňovania objektov použiteľných krížom cez aplikácie</a:t>
            </a:r>
          </a:p>
          <a:p>
            <a:r>
              <a:rPr lang="sk-SK" sz="3200" dirty="0"/>
              <a:t>problém: WSH sa akosi neujal</a:t>
            </a:r>
          </a:p>
          <a:p>
            <a:pPr lvl="1"/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48388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Windows </a:t>
            </a:r>
            <a:r>
              <a:rPr lang="sk-SK" dirty="0" err="1"/>
              <a:t>PowerShell</a:t>
            </a:r>
            <a:r>
              <a:rPr lang="sk-SK" dirty="0"/>
              <a:t> (2006+)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98318"/>
          </a:xfrm>
        </p:spPr>
        <p:txBody>
          <a:bodyPr>
            <a:normAutofit/>
          </a:bodyPr>
          <a:lstStyle/>
          <a:p>
            <a:r>
              <a:rPr lang="sk-SK" dirty="0" err="1"/>
              <a:t>shell</a:t>
            </a:r>
            <a:r>
              <a:rPr lang="sk-SK" dirty="0"/>
              <a:t> + plnoprávny skriptovací jazyk</a:t>
            </a:r>
          </a:p>
          <a:p>
            <a:pPr lvl="1"/>
            <a:r>
              <a:rPr lang="sk-SK" sz="2400" dirty="0"/>
              <a:t>od 2.0 súčasťou Win7 a Win2008 R2</a:t>
            </a:r>
          </a:p>
          <a:p>
            <a:pPr lvl="2"/>
            <a:r>
              <a:rPr lang="sk-SK" sz="2000" dirty="0"/>
              <a:t>stiahnuteľné do XP a novších</a:t>
            </a:r>
          </a:p>
          <a:p>
            <a:pPr lvl="1"/>
            <a:r>
              <a:rPr lang="sk-SK" sz="2400" dirty="0"/>
              <a:t>od </a:t>
            </a:r>
            <a:r>
              <a:rPr lang="sk-SK" sz="2400" dirty="0" err="1"/>
              <a:t>sept</a:t>
            </a:r>
            <a:r>
              <a:rPr lang="sk-SK" sz="2400" dirty="0"/>
              <a:t>. 2012 verzia 3.0</a:t>
            </a:r>
          </a:p>
          <a:p>
            <a:pPr lvl="2"/>
            <a:r>
              <a:rPr lang="sk-SK" sz="2000" dirty="0"/>
              <a:t>stiahnuteľné do Win7 SP1, Win2008 R2 SP1,  Win2008 SP2</a:t>
            </a:r>
          </a:p>
          <a:p>
            <a:r>
              <a:rPr lang="sk-SK" sz="2800" dirty="0"/>
              <a:t>silná integrácia s .NET</a:t>
            </a:r>
          </a:p>
          <a:p>
            <a:pPr lvl="1"/>
            <a:r>
              <a:rPr lang="sk-SK" sz="2400" dirty="0"/>
              <a:t>ako alternatíva k COM</a:t>
            </a:r>
          </a:p>
          <a:p>
            <a:r>
              <a:rPr lang="sk-SK" sz="2800" dirty="0"/>
              <a:t>kompatibilita s </a:t>
            </a:r>
            <a:r>
              <a:rPr lang="sk-SK" sz="2800" dirty="0" err="1"/>
              <a:t>cmd.exe</a:t>
            </a:r>
            <a:endParaRPr lang="sk-SK" sz="2800" dirty="0"/>
          </a:p>
          <a:p>
            <a:pPr lvl="1"/>
            <a:endParaRPr lang="sk-SK" sz="2400" dirty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3129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Klasický shell = text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800" dirty="0"/>
              <a:t>klasické </a:t>
            </a:r>
            <a:r>
              <a:rPr lang="sk-SK" sz="2800" dirty="0" err="1"/>
              <a:t>unixovské</a:t>
            </a:r>
            <a:r>
              <a:rPr lang="sk-SK" sz="2800" dirty="0"/>
              <a:t> </a:t>
            </a:r>
            <a:r>
              <a:rPr lang="sk-SK" sz="2800" dirty="0" err="1"/>
              <a:t>shelly</a:t>
            </a:r>
            <a:r>
              <a:rPr lang="sk-SK" sz="2800" dirty="0"/>
              <a:t> sú </a:t>
            </a:r>
            <a:r>
              <a:rPr lang="sk-SK" sz="2800" dirty="0">
                <a:solidFill>
                  <a:schemeClr val="bg1"/>
                </a:solidFill>
                <a:latin typeface="Segoe UI Semibold" pitchFamily="34" charset="0"/>
              </a:rPr>
              <a:t>textovo orientované</a:t>
            </a:r>
          </a:p>
          <a:p>
            <a:pPr lvl="1"/>
            <a:r>
              <a:rPr lang="sk-SK" sz="2300" dirty="0"/>
              <a:t>príkazy žujú a pľujú text</a:t>
            </a:r>
          </a:p>
          <a:p>
            <a:pPr lvl="1"/>
            <a:r>
              <a:rPr lang="sk-SK" sz="2300" dirty="0"/>
              <a:t>pri dobrej vôli je ako-tak štruktúrovaný...</a:t>
            </a:r>
          </a:p>
          <a:p>
            <a:r>
              <a:rPr lang="sk-SK" sz="2800" dirty="0"/>
              <a:t>...ale líši sa to od príkazu k príkazu</a:t>
            </a:r>
          </a:p>
          <a:p>
            <a:pPr lvl="1"/>
            <a:r>
              <a:rPr lang="sk-SK" sz="2400" dirty="0"/>
              <a:t>položky sú oddelené medzerou (</a:t>
            </a:r>
            <a:r>
              <a:rPr lang="sk-SK" sz="2400" dirty="0" err="1"/>
              <a:t>ls</a:t>
            </a:r>
            <a:r>
              <a:rPr lang="sk-SK" sz="2400" dirty="0"/>
              <a:t>)</a:t>
            </a:r>
          </a:p>
          <a:p>
            <a:pPr lvl="1"/>
            <a:r>
              <a:rPr lang="sk-SK" sz="2400" dirty="0"/>
              <a:t>položky sú oddelené tabulátorom (</a:t>
            </a:r>
            <a:r>
              <a:rPr lang="sk-SK" sz="2400" dirty="0" err="1"/>
              <a:t>ls</a:t>
            </a:r>
            <a:r>
              <a:rPr lang="sk-SK" sz="2400" dirty="0"/>
              <a:t> –la)</a:t>
            </a:r>
          </a:p>
          <a:p>
            <a:pPr lvl="1"/>
            <a:r>
              <a:rPr lang="sk-SK" sz="2400" dirty="0"/>
              <a:t>položky sú oddelené dvojbodkou (/</a:t>
            </a:r>
            <a:r>
              <a:rPr lang="sk-SK" sz="2400" dirty="0" err="1"/>
              <a:t>etc</a:t>
            </a:r>
            <a:r>
              <a:rPr lang="sk-SK" sz="2400" dirty="0"/>
              <a:t>/</a:t>
            </a:r>
            <a:r>
              <a:rPr lang="sk-SK" sz="2400" dirty="0" err="1"/>
              <a:t>passwd</a:t>
            </a:r>
            <a:r>
              <a:rPr lang="sk-SK" sz="2400" dirty="0"/>
              <a:t>)</a:t>
            </a:r>
          </a:p>
          <a:p>
            <a:r>
              <a:rPr lang="sk-SK" sz="2800" dirty="0"/>
              <a:t>štandardný repertoár: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cut</a:t>
            </a:r>
            <a:r>
              <a:rPr lang="sk-SK" sz="2800" dirty="0"/>
              <a:t>,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awk</a:t>
            </a:r>
            <a:endParaRPr lang="sk-SK" dirty="0">
              <a:solidFill>
                <a:schemeClr val="bg1"/>
              </a:solidFill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2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PowerShell</a:t>
            </a:r>
            <a:r>
              <a:rPr lang="sk-SK" dirty="0"/>
              <a:t> = objekty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98318"/>
          </a:xfrm>
        </p:spPr>
        <p:txBody>
          <a:bodyPr>
            <a:normAutofit/>
          </a:bodyPr>
          <a:lstStyle/>
          <a:p>
            <a:r>
              <a:rPr lang="sk-SK" sz="2800" dirty="0"/>
              <a:t>silná objektová orientácia</a:t>
            </a:r>
          </a:p>
          <a:p>
            <a:r>
              <a:rPr lang="sk-SK" sz="2800" dirty="0"/>
              <a:t>v </a:t>
            </a:r>
            <a:r>
              <a:rPr lang="sk-SK" sz="2800" dirty="0" err="1"/>
              <a:t>PowerShelli</a:t>
            </a:r>
            <a:r>
              <a:rPr lang="sk-SK" sz="2800" dirty="0"/>
              <a:t> lietajú hore-dole objekty</a:t>
            </a:r>
          </a:p>
          <a:p>
            <a:pPr lvl="1"/>
            <a:r>
              <a:rPr lang="sk-SK" dirty="0"/>
              <a:t>používateľ vidí ich textové reprezentácie</a:t>
            </a:r>
          </a:p>
          <a:p>
            <a:r>
              <a:rPr lang="sk-SK" dirty="0" err="1"/>
              <a:t>properties</a:t>
            </a:r>
            <a:r>
              <a:rPr lang="sk-SK" dirty="0"/>
              <a:t> (vlastnosti) = inštančné premenné = objekty majú stav</a:t>
            </a:r>
          </a:p>
          <a:p>
            <a:r>
              <a:rPr lang="sk-SK" dirty="0"/>
              <a:t>metódy (schopnosti) = objekty majú samostatné schopnosti, ktoré vedia vykonať</a:t>
            </a:r>
          </a:p>
        </p:txBody>
      </p:sp>
    </p:spTree>
    <p:extLst>
      <p:ext uri="{BB962C8B-B14F-4D97-AF65-F5344CB8AC3E}">
        <p14:creationId xmlns:p14="http://schemas.microsoft.com/office/powerpoint/2010/main" val="366178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 do </a:t>
            </a:r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Windows: </a:t>
            </a:r>
            <a:r>
              <a:rPr lang="sk-SK" dirty="0" err="1"/>
              <a:t>Start</a:t>
            </a:r>
            <a:r>
              <a:rPr lang="sk-SK" dirty="0"/>
              <a:t> | </a:t>
            </a:r>
            <a:r>
              <a:rPr lang="sk-SK" dirty="0" err="1"/>
              <a:t>powershell.exe</a:t>
            </a:r>
            <a:endParaRPr lang="sk-SK" dirty="0"/>
          </a:p>
          <a:p>
            <a:r>
              <a:rPr lang="sk-SK" dirty="0" err="1"/>
              <a:t>MacOS</a:t>
            </a:r>
            <a:r>
              <a:rPr lang="sk-SK" dirty="0"/>
              <a:t> a Linux: </a:t>
            </a:r>
            <a:r>
              <a:rPr lang="sk-SK" dirty="0" err="1"/>
              <a:t>pwsh</a:t>
            </a:r>
            <a:endParaRPr lang="sk-SK" dirty="0"/>
          </a:p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044092" cy="30052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70617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Úvodné príkazy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 prvý pohľad veľmi podobné klasickému </a:t>
            </a:r>
            <a:r>
              <a:rPr lang="sk-SK" dirty="0" err="1"/>
              <a:t>cmd.exe</a:t>
            </a:r>
            <a:endParaRPr lang="sk-SK" dirty="0"/>
          </a:p>
          <a:p>
            <a:r>
              <a:rPr lang="sk-SK" dirty="0" err="1"/>
              <a:t>command</a:t>
            </a:r>
            <a:r>
              <a:rPr lang="sk-SK" dirty="0"/>
              <a:t> </a:t>
            </a:r>
            <a:r>
              <a:rPr lang="sk-SK" dirty="0" err="1"/>
              <a:t>prompt</a:t>
            </a:r>
            <a:r>
              <a:rPr lang="sk-SK" dirty="0"/>
              <a:t>: výzva pre príkaz</a:t>
            </a:r>
          </a:p>
          <a:p>
            <a:r>
              <a:rPr lang="sk-SK" dirty="0"/>
              <a:t>obsahuje názov aktuálneho adresára</a:t>
            </a:r>
          </a:p>
          <a:p>
            <a:pPr lvl="1"/>
            <a:r>
              <a:rPr lang="sk-SK" dirty="0"/>
              <a:t>implicitne začíname v domovskom adresári</a:t>
            </a:r>
          </a:p>
        </p:txBody>
      </p:sp>
    </p:spTree>
    <p:extLst>
      <p:ext uri="{BB962C8B-B14F-4D97-AF65-F5344CB8AC3E}">
        <p14:creationId xmlns:p14="http://schemas.microsoft.com/office/powerpoint/2010/main" val="1662730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PowerShell</a:t>
            </a:r>
            <a:r>
              <a:rPr lang="sk-SK" dirty="0"/>
              <a:t> ako kalkulačka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r>
              <a:rPr lang="sk-SK" dirty="0"/>
              <a:t>jednoduché výpočty fungujú priamo</a:t>
            </a:r>
          </a:p>
          <a:p>
            <a:r>
              <a:rPr lang="sk-SK" dirty="0"/>
              <a:t>operátory: +, -, *, / (desatinné delenie), % (</a:t>
            </a:r>
            <a:r>
              <a:rPr lang="sk-SK" dirty="0" err="1"/>
              <a:t>mod</a:t>
            </a:r>
            <a:r>
              <a:rPr lang="sk-SK" dirty="0"/>
              <a:t>)</a:t>
            </a:r>
          </a:p>
          <a:p>
            <a:r>
              <a:rPr lang="sk-SK" dirty="0"/>
              <a:t>matematické funkcie však nehľadajte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7129" y="1628800"/>
            <a:ext cx="8208912" cy="115212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PS C:\Users\rn&gt; 2+2</a:t>
            </a: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4 </a:t>
            </a:r>
          </a:p>
        </p:txBody>
      </p:sp>
    </p:spTree>
    <p:extLst>
      <p:ext uri="{BB962C8B-B14F-4D97-AF65-F5344CB8AC3E}">
        <p14:creationId xmlns:p14="http://schemas.microsoft.com/office/powerpoint/2010/main" val="19185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Skriptovanie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práca Windows je primárne v grafickom rozhraní (GUI)</a:t>
            </a:r>
          </a:p>
          <a:p>
            <a:pPr lvl="1"/>
            <a:r>
              <a:rPr lang="sk-SK" dirty="0"/>
              <a:t>prívetivé, jednoduché</a:t>
            </a:r>
          </a:p>
          <a:p>
            <a:pPr lvl="1"/>
            <a:r>
              <a:rPr lang="sk-SK" dirty="0"/>
              <a:t>zvládne to aj BFU (,,bežný </a:t>
            </a:r>
            <a:r>
              <a:rPr lang="sk-SK" dirty="0" err="1"/>
              <a:t>Fero-užívateľ</a:t>
            </a:r>
            <a:r>
              <a:rPr lang="sk-SK" dirty="0"/>
              <a:t>“)</a:t>
            </a:r>
          </a:p>
          <a:p>
            <a:pPr lvl="1"/>
            <a:r>
              <a:rPr lang="sk-SK" dirty="0"/>
              <a:t>,,</a:t>
            </a:r>
            <a:r>
              <a:rPr lang="sk-SK" dirty="0" err="1"/>
              <a:t>windowsáci</a:t>
            </a:r>
            <a:r>
              <a:rPr lang="sk-SK" dirty="0"/>
              <a:t> sú </a:t>
            </a:r>
            <a:r>
              <a:rPr lang="sk-SK" dirty="0" err="1"/>
              <a:t>klikači</a:t>
            </a:r>
            <a:r>
              <a:rPr lang="sk-SK" dirty="0"/>
              <a:t>“</a:t>
            </a:r>
          </a:p>
          <a:p>
            <a:r>
              <a:rPr lang="sk-SK" dirty="0"/>
              <a:t>GUI však nestačí</a:t>
            </a:r>
          </a:p>
          <a:p>
            <a:pPr lvl="1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409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Premenné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>
            <a:normAutofit/>
          </a:bodyPr>
          <a:lstStyle/>
          <a:p>
            <a:r>
              <a:rPr lang="sk-SK" sz="2800" dirty="0"/>
              <a:t>názvy premenných začínajú dolárom</a:t>
            </a:r>
          </a:p>
          <a:p>
            <a:r>
              <a:rPr lang="sk-SK" sz="2800" dirty="0"/>
              <a:t>priradenie cez =</a:t>
            </a:r>
          </a:p>
          <a:p>
            <a:r>
              <a:rPr lang="sk-SK" sz="2800" dirty="0"/>
              <a:t>výpis premennej: stačí napísať jej názov</a:t>
            </a:r>
          </a:p>
          <a:p>
            <a:r>
              <a:rPr lang="sk-SK" sz="2800" dirty="0"/>
              <a:t>alternatívne: </a:t>
            </a:r>
            <a:r>
              <a:rPr lang="sk-SK" sz="2800" b="1" dirty="0"/>
              <a:t>echo $</a:t>
            </a:r>
            <a:r>
              <a:rPr lang="sk-SK" sz="2800" b="1" dirty="0" err="1"/>
              <a:t>dph</a:t>
            </a:r>
            <a:endParaRPr lang="sk-SK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487129" y="1628800"/>
            <a:ext cx="8208912" cy="115212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PS C:\Users\rn&gt; $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dph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= 0.19</a:t>
            </a:r>
          </a:p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PS C:\Users\rn&gt; $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dph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0,19</a:t>
            </a:r>
          </a:p>
        </p:txBody>
      </p:sp>
    </p:spTree>
    <p:extLst>
      <p:ext uri="{BB962C8B-B14F-4D97-AF65-F5344CB8AC3E}">
        <p14:creationId xmlns:p14="http://schemas.microsoft.com/office/powerpoint/2010/main" val="122357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možno spustiť v </a:t>
            </a:r>
            <a:r>
              <a:rPr lang="sk-SK" dirty="0" err="1"/>
              <a:t>PowerShelli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spustiteľné programy: </a:t>
            </a:r>
            <a:r>
              <a:rPr lang="sk-SK" b="1" dirty="0" err="1"/>
              <a:t>notepad.exe</a:t>
            </a:r>
            <a:endParaRPr lang="sk-SK" dirty="0"/>
          </a:p>
          <a:p>
            <a:r>
              <a:rPr lang="sk-SK" b="1" dirty="0" err="1"/>
              <a:t>cmdlets</a:t>
            </a:r>
            <a:endParaRPr lang="sk-SK" b="1" dirty="0"/>
          </a:p>
          <a:p>
            <a:pPr lvl="1"/>
            <a:r>
              <a:rPr lang="sk-SK" dirty="0"/>
              <a:t>komplexné príkazy dostupné v .NET knižnici</a:t>
            </a:r>
          </a:p>
          <a:p>
            <a:pPr lvl="1"/>
            <a:r>
              <a:rPr lang="sk-SK" dirty="0"/>
              <a:t>zabudovaných množstvo </a:t>
            </a:r>
            <a:r>
              <a:rPr lang="sk-SK" dirty="0" err="1"/>
              <a:t>cmdletov</a:t>
            </a:r>
            <a:endParaRPr lang="sk-SK" dirty="0"/>
          </a:p>
          <a:p>
            <a:pPr lvl="1"/>
            <a:r>
              <a:rPr lang="sk-SK" dirty="0"/>
              <a:t>vyvíjať nové nie je problém</a:t>
            </a:r>
          </a:p>
          <a:p>
            <a:r>
              <a:rPr lang="sk-SK" b="1" dirty="0"/>
              <a:t>funkcie</a:t>
            </a:r>
          </a:p>
          <a:p>
            <a:pPr lvl="1"/>
            <a:r>
              <a:rPr lang="sk-SK" dirty="0"/>
              <a:t>jednoduchšie postupnosti príkazov s parametrami</a:t>
            </a:r>
          </a:p>
          <a:p>
            <a:r>
              <a:rPr lang="sk-SK" b="1" dirty="0" err="1"/>
              <a:t>PowerShell</a:t>
            </a:r>
            <a:r>
              <a:rPr lang="sk-SK" b="1" dirty="0"/>
              <a:t> </a:t>
            </a:r>
            <a:r>
              <a:rPr lang="sk-SK" b="1" dirty="0" err="1"/>
              <a:t>skripty</a:t>
            </a:r>
            <a:endParaRPr lang="sk-SK" b="1" dirty="0"/>
          </a:p>
          <a:p>
            <a:pPr lvl="1"/>
            <a:r>
              <a:rPr lang="sk-SK" dirty="0"/>
              <a:t>viacriadkové postupnosti príkazov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85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 vyvolateľných príkazov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>
            <a:normAutofit/>
          </a:bodyPr>
          <a:lstStyle/>
          <a:p>
            <a:r>
              <a:rPr lang="sk-SK" dirty="0"/>
              <a:t>kilometrový zoznam obsahujúci</a:t>
            </a:r>
          </a:p>
          <a:p>
            <a:pPr lvl="1"/>
            <a:r>
              <a:rPr lang="sk-SK" dirty="0" err="1"/>
              <a:t>cmdlety</a:t>
            </a:r>
            <a:endParaRPr lang="sk-SK" dirty="0"/>
          </a:p>
          <a:p>
            <a:pPr lvl="1"/>
            <a:r>
              <a:rPr lang="sk-SK" dirty="0"/>
              <a:t>funkcie</a:t>
            </a:r>
          </a:p>
          <a:p>
            <a:pPr lvl="1"/>
            <a:r>
              <a:rPr lang="sk-SK" dirty="0" err="1"/>
              <a:t>aliasy</a:t>
            </a:r>
            <a:r>
              <a:rPr lang="sk-SK" dirty="0"/>
              <a:t>: alternatívne názvy niektorých </a:t>
            </a:r>
            <a:r>
              <a:rPr lang="sk-SK" dirty="0" err="1"/>
              <a:t>cmdletov</a:t>
            </a:r>
            <a:endParaRPr lang="sk-SK" dirty="0"/>
          </a:p>
          <a:p>
            <a:r>
              <a:rPr lang="sk-SK" dirty="0"/>
              <a:t>samotný </a:t>
            </a:r>
            <a:r>
              <a:rPr lang="sk-SK" b="1" dirty="0" err="1"/>
              <a:t>Get-Command</a:t>
            </a:r>
            <a:r>
              <a:rPr lang="sk-SK" b="1" dirty="0"/>
              <a:t> </a:t>
            </a:r>
            <a:r>
              <a:rPr lang="sk-SK" dirty="0"/>
              <a:t>je </a:t>
            </a:r>
            <a:r>
              <a:rPr lang="sk-SK" dirty="0" err="1"/>
              <a:t>cmdlet</a:t>
            </a:r>
            <a:endParaRPr lang="sk-SK" dirty="0"/>
          </a:p>
        </p:txBody>
      </p:sp>
      <p:sp>
        <p:nvSpPr>
          <p:cNvPr id="5" name="Rounded Rectangle 4"/>
          <p:cNvSpPr/>
          <p:nvPr/>
        </p:nvSpPr>
        <p:spPr>
          <a:xfrm>
            <a:off x="441194" y="1628800"/>
            <a:ext cx="8208912" cy="115212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>
                <a:latin typeface="Consolas" pitchFamily="49" charset="0"/>
                <a:cs typeface="Consolas" pitchFamily="49" charset="0"/>
              </a:rPr>
              <a:t>Get-Command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555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Cmdlety</a:t>
            </a:r>
            <a:r>
              <a:rPr lang="sk-SK" dirty="0"/>
              <a:t> v </a:t>
            </a:r>
            <a:r>
              <a:rPr lang="sk-SK" dirty="0" err="1"/>
              <a:t>PowerShelli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každý </a:t>
            </a:r>
            <a:r>
              <a:rPr lang="sk-SK" dirty="0" err="1"/>
              <a:t>cmdlet</a:t>
            </a:r>
            <a:r>
              <a:rPr lang="sk-SK" dirty="0"/>
              <a:t> má svoje </a:t>
            </a:r>
            <a:r>
              <a:rPr lang="sk-SK" b="1" dirty="0"/>
              <a:t>meno</a:t>
            </a:r>
          </a:p>
          <a:p>
            <a:r>
              <a:rPr lang="sk-SK" dirty="0"/>
              <a:t>silne dodržiavaná konvencia: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b="1" dirty="0" err="1"/>
              <a:t>Get</a:t>
            </a:r>
            <a:r>
              <a:rPr lang="sk-SK" dirty="0" err="1"/>
              <a:t>-Cmdlet</a:t>
            </a:r>
            <a:r>
              <a:rPr lang="sk-SK" dirty="0"/>
              <a:t>, </a:t>
            </a:r>
            <a:r>
              <a:rPr lang="sk-SK" b="1" dirty="0" err="1"/>
              <a:t>Set</a:t>
            </a:r>
            <a:r>
              <a:rPr lang="sk-SK" dirty="0" err="1"/>
              <a:t>-Content</a:t>
            </a:r>
            <a:r>
              <a:rPr lang="sk-SK" dirty="0"/>
              <a:t>, </a:t>
            </a:r>
            <a:r>
              <a:rPr lang="sk-SK" b="1" dirty="0" err="1"/>
              <a:t>Stop</a:t>
            </a:r>
            <a:r>
              <a:rPr lang="sk-SK" dirty="0" err="1"/>
              <a:t>-Service</a:t>
            </a:r>
            <a:r>
              <a:rPr lang="sk-SK" dirty="0"/>
              <a:t>...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5536" y="3140968"/>
            <a:ext cx="8208912" cy="115212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[sloveso]-[podstatné meno]</a:t>
            </a:r>
          </a:p>
        </p:txBody>
      </p:sp>
    </p:spTree>
    <p:extLst>
      <p:ext uri="{BB962C8B-B14F-4D97-AF65-F5344CB8AC3E}">
        <p14:creationId xmlns:p14="http://schemas.microsoft.com/office/powerpoint/2010/main" val="178485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Aliasy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množstvo </a:t>
            </a:r>
            <a:r>
              <a:rPr lang="sk-SK" dirty="0" err="1"/>
              <a:t>cmdletov</a:t>
            </a:r>
            <a:r>
              <a:rPr lang="sk-SK" dirty="0"/>
              <a:t> má svoje </a:t>
            </a:r>
            <a:r>
              <a:rPr lang="sk-SK" dirty="0" err="1"/>
              <a:t>aliasy</a:t>
            </a:r>
            <a:endParaRPr lang="sk-SK" dirty="0"/>
          </a:p>
          <a:p>
            <a:r>
              <a:rPr lang="sk-SK" dirty="0"/>
              <a:t>alternatívne názvy</a:t>
            </a:r>
          </a:p>
          <a:p>
            <a:r>
              <a:rPr lang="sk-SK" dirty="0"/>
              <a:t>skracujú zápisy</a:t>
            </a:r>
          </a:p>
          <a:p>
            <a:r>
              <a:rPr lang="sk-SK" dirty="0"/>
              <a:t>uľahčujú prechod z iných </a:t>
            </a:r>
            <a:r>
              <a:rPr lang="sk-SK" dirty="0" err="1"/>
              <a:t>shellov</a:t>
            </a:r>
            <a:endParaRPr lang="sk-SK" dirty="0"/>
          </a:p>
        </p:txBody>
      </p:sp>
      <p:sp>
        <p:nvSpPr>
          <p:cNvPr id="5" name="Rounded Rectangle 4"/>
          <p:cNvSpPr/>
          <p:nvPr/>
        </p:nvSpPr>
        <p:spPr>
          <a:xfrm>
            <a:off x="390440" y="4527122"/>
            <a:ext cx="8208912" cy="7920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>
                <a:latin typeface="Consolas" pitchFamily="49" charset="0"/>
                <a:cs typeface="Consolas" pitchFamily="49" charset="0"/>
              </a:rPr>
              <a:t>Get-Alias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440" y="5527407"/>
            <a:ext cx="8208912" cy="7920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>
                <a:latin typeface="Consolas" pitchFamily="49" charset="0"/>
                <a:cs typeface="Consolas" pitchFamily="49" charset="0"/>
              </a:rPr>
              <a:t>alias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552728" y="3058785"/>
            <a:ext cx="2267744" cy="2052228"/>
          </a:xfrm>
          <a:prstGeom prst="wedgeRectCallout">
            <a:avLst>
              <a:gd name="adj1" fmla="val -51106"/>
              <a:gd name="adj2" fmla="val 76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/>
              <a:t>alias</a:t>
            </a:r>
            <a:r>
              <a:rPr lang="sk-SK" sz="2400" b="1" dirty="0"/>
              <a:t> </a:t>
            </a:r>
            <a:r>
              <a:rPr lang="sk-SK" sz="2400" dirty="0"/>
              <a:t>je </a:t>
            </a:r>
            <a:r>
              <a:rPr lang="sk-SK" sz="2400" dirty="0" err="1"/>
              <a:t>alias</a:t>
            </a:r>
            <a:r>
              <a:rPr lang="sk-SK" sz="2400" dirty="0"/>
              <a:t> pre </a:t>
            </a:r>
            <a:r>
              <a:rPr lang="sk-SK" sz="2400" dirty="0" err="1"/>
              <a:t>Get-Alias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376197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Starí známi z </a:t>
            </a:r>
            <a:r>
              <a:rPr lang="sk-SK" dirty="0" err="1"/>
              <a:t>DOSu</a:t>
            </a:r>
            <a:r>
              <a:rPr lang="sk-SK" dirty="0"/>
              <a:t> a *</a:t>
            </a:r>
            <a:r>
              <a:rPr lang="sk-SK" dirty="0" err="1"/>
              <a:t>nixu</a:t>
            </a:r>
            <a:endParaRPr lang="sk-SK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90900"/>
              </p:ext>
            </p:extLst>
          </p:nvPr>
        </p:nvGraphicFramePr>
        <p:xfrm>
          <a:off x="467544" y="1700808"/>
          <a:ext cx="8280920" cy="43426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8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282">
                <a:tc>
                  <a:txBody>
                    <a:bodyPr/>
                    <a:lstStyle/>
                    <a:p>
                      <a:r>
                        <a:rPr lang="sk-SK" sz="2000" dirty="0" err="1"/>
                        <a:t>help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err="1"/>
                        <a:t>Get-Help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pomoc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886">
                <a:tc>
                  <a:txBody>
                    <a:bodyPr/>
                    <a:lstStyle/>
                    <a:p>
                      <a:r>
                        <a:rPr lang="sk-SK" sz="2000" dirty="0" err="1"/>
                        <a:t>dir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err="1"/>
                        <a:t>ls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err="1"/>
                        <a:t>Get-ChildItem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výpis adresárov</a:t>
                      </a:r>
                      <a:r>
                        <a:rPr lang="sk-SK" sz="2000" baseline="0" dirty="0"/>
                        <a:t> a súborov v aktuálnom adresári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282">
                <a:tc>
                  <a:txBody>
                    <a:bodyPr/>
                    <a:lstStyle/>
                    <a:p>
                      <a:r>
                        <a:rPr lang="sk-SK" sz="2000" dirty="0" err="1"/>
                        <a:t>md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err="1"/>
                        <a:t>mkdir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(funkcia)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vytvorí nový adresár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244">
                <a:tc>
                  <a:txBody>
                    <a:bodyPr/>
                    <a:lstStyle/>
                    <a:p>
                      <a:r>
                        <a:rPr lang="sk-SK" sz="2000" dirty="0" err="1"/>
                        <a:t>cd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err="1"/>
                        <a:t>Set-Location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presun o adresár vyššie/nižšie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8">
                <a:tc>
                  <a:txBody>
                    <a:bodyPr/>
                    <a:lstStyle/>
                    <a:p>
                      <a:r>
                        <a:rPr lang="sk-SK" sz="2000" dirty="0" err="1"/>
                        <a:t>del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err="1"/>
                        <a:t>rm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err="1"/>
                        <a:t>Remove-Item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odstránenie súboru / adresára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4244">
                <a:tc>
                  <a:txBody>
                    <a:bodyPr/>
                    <a:lstStyle/>
                    <a:p>
                      <a:r>
                        <a:rPr lang="sk-SK" sz="2000" dirty="0"/>
                        <a:t>C:, D: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(funkcie)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zmena</a:t>
                      </a:r>
                      <a:r>
                        <a:rPr lang="sk-SK" sz="2000" baseline="0" dirty="0"/>
                        <a:t> aktuálnej jednotky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499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Príkazy, parametre a argumenty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Príkaz pozostáva</a:t>
            </a:r>
          </a:p>
          <a:p>
            <a:pPr lvl="1"/>
            <a:r>
              <a:rPr lang="sk-SK" dirty="0"/>
              <a:t>z názvu príkazu</a:t>
            </a:r>
          </a:p>
          <a:p>
            <a:pPr lvl="1"/>
            <a:r>
              <a:rPr lang="sk-SK" dirty="0"/>
              <a:t>z prepínačov (parametrov)</a:t>
            </a:r>
          </a:p>
          <a:p>
            <a:pPr lvl="2"/>
            <a:r>
              <a:rPr lang="sk-SK" dirty="0"/>
              <a:t>vždy uvedené jednou pomlčkou</a:t>
            </a:r>
          </a:p>
          <a:p>
            <a:pPr lvl="1"/>
            <a:r>
              <a:rPr lang="sk-SK" dirty="0"/>
              <a:t>parameter môže mať argumenty</a:t>
            </a:r>
          </a:p>
          <a:p>
            <a:pPr lvl="1"/>
            <a:r>
              <a:rPr lang="sk-SK" dirty="0"/>
              <a:t>pozičných argumentov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7544" y="5301208"/>
            <a:ext cx="8208912" cy="115212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príkaz –parameter1 –parameter2 arg1 arg2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71600" y="5409220"/>
            <a:ext cx="1368152" cy="93610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Rounded Rectangle 8"/>
          <p:cNvSpPr/>
          <p:nvPr/>
        </p:nvSpPr>
        <p:spPr>
          <a:xfrm>
            <a:off x="2339752" y="5409220"/>
            <a:ext cx="2016224" cy="93610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Rounded Rectangle 9"/>
          <p:cNvSpPr/>
          <p:nvPr/>
        </p:nvSpPr>
        <p:spPr>
          <a:xfrm>
            <a:off x="4355976" y="5409220"/>
            <a:ext cx="2808312" cy="93610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4393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Jednoduchý príklad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 err="1"/>
              <a:t>help</a:t>
            </a:r>
            <a:r>
              <a:rPr lang="sk-SK" b="1" dirty="0"/>
              <a:t> </a:t>
            </a:r>
            <a:r>
              <a:rPr lang="sk-SK" b="1" dirty="0" err="1"/>
              <a:t>dir</a:t>
            </a:r>
            <a:r>
              <a:rPr lang="sk-SK" dirty="0"/>
              <a:t>: (návod k príkazu </a:t>
            </a:r>
            <a:r>
              <a:rPr lang="sk-SK" b="1" dirty="0" err="1"/>
              <a:t>dir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názov príkazu: </a:t>
            </a:r>
            <a:r>
              <a:rPr lang="sk-SK" b="1" dirty="0" err="1"/>
              <a:t>help</a:t>
            </a:r>
            <a:endParaRPr lang="sk-SK" dirty="0"/>
          </a:p>
          <a:p>
            <a:pPr lvl="1"/>
            <a:r>
              <a:rPr lang="sk-SK" dirty="0"/>
              <a:t>žiadne parametre</a:t>
            </a:r>
          </a:p>
          <a:p>
            <a:pPr lvl="1"/>
            <a:r>
              <a:rPr lang="sk-SK" dirty="0"/>
              <a:t>jeden pozičný argument</a:t>
            </a:r>
          </a:p>
          <a:p>
            <a:r>
              <a:rPr lang="sk-SK" b="1" dirty="0" err="1"/>
              <a:t>dir</a:t>
            </a:r>
            <a:r>
              <a:rPr lang="sk-SK" b="1" dirty="0"/>
              <a:t> -? </a:t>
            </a:r>
            <a:r>
              <a:rPr lang="sk-SK" dirty="0"/>
              <a:t>(význam ten istý)</a:t>
            </a:r>
          </a:p>
          <a:p>
            <a:pPr lvl="1"/>
            <a:r>
              <a:rPr lang="sk-SK" dirty="0"/>
              <a:t>názov príkazu: </a:t>
            </a:r>
            <a:r>
              <a:rPr lang="sk-SK" b="1" dirty="0" err="1"/>
              <a:t>dir</a:t>
            </a:r>
            <a:endParaRPr lang="sk-SK" dirty="0"/>
          </a:p>
          <a:p>
            <a:pPr lvl="1"/>
            <a:r>
              <a:rPr lang="sk-SK" dirty="0"/>
              <a:t>jeden parameter</a:t>
            </a:r>
          </a:p>
          <a:p>
            <a:pPr lvl="1"/>
            <a:r>
              <a:rPr lang="sk-SK" dirty="0"/>
              <a:t>žiadne pozičné argumenty</a:t>
            </a:r>
          </a:p>
          <a:p>
            <a:endParaRPr lang="sk-SK" dirty="0"/>
          </a:p>
        </p:txBody>
      </p:sp>
      <p:sp>
        <p:nvSpPr>
          <p:cNvPr id="4" name="Rectangular Callout 3"/>
          <p:cNvSpPr/>
          <p:nvPr/>
        </p:nvSpPr>
        <p:spPr>
          <a:xfrm>
            <a:off x="5652120" y="2492896"/>
            <a:ext cx="2880320" cy="2376264"/>
          </a:xfrm>
          <a:prstGeom prst="wedgeRectCallout">
            <a:avLst>
              <a:gd name="adj1" fmla="val -42501"/>
              <a:gd name="adj2" fmla="val -64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alternatívne </a:t>
            </a:r>
            <a:r>
              <a:rPr lang="sk-SK" sz="2800" b="1" dirty="0"/>
              <a:t>man </a:t>
            </a:r>
            <a:r>
              <a:rPr lang="sk-SK" sz="2800" b="1" dirty="0" err="1"/>
              <a:t>ls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1557073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Cmdlety</a:t>
            </a:r>
            <a:r>
              <a:rPr lang="sk-SK" dirty="0"/>
              <a:t> generujú objekty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6183" y="2108330"/>
            <a:ext cx="4040188" cy="639762"/>
          </a:xfrm>
        </p:spPr>
        <p:txBody>
          <a:bodyPr/>
          <a:lstStyle/>
          <a:p>
            <a:r>
              <a:rPr lang="sk-SK" dirty="0" err="1"/>
              <a:t>unixovská</a:t>
            </a:r>
            <a:r>
              <a:rPr lang="sk-SK" dirty="0"/>
              <a:t> mentalita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924944"/>
            <a:ext cx="4040188" cy="3816424"/>
          </a:xfrm>
        </p:spPr>
        <p:txBody>
          <a:bodyPr>
            <a:normAutofit/>
          </a:bodyPr>
          <a:lstStyle/>
          <a:p>
            <a:r>
              <a:rPr lang="sk-SK" b="1" dirty="0" err="1"/>
              <a:t>ls</a:t>
            </a:r>
            <a:r>
              <a:rPr lang="sk-SK" dirty="0"/>
              <a:t> získa zoznam súborov</a:t>
            </a:r>
          </a:p>
          <a:p>
            <a:r>
              <a:rPr lang="sk-SK" dirty="0"/>
              <a:t>pošle ho na ďalšie spracovanie v podobe </a:t>
            </a:r>
            <a:r>
              <a:rPr lang="sk-SK" b="1" dirty="0"/>
              <a:t>textu</a:t>
            </a:r>
          </a:p>
          <a:p>
            <a:pPr lvl="1"/>
            <a:r>
              <a:rPr lang="sk-SK" dirty="0"/>
              <a:t>položky oddelené medzerou</a:t>
            </a:r>
          </a:p>
          <a:p>
            <a:pPr lvl="1"/>
            <a:r>
              <a:rPr lang="sk-SK" dirty="0"/>
              <a:t>samostatné položky na nových riadkoch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4008" y="2108330"/>
            <a:ext cx="4041775" cy="639762"/>
          </a:xfrm>
        </p:spPr>
        <p:txBody>
          <a:bodyPr/>
          <a:lstStyle/>
          <a:p>
            <a:r>
              <a:rPr lang="sk-SK" dirty="0" err="1"/>
              <a:t>powershellovská</a:t>
            </a:r>
            <a:r>
              <a:rPr lang="sk-SK" dirty="0"/>
              <a:t> mentalita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924944"/>
            <a:ext cx="4041775" cy="3672408"/>
          </a:xfrm>
        </p:spPr>
        <p:txBody>
          <a:bodyPr/>
          <a:lstStyle/>
          <a:p>
            <a:r>
              <a:rPr lang="sk-SK" b="1" dirty="0" err="1"/>
              <a:t>ls</a:t>
            </a:r>
            <a:r>
              <a:rPr lang="sk-SK" dirty="0"/>
              <a:t> získa zoznam súborov</a:t>
            </a:r>
          </a:p>
          <a:p>
            <a:r>
              <a:rPr lang="sk-SK" dirty="0"/>
              <a:t>pošle ho na ďalšie spracovanie ako </a:t>
            </a:r>
            <a:r>
              <a:rPr lang="sk-SK" b="1" dirty="0"/>
              <a:t>sadu objektov typu súbor</a:t>
            </a:r>
          </a:p>
          <a:p>
            <a:pPr lvl="1"/>
            <a:r>
              <a:rPr lang="sk-SK" dirty="0"/>
              <a:t>súbor má vlastnosti</a:t>
            </a:r>
          </a:p>
          <a:p>
            <a:pPr lvl="2"/>
            <a:r>
              <a:rPr lang="sk-SK" dirty="0"/>
              <a:t>meno, veľkosť...</a:t>
            </a:r>
          </a:p>
          <a:p>
            <a:pPr lvl="1"/>
            <a:r>
              <a:rPr lang="sk-SK" dirty="0"/>
              <a:t>a schopnosti</a:t>
            </a:r>
          </a:p>
          <a:p>
            <a:pPr lvl="2"/>
            <a:r>
              <a:rPr lang="sk-SK" dirty="0"/>
              <a:t>kopíruj, zmaž..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91880" y="1484784"/>
            <a:ext cx="1296144" cy="50405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Cmdlety sú jednoúčelové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unixovská</a:t>
            </a:r>
            <a:r>
              <a:rPr lang="sk-SK" dirty="0"/>
              <a:t> filozofia: príkaz rieši jednu vec a rieši ju najlepšie ako vie</a:t>
            </a:r>
          </a:p>
          <a:p>
            <a:r>
              <a:rPr lang="sk-SK" dirty="0"/>
              <a:t>komplexné úlohy riešime skladaním viacerých príkazov</a:t>
            </a:r>
          </a:p>
          <a:p>
            <a:r>
              <a:rPr lang="sk-SK" dirty="0" err="1"/>
              <a:t>cmdlet</a:t>
            </a:r>
            <a:r>
              <a:rPr lang="sk-SK" dirty="0"/>
              <a:t> zbiera dáta, spracuje ich a pošle na ďalšie spracovanie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610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GUI nestačí!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automatizácia úloh sa bije s filozofiu GUI</a:t>
            </a:r>
          </a:p>
          <a:p>
            <a:r>
              <a:rPr lang="sk-SK" dirty="0"/>
              <a:t>Dilema: ako zautomatizovať klikanie?</a:t>
            </a:r>
          </a:p>
          <a:p>
            <a:r>
              <a:rPr lang="sk-SK" dirty="0"/>
              <a:t>Dilema 2: prečo automatizovať klikanie?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32953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Rúra - </a:t>
            </a:r>
            <a:r>
              <a:rPr lang="sk-SK" dirty="0" err="1"/>
              <a:t>pipe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rúra = </a:t>
            </a:r>
            <a:r>
              <a:rPr lang="sk-SK" b="1" dirty="0" err="1"/>
              <a:t>objekto</a:t>
            </a:r>
            <a:r>
              <a:rPr lang="sk-SK" dirty="0" err="1"/>
              <a:t>vod</a:t>
            </a:r>
            <a:r>
              <a:rPr lang="sk-SK" dirty="0"/>
              <a:t> </a:t>
            </a:r>
            <a:endParaRPr lang="sk-SK" dirty="0">
              <a:sym typeface="Wingdings" pitchFamily="2" charset="2"/>
            </a:endParaRPr>
          </a:p>
          <a:p>
            <a:r>
              <a:rPr lang="sk-SK" dirty="0"/>
              <a:t>výstupom </a:t>
            </a:r>
            <a:r>
              <a:rPr lang="sk-SK" dirty="0" err="1"/>
              <a:t>cmdletu</a:t>
            </a:r>
            <a:r>
              <a:rPr lang="sk-SK" dirty="0"/>
              <a:t> je zoznam objektov</a:t>
            </a:r>
          </a:p>
          <a:p>
            <a:r>
              <a:rPr lang="sk-SK" dirty="0" err="1"/>
              <a:t>cmdlet</a:t>
            </a:r>
            <a:r>
              <a:rPr lang="sk-SK" dirty="0"/>
              <a:t> posiela do rúry objekt za objektom</a:t>
            </a:r>
          </a:p>
          <a:p>
            <a:r>
              <a:rPr lang="sk-SK" dirty="0"/>
              <a:t>na rúru môžu byť napojené ďalšie </a:t>
            </a:r>
            <a:r>
              <a:rPr lang="sk-SK" dirty="0" err="1"/>
              <a:t>cmdlety</a:t>
            </a:r>
            <a:endParaRPr lang="sk-SK" dirty="0"/>
          </a:p>
          <a:p>
            <a:pPr lvl="1"/>
            <a:r>
              <a:rPr lang="sk-SK" dirty="0"/>
              <a:t>prijmú objekt z rúry, spracujú, pošlú ďalej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66623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Rúra - </a:t>
            </a:r>
            <a:r>
              <a:rPr lang="sk-SK" dirty="0" err="1"/>
              <a:t>pipe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objekty prúdia postupnosťou </a:t>
            </a:r>
            <a:r>
              <a:rPr lang="sk-SK" dirty="0" err="1"/>
              <a:t>cmdletov</a:t>
            </a:r>
            <a:endParaRPr lang="sk-SK" dirty="0"/>
          </a:p>
          <a:p>
            <a:pPr lvl="1"/>
            <a:r>
              <a:rPr lang="sk-SK" dirty="0"/>
              <a:t>v Unixe: vzniká kolóna príkazov</a:t>
            </a:r>
          </a:p>
          <a:p>
            <a:r>
              <a:rPr lang="sk-SK" dirty="0"/>
              <a:t>možno prepájať </a:t>
            </a:r>
            <a:r>
              <a:rPr lang="sk-SK" dirty="0" err="1"/>
              <a:t>cmdlety</a:t>
            </a:r>
            <a:endParaRPr lang="sk-SK" dirty="0"/>
          </a:p>
          <a:p>
            <a:r>
              <a:rPr lang="sk-SK" dirty="0"/>
              <a:t>výstup z jedného </a:t>
            </a:r>
            <a:r>
              <a:rPr lang="sk-SK" dirty="0" err="1"/>
              <a:t>cmdletu</a:t>
            </a:r>
            <a:r>
              <a:rPr lang="sk-SK" dirty="0"/>
              <a:t> je zaslaný na vstup iného </a:t>
            </a:r>
            <a:r>
              <a:rPr lang="sk-SK" dirty="0" err="1"/>
              <a:t>cmdletu</a:t>
            </a:r>
            <a:endParaRPr lang="sk-SK" dirty="0"/>
          </a:p>
          <a:p>
            <a:pPr lvl="1"/>
            <a:r>
              <a:rPr lang="sk-SK" dirty="0"/>
              <a:t>"</a:t>
            </a:r>
            <a:r>
              <a:rPr lang="sk-SK" dirty="0" err="1"/>
              <a:t>prerúrovaný</a:t>
            </a:r>
            <a:r>
              <a:rPr lang="sk-SK" dirty="0"/>
              <a:t>"</a:t>
            </a:r>
          </a:p>
          <a:p>
            <a:pPr lvl="1"/>
            <a:r>
              <a:rPr lang="sk-SK" dirty="0"/>
              <a:t>"</a:t>
            </a:r>
            <a:r>
              <a:rPr lang="sk-SK" dirty="0" err="1"/>
              <a:t>piped</a:t>
            </a:r>
            <a:r>
              <a:rPr lang="sk-SK" dirty="0"/>
              <a:t>"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324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Príklad rúry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 err="1"/>
              <a:t>dir</a:t>
            </a:r>
            <a:r>
              <a:rPr lang="sk-SK" dirty="0"/>
              <a:t> vygeneruje zoznam objektov</a:t>
            </a:r>
          </a:p>
          <a:p>
            <a:r>
              <a:rPr lang="sk-SK" b="1" dirty="0" err="1"/>
              <a:t>fw</a:t>
            </a:r>
            <a:r>
              <a:rPr lang="sk-SK" b="1" dirty="0"/>
              <a:t> </a:t>
            </a:r>
            <a:r>
              <a:rPr lang="sk-SK" dirty="0"/>
              <a:t>naformátuje zoznam objektov do širokej tabuľky, v ktorej sa zobrazí jeden atribút (</a:t>
            </a:r>
            <a:r>
              <a:rPr lang="sk-SK" dirty="0" err="1"/>
              <a:t>property</a:t>
            </a:r>
            <a:r>
              <a:rPr lang="sk-SK" dirty="0"/>
              <a:t>) objektu</a:t>
            </a:r>
          </a:p>
          <a:p>
            <a:pPr lvl="1"/>
            <a:r>
              <a:rPr lang="sk-SK" dirty="0" err="1"/>
              <a:t>property</a:t>
            </a:r>
            <a:r>
              <a:rPr lang="sk-SK" dirty="0"/>
              <a:t> = atribút = inštančná premenná z OOP</a:t>
            </a:r>
          </a:p>
          <a:p>
            <a:r>
              <a:rPr lang="sk-SK" dirty="0"/>
              <a:t>znak </a:t>
            </a:r>
            <a:r>
              <a:rPr lang="en-US" b="1" dirty="0"/>
              <a:t>|</a:t>
            </a:r>
            <a:r>
              <a:rPr lang="en-US" dirty="0"/>
              <a:t> (pipe, r</a:t>
            </a:r>
            <a:r>
              <a:rPr lang="sk-SK" dirty="0" err="1"/>
              <a:t>úra</a:t>
            </a:r>
            <a:r>
              <a:rPr lang="sk-SK" dirty="0"/>
              <a:t>) </a:t>
            </a:r>
            <a:r>
              <a:rPr lang="en-US" dirty="0"/>
              <a:t> </a:t>
            </a:r>
            <a:r>
              <a:rPr lang="en-US" dirty="0" err="1"/>
              <a:t>vytvor</a:t>
            </a:r>
            <a:r>
              <a:rPr lang="sk-SK" dirty="0"/>
              <a:t>í rúru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8208912" cy="6480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fw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732240" y="1772816"/>
            <a:ext cx="2267744" cy="1224136"/>
          </a:xfrm>
          <a:prstGeom prst="wedgeRectCallout">
            <a:avLst>
              <a:gd name="adj1" fmla="val -105224"/>
              <a:gd name="adj2" fmla="val -32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/>
              <a:t>fw</a:t>
            </a:r>
            <a:r>
              <a:rPr lang="sk-SK" sz="2800" dirty="0"/>
              <a:t> = </a:t>
            </a:r>
            <a:r>
              <a:rPr lang="sk-SK" sz="2800" dirty="0" err="1"/>
              <a:t>format</a:t>
            </a:r>
            <a:r>
              <a:rPr lang="sk-SK" sz="2800" dirty="0"/>
              <a:t> </a:t>
            </a:r>
            <a:r>
              <a:rPr lang="sk-SK" sz="2800" dirty="0" err="1"/>
              <a:t>wide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755885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Výstup rúry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19038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508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Iný príklad rúry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/>
          </a:bodyPr>
          <a:lstStyle/>
          <a:p>
            <a:r>
              <a:rPr lang="sk-SK" b="1" dirty="0" err="1"/>
              <a:t>dir</a:t>
            </a:r>
            <a:r>
              <a:rPr lang="sk-SK" dirty="0"/>
              <a:t> vygeneruje zoznam objektov</a:t>
            </a:r>
          </a:p>
          <a:p>
            <a:r>
              <a:rPr lang="sk-SK" b="1" dirty="0" err="1"/>
              <a:t>ft</a:t>
            </a:r>
            <a:r>
              <a:rPr lang="sk-SK" b="1" dirty="0"/>
              <a:t> </a:t>
            </a:r>
            <a:r>
              <a:rPr lang="sk-SK" dirty="0"/>
              <a:t>naformátuje zoznam objektov do tabuľky s atribútmi objektov</a:t>
            </a:r>
          </a:p>
          <a:p>
            <a:r>
              <a:rPr lang="sk-SK" dirty="0"/>
              <a:t>znak </a:t>
            </a:r>
            <a:r>
              <a:rPr lang="en-US" b="1" dirty="0"/>
              <a:t>|</a:t>
            </a:r>
            <a:r>
              <a:rPr lang="en-US" dirty="0"/>
              <a:t> (pipe, r</a:t>
            </a:r>
            <a:r>
              <a:rPr lang="sk-SK" dirty="0" err="1"/>
              <a:t>úra</a:t>
            </a:r>
            <a:r>
              <a:rPr lang="sk-SK" dirty="0"/>
              <a:t>) </a:t>
            </a:r>
            <a:r>
              <a:rPr lang="en-US" dirty="0"/>
              <a:t> </a:t>
            </a:r>
            <a:r>
              <a:rPr lang="en-US" dirty="0" err="1"/>
              <a:t>vytvor</a:t>
            </a:r>
            <a:r>
              <a:rPr lang="sk-SK" dirty="0"/>
              <a:t>í rúru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8208912" cy="6480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ft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732240" y="1772816"/>
            <a:ext cx="2267744" cy="1224136"/>
          </a:xfrm>
          <a:prstGeom prst="wedgeRectCallout">
            <a:avLst>
              <a:gd name="adj1" fmla="val -105224"/>
              <a:gd name="adj2" fmla="val -32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/>
              <a:t>ft</a:t>
            </a:r>
            <a:r>
              <a:rPr lang="sk-SK" sz="2800" dirty="0"/>
              <a:t> = </a:t>
            </a:r>
            <a:r>
              <a:rPr lang="sk-SK" sz="2800" dirty="0" err="1"/>
              <a:t>format</a:t>
            </a:r>
            <a:r>
              <a:rPr lang="sk-SK" sz="2800" dirty="0"/>
              <a:t> table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1387919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Výstup rúry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8" y="1445433"/>
            <a:ext cx="8717074" cy="510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6046553" y="1427710"/>
            <a:ext cx="2267744" cy="2556284"/>
          </a:xfrm>
          <a:prstGeom prst="wedgeRectCallout">
            <a:avLst>
              <a:gd name="adj1" fmla="val -105224"/>
              <a:gd name="adj2" fmla="val -5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prekvapivo rovnaký výstup ako </a:t>
            </a:r>
          </a:p>
          <a:p>
            <a:pPr algn="ctr"/>
            <a:r>
              <a:rPr lang="sk-SK" sz="2800" b="1" dirty="0" err="1"/>
              <a:t>dir</a:t>
            </a:r>
            <a:endParaRPr lang="sk-SK" sz="28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012160" y="4149080"/>
            <a:ext cx="2267744" cy="2052228"/>
          </a:xfrm>
          <a:prstGeom prst="wedgeRectCallout">
            <a:avLst>
              <a:gd name="adj1" fmla="val -105224"/>
              <a:gd name="adj2" fmla="val -45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/>
              <a:t>ft</a:t>
            </a:r>
            <a:r>
              <a:rPr lang="sk-SK" sz="2800" dirty="0"/>
              <a:t> je štandardný </a:t>
            </a:r>
            <a:r>
              <a:rPr lang="sk-SK" sz="2800" dirty="0" err="1"/>
              <a:t>formátovač</a:t>
            </a:r>
            <a:r>
              <a:rPr lang="sk-SK" sz="2800" dirty="0"/>
              <a:t> pre príkaz </a:t>
            </a:r>
            <a:r>
              <a:rPr lang="sk-SK" sz="2800" b="1" dirty="0" err="1"/>
              <a:t>dir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2157382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,,Komplexný“ príklad</a:t>
            </a:r>
            <a:endParaRPr lang="sk-S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>
            <a:normAutofit fontScale="92500" lnSpcReduction="10000"/>
          </a:bodyPr>
          <a:lstStyle/>
          <a:p>
            <a:r>
              <a:rPr lang="sk-SK" sz="3200" dirty="0"/>
              <a:t>parameter </a:t>
            </a:r>
            <a:r>
              <a:rPr lang="sk-SK" sz="3200" b="1" dirty="0" err="1"/>
              <a:t>dir</a:t>
            </a:r>
            <a:r>
              <a:rPr lang="sk-SK" sz="3200" dirty="0"/>
              <a:t> slúži ako filter názvov súborov</a:t>
            </a:r>
          </a:p>
          <a:p>
            <a:r>
              <a:rPr lang="sk-SK" sz="3200" b="1" dirty="0" err="1"/>
              <a:t>ft</a:t>
            </a:r>
            <a:r>
              <a:rPr lang="sk-SK" sz="3200" dirty="0"/>
              <a:t> zobrazí jednostĺpcovú tabuľku s atribútom </a:t>
            </a:r>
            <a:r>
              <a:rPr lang="sk-SK" sz="3200" b="1" dirty="0" err="1"/>
              <a:t>name</a:t>
            </a:r>
            <a:endParaRPr lang="sk-SK" sz="3200" b="1" dirty="0"/>
          </a:p>
          <a:p>
            <a:r>
              <a:rPr lang="sk-SK" sz="3200" dirty="0"/>
              <a:t>tabuľka vyplní celú šírku obrazovky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7589" y="1412776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Vypíšte názvy a veľkosti všetkých EXE súborov v adresári C:\Windows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7589" y="2780928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C:\Windows\*.exe 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ft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length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433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,,Komplexný“ príklad</a:t>
            </a:r>
            <a:endParaRPr lang="sk-S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736304"/>
          </a:xfrm>
        </p:spPr>
        <p:txBody>
          <a:bodyPr>
            <a:normAutofit fontScale="92500"/>
          </a:bodyPr>
          <a:lstStyle/>
          <a:p>
            <a:r>
              <a:rPr lang="sk-SK" sz="3200" b="1" dirty="0"/>
              <a:t>-</a:t>
            </a:r>
            <a:r>
              <a:rPr lang="sk-SK" sz="3200" b="1" dirty="0" err="1"/>
              <a:t>autosize</a:t>
            </a:r>
            <a:r>
              <a:rPr lang="sk-SK" sz="3200" dirty="0"/>
              <a:t>: automaticky prispôsobí šírky stĺpcov</a:t>
            </a:r>
          </a:p>
          <a:p>
            <a:r>
              <a:rPr lang="sk-SK" sz="3200" dirty="0"/>
              <a:t>názvy parametrov možno skracovať</a:t>
            </a:r>
          </a:p>
          <a:p>
            <a:pPr lvl="1">
              <a:buFont typeface="System Font Regular"/>
              <a:buChar char="□"/>
            </a:pPr>
            <a:r>
              <a:rPr lang="sk-SK" sz="2800" b="1" dirty="0"/>
              <a:t>-a</a:t>
            </a:r>
          </a:p>
          <a:p>
            <a:pPr lvl="1">
              <a:buFont typeface="System Font Regular"/>
              <a:buChar char="□"/>
            </a:pPr>
            <a:r>
              <a:rPr lang="sk-SK" sz="2800" b="1" dirty="0"/>
              <a:t>-auto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7589" y="1412776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Vypíšte názvy a veľkosti všetkých EXE súborov v adresári C:\Windows krajším spôsobom</a:t>
            </a:r>
          </a:p>
        </p:txBody>
      </p:sp>
      <p:sp>
        <p:nvSpPr>
          <p:cNvPr id="5" name="Rectangle 4"/>
          <p:cNvSpPr/>
          <p:nvPr/>
        </p:nvSpPr>
        <p:spPr>
          <a:xfrm>
            <a:off x="417589" y="2780928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C:\Windows\*.exe 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ft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length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–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autosize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21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Súhrn </a:t>
            </a:r>
            <a:r>
              <a:rPr lang="sk-SK" dirty="0" err="1"/>
              <a:t>formátovačov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/>
              <a:t>Format-Table</a:t>
            </a:r>
            <a:r>
              <a:rPr lang="sk-SK" dirty="0"/>
              <a:t> (</a:t>
            </a:r>
            <a:r>
              <a:rPr lang="sk-SK" dirty="0" err="1"/>
              <a:t>ft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naformátuje objekty po riadkoch</a:t>
            </a:r>
          </a:p>
          <a:p>
            <a:pPr lvl="1"/>
            <a:r>
              <a:rPr lang="sk-SK" dirty="0"/>
              <a:t>stĺpce zodpovedajú atribútom</a:t>
            </a:r>
          </a:p>
          <a:p>
            <a:r>
              <a:rPr lang="sk-SK" dirty="0" err="1"/>
              <a:t>Format-List</a:t>
            </a:r>
            <a:r>
              <a:rPr lang="sk-SK" dirty="0"/>
              <a:t> (</a:t>
            </a:r>
            <a:r>
              <a:rPr lang="sk-SK" dirty="0" err="1"/>
              <a:t>fl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objekty naformátuje pod seba</a:t>
            </a:r>
          </a:p>
          <a:p>
            <a:pPr lvl="1"/>
            <a:r>
              <a:rPr lang="sk-SK" dirty="0"/>
              <a:t>ich atribúty sú tiež pod sebou</a:t>
            </a:r>
          </a:p>
          <a:p>
            <a:r>
              <a:rPr lang="sk-SK" dirty="0" err="1"/>
              <a:t>Format-Wide</a:t>
            </a:r>
            <a:r>
              <a:rPr lang="sk-SK" dirty="0"/>
              <a:t> (</a:t>
            </a:r>
            <a:r>
              <a:rPr lang="sk-SK" dirty="0" err="1"/>
              <a:t>fw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zobrazí jeden atribút objektov</a:t>
            </a:r>
          </a:p>
          <a:p>
            <a:pPr lvl="1"/>
            <a:r>
              <a:rPr lang="sk-SK" dirty="0"/>
              <a:t>atribúty zobrazí do mriežky</a:t>
            </a:r>
          </a:p>
        </p:txBody>
      </p:sp>
    </p:spTree>
    <p:extLst>
      <p:ext uri="{BB962C8B-B14F-4D97-AF65-F5344CB8AC3E}">
        <p14:creationId xmlns:p14="http://schemas.microsoft.com/office/powerpoint/2010/main" val="1628304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Trivia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! / Kuriozity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800" dirty="0"/>
              <a:t>čo sa stane, keď uvediem len</a:t>
            </a:r>
          </a:p>
          <a:p>
            <a:endParaRPr lang="sk-SK" sz="2800" dirty="0"/>
          </a:p>
          <a:p>
            <a:endParaRPr lang="sk-SK" sz="2800" dirty="0"/>
          </a:p>
          <a:p>
            <a:r>
              <a:rPr lang="sk-SK" sz="2800" dirty="0"/>
              <a:t>výstup ide do implicitného </a:t>
            </a:r>
            <a:r>
              <a:rPr lang="sk-SK" sz="2800" dirty="0" err="1"/>
              <a:t>cmdletu</a:t>
            </a:r>
            <a:r>
              <a:rPr lang="sk-SK" sz="2800" dirty="0"/>
              <a:t> </a:t>
            </a:r>
            <a:r>
              <a:rPr lang="sk-SK" sz="2800" b="1" dirty="0" err="1"/>
              <a:t>Out-Default</a:t>
            </a:r>
            <a:endParaRPr lang="sk-SK" sz="2800" b="1" dirty="0"/>
          </a:p>
          <a:p>
            <a:endParaRPr lang="sk-SK" sz="2800" b="1" dirty="0"/>
          </a:p>
          <a:p>
            <a:endParaRPr lang="sk-SK" sz="2800" b="1" dirty="0"/>
          </a:p>
          <a:p>
            <a:r>
              <a:rPr lang="sk-SK" sz="2800" dirty="0"/>
              <a:t>ten vyberie implicitný </a:t>
            </a:r>
            <a:r>
              <a:rPr lang="sk-SK" sz="2800" dirty="0" err="1"/>
              <a:t>formátovač</a:t>
            </a:r>
            <a:r>
              <a:rPr lang="sk-SK" sz="2800" dirty="0"/>
              <a:t> a pošle doň dáta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7544" y="2636912"/>
            <a:ext cx="8208912" cy="6480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3"/>
          <p:cNvSpPr/>
          <p:nvPr/>
        </p:nvSpPr>
        <p:spPr>
          <a:xfrm>
            <a:off x="478147" y="4365104"/>
            <a:ext cx="8208912" cy="6480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Out-Default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6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Skriptovanie v operačných </a:t>
            </a:r>
            <a:r>
              <a:rPr lang="sk-SK" dirty="0" err="1"/>
              <a:t>sytémoch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skriptovanie v OS umožňuje programovaním zautomatizovať administrátorské úkony</a:t>
            </a:r>
          </a:p>
          <a:p>
            <a:r>
              <a:rPr lang="sk-SK" dirty="0"/>
              <a:t>skriptovanie = programovanie</a:t>
            </a:r>
          </a:p>
        </p:txBody>
      </p:sp>
    </p:spTree>
    <p:extLst>
      <p:ext uri="{BB962C8B-B14F-4D97-AF65-F5344CB8AC3E}">
        <p14:creationId xmlns:p14="http://schemas.microsoft.com/office/powerpoint/2010/main" val="4186628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Triedenie objektov – </a:t>
            </a:r>
            <a:r>
              <a:rPr lang="sk-SK" dirty="0" err="1"/>
              <a:t>Sort-Object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6131024" cy="3273227"/>
          </a:xfrm>
        </p:spPr>
        <p:txBody>
          <a:bodyPr>
            <a:normAutofit/>
          </a:bodyPr>
          <a:lstStyle/>
          <a:p>
            <a:r>
              <a:rPr lang="sk-SK" sz="2800" dirty="0"/>
              <a:t>triedenie je univerzálne</a:t>
            </a:r>
          </a:p>
          <a:p>
            <a:r>
              <a:rPr lang="sk-SK" sz="2800" dirty="0"/>
              <a:t>obvykle treba uviesť vlastnosť, podľa ktorej bude triedenie vykonané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5536" y="1628800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Vypíšte názvy všetkých EXE súborov v adresári C:\Windows usporiadaných podľa veľkosti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601" y="5445224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C:\Windows\*.exe | sort –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property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length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552728" y="3058785"/>
            <a:ext cx="2267744" cy="2052228"/>
          </a:xfrm>
          <a:prstGeom prst="wedgeRectCallout">
            <a:avLst>
              <a:gd name="adj1" fmla="val -44137"/>
              <a:gd name="adj2" fmla="val 64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trieď podľa dĺžky súboru</a:t>
            </a:r>
          </a:p>
        </p:txBody>
      </p:sp>
    </p:spTree>
    <p:extLst>
      <p:ext uri="{BB962C8B-B14F-4D97-AF65-F5344CB8AC3E}">
        <p14:creationId xmlns:p14="http://schemas.microsoft.com/office/powerpoint/2010/main" val="1622400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Triedenie objektov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171"/>
            <a:ext cx="8147248" cy="4599117"/>
          </a:xfrm>
        </p:spPr>
        <p:txBody>
          <a:bodyPr>
            <a:normAutofit/>
          </a:bodyPr>
          <a:lstStyle/>
          <a:p>
            <a:r>
              <a:rPr lang="sk-SK" sz="2800" dirty="0"/>
              <a:t>názov parametra </a:t>
            </a:r>
            <a:r>
              <a:rPr lang="sk-SK" sz="2800" b="1" dirty="0"/>
              <a:t>–</a:t>
            </a:r>
            <a:r>
              <a:rPr lang="sk-SK" sz="2800" b="1" dirty="0" err="1"/>
              <a:t>property</a:t>
            </a:r>
            <a:r>
              <a:rPr lang="sk-SK" sz="2800" dirty="0"/>
              <a:t> možno vynechať</a:t>
            </a:r>
          </a:p>
          <a:p>
            <a:r>
              <a:rPr lang="sk-SK" sz="2800" dirty="0"/>
              <a:t>možno triediť aj zostupne</a:t>
            </a:r>
          </a:p>
          <a:p>
            <a:endParaRPr lang="sk-SK" sz="2800" dirty="0"/>
          </a:p>
          <a:p>
            <a:endParaRPr lang="sk-SK" sz="2800" dirty="0"/>
          </a:p>
          <a:p>
            <a:r>
              <a:rPr lang="sk-SK" sz="2800" dirty="0"/>
              <a:t>triedenie štandardne nerozlišuje veľké a malé písmená, možno to zapnúť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151" y="2960948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*.exe | sort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>
                <a:latin typeface="Consolas" pitchFamily="49" charset="0"/>
                <a:cs typeface="Consolas" pitchFamily="49" charset="0"/>
              </a:rPr>
              <a:t> -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desc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842" y="5085184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*.exe | sort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–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desc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-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case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497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Výber niektorých atribútov objektov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800" dirty="0"/>
              <a:t>mnohokrát chceme v rúre používať len niektoré z atribútov objektov</a:t>
            </a:r>
          </a:p>
          <a:p>
            <a:r>
              <a:rPr lang="sk-SK" sz="2800" dirty="0" err="1"/>
              <a:t>cmdlet</a:t>
            </a:r>
            <a:r>
              <a:rPr lang="sk-SK" sz="2800" dirty="0"/>
              <a:t> </a:t>
            </a:r>
            <a:r>
              <a:rPr lang="sk-SK" sz="2800" b="1" dirty="0" err="1"/>
              <a:t>Select-Object</a:t>
            </a:r>
            <a:r>
              <a:rPr lang="sk-SK" sz="2800" dirty="0"/>
              <a:t> umožňuje odfiltrovať niektoré atribúty</a:t>
            </a:r>
          </a:p>
          <a:p>
            <a:pPr lvl="1"/>
            <a:r>
              <a:rPr lang="sk-SK" sz="2400" dirty="0" err="1"/>
              <a:t>alias</a:t>
            </a:r>
            <a:r>
              <a:rPr lang="sk-SK" sz="2400" dirty="0"/>
              <a:t>: </a:t>
            </a:r>
            <a:r>
              <a:rPr lang="sk-SK" sz="2400" b="1" dirty="0" err="1"/>
              <a:t>select</a:t>
            </a:r>
            <a:endParaRPr lang="sk-SK" sz="2400" b="1" dirty="0"/>
          </a:p>
          <a:p>
            <a:pPr lvl="1"/>
            <a:endParaRPr lang="sk-SK" sz="2400" b="1" dirty="0"/>
          </a:p>
          <a:p>
            <a:pPr lvl="1"/>
            <a:endParaRPr lang="sk-SK" sz="2400" b="1" dirty="0"/>
          </a:p>
          <a:p>
            <a:pPr lvl="1"/>
            <a:r>
              <a:rPr lang="sk-SK" sz="2400" dirty="0"/>
              <a:t>vypíše meno a dĺžku súborov</a:t>
            </a:r>
          </a:p>
          <a:p>
            <a:pPr lvl="1"/>
            <a:endParaRPr lang="sk-SK" sz="2400" dirty="0"/>
          </a:p>
        </p:txBody>
      </p:sp>
      <p:sp>
        <p:nvSpPr>
          <p:cNvPr id="4" name="Rectangle 3"/>
          <p:cNvSpPr/>
          <p:nvPr/>
        </p:nvSpPr>
        <p:spPr>
          <a:xfrm>
            <a:off x="491772" y="4637394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*.exe 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select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Length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21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Rozdiel medzi </a:t>
            </a:r>
            <a:r>
              <a:rPr lang="sk-SK" dirty="0" err="1"/>
              <a:t>Select-Object</a:t>
            </a:r>
            <a:r>
              <a:rPr lang="sk-SK" dirty="0"/>
              <a:t> a </a:t>
            </a:r>
            <a:r>
              <a:rPr lang="sk-SK" dirty="0" err="1"/>
              <a:t>Format</a:t>
            </a:r>
            <a:r>
              <a:rPr lang="sk-SK" dirty="0"/>
              <a:t>-*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72" y="3501008"/>
            <a:ext cx="8229600" cy="2553147"/>
          </a:xfrm>
        </p:spPr>
        <p:txBody>
          <a:bodyPr>
            <a:noAutofit/>
          </a:bodyPr>
          <a:lstStyle/>
          <a:p>
            <a:r>
              <a:rPr lang="sk-SK" b="1" dirty="0" err="1"/>
              <a:t>Select-Object</a:t>
            </a:r>
            <a:r>
              <a:rPr lang="sk-SK" dirty="0"/>
              <a:t> vezme z rúry objekt a </a:t>
            </a:r>
            <a:r>
              <a:rPr lang="sk-SK" b="1" dirty="0"/>
              <a:t>pošle do rúry</a:t>
            </a:r>
            <a:r>
              <a:rPr lang="sk-SK" dirty="0"/>
              <a:t> nový objekt, ktorý obsahuje len špecifikované atribúty</a:t>
            </a:r>
          </a:p>
          <a:p>
            <a:r>
              <a:rPr lang="sk-SK" b="1" dirty="0" err="1"/>
              <a:t>ft</a:t>
            </a:r>
            <a:r>
              <a:rPr lang="sk-SK" dirty="0"/>
              <a:t> a </a:t>
            </a:r>
            <a:r>
              <a:rPr lang="sk-SK" b="1" dirty="0" err="1"/>
              <a:t>fl</a:t>
            </a:r>
            <a:r>
              <a:rPr lang="sk-SK" dirty="0"/>
              <a:t> vezme z rúry objekt a </a:t>
            </a:r>
            <a:r>
              <a:rPr lang="sk-SK" b="1" dirty="0"/>
              <a:t>vypíše </a:t>
            </a:r>
            <a:r>
              <a:rPr lang="sk-SK" dirty="0"/>
              <a:t>len špecifikované atribúty objektu</a:t>
            </a:r>
            <a:endParaRPr lang="sk-SK" b="1" dirty="0"/>
          </a:p>
        </p:txBody>
      </p:sp>
      <p:sp>
        <p:nvSpPr>
          <p:cNvPr id="4" name="Rectangle 3"/>
          <p:cNvSpPr/>
          <p:nvPr/>
        </p:nvSpPr>
        <p:spPr>
          <a:xfrm>
            <a:off x="491772" y="1700808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*.exe 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select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Length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772" y="2564904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*.exe 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ft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Length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504948" y="1538790"/>
            <a:ext cx="2267744" cy="2052228"/>
          </a:xfrm>
          <a:prstGeom prst="wedgeRectCallout">
            <a:avLst>
              <a:gd name="adj1" fmla="val -31692"/>
              <a:gd name="adj2" fmla="val 9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rovnaký výstup!</a:t>
            </a:r>
          </a:p>
        </p:txBody>
      </p:sp>
    </p:spTree>
    <p:extLst>
      <p:ext uri="{BB962C8B-B14F-4D97-AF65-F5344CB8AC3E}">
        <p14:creationId xmlns:p14="http://schemas.microsoft.com/office/powerpoint/2010/main" val="1871285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94122"/>
          </a:xfrm>
        </p:spPr>
        <p:txBody>
          <a:bodyPr/>
          <a:lstStyle/>
          <a:p>
            <a:r>
              <a:rPr lang="sk-SK" dirty="0"/>
              <a:t>Výber prvých N objektov – </a:t>
            </a:r>
            <a:r>
              <a:rPr lang="sk-SK" dirty="0" err="1"/>
              <a:t>Select-Object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772308"/>
          </a:xfrm>
        </p:spPr>
        <p:txBody>
          <a:bodyPr>
            <a:normAutofit lnSpcReduction="10000"/>
          </a:bodyPr>
          <a:lstStyle/>
          <a:p>
            <a:r>
              <a:rPr lang="sk-SK" sz="2800" b="1" dirty="0" err="1"/>
              <a:t>dir</a:t>
            </a:r>
            <a:r>
              <a:rPr lang="sk-SK" sz="2800" dirty="0"/>
              <a:t> pošle do rúry zoznam súborov/adresárov</a:t>
            </a:r>
          </a:p>
          <a:p>
            <a:r>
              <a:rPr lang="sk-SK" sz="2800" b="1" dirty="0"/>
              <a:t>sort</a:t>
            </a:r>
            <a:r>
              <a:rPr lang="sk-SK" sz="2800" dirty="0"/>
              <a:t> usporiada objekty podľa dĺžky, najväčší objekt je prvý</a:t>
            </a:r>
          </a:p>
          <a:p>
            <a:r>
              <a:rPr lang="sk-SK" sz="2800" dirty="0"/>
              <a:t>parameter </a:t>
            </a:r>
            <a:r>
              <a:rPr lang="sk-SK" sz="2800" b="1" dirty="0"/>
              <a:t>–</a:t>
            </a:r>
            <a:r>
              <a:rPr lang="sk-SK" sz="2800" b="1" dirty="0" err="1"/>
              <a:t>first</a:t>
            </a:r>
            <a:r>
              <a:rPr lang="sk-SK" sz="2800" dirty="0"/>
              <a:t> 1 zoberie zo </a:t>
            </a:r>
            <a:br>
              <a:rPr lang="sk-SK" sz="2800" dirty="0"/>
            </a:br>
            <a:r>
              <a:rPr lang="sk-SK" sz="2800" dirty="0"/>
              <a:t>zoznamu len prvý objekt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772" y="1628800"/>
            <a:ext cx="82809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Vypíšte najväčší súbor v adresári!</a:t>
            </a:r>
          </a:p>
        </p:txBody>
      </p:sp>
      <p:sp>
        <p:nvSpPr>
          <p:cNvPr id="5" name="Rectangle 4"/>
          <p:cNvSpPr/>
          <p:nvPr/>
        </p:nvSpPr>
        <p:spPr>
          <a:xfrm>
            <a:off x="491772" y="2888940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| sort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length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–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desc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select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–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first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796136" y="5085184"/>
            <a:ext cx="2976556" cy="1296143"/>
          </a:xfrm>
          <a:prstGeom prst="wedgeRectCallout">
            <a:avLst>
              <a:gd name="adj1" fmla="val -31692"/>
              <a:gd name="adj2" fmla="val 9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Unix: </a:t>
            </a:r>
            <a:r>
              <a:rPr lang="sk-SK" sz="2400" b="1" dirty="0" err="1"/>
              <a:t>head</a:t>
            </a:r>
            <a:r>
              <a:rPr lang="sk-SK" sz="2400" b="1" dirty="0"/>
              <a:t> / </a:t>
            </a:r>
            <a:r>
              <a:rPr lang="sk-SK" sz="2400" b="1" dirty="0" err="1"/>
              <a:t>tail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57713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Filtrovanie podľa atribútov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888432"/>
          </a:xfrm>
        </p:spPr>
        <p:txBody>
          <a:bodyPr>
            <a:normAutofit/>
          </a:bodyPr>
          <a:lstStyle/>
          <a:p>
            <a:r>
              <a:rPr lang="sk-SK" sz="2800" b="1" dirty="0"/>
              <a:t>W</a:t>
            </a:r>
            <a:r>
              <a:rPr lang="en-US" sz="2800" b="1" dirty="0"/>
              <a:t>here</a:t>
            </a:r>
            <a:r>
              <a:rPr lang="sk-SK" sz="2800" b="1" dirty="0"/>
              <a:t>-</a:t>
            </a:r>
            <a:r>
              <a:rPr lang="sk-SK" sz="2800" b="1" dirty="0" err="1"/>
              <a:t>Object</a:t>
            </a:r>
            <a:r>
              <a:rPr lang="en-US" sz="2800" dirty="0"/>
              <a:t> </a:t>
            </a:r>
            <a:r>
              <a:rPr lang="en-US" sz="2800" dirty="0" err="1"/>
              <a:t>vezme</a:t>
            </a:r>
            <a:r>
              <a:rPr lang="en-US" sz="2800" dirty="0"/>
              <a:t> </a:t>
            </a:r>
            <a:r>
              <a:rPr lang="sk-SK" sz="2800" dirty="0"/>
              <a:t>z rúry zoznam objektov</a:t>
            </a:r>
          </a:p>
          <a:p>
            <a:r>
              <a:rPr lang="sk-SK" sz="2800" dirty="0" err="1"/>
              <a:t>preiteruje</a:t>
            </a:r>
            <a:r>
              <a:rPr lang="sk-SK" sz="2800" dirty="0"/>
              <a:t> tento zoznam</a:t>
            </a:r>
          </a:p>
          <a:p>
            <a:r>
              <a:rPr lang="sk-SK" sz="2800" dirty="0"/>
              <a:t>do rúry pošle len tie objekty, ktoré spĺňajú booleovskú podmienku</a:t>
            </a:r>
          </a:p>
          <a:p>
            <a:r>
              <a:rPr lang="sk-SK" sz="2800" dirty="0"/>
              <a:t>pýtame sa, či vlastnosť </a:t>
            </a:r>
            <a:r>
              <a:rPr lang="sk-SK" sz="2800" b="1" dirty="0"/>
              <a:t>Status </a:t>
            </a:r>
            <a:r>
              <a:rPr lang="sk-SK" sz="2800" dirty="0"/>
              <a:t>je rovná </a:t>
            </a:r>
            <a:r>
              <a:rPr lang="sk-SK" sz="2800" b="1" dirty="0" err="1"/>
              <a:t>Running</a:t>
            </a:r>
            <a:endParaRPr lang="sk-SK" sz="2800" dirty="0"/>
          </a:p>
        </p:txBody>
      </p:sp>
      <p:sp>
        <p:nvSpPr>
          <p:cNvPr id="5" name="Rectangle 4"/>
          <p:cNvSpPr/>
          <p:nvPr/>
        </p:nvSpPr>
        <p:spPr>
          <a:xfrm>
            <a:off x="539552" y="1808820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Get-Service | Where-Object Status -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eq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"Running"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780020" y="404664"/>
            <a:ext cx="2040452" cy="1224136"/>
          </a:xfrm>
          <a:prstGeom prst="wedgeRectCallout">
            <a:avLst>
              <a:gd name="adj1" fmla="val -96423"/>
              <a:gd name="adj2" fmla="val 68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Bežiace služby!</a:t>
            </a:r>
          </a:p>
        </p:txBody>
      </p:sp>
    </p:spTree>
    <p:extLst>
      <p:ext uri="{BB962C8B-B14F-4D97-AF65-F5344CB8AC3E}">
        <p14:creationId xmlns:p14="http://schemas.microsoft.com/office/powerpoint/2010/main" val="149002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Filtrovanie podľa atribútov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888432"/>
          </a:xfrm>
        </p:spPr>
        <p:txBody>
          <a:bodyPr>
            <a:normAutofit/>
          </a:bodyPr>
          <a:lstStyle/>
          <a:p>
            <a:r>
              <a:rPr lang="sk-SK" sz="2800" dirty="0"/>
              <a:t>dlhší zápis pre</a:t>
            </a:r>
          </a:p>
          <a:p>
            <a:pPr lvl="1"/>
            <a:r>
              <a:rPr lang="sk-SK" sz="2300" dirty="0"/>
              <a:t>vnorené vlastnosti</a:t>
            </a:r>
          </a:p>
          <a:p>
            <a:pPr lvl="1"/>
            <a:r>
              <a:rPr lang="sk-SK" sz="2300" dirty="0"/>
              <a:t>zložené podmienky</a:t>
            </a:r>
          </a:p>
          <a:p>
            <a:r>
              <a:rPr lang="sk-SK" sz="2800" b="1" dirty="0"/>
              <a:t>$_</a:t>
            </a:r>
            <a:r>
              <a:rPr lang="sk-SK" sz="2800" dirty="0"/>
              <a:t>: špeciálna premenná, v každej iterácii sa za ňu dosadí aktuálny objekt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1808820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Get-Service | Where-Object {$_.Status -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eq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"Stopped"}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780020" y="404664"/>
            <a:ext cx="2040452" cy="1224136"/>
          </a:xfrm>
          <a:prstGeom prst="wedgeRectCallout">
            <a:avLst>
              <a:gd name="adj1" fmla="val -96423"/>
              <a:gd name="adj2" fmla="val 68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Zastavené služby!</a:t>
            </a:r>
          </a:p>
        </p:txBody>
      </p:sp>
    </p:spTree>
    <p:extLst>
      <p:ext uri="{BB962C8B-B14F-4D97-AF65-F5344CB8AC3E}">
        <p14:creationId xmlns:p14="http://schemas.microsoft.com/office/powerpoint/2010/main" val="2622226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Filtrovanie podľa atribútov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Length</a:t>
            </a:r>
            <a:r>
              <a:rPr lang="en-US" sz="2800" dirty="0"/>
              <a:t>: </a:t>
            </a:r>
            <a:r>
              <a:rPr lang="sk-SK" sz="2800" dirty="0"/>
              <a:t>veľkosť súboru, </a:t>
            </a:r>
          </a:p>
          <a:p>
            <a:r>
              <a:rPr lang="sk-SK" sz="2800" dirty="0"/>
              <a:t>1MB: výraz rovný 1024</a:t>
            </a:r>
          </a:p>
          <a:p>
            <a:r>
              <a:rPr lang="sk-SK" sz="2800" dirty="0"/>
              <a:t>operátory porovnávania sa nesú v tradičnom duchu </a:t>
            </a:r>
            <a:r>
              <a:rPr lang="sk-SK" sz="2800" dirty="0" err="1"/>
              <a:t>shell</a:t>
            </a:r>
            <a:r>
              <a:rPr lang="sk-SK" sz="2800" dirty="0"/>
              <a:t> </a:t>
            </a:r>
            <a:r>
              <a:rPr lang="sk-SK" sz="2800" dirty="0" err="1"/>
              <a:t>scriptov</a:t>
            </a:r>
            <a:r>
              <a:rPr lang="sk-SK" sz="2800" dirty="0"/>
              <a:t>...</a:t>
            </a:r>
          </a:p>
          <a:p>
            <a:pPr lvl="1"/>
            <a:r>
              <a:rPr lang="sk-SK" sz="2400" dirty="0"/>
              <a:t>znaky &lt;, &gt; sú rezervované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82809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Vypíšte len súbory väčšie ako 1MB</a:t>
            </a:r>
          </a:p>
        </p:txBody>
      </p:sp>
      <p:sp>
        <p:nvSpPr>
          <p:cNvPr id="5" name="Rectangle 4"/>
          <p:cNvSpPr/>
          <p:nvPr/>
        </p:nvSpPr>
        <p:spPr>
          <a:xfrm>
            <a:off x="491772" y="2888940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| where Length 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1MB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978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Operátory porovnávania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073234"/>
              </p:ext>
            </p:extLst>
          </p:nvPr>
        </p:nvGraphicFramePr>
        <p:xfrm>
          <a:off x="457200" y="1643065"/>
          <a:ext cx="8363272" cy="4018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026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Operátor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PowerShell</a:t>
                      </a:r>
                      <a:endParaRPr lang="sk-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26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r>
                        <a:rPr lang="sk-SK" dirty="0" err="1"/>
                        <a:t>gt</a:t>
                      </a:r>
                      <a:endParaRPr lang="sk-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026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r>
                        <a:rPr lang="sk-SK" dirty="0" err="1"/>
                        <a:t>lt</a:t>
                      </a:r>
                      <a:endParaRPr lang="sk-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26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r>
                        <a:rPr lang="sk-SK" dirty="0" err="1"/>
                        <a:t>ge</a:t>
                      </a:r>
                      <a:endParaRPr lang="sk-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026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r>
                        <a:rPr lang="sk-SK" dirty="0" err="1"/>
                        <a:t>le</a:t>
                      </a:r>
                      <a:endParaRPr lang="sk-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026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r>
                        <a:rPr lang="sk-SK" dirty="0" err="1"/>
                        <a:t>eq</a:t>
                      </a:r>
                      <a:endParaRPr lang="sk-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026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r>
                        <a:rPr lang="sk-SK" dirty="0" err="1"/>
                        <a:t>neq</a:t>
                      </a:r>
                      <a:endParaRPr lang="sk-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2915816" y="5517231"/>
            <a:ext cx="5400600" cy="1335945"/>
          </a:xfrm>
          <a:prstGeom prst="wedgeRectCallout">
            <a:avLst>
              <a:gd name="adj1" fmla="val -37903"/>
              <a:gd name="adj2" fmla="val -13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existujú aj ďalšie, viď</a:t>
            </a:r>
          </a:p>
          <a:p>
            <a:pPr algn="ctr"/>
            <a:r>
              <a:rPr lang="sk-SK" sz="2400" b="1" dirty="0"/>
              <a:t> </a:t>
            </a:r>
            <a:r>
              <a:rPr lang="sk-SK" sz="2400" b="1" dirty="0" err="1"/>
              <a:t>help</a:t>
            </a:r>
            <a:r>
              <a:rPr lang="sk-SK" sz="2400" b="1" dirty="0"/>
              <a:t> </a:t>
            </a:r>
            <a:r>
              <a:rPr lang="sk-SK" sz="2400" b="1" dirty="0" err="1"/>
              <a:t>about_Comparison_Operators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464108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Skracovanie zápisov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72" y="4581128"/>
            <a:ext cx="8229600" cy="2121099"/>
          </a:xfrm>
        </p:spPr>
        <p:txBody>
          <a:bodyPr>
            <a:normAutofit/>
          </a:bodyPr>
          <a:lstStyle/>
          <a:p>
            <a:r>
              <a:rPr lang="sk-SK" sz="2800" b="1" dirty="0" err="1"/>
              <a:t>gsv</a:t>
            </a:r>
            <a:r>
              <a:rPr lang="sk-SK" b="1" dirty="0"/>
              <a:t>: </a:t>
            </a:r>
            <a:r>
              <a:rPr lang="sk-SK" dirty="0" err="1"/>
              <a:t>alias</a:t>
            </a:r>
            <a:r>
              <a:rPr lang="sk-SK" dirty="0"/>
              <a:t> pre </a:t>
            </a:r>
            <a:r>
              <a:rPr lang="sk-SK" dirty="0" err="1"/>
              <a:t>Get-Service</a:t>
            </a:r>
            <a:endParaRPr lang="sk-SK" dirty="0"/>
          </a:p>
          <a:p>
            <a:r>
              <a:rPr lang="sk-SK" b="1" dirty="0"/>
              <a:t>?</a:t>
            </a:r>
            <a:r>
              <a:rPr lang="sk-SK" dirty="0"/>
              <a:t> a </a:t>
            </a:r>
            <a:r>
              <a:rPr lang="sk-SK" b="1" dirty="0" err="1"/>
              <a:t>where</a:t>
            </a:r>
            <a:r>
              <a:rPr lang="sk-SK" dirty="0"/>
              <a:t>: </a:t>
            </a:r>
            <a:r>
              <a:rPr lang="sk-SK" dirty="0" err="1"/>
              <a:t>aliasy</a:t>
            </a:r>
            <a:r>
              <a:rPr lang="sk-SK" dirty="0"/>
              <a:t> pre </a:t>
            </a:r>
            <a:r>
              <a:rPr lang="sk-SK" dirty="0" err="1"/>
              <a:t>Where-Object</a:t>
            </a:r>
            <a:endParaRPr lang="sk-SK" sz="2800" b="1" dirty="0"/>
          </a:p>
          <a:p>
            <a:r>
              <a:rPr lang="sk-SK" sz="2800" dirty="0"/>
              <a:t>-</a:t>
            </a:r>
            <a:r>
              <a:rPr lang="sk-SK" sz="2800" dirty="0" err="1"/>
              <a:t>match</a:t>
            </a:r>
            <a:r>
              <a:rPr lang="sk-SK" sz="2800" dirty="0"/>
              <a:t>: hľadanie podľa regulárneho výrazu</a:t>
            </a:r>
            <a:endParaRPr lang="sk-SK" sz="2400" dirty="0"/>
          </a:p>
        </p:txBody>
      </p:sp>
      <p:sp>
        <p:nvSpPr>
          <p:cNvPr id="5" name="Rectangle 4"/>
          <p:cNvSpPr/>
          <p:nvPr/>
        </p:nvSpPr>
        <p:spPr>
          <a:xfrm>
            <a:off x="491772" y="2744924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2400" dirty="0" err="1">
                <a:latin typeface="Consolas"/>
                <a:ea typeface="Calibri"/>
                <a:cs typeface="Times New Roman"/>
              </a:rPr>
              <a:t>gsv</a:t>
            </a:r>
            <a:r>
              <a:rPr lang="sk-SK" sz="2400" dirty="0">
                <a:latin typeface="Consolas"/>
                <a:ea typeface="Calibri"/>
                <a:cs typeface="Times New Roman"/>
              </a:rPr>
              <a:t> | </a:t>
            </a:r>
            <a:r>
              <a:rPr lang="sk-SK" sz="2400" dirty="0" err="1">
                <a:latin typeface="Consolas"/>
                <a:ea typeface="Calibri"/>
                <a:cs typeface="Times New Roman"/>
              </a:rPr>
              <a:t>where</a:t>
            </a:r>
            <a:r>
              <a:rPr lang="sk-SK" sz="2400" dirty="0">
                <a:latin typeface="Consolas"/>
                <a:ea typeface="Calibri"/>
                <a:cs typeface="Times New Roman"/>
              </a:rPr>
              <a:t> Status -</a:t>
            </a:r>
            <a:r>
              <a:rPr lang="sk-SK" sz="2400" dirty="0" err="1">
                <a:latin typeface="Consolas"/>
                <a:ea typeface="Calibri"/>
                <a:cs typeface="Times New Roman"/>
              </a:rPr>
              <a:t>eq</a:t>
            </a:r>
            <a:r>
              <a:rPr lang="sk-SK" sz="2400" dirty="0">
                <a:latin typeface="Consolas"/>
                <a:ea typeface="Calibri"/>
                <a:cs typeface="Times New Roman"/>
              </a:rPr>
              <a:t> "</a:t>
            </a:r>
            <a:r>
              <a:rPr lang="sk-SK" sz="2400" dirty="0" err="1">
                <a:latin typeface="Consolas"/>
                <a:ea typeface="Calibri"/>
                <a:cs typeface="Times New Roman"/>
              </a:rPr>
              <a:t>Running</a:t>
            </a:r>
            <a:r>
              <a:rPr lang="sk-SK" sz="2400" dirty="0">
                <a:latin typeface="Consolas"/>
                <a:ea typeface="Calibri"/>
                <a:cs typeface="Times New Roman"/>
              </a:rPr>
              <a:t>"</a:t>
            </a:r>
            <a:endParaRPr lang="sk-SK" sz="2400" dirty="0">
              <a:effectLst/>
              <a:latin typeface="Consolas"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772" y="3789040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2400" dirty="0" err="1">
                <a:latin typeface="Consolas"/>
                <a:ea typeface="Calibri"/>
                <a:cs typeface="Times New Roman"/>
              </a:rPr>
              <a:t>gsv</a:t>
            </a:r>
            <a:r>
              <a:rPr lang="sk-SK" sz="2400" dirty="0">
                <a:latin typeface="Consolas"/>
                <a:ea typeface="Calibri"/>
                <a:cs typeface="Times New Roman"/>
              </a:rPr>
              <a:t> | ? Status -</a:t>
            </a:r>
            <a:r>
              <a:rPr lang="sk-SK" sz="2400" dirty="0" err="1">
                <a:latin typeface="Consolas"/>
                <a:ea typeface="Calibri"/>
                <a:cs typeface="Times New Roman"/>
              </a:rPr>
              <a:t>match</a:t>
            </a:r>
            <a:r>
              <a:rPr lang="sk-SK" sz="2400" dirty="0">
                <a:latin typeface="Consolas"/>
                <a:ea typeface="Calibri"/>
                <a:cs typeface="Times New Roman"/>
              </a:rPr>
              <a:t> "run"</a:t>
            </a:r>
            <a:endParaRPr lang="sk-SK" sz="2400" dirty="0">
              <a:effectLst/>
              <a:latin typeface="Consolas"/>
              <a:ea typeface="Calibri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7C7EEE-82F8-5D40-825A-0C7975CA59C8}"/>
              </a:ext>
            </a:extLst>
          </p:cNvPr>
          <p:cNvSpPr/>
          <p:nvPr/>
        </p:nvSpPr>
        <p:spPr>
          <a:xfrm>
            <a:off x="466112" y="1729166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2400" dirty="0" err="1">
                <a:latin typeface="Consolas"/>
                <a:ea typeface="Calibri"/>
                <a:cs typeface="Times New Roman"/>
              </a:rPr>
              <a:t>gsv</a:t>
            </a:r>
            <a:r>
              <a:rPr lang="sk-SK" sz="2400" dirty="0">
                <a:latin typeface="Consolas"/>
                <a:ea typeface="Calibri"/>
                <a:cs typeface="Times New Roman"/>
              </a:rPr>
              <a:t> | </a:t>
            </a:r>
            <a:r>
              <a:rPr lang="sk-SK" sz="2400" dirty="0" err="1">
                <a:latin typeface="Consolas"/>
                <a:ea typeface="Calibri"/>
                <a:cs typeface="Times New Roman"/>
              </a:rPr>
              <a:t>where</a:t>
            </a:r>
            <a:r>
              <a:rPr lang="sk-SK" sz="2400" dirty="0">
                <a:latin typeface="Consolas"/>
                <a:ea typeface="Calibri"/>
                <a:cs typeface="Times New Roman"/>
              </a:rPr>
              <a:t> {$_.Status -</a:t>
            </a:r>
            <a:r>
              <a:rPr lang="sk-SK" sz="2400" dirty="0" err="1">
                <a:latin typeface="Consolas"/>
                <a:ea typeface="Calibri"/>
                <a:cs typeface="Times New Roman"/>
              </a:rPr>
              <a:t>eq</a:t>
            </a:r>
            <a:r>
              <a:rPr lang="sk-SK" sz="2400" dirty="0">
                <a:latin typeface="Consolas"/>
                <a:ea typeface="Calibri"/>
                <a:cs typeface="Times New Roman"/>
              </a:rPr>
              <a:t> "</a:t>
            </a:r>
            <a:r>
              <a:rPr lang="sk-SK" sz="2400" dirty="0" err="1">
                <a:latin typeface="Consolas"/>
                <a:ea typeface="Calibri"/>
                <a:cs typeface="Times New Roman"/>
              </a:rPr>
              <a:t>Running</a:t>
            </a:r>
            <a:r>
              <a:rPr lang="sk-SK" sz="2400" dirty="0">
                <a:latin typeface="Consolas"/>
                <a:ea typeface="Calibri"/>
                <a:cs typeface="Times New Roman"/>
              </a:rPr>
              <a:t>"}</a:t>
            </a:r>
            <a:endParaRPr lang="sk-SK" sz="2400" dirty="0">
              <a:effectLst/>
              <a:latin typeface="Consolas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543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Skriptovacie jazyky pre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používané už od nepamäti</a:t>
            </a:r>
          </a:p>
          <a:p>
            <a:pPr lvl="1"/>
            <a:r>
              <a:rPr lang="sk-SK" dirty="0"/>
              <a:t>od čias, keď GUI prakticky neexistovalo</a:t>
            </a:r>
          </a:p>
          <a:p>
            <a:pPr lvl="1"/>
            <a:r>
              <a:rPr lang="sk-SK" dirty="0"/>
              <a:t>a ani nebolo potrebné</a:t>
            </a:r>
          </a:p>
          <a:p>
            <a:r>
              <a:rPr lang="sk-SK" dirty="0" err="1"/>
              <a:t>shell</a:t>
            </a:r>
            <a:r>
              <a:rPr lang="sk-SK" dirty="0"/>
              <a:t> = </a:t>
            </a:r>
            <a:r>
              <a:rPr lang="sk-SK" dirty="0" err="1"/>
              <a:t>command</a:t>
            </a:r>
            <a:r>
              <a:rPr lang="sk-SK" dirty="0"/>
              <a:t> </a:t>
            </a:r>
            <a:r>
              <a:rPr lang="sk-SK" dirty="0" err="1"/>
              <a:t>line</a:t>
            </a:r>
            <a:r>
              <a:rPr lang="sk-SK" dirty="0"/>
              <a:t> interpreter</a:t>
            </a:r>
          </a:p>
          <a:p>
            <a:pPr lvl="1"/>
            <a:r>
              <a:rPr lang="sk-SK" dirty="0"/>
              <a:t>interpreter príkazov z riadku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4351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Štatistické výpočty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často sú potrebné výpočty</a:t>
            </a:r>
          </a:p>
          <a:p>
            <a:pPr lvl="1"/>
            <a:r>
              <a:rPr lang="sk-SK" dirty="0"/>
              <a:t>sumy</a:t>
            </a:r>
          </a:p>
          <a:p>
            <a:pPr lvl="1"/>
            <a:r>
              <a:rPr lang="sk-SK" dirty="0"/>
              <a:t>počty</a:t>
            </a:r>
          </a:p>
          <a:p>
            <a:pPr lvl="1"/>
            <a:r>
              <a:rPr lang="sk-SK" dirty="0"/>
              <a:t>priemery...</a:t>
            </a:r>
          </a:p>
          <a:p>
            <a:r>
              <a:rPr lang="sk-SK" dirty="0" err="1"/>
              <a:t>cmdlet</a:t>
            </a:r>
            <a:r>
              <a:rPr lang="sk-SK" dirty="0"/>
              <a:t> </a:t>
            </a:r>
            <a:r>
              <a:rPr lang="sk-SK" b="1" dirty="0" err="1"/>
              <a:t>Measure-Object</a:t>
            </a:r>
            <a:endParaRPr lang="sk-SK" b="1" dirty="0"/>
          </a:p>
          <a:p>
            <a:pPr lvl="1"/>
            <a:r>
              <a:rPr lang="sk-SK" dirty="0" err="1"/>
              <a:t>alias</a:t>
            </a:r>
            <a:r>
              <a:rPr lang="sk-SK" dirty="0"/>
              <a:t> </a:t>
            </a:r>
            <a:r>
              <a:rPr lang="sk-SK" b="1" dirty="0" err="1"/>
              <a:t>measure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5739696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Štatistické výpočty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>
            <a:normAutofit/>
          </a:bodyPr>
          <a:lstStyle/>
          <a:p>
            <a:r>
              <a:rPr lang="sk-SK" sz="2800" b="1" dirty="0" err="1"/>
              <a:t>Measure-Object</a:t>
            </a:r>
            <a:r>
              <a:rPr lang="sk-SK" sz="2800" dirty="0"/>
              <a:t> vráti objekt, v ktorého atribútoch sú štatistiky</a:t>
            </a:r>
          </a:p>
          <a:p>
            <a:r>
              <a:rPr lang="sk-SK" sz="2800" dirty="0"/>
              <a:t>štandardne sa ráta len počet objektov, ktoré sa nachádzajú v rúre</a:t>
            </a:r>
            <a:endParaRPr lang="sk-SK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1556792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Vypíšte počet DOC súborov v aktuálnom adresári</a:t>
            </a:r>
          </a:p>
        </p:txBody>
      </p:sp>
      <p:sp>
        <p:nvSpPr>
          <p:cNvPr id="5" name="Rectangle 4"/>
          <p:cNvSpPr/>
          <p:nvPr/>
        </p:nvSpPr>
        <p:spPr>
          <a:xfrm>
            <a:off x="491772" y="2888940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*.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doc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measure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6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Štatistické výpočty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1368151"/>
          </a:xfrm>
        </p:spPr>
        <p:txBody>
          <a:bodyPr>
            <a:normAutofit/>
          </a:bodyPr>
          <a:lstStyle/>
          <a:p>
            <a:r>
              <a:rPr lang="sk-SK" sz="2800" dirty="0"/>
              <a:t>popri počte vráti aj sumu</a:t>
            </a:r>
          </a:p>
          <a:p>
            <a:r>
              <a:rPr lang="sk-SK" sz="2800" dirty="0"/>
              <a:t>ak chceme len sumu, tak:</a:t>
            </a:r>
            <a:endParaRPr lang="sk-SK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Vypíšte veľkosť, ktorú zaberajú súbory DOC v aktuálnom adresári</a:t>
            </a:r>
          </a:p>
        </p:txBody>
      </p:sp>
      <p:sp>
        <p:nvSpPr>
          <p:cNvPr id="5" name="Rectangle 4"/>
          <p:cNvSpPr/>
          <p:nvPr/>
        </p:nvSpPr>
        <p:spPr>
          <a:xfrm>
            <a:off x="491772" y="2996952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*.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doc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| measure -sum length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772" y="5157192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*.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doc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| measure -sum length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select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sum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85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Štatistické výpočty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Koľko </a:t>
            </a:r>
            <a:r>
              <a:rPr lang="sk-SK" sz="2400" dirty="0" err="1"/>
              <a:t>cmdletov</a:t>
            </a:r>
            <a:r>
              <a:rPr lang="sk-SK" sz="2400" dirty="0"/>
              <a:t> máme k dispozícii?</a:t>
            </a:r>
          </a:p>
        </p:txBody>
      </p:sp>
      <p:sp>
        <p:nvSpPr>
          <p:cNvPr id="5" name="Rectangle 4"/>
          <p:cNvSpPr/>
          <p:nvPr/>
        </p:nvSpPr>
        <p:spPr>
          <a:xfrm>
            <a:off x="491772" y="2996952"/>
            <a:ext cx="8280920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>
                <a:latin typeface="Consolas" pitchFamily="49" charset="0"/>
                <a:cs typeface="Consolas" pitchFamily="49" charset="0"/>
              </a:rPr>
              <a:t>gcm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–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CommandType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cmdlet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measure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1772" y="4005064"/>
            <a:ext cx="8280920" cy="10081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gcm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| ?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CommandType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-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match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"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Cmdlet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measure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99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Štatistické výpočty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Koľko riadkov má súbor?</a:t>
            </a:r>
          </a:p>
        </p:txBody>
      </p:sp>
      <p:sp>
        <p:nvSpPr>
          <p:cNvPr id="8" name="Rectangle 7"/>
          <p:cNvSpPr/>
          <p:nvPr/>
        </p:nvSpPr>
        <p:spPr>
          <a:xfrm>
            <a:off x="491772" y="3068960"/>
            <a:ext cx="8280920" cy="19442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Get-Content C:/windows/win.ini | measure -line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861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Dátový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925655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Dátový model v </a:t>
            </a:r>
            <a:r>
              <a:rPr lang="sk-SK" dirty="0" err="1"/>
              <a:t>PowerShelli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rúrou putujú objekty</a:t>
            </a:r>
          </a:p>
          <a:p>
            <a:pPr lvl="1"/>
            <a:r>
              <a:rPr lang="sk-SK" dirty="0"/>
              <a:t>v klasickom zmysle OOP</a:t>
            </a:r>
          </a:p>
          <a:p>
            <a:pPr lvl="2"/>
            <a:r>
              <a:rPr lang="sk-SK" dirty="0" err="1"/>
              <a:t>properties</a:t>
            </a:r>
            <a:r>
              <a:rPr lang="sk-SK" dirty="0"/>
              <a:t> (inštančné premenné)</a:t>
            </a:r>
          </a:p>
          <a:p>
            <a:pPr lvl="2"/>
            <a:r>
              <a:rPr lang="sk-SK" dirty="0"/>
              <a:t>metódy</a:t>
            </a:r>
          </a:p>
          <a:p>
            <a:r>
              <a:rPr lang="sk-SK" dirty="0"/>
              <a:t>ako zisťovať vlastnosti jednotlivých objektov?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00704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Dátový model v </a:t>
            </a:r>
            <a:r>
              <a:rPr lang="sk-SK" dirty="0" err="1"/>
              <a:t>PowerShelli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3200" dirty="0"/>
              <a:t>rúrou putujú objekty</a:t>
            </a:r>
          </a:p>
          <a:p>
            <a:pPr lvl="1"/>
            <a:r>
              <a:rPr lang="sk-SK" sz="2800" dirty="0"/>
              <a:t>v klasickom zmysle OOP</a:t>
            </a:r>
          </a:p>
          <a:p>
            <a:pPr lvl="2"/>
            <a:r>
              <a:rPr lang="sk-SK" sz="2400" dirty="0" err="1"/>
              <a:t>properties</a:t>
            </a:r>
            <a:r>
              <a:rPr lang="sk-SK" sz="2400" dirty="0"/>
              <a:t> (inštančné premenné)</a:t>
            </a:r>
          </a:p>
          <a:p>
            <a:pPr lvl="2"/>
            <a:r>
              <a:rPr lang="sk-SK" sz="2400" dirty="0"/>
              <a:t>metódy</a:t>
            </a:r>
          </a:p>
          <a:p>
            <a:r>
              <a:rPr lang="sk-SK" sz="3200" dirty="0"/>
              <a:t>ako zisťovať vlastnosti jednotlivých objektov?</a:t>
            </a:r>
          </a:p>
          <a:p>
            <a:endParaRPr lang="sk-SK" sz="3200" dirty="0"/>
          </a:p>
          <a:p>
            <a:endParaRPr lang="sk-SK" sz="3200" dirty="0"/>
          </a:p>
          <a:p>
            <a:r>
              <a:rPr lang="sk-SK" sz="3200" dirty="0"/>
              <a:t>získa </a:t>
            </a:r>
            <a:r>
              <a:rPr lang="sk-SK" sz="3200" dirty="0" err="1"/>
              <a:t>metadáta</a:t>
            </a:r>
            <a:r>
              <a:rPr lang="sk-SK" sz="3200" dirty="0"/>
              <a:t> o objekte, ktorý príde z rúry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4120" y="4437112"/>
            <a:ext cx="828092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/>
              <a:t>cmdlet</a:t>
            </a:r>
            <a:r>
              <a:rPr lang="sk-SK" sz="2400" dirty="0"/>
              <a:t> </a:t>
            </a:r>
            <a:r>
              <a:rPr lang="sk-SK" sz="2400" dirty="0" err="1"/>
              <a:t>Get-Member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8719460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Informácie o objekte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280" y="1412776"/>
            <a:ext cx="8280920" cy="792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Get-Member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3" t="15653" r="12217" b="21547"/>
          <a:stretch/>
        </p:blipFill>
        <p:spPr bwMode="auto">
          <a:xfrm>
            <a:off x="377403" y="2420888"/>
            <a:ext cx="8388673" cy="38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0773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Dátový model v </a:t>
            </a:r>
            <a:r>
              <a:rPr lang="sk-SK" dirty="0" err="1"/>
              <a:t>PowerShelli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/>
              <a:t>Objekt v rúre má</a:t>
            </a:r>
          </a:p>
          <a:p>
            <a:pPr lvl="1"/>
            <a:r>
              <a:rPr lang="sk-SK" sz="2800" dirty="0"/>
              <a:t>metódy (</a:t>
            </a:r>
            <a:r>
              <a:rPr lang="sk-SK" sz="2800" dirty="0" err="1"/>
              <a:t>methods</a:t>
            </a:r>
            <a:r>
              <a:rPr lang="sk-SK" sz="2800" dirty="0"/>
              <a:t>)</a:t>
            </a:r>
          </a:p>
          <a:p>
            <a:pPr lvl="1"/>
            <a:r>
              <a:rPr lang="sk-SK" sz="2800" dirty="0"/>
              <a:t>vlastnosti/atribúty (</a:t>
            </a:r>
            <a:r>
              <a:rPr lang="sk-SK" sz="2800" dirty="0" err="1"/>
              <a:t>properties</a:t>
            </a:r>
            <a:r>
              <a:rPr lang="sk-SK" sz="2800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652" y="3789040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Adresár C: je objekt. Zistite hodnoty jeho vlastností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652" y="5373216"/>
            <a:ext cx="8280920" cy="11566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ItemProperty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C: |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1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Nudná a dramatická história </a:t>
            </a:r>
            <a:r>
              <a:rPr lang="sk-SK" dirty="0" err="1"/>
              <a:t>shellov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dirty="0"/>
              <a:t>1961: </a:t>
            </a:r>
            <a:r>
              <a:rPr lang="sk-SK" dirty="0">
                <a:solidFill>
                  <a:schemeClr val="bg1"/>
                </a:solidFill>
                <a:latin typeface="Segoe UI Semibold" pitchFamily="34" charset="0"/>
              </a:rPr>
              <a:t>RUNCOM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/>
              <a:t>[</a:t>
            </a:r>
            <a:r>
              <a:rPr lang="sk-SK" dirty="0" err="1"/>
              <a:t>op</a:t>
            </a:r>
            <a:r>
              <a:rPr lang="sk-SK" dirty="0"/>
              <a:t>. </a:t>
            </a:r>
            <a:r>
              <a:rPr lang="sk-SK" dirty="0" err="1"/>
              <a:t>sys</a:t>
            </a:r>
            <a:r>
              <a:rPr lang="sk-SK" dirty="0"/>
              <a:t>. CTSS]</a:t>
            </a:r>
          </a:p>
          <a:p>
            <a:pPr lvl="1"/>
            <a:r>
              <a:rPr lang="sk-SK" dirty="0"/>
              <a:t>možnosť spúšťať jednoduché príkazy s parametrami</a:t>
            </a:r>
          </a:p>
          <a:p>
            <a:r>
              <a:rPr lang="sk-SK" dirty="0"/>
              <a:t>1965: </a:t>
            </a:r>
            <a:r>
              <a:rPr lang="sk-SK" dirty="0" err="1"/>
              <a:t>op</a:t>
            </a:r>
            <a:r>
              <a:rPr lang="sk-SK" dirty="0"/>
              <a:t>. </a:t>
            </a:r>
            <a:r>
              <a:rPr lang="sk-SK" dirty="0" err="1"/>
              <a:t>sys</a:t>
            </a:r>
            <a:r>
              <a:rPr lang="sk-SK" dirty="0"/>
              <a:t>.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Multics</a:t>
            </a:r>
            <a:endParaRPr lang="sk-SK" dirty="0">
              <a:solidFill>
                <a:schemeClr val="bg1"/>
              </a:solidFill>
              <a:latin typeface="Segoe UI Semibold" pitchFamily="34" charset="0"/>
            </a:endParaRPr>
          </a:p>
          <a:p>
            <a:pPr lvl="1"/>
            <a:r>
              <a:rPr lang="sk-SK" dirty="0"/>
              <a:t>presmerovanie vstupov a výstupov príkazov</a:t>
            </a:r>
          </a:p>
          <a:p>
            <a:pPr lvl="1"/>
            <a:r>
              <a:rPr lang="sk-SK" dirty="0"/>
              <a:t>pomocou samostatných príkazov</a:t>
            </a:r>
          </a:p>
        </p:txBody>
      </p:sp>
    </p:spTree>
    <p:extLst>
      <p:ext uri="{BB962C8B-B14F-4D97-AF65-F5344CB8AC3E}">
        <p14:creationId xmlns:p14="http://schemas.microsoft.com/office/powerpoint/2010/main" val="12665039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Get-ItemProperty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503288" y="1628800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ItemProperty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C: |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41" y="2780928"/>
            <a:ext cx="7389813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0888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Dátový model v </a:t>
            </a:r>
            <a:r>
              <a:rPr lang="sk-SK" dirty="0" err="1"/>
              <a:t>PowerShelli</a:t>
            </a:r>
            <a:endParaRPr lang="sk-SK" dirty="0"/>
          </a:p>
        </p:txBody>
      </p:sp>
      <p:sp>
        <p:nvSpPr>
          <p:cNvPr id="6" name="Rounded Rectangle 5"/>
          <p:cNvSpPr/>
          <p:nvPr/>
        </p:nvSpPr>
        <p:spPr>
          <a:xfrm>
            <a:off x="504652" y="1484784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Adresár C: je objekt. Zistite jeho dátový typ, metódy a vlastnosti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478" y="2780928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ItemProperty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C: 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Get-Member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049" b="53277"/>
          <a:stretch/>
        </p:blipFill>
        <p:spPr bwMode="auto">
          <a:xfrm>
            <a:off x="479746" y="4005064"/>
            <a:ext cx="8292652" cy="242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3447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/>
              <a:t>Dátový model: hodnota konkrétnej vlastnosti</a:t>
            </a:r>
            <a:endParaRPr lang="sk-SK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/>
          </a:bodyPr>
          <a:lstStyle/>
          <a:p>
            <a:r>
              <a:rPr lang="sk-SK" sz="3200" dirty="0"/>
              <a:t>toto však vieme dosiahnuť aj inak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4192" y="1484784"/>
            <a:ext cx="82809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Zistite príponu súboru C:\autoexec.bat</a:t>
            </a:r>
          </a:p>
        </p:txBody>
      </p:sp>
      <p:sp>
        <p:nvSpPr>
          <p:cNvPr id="5" name="Rectangle 4"/>
          <p:cNvSpPr/>
          <p:nvPr/>
        </p:nvSpPr>
        <p:spPr>
          <a:xfrm>
            <a:off x="474192" y="2636912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Get-Item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C:\autoexec.bat).Extension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180" y="4725144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fr-FR" sz="2400" dirty="0">
                <a:latin typeface="Consolas" pitchFamily="49" charset="0"/>
                <a:cs typeface="Consolas" pitchFamily="49" charset="0"/>
              </a:rPr>
              <a:t> C:\autoexec.bat | </a:t>
            </a:r>
            <a:r>
              <a:rPr lang="fr-FR" sz="2400" dirty="0" err="1">
                <a:latin typeface="Consolas" pitchFamily="49" charset="0"/>
                <a:cs typeface="Consolas" pitchFamily="49" charset="0"/>
              </a:rPr>
              <a:t>ft</a:t>
            </a:r>
            <a:r>
              <a:rPr lang="fr-FR" sz="2400" dirty="0">
                <a:latin typeface="Consolas" pitchFamily="49" charset="0"/>
                <a:cs typeface="Consolas" pitchFamily="49" charset="0"/>
              </a:rPr>
              <a:t> Extension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4048" y="5577036"/>
            <a:ext cx="3955008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Aký je rozdiel?</a:t>
            </a:r>
          </a:p>
        </p:txBody>
      </p:sp>
    </p:spTree>
    <p:extLst>
      <p:ext uri="{BB962C8B-B14F-4D97-AF65-F5344CB8AC3E}">
        <p14:creationId xmlns:p14="http://schemas.microsoft.com/office/powerpoint/2010/main" val="312305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Dátové typy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/>
          </a:bodyPr>
          <a:lstStyle/>
          <a:p>
            <a:r>
              <a:rPr lang="sk-SK" sz="2400" dirty="0"/>
              <a:t>vráti reťazec</a:t>
            </a:r>
          </a:p>
          <a:p>
            <a:r>
              <a:rPr lang="sk-SK" sz="2400" dirty="0"/>
              <a:t>stačí overiť:</a:t>
            </a:r>
          </a:p>
        </p:txBody>
      </p:sp>
      <p:sp>
        <p:nvSpPr>
          <p:cNvPr id="4" name="Rectangle 3"/>
          <p:cNvSpPr/>
          <p:nvPr/>
        </p:nvSpPr>
        <p:spPr>
          <a:xfrm>
            <a:off x="474192" y="1556792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Get-Item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C:\autoexec.bat).Extension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74192" y="3825044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>
                <a:latin typeface="Consolas" pitchFamily="49" charset="0"/>
                <a:cs typeface="Consolas" pitchFamily="49" charset="0"/>
              </a:rPr>
              <a:t>Get-Item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C:\autoexec.bat).Extension |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gm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25"/>
          <a:stretch/>
        </p:blipFill>
        <p:spPr bwMode="auto">
          <a:xfrm>
            <a:off x="474192" y="5085184"/>
            <a:ext cx="7859713" cy="146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7236296" y="4077072"/>
            <a:ext cx="1368152" cy="504056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763688" y="5315136"/>
            <a:ext cx="1584176" cy="634144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3673940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60"/>
          <a:stretch/>
        </p:blipFill>
        <p:spPr bwMode="auto">
          <a:xfrm>
            <a:off x="474191" y="3429000"/>
            <a:ext cx="8748713" cy="314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Dátové typy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/>
          </a:bodyPr>
          <a:lstStyle/>
          <a:p>
            <a:r>
              <a:rPr lang="sk-SK" sz="2800" dirty="0"/>
              <a:t>vracia formátované objekty</a:t>
            </a:r>
          </a:p>
        </p:txBody>
      </p:sp>
      <p:sp>
        <p:nvSpPr>
          <p:cNvPr id="4" name="Rectangle 3"/>
          <p:cNvSpPr/>
          <p:nvPr/>
        </p:nvSpPr>
        <p:spPr>
          <a:xfrm>
            <a:off x="474192" y="1556792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fr-FR" sz="2400" dirty="0">
                <a:latin typeface="Consolas" pitchFamily="49" charset="0"/>
                <a:cs typeface="Consolas" pitchFamily="49" charset="0"/>
              </a:rPr>
              <a:t> C:\autoexec.bat | </a:t>
            </a:r>
            <a:r>
              <a:rPr lang="fr-FR" sz="2400" dirty="0" err="1">
                <a:latin typeface="Consolas" pitchFamily="49" charset="0"/>
                <a:cs typeface="Consolas" pitchFamily="49" charset="0"/>
              </a:rPr>
              <a:t>ft</a:t>
            </a:r>
            <a:r>
              <a:rPr lang="fr-FR" sz="2400" dirty="0">
                <a:latin typeface="Consolas" pitchFamily="49" charset="0"/>
                <a:cs typeface="Consolas" pitchFamily="49" charset="0"/>
              </a:rPr>
              <a:t> Extension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91680" y="3804456"/>
            <a:ext cx="6408712" cy="344624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8534577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Dátové typy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vidíme, že </a:t>
            </a:r>
            <a:r>
              <a:rPr lang="sk-SK" dirty="0" err="1"/>
              <a:t>PowerShell</a:t>
            </a:r>
            <a:r>
              <a:rPr lang="sk-SK" dirty="0"/>
              <a:t> má silný objektový model</a:t>
            </a:r>
          </a:p>
          <a:p>
            <a:r>
              <a:rPr lang="sk-SK" dirty="0"/>
              <a:t>podporované sú všetky objekty .NET </a:t>
            </a:r>
            <a:r>
              <a:rPr lang="sk-SK" dirty="0" err="1"/>
              <a:t>frameworku</a:t>
            </a:r>
            <a:endParaRPr lang="sk-SK" dirty="0"/>
          </a:p>
          <a:p>
            <a:r>
              <a:rPr lang="sk-SK" dirty="0"/>
              <a:t>objekty sú obalené do špeciálneho objektu </a:t>
            </a:r>
            <a:r>
              <a:rPr lang="sk-SK" dirty="0" err="1"/>
              <a:t>PSObject</a:t>
            </a:r>
            <a:r>
              <a:rPr lang="sk-SK" dirty="0"/>
              <a:t>, ktorý rozširuje funkcionalitu o niektoré pomocné metódy</a:t>
            </a:r>
          </a:p>
        </p:txBody>
      </p:sp>
    </p:spTree>
    <p:extLst>
      <p:ext uri="{BB962C8B-B14F-4D97-AF65-F5344CB8AC3E}">
        <p14:creationId xmlns:p14="http://schemas.microsoft.com/office/powerpoint/2010/main" val="27399249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Dátové typy</a:t>
            </a:r>
            <a:endParaRPr lang="sk-S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409131"/>
          </a:xfrm>
        </p:spPr>
        <p:txBody>
          <a:bodyPr>
            <a:normAutofit/>
          </a:bodyPr>
          <a:lstStyle/>
          <a:p>
            <a:r>
              <a:rPr lang="sk-SK" sz="2800" b="1" dirty="0" err="1"/>
              <a:t>Math</a:t>
            </a:r>
            <a:r>
              <a:rPr lang="sk-SK" sz="2800" dirty="0"/>
              <a:t> je trieda z menného priestoru </a:t>
            </a:r>
            <a:r>
              <a:rPr lang="sk-SK" sz="2800" dirty="0" err="1"/>
              <a:t>System</a:t>
            </a:r>
            <a:r>
              <a:rPr lang="sk-SK" sz="2800" dirty="0"/>
              <a:t> v .NET</a:t>
            </a:r>
          </a:p>
          <a:p>
            <a:r>
              <a:rPr lang="sk-SK" sz="2800" dirty="0"/>
              <a:t>:: reprezentuje volanie statickej premennej </a:t>
            </a:r>
            <a:r>
              <a:rPr lang="sk-SK" sz="2800" b="1" dirty="0"/>
              <a:t>Pi</a:t>
            </a:r>
          </a:p>
          <a:p>
            <a:r>
              <a:rPr lang="sk-SK" sz="2800" dirty="0"/>
              <a:t>triedy zo </a:t>
            </a:r>
            <a:r>
              <a:rPr lang="sk-SK" sz="2800" dirty="0" err="1"/>
              <a:t>System</a:t>
            </a:r>
            <a:r>
              <a:rPr lang="sk-SK" sz="2800" dirty="0"/>
              <a:t> majú skrátené názvy: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6184" y="1628800"/>
            <a:ext cx="82809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Zistite hodnotu pi</a:t>
            </a:r>
          </a:p>
        </p:txBody>
      </p:sp>
      <p:sp>
        <p:nvSpPr>
          <p:cNvPr id="5" name="Rectangle 4"/>
          <p:cNvSpPr/>
          <p:nvPr/>
        </p:nvSpPr>
        <p:spPr>
          <a:xfrm>
            <a:off x="456184" y="2708920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[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System.Math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]::Pi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392" y="5589240"/>
            <a:ext cx="828092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[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Math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]::Pi</a:t>
            </a:r>
          </a:p>
        </p:txBody>
      </p:sp>
    </p:spTree>
    <p:extLst>
      <p:ext uri="{BB962C8B-B14F-4D97-AF65-F5344CB8AC3E}">
        <p14:creationId xmlns:p14="http://schemas.microsoft.com/office/powerpoint/2010/main" val="19054767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Dátové typy - metódy</a:t>
            </a:r>
            <a:endParaRPr lang="sk-S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/>
              <a:t>metódy voláme rovnako ako vlastnosti</a:t>
            </a:r>
          </a:p>
        </p:txBody>
      </p:sp>
      <p:sp>
        <p:nvSpPr>
          <p:cNvPr id="9" name="Rectangle 8"/>
          <p:cNvSpPr/>
          <p:nvPr/>
        </p:nvSpPr>
        <p:spPr>
          <a:xfrm>
            <a:off x="456184" y="2492896"/>
            <a:ext cx="8436296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Get-Item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D:\notepad.txt).Delete()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6184" y="3717032"/>
            <a:ext cx="8436296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[URI]::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EscapeUriString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("http://upjs.sk/ĽudoŠtúr")</a:t>
            </a:r>
          </a:p>
        </p:txBody>
      </p:sp>
    </p:spTree>
    <p:extLst>
      <p:ext uri="{BB962C8B-B14F-4D97-AF65-F5344CB8AC3E}">
        <p14:creationId xmlns:p14="http://schemas.microsoft.com/office/powerpoint/2010/main" val="33880258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Dátové typy – vytváranie inštancií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/>
              <a:t>v </a:t>
            </a:r>
            <a:r>
              <a:rPr lang="sk-SK" sz="3200" dirty="0" err="1"/>
              <a:t>PowerShelli</a:t>
            </a:r>
            <a:r>
              <a:rPr lang="sk-SK" sz="3200" dirty="0"/>
              <a:t> možno vytvoriť inštanciu ľubovoľnej .NET triedy a veselo ju používať</a:t>
            </a:r>
          </a:p>
          <a:p>
            <a:endParaRPr lang="sk-SK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534120" y="3145036"/>
            <a:ext cx="8280920" cy="7282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/>
              <a:t>cmdlet</a:t>
            </a:r>
            <a:r>
              <a:rPr lang="sk-SK" sz="2400" dirty="0"/>
              <a:t> </a:t>
            </a:r>
            <a:r>
              <a:rPr lang="sk-SK" sz="2400" dirty="0" err="1"/>
              <a:t>New-Object</a:t>
            </a:r>
            <a:endParaRPr lang="sk-SK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41760" y="4081140"/>
            <a:ext cx="82809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Stiahnite </a:t>
            </a:r>
            <a:r>
              <a:rPr lang="sk-SK" sz="2400" dirty="0" err="1"/>
              <a:t>RSSko</a:t>
            </a:r>
            <a:r>
              <a:rPr lang="sk-SK" sz="2400" dirty="0"/>
              <a:t> zo </a:t>
            </a:r>
            <a:r>
              <a:rPr lang="sk-SK" sz="2400" dirty="0" err="1"/>
              <a:t>SME.sk</a:t>
            </a:r>
            <a:endParaRPr lang="sk-SK" sz="2400" dirty="0"/>
          </a:p>
        </p:txBody>
      </p:sp>
      <p:sp>
        <p:nvSpPr>
          <p:cNvPr id="6" name="Rectangle 5"/>
          <p:cNvSpPr/>
          <p:nvPr/>
        </p:nvSpPr>
        <p:spPr>
          <a:xfrm>
            <a:off x="534120" y="5229200"/>
            <a:ext cx="8436296" cy="1296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itchFamily="49" charset="0"/>
                <a:cs typeface="Consolas" pitchFamily="49" charset="0"/>
              </a:rPr>
              <a:t>(New-Object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System.Net.WebClient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DownloadString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("http://www.google.com")</a:t>
            </a:r>
            <a:endParaRPr lang="sk-SK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284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Providers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13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Nudná a dramatická história </a:t>
            </a:r>
            <a:r>
              <a:rPr lang="sk-SK" dirty="0" err="1"/>
              <a:t>shellov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dirty="0"/>
              <a:t>1971: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Thompson</a:t>
            </a:r>
            <a:r>
              <a:rPr lang="sk-SK" dirty="0"/>
              <a:t>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Shell</a:t>
            </a:r>
            <a:endParaRPr lang="sk-SK" dirty="0">
              <a:solidFill>
                <a:schemeClr val="bg1"/>
              </a:solidFill>
              <a:latin typeface="Segoe UI Semibold" pitchFamily="34" charset="0"/>
            </a:endParaRPr>
          </a:p>
          <a:p>
            <a:pPr lvl="1"/>
            <a:r>
              <a:rPr lang="sk-SK" dirty="0"/>
              <a:t>presmerovanie súčasťou syntaxe: príkazy </a:t>
            </a:r>
            <a:r>
              <a:rPr lang="sk-SK" b="1" dirty="0"/>
              <a:t>&gt;</a:t>
            </a:r>
            <a:r>
              <a:rPr lang="sk-SK" dirty="0"/>
              <a:t> a </a:t>
            </a:r>
            <a:r>
              <a:rPr lang="sk-SK" b="1" dirty="0"/>
              <a:t>|</a:t>
            </a:r>
          </a:p>
          <a:p>
            <a:pPr lvl="1"/>
            <a:r>
              <a:rPr lang="sk-SK" dirty="0"/>
              <a:t>základné elementy programového toku implementované príkazmi (</a:t>
            </a:r>
            <a:r>
              <a:rPr lang="sk-SK" dirty="0" err="1"/>
              <a:t>if</a:t>
            </a:r>
            <a:r>
              <a:rPr lang="sk-SK" dirty="0"/>
              <a:t>, </a:t>
            </a:r>
            <a:r>
              <a:rPr lang="sk-SK" dirty="0" err="1"/>
              <a:t>goto</a:t>
            </a:r>
            <a:r>
              <a:rPr lang="sk-SK" dirty="0"/>
              <a:t>)</a:t>
            </a:r>
          </a:p>
          <a:p>
            <a:pPr lvl="1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21454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Zjednotenie prístupu k dátovým zdrojom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/>
              <a:t>filozofia prístupu k súborovému systému je dôverne známa</a:t>
            </a:r>
          </a:p>
          <a:p>
            <a:pPr lvl="1"/>
            <a:r>
              <a:rPr lang="sk-SK" sz="2400" dirty="0"/>
              <a:t>diskové jednotky, adresáre, súbory</a:t>
            </a:r>
          </a:p>
          <a:p>
            <a:pPr lvl="1"/>
            <a:r>
              <a:rPr lang="sk-SK" sz="2400" dirty="0"/>
              <a:t>pohybujeme sa v nich cez </a:t>
            </a:r>
            <a:r>
              <a:rPr lang="sk-SK" sz="2400" b="1" dirty="0" err="1"/>
              <a:t>cd</a:t>
            </a:r>
            <a:r>
              <a:rPr lang="sk-SK" sz="2400" dirty="0"/>
              <a:t>, vypisujeme cez </a:t>
            </a:r>
            <a:r>
              <a:rPr lang="sk-SK" sz="2400" b="1" dirty="0" err="1"/>
              <a:t>dir</a:t>
            </a:r>
            <a:endParaRPr lang="sk-SK" sz="2400" dirty="0"/>
          </a:p>
          <a:p>
            <a:r>
              <a:rPr lang="sk-SK" sz="2800" dirty="0" err="1"/>
              <a:t>PowerShell</a:t>
            </a:r>
            <a:r>
              <a:rPr lang="sk-SK" sz="2800" dirty="0"/>
              <a:t> rozširuje túto filozofiu na rozličné dátové zdroje</a:t>
            </a:r>
          </a:p>
          <a:p>
            <a:pPr lvl="1"/>
            <a:r>
              <a:rPr lang="sk-SK" sz="2400" dirty="0"/>
              <a:t>registre</a:t>
            </a:r>
          </a:p>
          <a:p>
            <a:pPr lvl="1"/>
            <a:r>
              <a:rPr lang="sk-SK" sz="2400" dirty="0"/>
              <a:t>SQL server</a:t>
            </a:r>
          </a:p>
          <a:p>
            <a:pPr lvl="1"/>
            <a:r>
              <a:rPr lang="sk-SK" sz="2400" dirty="0" err="1"/>
              <a:t>ActiveDirectory</a:t>
            </a:r>
            <a:r>
              <a:rPr lang="sk-SK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004110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Zjednotenie prístupu k dátovým zdrojom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Autofit/>
          </a:bodyPr>
          <a:lstStyle/>
          <a:p>
            <a:r>
              <a:rPr lang="sk-SK" sz="2800" dirty="0"/>
              <a:t>vypíše zoznam </a:t>
            </a:r>
            <a:r>
              <a:rPr lang="sk-SK" sz="2800" dirty="0" err="1"/>
              <a:t>providerov</a:t>
            </a:r>
            <a:endParaRPr lang="sk-SK" sz="2800" dirty="0"/>
          </a:p>
          <a:p>
            <a:r>
              <a:rPr lang="sk-SK" sz="2800" dirty="0"/>
              <a:t>každý </a:t>
            </a:r>
            <a:r>
              <a:rPr lang="sk-SK" sz="2800" dirty="0" err="1"/>
              <a:t>provider</a:t>
            </a:r>
            <a:r>
              <a:rPr lang="sk-SK" sz="2800" dirty="0"/>
              <a:t> poskytuje prístup k „jednotkám“</a:t>
            </a:r>
          </a:p>
          <a:p>
            <a:endParaRPr lang="sk-SK" sz="2800" dirty="0"/>
          </a:p>
          <a:p>
            <a:endParaRPr lang="sk-SK" sz="2800" dirty="0"/>
          </a:p>
          <a:p>
            <a:r>
              <a:rPr lang="sk-SK" sz="2800" dirty="0" err="1"/>
              <a:t>PSDrive</a:t>
            </a:r>
            <a:r>
              <a:rPr lang="sk-SK" sz="2800" dirty="0"/>
              <a:t> pre súborový systém = C:\, D:\</a:t>
            </a:r>
          </a:p>
          <a:p>
            <a:r>
              <a:rPr lang="sk-SK" sz="2800" dirty="0" err="1"/>
              <a:t>PSDrive</a:t>
            </a:r>
            <a:r>
              <a:rPr lang="sk-SK" sz="2800" dirty="0"/>
              <a:t> pre registre = HKLM:, HKCU:</a:t>
            </a:r>
            <a:br>
              <a:rPr lang="sk-SK" sz="2800" dirty="0"/>
            </a:br>
            <a:r>
              <a:rPr lang="sk-SK" sz="2800" dirty="0" err="1"/>
              <a:t>PSDrive</a:t>
            </a:r>
            <a:r>
              <a:rPr lang="sk-SK" sz="2800" dirty="0"/>
              <a:t> pre premenné prostredia = ENV:\</a:t>
            </a:r>
            <a:endParaRPr lang="sk-SK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34120" y="1844824"/>
            <a:ext cx="8280920" cy="72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/>
              <a:t>Get-PSProvider</a:t>
            </a:r>
            <a:endParaRPr lang="sk-SK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34120" y="4005064"/>
            <a:ext cx="8280920" cy="72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/>
              <a:t>Get-PSDrive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894686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Registre ako dátový zdroj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 fontScale="92500" lnSpcReduction="20000"/>
          </a:bodyPr>
          <a:lstStyle/>
          <a:p>
            <a:r>
              <a:rPr lang="sk-SK" sz="2800" dirty="0"/>
              <a:t>nachádza sa v registroch </a:t>
            </a:r>
            <a:r>
              <a:rPr lang="sk-SK" sz="2800" dirty="0" err="1"/>
              <a:t>HKEY_CURRENT_USER\Control</a:t>
            </a:r>
            <a:r>
              <a:rPr lang="sk-SK" sz="2800" dirty="0"/>
              <a:t> </a:t>
            </a:r>
            <a:r>
              <a:rPr lang="sk-SK" sz="2800" dirty="0" err="1"/>
              <a:t>Panel\Desktop</a:t>
            </a:r>
            <a:r>
              <a:rPr lang="sk-SK" sz="2800" dirty="0"/>
              <a:t>, v kľúči </a:t>
            </a:r>
            <a:r>
              <a:rPr lang="sk-SK" sz="2800" b="1" dirty="0" err="1"/>
              <a:t>Wallpaper</a:t>
            </a:r>
            <a:endParaRPr lang="sk-SK" sz="2800" b="1" dirty="0"/>
          </a:p>
          <a:p>
            <a:endParaRPr lang="sk-SK" sz="2800" b="1" dirty="0"/>
          </a:p>
          <a:p>
            <a:endParaRPr lang="sk-SK" sz="2800" b="1" dirty="0"/>
          </a:p>
          <a:p>
            <a:endParaRPr lang="sk-SK" sz="2800" b="1" dirty="0"/>
          </a:p>
          <a:p>
            <a:r>
              <a:rPr lang="sk-SK" sz="2800" dirty="0"/>
              <a:t>položka je typu Microsoft.Win32.RegistryKey</a:t>
            </a:r>
          </a:p>
          <a:p>
            <a:r>
              <a:rPr lang="sk-SK" sz="2800" dirty="0"/>
              <a:t>požadovaná sa nachádza vo vlastnosti </a:t>
            </a:r>
            <a:r>
              <a:rPr lang="sk-SK" sz="2800" dirty="0" err="1"/>
              <a:t>Wallpaper</a:t>
            </a:r>
            <a:endParaRPr lang="sk-SK" sz="2800" dirty="0"/>
          </a:p>
          <a:p>
            <a:endParaRPr lang="sk-SK" sz="2800" b="1" dirty="0"/>
          </a:p>
          <a:p>
            <a:endParaRPr lang="sk-SK" sz="2800" b="1" dirty="0"/>
          </a:p>
          <a:p>
            <a:endParaRPr lang="sk-SK" sz="2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82809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Zistite cestu k obrázku na pracovnej ploche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856" y="3861048"/>
            <a:ext cx="8436296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 Get-Item "HKCU:\Control Panel\Desktop\" |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gm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073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Registre ako dátový zdroj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7544" y="1628800"/>
            <a:ext cx="82809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Zistite cestu k obrázku na pracovnej ploche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972" y="2852936"/>
            <a:ext cx="8436296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(Get-Item "HKCU:\Control Panel\Desktop")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WallPaper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")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320" y="4221088"/>
            <a:ext cx="8436296" cy="1296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ItemProperty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-Path "HKCU:\Control Panel\Desktop" 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-name Wallpaper |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Wallpaper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203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Registre ako dátový zdroj</a:t>
            </a:r>
            <a:endParaRPr lang="sk-S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vieme využívať štandardné príkazy</a:t>
            </a:r>
          </a:p>
          <a:p>
            <a:pPr lvl="1"/>
            <a:r>
              <a:rPr lang="sk-SK" dirty="0" err="1"/>
              <a:t>cd</a:t>
            </a:r>
            <a:r>
              <a:rPr lang="sk-SK" dirty="0"/>
              <a:t> (presun po štruktúre)</a:t>
            </a:r>
          </a:p>
          <a:p>
            <a:pPr lvl="1"/>
            <a:r>
              <a:rPr lang="sk-SK" dirty="0" err="1"/>
              <a:t>mkdir</a:t>
            </a:r>
            <a:r>
              <a:rPr lang="sk-SK" dirty="0"/>
              <a:t> (vytvára kľúče)</a:t>
            </a:r>
          </a:p>
          <a:p>
            <a:r>
              <a:rPr lang="sk-SK" dirty="0"/>
              <a:t>vieme nastavovať hodnoty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68388" y="4221088"/>
            <a:ext cx="8436296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et-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tem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roperty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-path HKLM:\Software\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MyCompany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-name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NoOfEmployees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-value 824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96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/>
              <a:t>Monitorovanie a správa zariadení v sieti?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800" dirty="0"/>
              <a:t>už dávno-pradávno vznikol protokol SMNP (</a:t>
            </a:r>
            <a:r>
              <a:rPr lang="sk-SK" sz="2800" dirty="0" err="1"/>
              <a:t>Simple</a:t>
            </a:r>
            <a:r>
              <a:rPr lang="sk-SK" sz="2800" dirty="0"/>
              <a:t> </a:t>
            </a:r>
            <a:r>
              <a:rPr lang="sk-SK" sz="2800" dirty="0" err="1"/>
              <a:t>Network</a:t>
            </a:r>
            <a:r>
              <a:rPr lang="sk-SK" sz="2800" dirty="0"/>
              <a:t> </a:t>
            </a:r>
            <a:r>
              <a:rPr lang="sk-SK" sz="2800" dirty="0" err="1"/>
              <a:t>Management</a:t>
            </a:r>
            <a:r>
              <a:rPr lang="sk-SK" sz="2800" dirty="0"/>
              <a:t> </a:t>
            </a:r>
            <a:r>
              <a:rPr lang="sk-SK" sz="2800" dirty="0" err="1"/>
              <a:t>Protocol</a:t>
            </a:r>
            <a:r>
              <a:rPr lang="sk-SK" sz="2800" dirty="0"/>
              <a:t>)</a:t>
            </a:r>
          </a:p>
          <a:p>
            <a:pPr lvl="1"/>
            <a:r>
              <a:rPr lang="sk-SK" sz="2400" dirty="0"/>
              <a:t>na aplikačnej vrstve ISO-OSI modelu</a:t>
            </a:r>
          </a:p>
          <a:p>
            <a:r>
              <a:rPr lang="sk-SK" sz="2800" dirty="0"/>
              <a:t>problémy:</a:t>
            </a:r>
          </a:p>
          <a:p>
            <a:pPr lvl="1"/>
            <a:r>
              <a:rPr lang="sk-SK" sz="2400" dirty="0"/>
              <a:t>návrh z konca 80. rokov</a:t>
            </a:r>
          </a:p>
          <a:p>
            <a:pPr lvl="1"/>
            <a:r>
              <a:rPr lang="sk-SK" sz="2400" dirty="0"/>
              <a:t>zariadenia s malým výkonom = protokol musel byť čo najjednoduchší = limitovaná funkčnosť</a:t>
            </a:r>
          </a:p>
          <a:p>
            <a:pPr lvl="1"/>
            <a:r>
              <a:rPr lang="sk-SK" sz="2400" dirty="0"/>
              <a:t>výrobcovia časom začali robiť vlastné rozšírenia protokolu</a:t>
            </a:r>
          </a:p>
        </p:txBody>
      </p:sp>
    </p:spTree>
    <p:extLst>
      <p:ext uri="{BB962C8B-B14F-4D97-AF65-F5344CB8AC3E}">
        <p14:creationId xmlns:p14="http://schemas.microsoft.com/office/powerpoint/2010/main" val="27245365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Web-Based</a:t>
            </a:r>
            <a:r>
              <a:rPr lang="sk-SK" dirty="0"/>
              <a:t> </a:t>
            </a:r>
            <a:r>
              <a:rPr lang="sk-SK" dirty="0" err="1"/>
              <a:t>Enterprise</a:t>
            </a:r>
            <a:r>
              <a:rPr lang="sk-SK" dirty="0"/>
              <a:t> </a:t>
            </a:r>
            <a:r>
              <a:rPr lang="sk-SK" dirty="0" err="1"/>
              <a:t>Management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Autofit/>
          </a:bodyPr>
          <a:lstStyle/>
          <a:p>
            <a:r>
              <a:rPr lang="sk-SK" sz="2400" dirty="0" err="1"/>
              <a:t>infraštrukatúra</a:t>
            </a:r>
            <a:r>
              <a:rPr lang="sk-SK" sz="2400" dirty="0"/>
              <a:t> pre správu komponentov systému = WBEM</a:t>
            </a:r>
          </a:p>
          <a:p>
            <a:r>
              <a:rPr lang="sk-SK" sz="2400" dirty="0"/>
              <a:t>implementácia WBEM v rozličných systémoch</a:t>
            </a:r>
          </a:p>
          <a:p>
            <a:pPr lvl="1"/>
            <a:r>
              <a:rPr lang="sk-SK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Microsoft</a:t>
            </a:r>
            <a:r>
              <a:rPr lang="sk-SK" sz="2000" b="1" dirty="0">
                <a:solidFill>
                  <a:schemeClr val="tx2"/>
                </a:solidFill>
              </a:rPr>
              <a:t>:</a:t>
            </a:r>
            <a:r>
              <a:rPr lang="sk-SK" sz="2000" dirty="0"/>
              <a:t> Windows </a:t>
            </a:r>
            <a:r>
              <a:rPr lang="sk-SK" sz="2000" dirty="0" err="1"/>
              <a:t>Management</a:t>
            </a:r>
            <a:r>
              <a:rPr lang="sk-SK" sz="2000" dirty="0"/>
              <a:t> </a:t>
            </a:r>
            <a:r>
              <a:rPr lang="sk-SK" sz="2000" dirty="0" err="1"/>
              <a:t>Instrumentation</a:t>
            </a:r>
            <a:r>
              <a:rPr lang="sk-SK" sz="2000" dirty="0"/>
              <a:t> (WMI)</a:t>
            </a:r>
          </a:p>
          <a:p>
            <a:pPr lvl="2"/>
            <a:r>
              <a:rPr lang="sk-SK" sz="1800" dirty="0"/>
              <a:t>od verzie </a:t>
            </a:r>
            <a:r>
              <a:rPr lang="sk-SK" sz="1800" dirty="0" err="1"/>
              <a:t>Wnidows</a:t>
            </a:r>
            <a:r>
              <a:rPr lang="sk-SK" sz="1800" dirty="0"/>
              <a:t> 98</a:t>
            </a:r>
          </a:p>
          <a:p>
            <a:pPr lvl="1"/>
            <a:r>
              <a:rPr lang="sk-SK" sz="2000" dirty="0"/>
              <a:t>Apple </a:t>
            </a:r>
            <a:r>
              <a:rPr lang="sk-SK" sz="2000" dirty="0" err="1"/>
              <a:t>Remote</a:t>
            </a:r>
            <a:r>
              <a:rPr lang="sk-SK" sz="2000" dirty="0"/>
              <a:t> Desktop, SUSE Linux </a:t>
            </a:r>
            <a:r>
              <a:rPr lang="sk-SK" sz="2000" dirty="0" err="1"/>
              <a:t>Enterprise</a:t>
            </a:r>
            <a:r>
              <a:rPr lang="sk-SK" sz="2000" dirty="0"/>
              <a:t> Server, </a:t>
            </a:r>
            <a:r>
              <a:rPr lang="sk-SK" sz="2000" dirty="0" err="1"/>
              <a:t>Solaris</a:t>
            </a:r>
            <a:r>
              <a:rPr lang="sk-SK" sz="2000" dirty="0"/>
              <a:t> WBEM </a:t>
            </a:r>
            <a:r>
              <a:rPr lang="sk-SK" sz="2000" dirty="0" err="1"/>
              <a:t>Services</a:t>
            </a:r>
            <a:r>
              <a:rPr lang="sk-SK" sz="2000" dirty="0"/>
              <a:t>, </a:t>
            </a:r>
            <a:r>
              <a:rPr lang="sk-SK" sz="2000" dirty="0" err="1"/>
              <a:t>Red</a:t>
            </a:r>
            <a:r>
              <a:rPr lang="sk-SK" sz="2000" dirty="0"/>
              <a:t> Had </a:t>
            </a:r>
            <a:r>
              <a:rPr lang="sk-SK" sz="2000" dirty="0" err="1"/>
              <a:t>Enterprise</a:t>
            </a:r>
            <a:r>
              <a:rPr lang="sk-SK" sz="2000" dirty="0"/>
              <a:t> Linux, </a:t>
            </a:r>
            <a:r>
              <a:rPr lang="sk-SK" sz="2000" dirty="0" err="1"/>
              <a:t>Ubuntu</a:t>
            </a:r>
            <a:r>
              <a:rPr lang="sk-SK" sz="2000" dirty="0"/>
              <a:t>...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71" b="36457"/>
          <a:stretch/>
        </p:blipFill>
        <p:spPr bwMode="auto">
          <a:xfrm>
            <a:off x="179512" y="1655512"/>
            <a:ext cx="3043225" cy="77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40514"/>
            <a:ext cx="1993404" cy="132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us 4"/>
          <p:cNvSpPr/>
          <p:nvPr/>
        </p:nvSpPr>
        <p:spPr>
          <a:xfrm>
            <a:off x="3359572" y="1790428"/>
            <a:ext cx="720080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lus 8"/>
          <p:cNvSpPr/>
          <p:nvPr/>
        </p:nvSpPr>
        <p:spPr>
          <a:xfrm>
            <a:off x="6263084" y="1790428"/>
            <a:ext cx="720080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00" y="1185015"/>
            <a:ext cx="2247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6317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Zložky WBEM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717092"/>
              </p:ext>
            </p:extLst>
          </p:nvPr>
        </p:nvGraphicFramePr>
        <p:xfrm>
          <a:off x="457200" y="1643063"/>
          <a:ext cx="8229600" cy="448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9356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Windows </a:t>
            </a:r>
            <a:r>
              <a:rPr lang="sk-SK" dirty="0" err="1"/>
              <a:t>Management</a:t>
            </a:r>
            <a:r>
              <a:rPr lang="sk-SK" dirty="0"/>
              <a:t> </a:t>
            </a:r>
            <a:r>
              <a:rPr lang="sk-SK" dirty="0" err="1"/>
              <a:t>Instrumentation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Common</a:t>
            </a:r>
            <a:r>
              <a:rPr lang="sk-SK" dirty="0"/>
              <a:t> </a:t>
            </a:r>
            <a:r>
              <a:rPr lang="sk-SK" dirty="0" err="1"/>
              <a:t>Information</a:t>
            </a:r>
            <a:r>
              <a:rPr lang="sk-SK" dirty="0"/>
              <a:t> Model (CIM)</a:t>
            </a:r>
          </a:p>
          <a:p>
            <a:r>
              <a:rPr lang="sk-SK" dirty="0"/>
              <a:t>model </a:t>
            </a:r>
            <a:r>
              <a:rPr lang="sk-SK" dirty="0" err="1"/>
              <a:t>manažovateľných</a:t>
            </a:r>
            <a:r>
              <a:rPr lang="sk-SK" dirty="0"/>
              <a:t> entít</a:t>
            </a:r>
          </a:p>
          <a:p>
            <a:r>
              <a:rPr lang="sk-SK" dirty="0"/>
              <a:t>entitou môže byť čokoľvek: hardvérový komponent, softvér, služba, ale i celé zariadenie</a:t>
            </a:r>
          </a:p>
          <a:p>
            <a:r>
              <a:rPr lang="sk-SK" dirty="0"/>
              <a:t>OOP filozofia</a:t>
            </a:r>
          </a:p>
          <a:p>
            <a:pPr lvl="1"/>
            <a:r>
              <a:rPr lang="sk-SK" dirty="0"/>
              <a:t>objekt = vlastnosti (</a:t>
            </a:r>
            <a:r>
              <a:rPr lang="sk-SK" dirty="0" err="1"/>
              <a:t>properties</a:t>
            </a:r>
            <a:r>
              <a:rPr lang="sk-SK" dirty="0"/>
              <a:t>) + operácie</a:t>
            </a:r>
          </a:p>
          <a:p>
            <a:pPr lvl="1"/>
            <a:endParaRPr lang="sk-SK" dirty="0"/>
          </a:p>
          <a:p>
            <a:pPr lvl="3"/>
            <a:endParaRPr lang="sk-SK" dirty="0"/>
          </a:p>
          <a:p>
            <a:pPr lvl="2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39053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Windows </a:t>
            </a:r>
            <a:r>
              <a:rPr lang="sk-SK" dirty="0" err="1"/>
              <a:t>Management</a:t>
            </a:r>
            <a:r>
              <a:rPr lang="sk-SK" dirty="0"/>
              <a:t> </a:t>
            </a:r>
            <a:r>
              <a:rPr lang="sk-SK" dirty="0" err="1"/>
              <a:t>Instrumentation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transportný protokol</a:t>
            </a:r>
          </a:p>
          <a:p>
            <a:pPr lvl="1"/>
            <a:r>
              <a:rPr lang="sk-SK" dirty="0"/>
              <a:t>protokol pre komunikáciu s objektmi</a:t>
            </a:r>
          </a:p>
          <a:p>
            <a:pPr lvl="1"/>
            <a:r>
              <a:rPr lang="sk-SK" dirty="0"/>
              <a:t>Microsoft zvolil DCOM</a:t>
            </a:r>
          </a:p>
          <a:p>
            <a:pPr lvl="1"/>
            <a:r>
              <a:rPr lang="sk-SK" dirty="0"/>
              <a:t>od </a:t>
            </a:r>
            <a:r>
              <a:rPr lang="sk-SK" dirty="0" err="1"/>
              <a:t>Visty</a:t>
            </a:r>
            <a:r>
              <a:rPr lang="sk-SK" dirty="0"/>
              <a:t> alternatíva: Windows </a:t>
            </a:r>
            <a:r>
              <a:rPr lang="sk-SK" dirty="0" err="1"/>
              <a:t>Remote</a:t>
            </a:r>
            <a:r>
              <a:rPr lang="sk-SK" dirty="0"/>
              <a:t> </a:t>
            </a:r>
            <a:r>
              <a:rPr lang="sk-SK" dirty="0" err="1"/>
              <a:t>Management</a:t>
            </a:r>
            <a:r>
              <a:rPr lang="sk-SK" dirty="0"/>
              <a:t> (</a:t>
            </a:r>
            <a:r>
              <a:rPr lang="sk-SK" dirty="0" err="1"/>
              <a:t>Win-RM</a:t>
            </a:r>
            <a:r>
              <a:rPr lang="sk-SK" dirty="0"/>
              <a:t>)</a:t>
            </a:r>
          </a:p>
          <a:p>
            <a:pPr lvl="2"/>
            <a:r>
              <a:rPr lang="sk-SK" dirty="0" err="1"/>
              <a:t>interoperabilná</a:t>
            </a:r>
            <a:r>
              <a:rPr lang="sk-SK" dirty="0"/>
              <a:t> technológia webových služieb: SOAP cez HTTP</a:t>
            </a:r>
          </a:p>
          <a:p>
            <a:pPr lvl="2"/>
            <a:endParaRPr lang="sk-SK" dirty="0"/>
          </a:p>
          <a:p>
            <a:pPr lvl="1"/>
            <a:endParaRPr lang="sk-SK" dirty="0"/>
          </a:p>
          <a:p>
            <a:pPr lvl="3"/>
            <a:endParaRPr lang="sk-SK" dirty="0"/>
          </a:p>
          <a:p>
            <a:pPr lvl="2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8223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Nudná a dramatická história </a:t>
            </a:r>
            <a:r>
              <a:rPr lang="sk-SK" dirty="0" err="1"/>
              <a:t>shellov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1977: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Bourne</a:t>
            </a:r>
            <a:r>
              <a:rPr lang="sk-SK" dirty="0">
                <a:solidFill>
                  <a:schemeClr val="bg1"/>
                </a:solidFill>
                <a:latin typeface="Segoe UI Semibold" pitchFamily="34" charset="0"/>
              </a:rPr>
              <a:t>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shell</a:t>
            </a:r>
            <a:r>
              <a:rPr lang="sk-SK" dirty="0">
                <a:solidFill>
                  <a:schemeClr val="bg1"/>
                </a:solidFill>
                <a:latin typeface="Segoe UI Semibold" pitchFamily="34" charset="0"/>
              </a:rPr>
              <a:t> </a:t>
            </a:r>
            <a:r>
              <a:rPr lang="sk-SK" dirty="0"/>
              <a:t>(/</a:t>
            </a:r>
            <a:r>
              <a:rPr lang="sk-SK" dirty="0" err="1"/>
              <a:t>bin</a:t>
            </a:r>
            <a:r>
              <a:rPr lang="sk-SK" dirty="0"/>
              <a:t>/</a:t>
            </a:r>
            <a:r>
              <a:rPr lang="sk-SK" dirty="0" err="1"/>
              <a:t>sh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pridané elementy štruktúrovaného programovania</a:t>
            </a:r>
          </a:p>
          <a:p>
            <a:pPr lvl="1"/>
            <a:r>
              <a:rPr lang="sk-SK" b="1" dirty="0" err="1"/>
              <a:t>for</a:t>
            </a:r>
            <a:r>
              <a:rPr lang="sk-SK" dirty="0"/>
              <a:t>, </a:t>
            </a:r>
            <a:r>
              <a:rPr lang="sk-SK" b="1" dirty="0" err="1"/>
              <a:t>if</a:t>
            </a:r>
            <a:r>
              <a:rPr lang="sk-SK" dirty="0"/>
              <a:t>, vyhodenie </a:t>
            </a:r>
            <a:r>
              <a:rPr lang="sk-SK" b="1" dirty="0" err="1"/>
              <a:t>goto</a:t>
            </a:r>
            <a:endParaRPr lang="sk-SK" dirty="0"/>
          </a:p>
          <a:p>
            <a:pPr lvl="1"/>
            <a:r>
              <a:rPr lang="sk-SK" dirty="0"/>
              <a:t>premenné (netypované)</a:t>
            </a:r>
          </a:p>
          <a:p>
            <a:pPr lvl="1"/>
            <a:r>
              <a:rPr lang="sk-SK" dirty="0"/>
              <a:t>premenné prostredia</a:t>
            </a:r>
          </a:p>
          <a:p>
            <a:pPr lvl="1"/>
            <a:r>
              <a:rPr lang="sk-SK" dirty="0"/>
              <a:t>volanie </a:t>
            </a:r>
            <a:r>
              <a:rPr lang="sk-SK" dirty="0" err="1"/>
              <a:t>podskriptov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23263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Discovery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363272" cy="4483113"/>
          </a:xfrm>
        </p:spPr>
        <p:txBody>
          <a:bodyPr/>
          <a:lstStyle/>
          <a:p>
            <a:r>
              <a:rPr lang="sk-SK" dirty="0"/>
              <a:t>ako vyhľadávať entity?</a:t>
            </a:r>
          </a:p>
          <a:p>
            <a:r>
              <a:rPr lang="sk-SK" dirty="0"/>
              <a:t>ako ich adresovať?</a:t>
            </a:r>
          </a:p>
          <a:p>
            <a:pPr lvl="1"/>
            <a:r>
              <a:rPr lang="sk-SK" dirty="0"/>
              <a:t>ako adresovať tretiu inštanciu </a:t>
            </a:r>
            <a:r>
              <a:rPr lang="sk-SK" dirty="0" err="1"/>
              <a:t>mspaint.exe</a:t>
            </a:r>
            <a:r>
              <a:rPr lang="sk-SK" dirty="0"/>
              <a:t> na piatom serveri?</a:t>
            </a:r>
          </a:p>
          <a:p>
            <a:r>
              <a:rPr lang="sk-SK" dirty="0" err="1"/>
              <a:t>adresácia</a:t>
            </a:r>
            <a:r>
              <a:rPr lang="sk-SK" dirty="0"/>
              <a:t> pomocou ciest:</a:t>
            </a:r>
          </a:p>
          <a:p>
            <a:pPr marL="457200" lvl="1" indent="0">
              <a:buNone/>
            </a:pPr>
            <a:r>
              <a:rPr lang="sk-SK" sz="2000" dirty="0">
                <a:latin typeface="Consolas" pitchFamily="49" charset="0"/>
                <a:cs typeface="Consolas" pitchFamily="49" charset="0"/>
              </a:rPr>
              <a:t>\\</a:t>
            </a:r>
            <a:r>
              <a:rPr lang="sk-SK" sz="2000" dirty="0" err="1">
                <a:latin typeface="Consolas" pitchFamily="49" charset="0"/>
                <a:cs typeface="Consolas" pitchFamily="49" charset="0"/>
              </a:rPr>
              <a:t>whitehall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\root\cimv2:Win32_Process.Handle=</a:t>
            </a:r>
            <a:r>
              <a:rPr lang="sk-SK" sz="2400" dirty="0"/>
              <a:t>"321"</a:t>
            </a:r>
          </a:p>
        </p:txBody>
      </p:sp>
    </p:spTree>
    <p:extLst>
      <p:ext uri="{BB962C8B-B14F-4D97-AF65-F5344CB8AC3E}">
        <p14:creationId xmlns:p14="http://schemas.microsoft.com/office/powerpoint/2010/main" val="9161885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Dopytovanie: CIM </a:t>
            </a:r>
            <a:r>
              <a:rPr lang="sk-SK" dirty="0" err="1"/>
              <a:t>Query</a:t>
            </a:r>
            <a:r>
              <a:rPr lang="sk-SK" dirty="0"/>
              <a:t> </a:t>
            </a:r>
            <a:r>
              <a:rPr lang="sk-SK" dirty="0" err="1"/>
              <a:t>Language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900" dirty="0"/>
              <a:t>podmnožina SQL: len </a:t>
            </a:r>
            <a:r>
              <a:rPr lang="sk-SK" sz="2900" dirty="0" err="1"/>
              <a:t>SELECTy</a:t>
            </a:r>
            <a:endParaRPr lang="sk-SK" sz="2900" dirty="0"/>
          </a:p>
          <a:p>
            <a:r>
              <a:rPr lang="sk-SK" sz="2800" dirty="0"/>
              <a:t>Microsoft má vlastnú príchuť:</a:t>
            </a:r>
          </a:p>
          <a:p>
            <a:pPr lvl="1"/>
            <a:r>
              <a:rPr lang="sk-SK" sz="2400" dirty="0"/>
              <a:t>WQL: WMI </a:t>
            </a:r>
            <a:r>
              <a:rPr lang="sk-SK" sz="2400" dirty="0" err="1"/>
              <a:t>Query</a:t>
            </a:r>
            <a:r>
              <a:rPr lang="sk-SK" sz="2400" dirty="0"/>
              <a:t> </a:t>
            </a:r>
            <a:r>
              <a:rPr lang="sk-SK" sz="2400" dirty="0" err="1"/>
              <a:t>Language</a:t>
            </a:r>
            <a:endParaRPr lang="sk-SK" sz="2400" dirty="0"/>
          </a:p>
          <a:p>
            <a:r>
              <a:rPr lang="sk-SK" sz="2800" dirty="0"/>
              <a:t>objekty sa vnímajú ako tabuľky</a:t>
            </a:r>
          </a:p>
          <a:p>
            <a:r>
              <a:rPr lang="sk-SK" sz="2800" dirty="0" err="1"/>
              <a:t>properties</a:t>
            </a:r>
            <a:r>
              <a:rPr lang="sk-SK" sz="2800" dirty="0"/>
              <a:t> = stĺpce v tabuľke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869160"/>
            <a:ext cx="8280920" cy="1152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FROM Win32_Process</a:t>
            </a:r>
          </a:p>
          <a:p>
            <a:pPr algn="ctr"/>
            <a:r>
              <a:rPr lang="sk-SK" sz="2400" dirty="0">
                <a:latin typeface="Consolas" pitchFamily="49" charset="0"/>
                <a:cs typeface="Consolas" pitchFamily="49" charset="0"/>
              </a:rPr>
              <a:t>WHERE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Like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"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notepad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101799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CIM/WMI a </a:t>
            </a:r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podpora priamo zabudovaná</a:t>
            </a:r>
          </a:p>
          <a:p>
            <a:r>
              <a:rPr lang="sk-SK" dirty="0" err="1"/>
              <a:t>cmdlet</a:t>
            </a:r>
            <a:r>
              <a:rPr lang="sk-SK" dirty="0"/>
              <a:t> </a:t>
            </a:r>
            <a:r>
              <a:rPr lang="sk-SK" b="1" dirty="0"/>
              <a:t>Get-</a:t>
            </a:r>
            <a:r>
              <a:rPr lang="sk-SK" b="1" dirty="0" err="1"/>
              <a:t>CimInstance</a:t>
            </a:r>
            <a:endParaRPr lang="sk-SK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11808" y="3212976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Vypíšte zoznam všetkých bežiacich procesov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808" y="4653136"/>
            <a:ext cx="8280920" cy="1152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CimInstance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Win32_Process | ft Caption,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CommandLine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72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CimInstance</a:t>
            </a:r>
            <a:endParaRPr lang="sk-SK" dirty="0"/>
          </a:p>
        </p:txBody>
      </p:sp>
      <p:sp>
        <p:nvSpPr>
          <p:cNvPr id="4" name="Rounded Rectangle 3"/>
          <p:cNvSpPr/>
          <p:nvPr/>
        </p:nvSpPr>
        <p:spPr>
          <a:xfrm>
            <a:off x="412900" y="1988840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Vypíšte zoznam všetkých bežiacich procesov spustených z C:\Windows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808" y="3789040"/>
            <a:ext cx="8280920" cy="2016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CimInstance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Win32_Process 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-Filter 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ExecutablePath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LIKE 'C:\\Windows%'" 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|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Name,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ExecutablePath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63688" y="4581128"/>
            <a:ext cx="6480720" cy="504056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36096" y="5301208"/>
            <a:ext cx="1872208" cy="1296144"/>
          </a:xfrm>
          <a:prstGeom prst="wedgeRoundRectCallout">
            <a:avLst>
              <a:gd name="adj1" fmla="val -77135"/>
              <a:gd name="adj2" fmla="val -62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filter je v jazyku WQL!</a:t>
            </a:r>
          </a:p>
        </p:txBody>
      </p:sp>
    </p:spTree>
    <p:extLst>
      <p:ext uri="{BB962C8B-B14F-4D97-AF65-F5344CB8AC3E}">
        <p14:creationId xmlns:p14="http://schemas.microsoft.com/office/powerpoint/2010/main" val="20224664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CimInstance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niektoré činnosti podporuje priamo </a:t>
            </a:r>
            <a:r>
              <a:rPr lang="sk-SK" sz="2800" dirty="0" err="1"/>
              <a:t>PowerShell</a:t>
            </a:r>
            <a:endParaRPr lang="sk-SK" sz="2800" dirty="0"/>
          </a:p>
          <a:p>
            <a:r>
              <a:rPr lang="sk-SK" sz="2800" dirty="0"/>
              <a:t>WMI/CIM umožňuje získavať naozaj hĺbkové informácie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31540" y="3501008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Zistite verziu </a:t>
            </a:r>
            <a:r>
              <a:rPr lang="sk-SK" sz="2400" dirty="0" err="1"/>
              <a:t>BIOSu</a:t>
            </a:r>
            <a:r>
              <a:rPr lang="sk-SK" sz="2400" dirty="0"/>
              <a:t> v aktuálnom počítači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808" y="5013176"/>
            <a:ext cx="8280920" cy="11566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WmiObject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Win32_BIOS |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SMBIOSBIOSVersion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839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Odkiaľ zistím, čo sa dá zistiť z WMI?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Dokumentácia na MSDN udáva zoznam všetkých tried, ich vlastností a metód:</a:t>
            </a:r>
          </a:p>
          <a:p>
            <a:pPr lvl="1"/>
            <a:r>
              <a:rPr lang="sk-SK" sz="2400" dirty="0"/>
              <a:t>http://msdn.microsoft.com/en-us/library/aa394084%28v=VS.85%29.aspx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383087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Uľahčenie zápisu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niektoré činnosti možno zapísať skrátene: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1540" y="2543572"/>
            <a:ext cx="82809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Zistite informácie o službe </a:t>
            </a:r>
            <a:r>
              <a:rPr lang="sk-SK" sz="2400" dirty="0" err="1"/>
              <a:t>dnscache</a:t>
            </a:r>
            <a:endParaRPr lang="sk-SK" sz="2400" dirty="0"/>
          </a:p>
        </p:txBody>
      </p:sp>
      <p:sp>
        <p:nvSpPr>
          <p:cNvPr id="7" name="Rectangle 6"/>
          <p:cNvSpPr/>
          <p:nvPr/>
        </p:nvSpPr>
        <p:spPr>
          <a:xfrm>
            <a:off x="405880" y="4163752"/>
            <a:ext cx="8280920" cy="15167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wmi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] 'Win32_Service.Name="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Dnscache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"'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300192" y="3515680"/>
            <a:ext cx="1872208" cy="1296144"/>
          </a:xfrm>
          <a:prstGeom prst="wedgeRoundRectCallout">
            <a:avLst>
              <a:gd name="adj1" fmla="val -275211"/>
              <a:gd name="adj2" fmla="val 55641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pretypovanie reťazca na objekt typu </a:t>
            </a:r>
            <a:r>
              <a:rPr lang="sk-SK" dirty="0" err="1"/>
              <a:t>wmi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98546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Skriptovacie finty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err="1"/>
              <a:t>PowerShell</a:t>
            </a:r>
            <a:r>
              <a:rPr lang="sk-SK" sz="3200" dirty="0"/>
              <a:t> umožňuje mnohoraké finty uľahčujúce skriptovanie</a:t>
            </a:r>
          </a:p>
          <a:p>
            <a:r>
              <a:rPr lang="sk-SK" sz="3200" dirty="0"/>
              <a:t>hlavne:</a:t>
            </a:r>
          </a:p>
          <a:p>
            <a:pPr lvl="1"/>
            <a:r>
              <a:rPr lang="sk-SK" sz="2800" dirty="0" err="1"/>
              <a:t>aliasy</a:t>
            </a:r>
            <a:endParaRPr lang="sk-SK" sz="2800" dirty="0"/>
          </a:p>
          <a:p>
            <a:pPr lvl="1"/>
            <a:r>
              <a:rPr lang="sk-SK" sz="2800" dirty="0"/>
              <a:t>skracovanie názvov parametrov</a:t>
            </a:r>
          </a:p>
          <a:p>
            <a:pPr lvl="1"/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2907731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Názvy </a:t>
            </a:r>
            <a:r>
              <a:rPr lang="sk-SK" dirty="0" err="1"/>
              <a:t>cmdletov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4834880" cy="4810286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štandardný názov </a:t>
            </a:r>
            <a:r>
              <a:rPr lang="sk-SK" dirty="0" err="1"/>
              <a:t>cmdletu</a:t>
            </a:r>
            <a:r>
              <a:rPr lang="sk-SK" dirty="0"/>
              <a:t>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 err="1"/>
              <a:t>Get-ChildItem</a:t>
            </a:r>
            <a:endParaRPr lang="sk-SK" dirty="0"/>
          </a:p>
          <a:p>
            <a:r>
              <a:rPr lang="sk-SK" dirty="0" err="1"/>
              <a:t>Set-Date</a:t>
            </a:r>
            <a:endParaRPr lang="sk-SK" dirty="0"/>
          </a:p>
          <a:p>
            <a:r>
              <a:rPr lang="sk-SK" dirty="0" err="1"/>
              <a:t>Copy-Item</a:t>
            </a:r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/>
        </p:blipFill>
        <p:spPr bwMode="auto">
          <a:xfrm>
            <a:off x="6012160" y="332656"/>
            <a:ext cx="2715339" cy="33569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41138" y="2863416"/>
            <a:ext cx="8186359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 err="1"/>
              <a:t>sloveso</a:t>
            </a:r>
            <a:r>
              <a:rPr lang="sk-SK" sz="2400" dirty="0" err="1"/>
              <a:t>-</a:t>
            </a:r>
            <a:r>
              <a:rPr lang="sk-SK" sz="2400" i="1" dirty="0" err="1"/>
              <a:t>vec</a:t>
            </a:r>
            <a:endParaRPr lang="sk-SK" sz="2400" i="1" dirty="0"/>
          </a:p>
          <a:p>
            <a:pPr algn="ctr"/>
            <a:r>
              <a:rPr lang="sk-SK" sz="2400" i="1" dirty="0" err="1"/>
              <a:t>prísudok-predmet</a:t>
            </a:r>
            <a:endParaRPr lang="sk-SK" sz="2400" i="1" dirty="0"/>
          </a:p>
        </p:txBody>
      </p:sp>
      <p:sp>
        <p:nvSpPr>
          <p:cNvPr id="6" name="Rectangle 5"/>
          <p:cNvSpPr/>
          <p:nvPr/>
        </p:nvSpPr>
        <p:spPr>
          <a:xfrm>
            <a:off x="4139952" y="4493592"/>
            <a:ext cx="4478536" cy="792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>
                <a:latin typeface="Consolas" pitchFamily="49" charset="0"/>
                <a:cs typeface="Consolas" pitchFamily="49" charset="0"/>
              </a:rPr>
              <a:t>Get-Command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383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Aliasy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4834880" cy="4483113"/>
          </a:xfrm>
        </p:spPr>
        <p:txBody>
          <a:bodyPr>
            <a:normAutofit/>
          </a:bodyPr>
          <a:lstStyle/>
          <a:p>
            <a:r>
              <a:rPr lang="sk-SK" sz="3200" dirty="0" err="1"/>
              <a:t>cmdlet</a:t>
            </a:r>
            <a:r>
              <a:rPr lang="sk-SK" sz="3200" dirty="0"/>
              <a:t> možno volať pod rozličnými názvami</a:t>
            </a:r>
          </a:p>
          <a:p>
            <a:r>
              <a:rPr lang="sk-SK" sz="3200" dirty="0" err="1"/>
              <a:t>aliasy</a:t>
            </a:r>
            <a:r>
              <a:rPr lang="sk-SK" sz="3200" dirty="0"/>
              <a:t> šetria písanie</a:t>
            </a:r>
          </a:p>
          <a:p>
            <a:r>
              <a:rPr lang="sk-SK" sz="3200" dirty="0"/>
              <a:t>uľahčujú kultúrny šok pri prechode z iných systémov</a:t>
            </a:r>
          </a:p>
          <a:p>
            <a:r>
              <a:rPr lang="sk-SK" sz="3200" dirty="0" err="1"/>
              <a:t>zneprehľadňujú</a:t>
            </a:r>
            <a:r>
              <a:rPr lang="sk-SK" sz="3200" dirty="0"/>
              <a:t> kód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40" y="1556792"/>
            <a:ext cx="32194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99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Nudná a dramatická história </a:t>
            </a:r>
            <a:r>
              <a:rPr lang="sk-SK" dirty="0" err="1"/>
              <a:t>shellov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1987-...: </a:t>
            </a:r>
            <a:r>
              <a:rPr lang="sk-SK" dirty="0" err="1">
                <a:solidFill>
                  <a:schemeClr val="bg1"/>
                </a:solidFill>
                <a:latin typeface="Segoe UI Semibold" pitchFamily="34" charset="0"/>
              </a:rPr>
              <a:t>Bash</a:t>
            </a:r>
            <a:r>
              <a:rPr lang="sk-SK" dirty="0"/>
              <a:t> (GNU Project)</a:t>
            </a:r>
          </a:p>
          <a:p>
            <a:pPr lvl="1"/>
            <a:r>
              <a:rPr lang="sk-SK" dirty="0" err="1"/>
              <a:t>de</a:t>
            </a:r>
            <a:r>
              <a:rPr lang="sk-SK" dirty="0"/>
              <a:t> facto štandardný </a:t>
            </a:r>
            <a:r>
              <a:rPr lang="sk-SK" dirty="0" err="1"/>
              <a:t>shell</a:t>
            </a:r>
            <a:r>
              <a:rPr lang="sk-SK" dirty="0"/>
              <a:t> v Linuxe</a:t>
            </a:r>
          </a:p>
          <a:p>
            <a:pPr lvl="1"/>
            <a:r>
              <a:rPr lang="sk-SK" dirty="0" err="1"/>
              <a:t>nadmnožina</a:t>
            </a:r>
            <a:r>
              <a:rPr lang="sk-SK" dirty="0"/>
              <a:t> príkazov /</a:t>
            </a:r>
            <a:r>
              <a:rPr lang="sk-SK" dirty="0" err="1"/>
              <a:t>bin</a:t>
            </a:r>
            <a:r>
              <a:rPr lang="sk-SK" dirty="0"/>
              <a:t>/</a:t>
            </a:r>
            <a:r>
              <a:rPr lang="sk-SK" dirty="0" err="1"/>
              <a:t>sh</a:t>
            </a:r>
            <a:endParaRPr lang="sk-SK" dirty="0"/>
          </a:p>
          <a:p>
            <a:pPr lvl="1"/>
            <a:r>
              <a:rPr lang="sk-SK" dirty="0"/>
              <a:t>ďalšie dodatočné vlastnosti prebraté z iných používaných </a:t>
            </a:r>
            <a:r>
              <a:rPr lang="sk-SK" dirty="0" err="1"/>
              <a:t>shellov</a:t>
            </a:r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64893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Aliasy</a:t>
            </a:r>
            <a:endParaRPr lang="sk-S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379612"/>
              </p:ext>
            </p:extLst>
          </p:nvPr>
        </p:nvGraphicFramePr>
        <p:xfrm>
          <a:off x="539552" y="1916832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Definícia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/>
                        <a:t>Alias</a:t>
                      </a:r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err="1"/>
                        <a:t>Get-ChildItem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/>
                        <a:t>ls</a:t>
                      </a:r>
                      <a:r>
                        <a:rPr lang="sk-SK" sz="2400" dirty="0"/>
                        <a:t>, </a:t>
                      </a:r>
                      <a:r>
                        <a:rPr lang="sk-SK" sz="2400" dirty="0" err="1"/>
                        <a:t>dir</a:t>
                      </a:r>
                      <a:r>
                        <a:rPr lang="sk-SK" sz="2400" dirty="0"/>
                        <a:t>, </a:t>
                      </a:r>
                      <a:r>
                        <a:rPr lang="sk-SK" sz="2400" dirty="0" err="1"/>
                        <a:t>gci</a:t>
                      </a:r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err="1"/>
                        <a:t>Get-Command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/>
                        <a:t>gcm</a:t>
                      </a:r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err="1"/>
                        <a:t>Copy-Item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/>
                        <a:t>cp</a:t>
                      </a:r>
                      <a:r>
                        <a:rPr lang="sk-SK" sz="2400" dirty="0"/>
                        <a:t>, </a:t>
                      </a:r>
                      <a:r>
                        <a:rPr lang="sk-SK" sz="2400" dirty="0" err="1"/>
                        <a:t>copy</a:t>
                      </a:r>
                      <a:r>
                        <a:rPr lang="sk-SK" sz="2400" dirty="0"/>
                        <a:t>, </a:t>
                      </a:r>
                      <a:r>
                        <a:rPr lang="sk-SK" sz="2400" dirty="0" err="1"/>
                        <a:t>cpi</a:t>
                      </a:r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err="1"/>
                        <a:t>Where-Object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/>
                        <a:t>where</a:t>
                      </a:r>
                      <a:r>
                        <a:rPr lang="sk-SK" sz="2400" dirty="0"/>
                        <a:t>,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err="1"/>
                        <a:t>ForEach-Object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/>
                        <a:t>foreach</a:t>
                      </a:r>
                      <a:r>
                        <a:rPr lang="sk-SK" sz="2400" dirty="0"/>
                        <a:t>,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err="1"/>
                        <a:t>Get-Command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/>
                        <a:t>gcm</a:t>
                      </a:r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err="1"/>
                        <a:t>Get-Alias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/>
                        <a:t>alias</a:t>
                      </a:r>
                      <a:r>
                        <a:rPr lang="sk-SK" sz="2400" dirty="0"/>
                        <a:t>, </a:t>
                      </a:r>
                      <a:r>
                        <a:rPr lang="sk-SK" sz="2400" dirty="0" err="1"/>
                        <a:t>gal</a:t>
                      </a:r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4870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Skracovanie názvov parametrov</a:t>
            </a:r>
            <a:endParaRPr lang="sk-S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názvy parametrov možno skracovať dovtedy, pokiaľ sú jednoznačné</a:t>
            </a:r>
          </a:p>
          <a:p>
            <a:r>
              <a:rPr lang="sk-SK" sz="2400" dirty="0"/>
              <a:t>v niektorých prípadoch môžeme vynechať meno pomenovaného parametra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3789040"/>
            <a:ext cx="8424936" cy="792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ChildItem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-Path D:/MP3 -Filter O*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-</a:t>
            </a:r>
            <a:r>
              <a:rPr lang="sk-SK" sz="2400" dirty="0" err="1">
                <a:latin typeface="Consolas" pitchFamily="49" charset="0"/>
                <a:cs typeface="Consolas" pitchFamily="49" charset="0"/>
              </a:rPr>
              <a:t>Recursive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5633740"/>
            <a:ext cx="7848872" cy="792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d:/MP3 o* -r</a:t>
            </a:r>
          </a:p>
        </p:txBody>
      </p:sp>
      <p:sp>
        <p:nvSpPr>
          <p:cNvPr id="10" name="Down Arrow 9"/>
          <p:cNvSpPr/>
          <p:nvPr/>
        </p:nvSpPr>
        <p:spPr>
          <a:xfrm>
            <a:off x="3779912" y="4409604"/>
            <a:ext cx="1368152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19053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Problém: </a:t>
            </a:r>
            <a:r>
              <a:rPr lang="sk-SK" dirty="0" err="1"/>
              <a:t>zneprehľadňovanie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Čo robí tento </a:t>
            </a:r>
            <a:r>
              <a:rPr lang="sk-SK" dirty="0" err="1"/>
              <a:t>one-liner</a:t>
            </a:r>
            <a:r>
              <a:rPr lang="sk-SK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2780928"/>
            <a:ext cx="8136904" cy="26642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d:/mp3 -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dir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| select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FullName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{ 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$_.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FullName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-r 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| measure -s length).Sum }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860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PowerShell</a:t>
            </a:r>
            <a:r>
              <a:rPr lang="sk-SK" dirty="0"/>
              <a:t> a viacriadkové </a:t>
            </a:r>
            <a:r>
              <a:rPr lang="sk-SK" dirty="0" err="1"/>
              <a:t>skripty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dirty="0" err="1"/>
              <a:t>PowerShell</a:t>
            </a:r>
            <a:r>
              <a:rPr lang="sk-SK" dirty="0"/>
              <a:t> podporuje plnoprávne programovanie</a:t>
            </a:r>
          </a:p>
          <a:p>
            <a:r>
              <a:rPr lang="sk-SK" dirty="0"/>
              <a:t>vlastná syntax + arzenál .NET </a:t>
            </a:r>
            <a:r>
              <a:rPr lang="sk-SK" dirty="0" err="1"/>
              <a:t>frameworku</a:t>
            </a:r>
            <a:endParaRPr lang="sk-SK" dirty="0"/>
          </a:p>
          <a:p>
            <a:pPr lvl="1"/>
            <a:r>
              <a:rPr lang="sk-SK" dirty="0"/>
              <a:t>objekty</a:t>
            </a:r>
          </a:p>
          <a:p>
            <a:pPr lvl="1"/>
            <a:r>
              <a:rPr lang="sk-SK" dirty="0"/>
              <a:t>funkcie</a:t>
            </a:r>
          </a:p>
          <a:p>
            <a:pPr lvl="1"/>
            <a:r>
              <a:rPr lang="sk-SK" dirty="0"/>
              <a:t>...</a:t>
            </a:r>
          </a:p>
          <a:p>
            <a:r>
              <a:rPr lang="sk-SK" dirty="0"/>
              <a:t>dodáva sa </a:t>
            </a:r>
            <a:r>
              <a:rPr lang="sk-SK" dirty="0" err="1"/>
              <a:t>PowerShell</a:t>
            </a:r>
            <a:r>
              <a:rPr lang="sk-SK" dirty="0"/>
              <a:t> ISE (</a:t>
            </a:r>
            <a:r>
              <a:rPr lang="sk-SK" dirty="0" err="1"/>
              <a:t>Integrated</a:t>
            </a:r>
            <a:r>
              <a:rPr lang="sk-SK" dirty="0"/>
              <a:t> </a:t>
            </a:r>
            <a:r>
              <a:rPr lang="sk-SK" dirty="0" err="1"/>
              <a:t>Script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0601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Vypíšte veľkosti adresárov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467544" y="1268760"/>
            <a:ext cx="8136904" cy="53285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function 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TotalSize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adresar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meno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adresar.FullName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statistiky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ChildItem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meno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Recurse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  <a:p>
            <a:r>
              <a:rPr lang="sk-SK" sz="24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| Measure-Object -Property Length -Sum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statistiky.sum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adresare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ChildItem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—Directory</a:t>
            </a:r>
          </a:p>
          <a:p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adresar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in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adresare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velkost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Get-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TotalSize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adresar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   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Write-Host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adresar.FullName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$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velkost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7054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sa tvária ako </a:t>
            </a:r>
            <a:r>
              <a:rPr lang="sk-SK" dirty="0" err="1"/>
              <a:t>cmdlety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pozor na neobvyklú syntax volania</a:t>
            </a:r>
            <a:endParaRPr lang="sk-SK" sz="2800" dirty="0"/>
          </a:p>
        </p:txBody>
      </p:sp>
      <p:sp>
        <p:nvSpPr>
          <p:cNvPr id="5" name="Rectangle 4"/>
          <p:cNvSpPr/>
          <p:nvPr/>
        </p:nvSpPr>
        <p:spPr>
          <a:xfrm>
            <a:off x="461988" y="2780928"/>
            <a:ext cx="8136904" cy="2232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function Get-Sum($a, $b)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retur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$a + $b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Get-Sum(3, 5)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988" y="5445224"/>
            <a:ext cx="8136904" cy="9315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Get-Sum 3 5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19872" y="4221088"/>
            <a:ext cx="5477539" cy="13681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3</a:t>
            </a:r>
          </a:p>
          <a:p>
            <a:pPr algn="ctr"/>
            <a:r>
              <a:rPr lang="sk-SK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541575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Parametre funkcií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988" y="1844824"/>
            <a:ext cx="8136904" cy="3168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function Get-Sequence([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 $from, 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 $to,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 $step = 1) </a:t>
            </a:r>
            <a:endParaRPr lang="sk-SK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for($i = $from; $i -le $to; $i = $i + $step)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$i     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988" y="5445224"/>
            <a:ext cx="8136904" cy="9315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itchFamily="49" charset="0"/>
                <a:cs typeface="Consolas" pitchFamily="49" charset="0"/>
              </a:rPr>
              <a:t>Get-Sequence 0 20 -step 2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253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Funkcie, ktoré spracovávajú </a:t>
            </a:r>
            <a:r>
              <a:rPr lang="sk-SK" dirty="0" err="1"/>
              <a:t>pipeliny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špeciálna premenná </a:t>
            </a:r>
            <a:r>
              <a:rPr lang="sk-SK" b="1" dirty="0"/>
              <a:t>$</a:t>
            </a:r>
            <a:r>
              <a:rPr lang="sk-SK" b="1" dirty="0" err="1"/>
              <a:t>input</a:t>
            </a:r>
            <a:r>
              <a:rPr lang="sk-SK" dirty="0"/>
              <a:t> s </a:t>
            </a:r>
            <a:r>
              <a:rPr lang="sk-SK" dirty="0" err="1"/>
              <a:t>objektami</a:t>
            </a:r>
            <a:r>
              <a:rPr lang="sk-SK" dirty="0"/>
              <a:t>, ktoré prídu z rúry</a:t>
            </a:r>
            <a:endParaRPr lang="sk-SK" b="1" dirty="0"/>
          </a:p>
        </p:txBody>
      </p:sp>
      <p:sp>
        <p:nvSpPr>
          <p:cNvPr id="4" name="Rectangle 3"/>
          <p:cNvSpPr/>
          <p:nvPr/>
        </p:nvSpPr>
        <p:spPr>
          <a:xfrm>
            <a:off x="461988" y="2924944"/>
            <a:ext cx="8136904" cy="2867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function Measure-Directory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($item in $input)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$size = 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item.FullName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Recurse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sk-SK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| Measure-Object -Sum -Property Length).Sum</a:t>
            </a:r>
          </a:p>
          <a:p>
            <a:endParaRPr lang="sk-SK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@{$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item.FullName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$size}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24" y="5877272"/>
            <a:ext cx="8136904" cy="7155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sk-SK" sz="2400" dirty="0">
                <a:latin typeface="Consolas" pitchFamily="49" charset="0"/>
                <a:cs typeface="Consolas" pitchFamily="49" charset="0"/>
              </a:rPr>
              <a:t> D</a:t>
            </a:r>
            <a:r>
              <a:rPr lang="sk-SK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:\MP3 | </a:t>
            </a:r>
            <a:r>
              <a:rPr lang="sk-SK" sz="24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Measure-Directory</a:t>
            </a:r>
            <a:endParaRPr lang="sk-SK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798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Príklad: očíslujte položky z rúry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544" y="2060848"/>
            <a:ext cx="8136904" cy="3168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function Enumerate-Items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itemIndex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($item in $input)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@{$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itemIndex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$item}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itemIndex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++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Enumerate-Items</a:t>
            </a:r>
          </a:p>
        </p:txBody>
      </p:sp>
    </p:spTree>
    <p:extLst>
      <p:ext uri="{BB962C8B-B14F-4D97-AF65-F5344CB8AC3E}">
        <p14:creationId xmlns:p14="http://schemas.microsoft.com/office/powerpoint/2010/main" val="968085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Príklad: očíslujte položky z rúry II.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alternatívna syntax funkcií nad rúrou</a:t>
            </a:r>
          </a:p>
          <a:p>
            <a:pPr lvl="1"/>
            <a:r>
              <a:rPr lang="sk-SK" sz="2400" b="1" dirty="0" err="1"/>
              <a:t>begin</a:t>
            </a:r>
            <a:r>
              <a:rPr lang="sk-SK" sz="2400" dirty="0"/>
              <a:t>: vykoná sa na začiatku rúry</a:t>
            </a:r>
          </a:p>
          <a:p>
            <a:pPr lvl="1"/>
            <a:r>
              <a:rPr lang="sk-SK" sz="2400" b="1" dirty="0" err="1"/>
              <a:t>process</a:t>
            </a:r>
            <a:r>
              <a:rPr lang="sk-SK" sz="2400" dirty="0"/>
              <a:t>: pre každú položku </a:t>
            </a:r>
            <a:br>
              <a:rPr lang="sk-SK" sz="2400" dirty="0"/>
            </a:br>
            <a:r>
              <a:rPr lang="sk-SK" sz="2400" dirty="0"/>
              <a:t>v rúre. </a:t>
            </a:r>
          </a:p>
          <a:p>
            <a:pPr lvl="2"/>
            <a:r>
              <a:rPr lang="sk-SK" sz="1800" dirty="0"/>
              <a:t>aktuálna položka je</a:t>
            </a:r>
            <a:br>
              <a:rPr lang="sk-SK" sz="1800" dirty="0"/>
            </a:br>
            <a:r>
              <a:rPr lang="sk-SK" sz="1800" dirty="0"/>
              <a:t>v premennej $_</a:t>
            </a:r>
          </a:p>
          <a:p>
            <a:pPr lvl="1"/>
            <a:r>
              <a:rPr lang="sk-SK" sz="2400" b="1" dirty="0"/>
              <a:t>end</a:t>
            </a:r>
            <a:r>
              <a:rPr lang="sk-SK" sz="2400" dirty="0"/>
              <a:t>: na konci rúry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5976" y="3284984"/>
            <a:ext cx="4608512" cy="33123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function Enumerate-Items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begin</a:t>
            </a:r>
            <a:r>
              <a:rPr lang="sk-SK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itemIndex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process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@{$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itemIndex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$_}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itemIndex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++       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62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crosof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14734</TotalTime>
  <Words>4765</Words>
  <Application>Microsoft Macintosh PowerPoint</Application>
  <PresentationFormat>On-screen Show (4:3)</PresentationFormat>
  <Paragraphs>876</Paragraphs>
  <Slides>117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7" baseType="lpstr">
      <vt:lpstr>Arial</vt:lpstr>
      <vt:lpstr>Calibri</vt:lpstr>
      <vt:lpstr>Consolas</vt:lpstr>
      <vt:lpstr>Segoe UI</vt:lpstr>
      <vt:lpstr>Segoe UI Light</vt:lpstr>
      <vt:lpstr>Segoe UI Semibold</vt:lpstr>
      <vt:lpstr>System Font Regular</vt:lpstr>
      <vt:lpstr>Times New Roman</vt:lpstr>
      <vt:lpstr>Wingdings</vt:lpstr>
      <vt:lpstr>Office Theme</vt:lpstr>
      <vt:lpstr>PowerShell</vt:lpstr>
      <vt:lpstr>Skriptovanie</vt:lpstr>
      <vt:lpstr>GUI nestačí!</vt:lpstr>
      <vt:lpstr>Skriptovanie v operačných sytémoch</vt:lpstr>
      <vt:lpstr>Skriptovacie jazyky pre OS</vt:lpstr>
      <vt:lpstr>Nudná a dramatická história shellov</vt:lpstr>
      <vt:lpstr>Nudná a dramatická história shellov</vt:lpstr>
      <vt:lpstr>Nudná a dramatická história shellov</vt:lpstr>
      <vt:lpstr>Nudná a dramatická história shellov</vt:lpstr>
      <vt:lpstr>Nudná a dramatická história shellov</vt:lpstr>
      <vt:lpstr>cmd.exe (1999+)</vt:lpstr>
      <vt:lpstr>Windows Script Host (1999+)</vt:lpstr>
      <vt:lpstr>Windows Script Host (1999+)</vt:lpstr>
      <vt:lpstr>Windows PowerShell (2006+)</vt:lpstr>
      <vt:lpstr>Klasický shell = text</vt:lpstr>
      <vt:lpstr>PowerShell = objekty</vt:lpstr>
      <vt:lpstr>Úvod do PowerShell</vt:lpstr>
      <vt:lpstr>Úvodné príkazy</vt:lpstr>
      <vt:lpstr>PowerShell ako kalkulačka</vt:lpstr>
      <vt:lpstr>Premenné</vt:lpstr>
      <vt:lpstr>Čo možno spustiť v PowerShelli</vt:lpstr>
      <vt:lpstr>Zoznam vyvolateľných príkazov</vt:lpstr>
      <vt:lpstr>Cmdlety v PowerShelli</vt:lpstr>
      <vt:lpstr>Aliasy</vt:lpstr>
      <vt:lpstr>Starí známi z DOSu a *nixu</vt:lpstr>
      <vt:lpstr>Príkazy, parametre a argumenty</vt:lpstr>
      <vt:lpstr>Jednoduchý príklad</vt:lpstr>
      <vt:lpstr>Cmdlety generujú objekty</vt:lpstr>
      <vt:lpstr>Cmdlety sú jednoúčelové</vt:lpstr>
      <vt:lpstr>Rúra - pipe</vt:lpstr>
      <vt:lpstr>Rúra - pipe</vt:lpstr>
      <vt:lpstr>Príklad rúry</vt:lpstr>
      <vt:lpstr>Výstup rúry</vt:lpstr>
      <vt:lpstr>Iný príklad rúry</vt:lpstr>
      <vt:lpstr>Výstup rúry</vt:lpstr>
      <vt:lpstr>,,Komplexný“ príklad</vt:lpstr>
      <vt:lpstr>,,Komplexný“ príklad</vt:lpstr>
      <vt:lpstr>Súhrn formátovačov</vt:lpstr>
      <vt:lpstr>Trivia time! / Kuriozity</vt:lpstr>
      <vt:lpstr>Triedenie objektov – Sort-Object</vt:lpstr>
      <vt:lpstr>Triedenie objektov</vt:lpstr>
      <vt:lpstr>Výber niektorých atribútov objektov</vt:lpstr>
      <vt:lpstr>Rozdiel medzi Select-Object a Format-*</vt:lpstr>
      <vt:lpstr>Výber prvých N objektov – Select-Object</vt:lpstr>
      <vt:lpstr>Filtrovanie podľa atribútov</vt:lpstr>
      <vt:lpstr>Filtrovanie podľa atribútov</vt:lpstr>
      <vt:lpstr>Filtrovanie podľa atribútov</vt:lpstr>
      <vt:lpstr>Operátory porovnávania</vt:lpstr>
      <vt:lpstr>Skracovanie zápisov</vt:lpstr>
      <vt:lpstr>Štatistické výpočty</vt:lpstr>
      <vt:lpstr>Štatistické výpočty</vt:lpstr>
      <vt:lpstr>Štatistické výpočty</vt:lpstr>
      <vt:lpstr>Štatistické výpočty</vt:lpstr>
      <vt:lpstr>Štatistické výpočty</vt:lpstr>
      <vt:lpstr>Dátový model</vt:lpstr>
      <vt:lpstr>Dátový model v PowerShelli</vt:lpstr>
      <vt:lpstr>Dátový model v PowerShelli</vt:lpstr>
      <vt:lpstr>Informácie o objekte</vt:lpstr>
      <vt:lpstr>Dátový model v PowerShelli</vt:lpstr>
      <vt:lpstr>Get-ItemProperty</vt:lpstr>
      <vt:lpstr>Dátový model v PowerShelli</vt:lpstr>
      <vt:lpstr>Dátový model: hodnota konkrétnej vlastnosti</vt:lpstr>
      <vt:lpstr>Dátové typy</vt:lpstr>
      <vt:lpstr>Dátové typy</vt:lpstr>
      <vt:lpstr>Dátové typy</vt:lpstr>
      <vt:lpstr>Dátové typy</vt:lpstr>
      <vt:lpstr>Dátové typy - metódy</vt:lpstr>
      <vt:lpstr>Dátové typy – vytváranie inštancií</vt:lpstr>
      <vt:lpstr>Providers</vt:lpstr>
      <vt:lpstr>Zjednotenie prístupu k dátovým zdrojom</vt:lpstr>
      <vt:lpstr>Zjednotenie prístupu k dátovým zdrojom</vt:lpstr>
      <vt:lpstr>Registre ako dátový zdroj</vt:lpstr>
      <vt:lpstr>Registre ako dátový zdroj</vt:lpstr>
      <vt:lpstr>Registre ako dátový zdroj</vt:lpstr>
      <vt:lpstr>Monitorovanie a správa zariadení v sieti?</vt:lpstr>
      <vt:lpstr>Web-Based Enterprise Management</vt:lpstr>
      <vt:lpstr>Zložky WBEM</vt:lpstr>
      <vt:lpstr>Windows Management Instrumentation</vt:lpstr>
      <vt:lpstr>Windows Management Instrumentation</vt:lpstr>
      <vt:lpstr>Object Discovery</vt:lpstr>
      <vt:lpstr>Dopytovanie: CIM Query Language</vt:lpstr>
      <vt:lpstr>CIM/WMI a PowerShell</vt:lpstr>
      <vt:lpstr>Get-CimInstance</vt:lpstr>
      <vt:lpstr>Get-CimInstance</vt:lpstr>
      <vt:lpstr>Odkiaľ zistím, čo sa dá zistiť z WMI?</vt:lpstr>
      <vt:lpstr>Uľahčenie zápisu</vt:lpstr>
      <vt:lpstr>Skriptovacie finty</vt:lpstr>
      <vt:lpstr>Názvy cmdletov</vt:lpstr>
      <vt:lpstr>Aliasy</vt:lpstr>
      <vt:lpstr>Aliasy</vt:lpstr>
      <vt:lpstr>Skracovanie názvov parametrov</vt:lpstr>
      <vt:lpstr>Problém: zneprehľadňovanie</vt:lpstr>
      <vt:lpstr>PowerShell a viacriadkové skripty</vt:lpstr>
      <vt:lpstr>Vypíšte veľkosti adresárov</vt:lpstr>
      <vt:lpstr>Funkcie sa tvária ako cmdlety</vt:lpstr>
      <vt:lpstr>Parametre funkcií</vt:lpstr>
      <vt:lpstr>Funkcie, ktoré spracovávajú pipeliny</vt:lpstr>
      <vt:lpstr>Príklad: očíslujte položky z rúry</vt:lpstr>
      <vt:lpstr>Príklad: očíslujte položky z rúry II.</vt:lpstr>
      <vt:lpstr>Príklad: očíslujte položky z rúry III.</vt:lpstr>
      <vt:lpstr>Príklad: očíslujte položky z rúry III.</vt:lpstr>
      <vt:lpstr>Vývoj cmdletov</vt:lpstr>
      <vt:lpstr>Vývoj cmdletov v C#</vt:lpstr>
      <vt:lpstr>Vývoj cmdletov v C#</vt:lpstr>
      <vt:lpstr>Vývoj cmdletov v C#</vt:lpstr>
      <vt:lpstr>Vývoj cmdletov v C#</vt:lpstr>
      <vt:lpstr>Inštalácia cmdletu</vt:lpstr>
      <vt:lpstr>Alternatívna inštalácia cmdletu</vt:lpstr>
      <vt:lpstr>Parametre</vt:lpstr>
      <vt:lpstr>Pozičné parametre</vt:lpstr>
      <vt:lpstr>Povinné parametre</vt:lpstr>
      <vt:lpstr>Hodnoty parametrov z rúry</vt:lpstr>
      <vt:lpstr>Hodnoty parametrov z rúry</vt:lpstr>
      <vt:lpstr>Hlásenie chýb</vt:lpstr>
      <vt:lpstr>Hlásenie chýb: WriteError</vt:lpstr>
      <vt:lpstr>Hlásenie chýb: ThrowTerminatingError</vt:lpstr>
      <vt:lpstr>Tutoriál na webe k vytváraniu cmdletov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rn</dc:creator>
  <cp:lastModifiedBy>RNDr. Róbert Novotný PhD.</cp:lastModifiedBy>
  <cp:revision>39</cp:revision>
  <dcterms:created xsi:type="dcterms:W3CDTF">2011-11-21T09:57:10Z</dcterms:created>
  <dcterms:modified xsi:type="dcterms:W3CDTF">2018-10-23T22:23:22Z</dcterms:modified>
</cp:coreProperties>
</file>