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261" r:id="rId9"/>
    <p:sldId id="264" r:id="rId10"/>
    <p:sldId id="268" r:id="rId11"/>
    <p:sldId id="262" r:id="rId12"/>
    <p:sldId id="265" r:id="rId13"/>
    <p:sldId id="266" r:id="rId14"/>
    <p:sldId id="267" r:id="rId15"/>
    <p:sldId id="300" r:id="rId16"/>
    <p:sldId id="301" r:id="rId17"/>
    <p:sldId id="302" r:id="rId18"/>
    <p:sldId id="312" r:id="rId19"/>
    <p:sldId id="303" r:id="rId20"/>
    <p:sldId id="280" r:id="rId21"/>
    <p:sldId id="260" r:id="rId22"/>
    <p:sldId id="270" r:id="rId23"/>
    <p:sldId id="277" r:id="rId24"/>
    <p:sldId id="314" r:id="rId25"/>
    <p:sldId id="315" r:id="rId26"/>
    <p:sldId id="316" r:id="rId27"/>
    <p:sldId id="287" r:id="rId28"/>
    <p:sldId id="272" r:id="rId29"/>
    <p:sldId id="317" r:id="rId30"/>
    <p:sldId id="318" r:id="rId31"/>
    <p:sldId id="275" r:id="rId32"/>
    <p:sldId id="319" r:id="rId33"/>
    <p:sldId id="276" r:id="rId34"/>
    <p:sldId id="257" r:id="rId35"/>
    <p:sldId id="258" r:id="rId36"/>
    <p:sldId id="282" r:id="rId37"/>
    <p:sldId id="283" r:id="rId38"/>
    <p:sldId id="284" r:id="rId39"/>
    <p:sldId id="286" r:id="rId40"/>
    <p:sldId id="271" r:id="rId41"/>
    <p:sldId id="304" r:id="rId42"/>
    <p:sldId id="313" r:id="rId43"/>
    <p:sldId id="281" r:id="rId44"/>
    <p:sldId id="289" r:id="rId45"/>
    <p:sldId id="290" r:id="rId46"/>
    <p:sldId id="291" r:id="rId47"/>
    <p:sldId id="292" r:id="rId48"/>
    <p:sldId id="305" r:id="rId49"/>
    <p:sldId id="306" r:id="rId50"/>
    <p:sldId id="288" r:id="rId51"/>
    <p:sldId id="307" r:id="rId52"/>
    <p:sldId id="309" r:id="rId53"/>
    <p:sldId id="310" r:id="rId54"/>
    <p:sldId id="311" r:id="rId55"/>
    <p:sldId id="293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30"/>
  </p:normalViewPr>
  <p:slideViewPr>
    <p:cSldViewPr snapToGrid="0" snapToObjects="1">
      <p:cViewPr varScale="1">
        <p:scale>
          <a:sx n="139" d="100"/>
          <a:sy n="139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7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255E1-B68C-2644-B302-4483B5C76CBF}" type="datetimeFigureOut">
              <a:rPr lang="sk-SK" smtClean="0"/>
              <a:t>24.2.19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5C290-26BA-5D49-984A-28687282BDD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551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89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593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114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249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249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8299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545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862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932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939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844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6414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496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1931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9106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0055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247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1513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1959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1521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122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2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685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1696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679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9934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3993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883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6296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49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7226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4926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238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041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997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0760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54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088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58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20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759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2300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5C290-26BA-5D49-984A-28687282BDD7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302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367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174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868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41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952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00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97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20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570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18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22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92271"/>
            <a:ext cx="7886700" cy="408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1788-CAF3-9545-A0F1-3BF6E025059E}" type="datetimeFigureOut">
              <a:rPr lang="sk-SK" smtClean="0"/>
              <a:t>24.2.19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FE4B-CE80-D641-A425-49C4E7630A1D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4BC905-19A9-5748-B3D0-FC381649837C}"/>
              </a:ext>
            </a:extLst>
          </p:cNvPr>
          <p:cNvGrpSpPr/>
          <p:nvPr userDrawn="1"/>
        </p:nvGrpSpPr>
        <p:grpSpPr>
          <a:xfrm>
            <a:off x="0" y="1533953"/>
            <a:ext cx="9144000" cy="448408"/>
            <a:chOff x="0" y="1601421"/>
            <a:chExt cx="9144000" cy="448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6C5062-6B5B-7D45-A72D-DF4963CF47AD}"/>
                </a:ext>
              </a:extLst>
            </p:cNvPr>
            <p:cNvCxnSpPr/>
            <p:nvPr userDrawn="1"/>
          </p:nvCxnSpPr>
          <p:spPr>
            <a:xfrm>
              <a:off x="0" y="1825625"/>
              <a:ext cx="9144000" cy="0"/>
            </a:xfrm>
            <a:prstGeom prst="line">
              <a:avLst/>
            </a:prstGeom>
            <a:ln w="76200">
              <a:solidFill>
                <a:srgbClr val="CB01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483582-2FE1-654B-91EC-8E8B83F31F2C}"/>
                </a:ext>
              </a:extLst>
            </p:cNvPr>
            <p:cNvSpPr/>
            <p:nvPr userDrawn="1"/>
          </p:nvSpPr>
          <p:spPr>
            <a:xfrm>
              <a:off x="8695592" y="1601421"/>
              <a:ext cx="448408" cy="448408"/>
            </a:xfrm>
            <a:prstGeom prst="ellipse">
              <a:avLst/>
            </a:prstGeom>
            <a:solidFill>
              <a:srgbClr val="CB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5816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itchFamily="2" charset="2"/>
        <a:buChar char="§"/>
        <a:defRPr sz="28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ter Light BETA" panose="020B0402030000000004" pitchFamily="34" charset="0"/>
          <a:ea typeface="Inter Light BETA" panose="020B04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B49-6B81-6441-85C5-4342CD6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10" y="520633"/>
            <a:ext cx="7772400" cy="238760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sk-SK" sz="6600" dirty="0"/>
              <a:t>O päť minút</a:t>
            </a:r>
            <a:br>
              <a:rPr lang="sk-SK" sz="6600" dirty="0"/>
            </a:br>
            <a:r>
              <a:rPr lang="sk-SK" sz="6600" dirty="0"/>
              <a:t>Java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626E9-1451-E549-BBDF-5C91325B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11" y="5650992"/>
            <a:ext cx="6858000" cy="1027017"/>
          </a:xfrm>
        </p:spPr>
        <p:txBody>
          <a:bodyPr>
            <a:normAutofit/>
          </a:bodyPr>
          <a:lstStyle/>
          <a:p>
            <a:pPr algn="l"/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@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RoboNovotny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algn="l"/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Bezadis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21. apríl 2019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E2E81C-D7E0-3747-8A2B-13962A70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36" y="2002536"/>
            <a:ext cx="694944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6000" dirty="0"/>
              <a:t>„Všetky </a:t>
            </a:r>
            <a:r>
              <a:rPr lang="sk-SK" sz="6000" dirty="0" err="1"/>
              <a:t>džavy</a:t>
            </a:r>
            <a:r>
              <a:rPr lang="sk-SK" sz="6000" dirty="0"/>
              <a:t> sú si rovné</a:t>
            </a:r>
            <a:r>
              <a:rPr lang="sk-SK" sz="6000" dirty="0">
                <a:solidFill>
                  <a:srgbClr val="CB0101"/>
                </a:solidFill>
              </a:rPr>
              <a:t>*</a:t>
            </a:r>
            <a:r>
              <a:rPr lang="sk-SK" sz="6000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40003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Oracle JDK 	</a:t>
            </a:r>
            <a:r>
              <a:rPr lang="sk-SK" dirty="0" err="1">
                <a:solidFill>
                  <a:srgbClr val="CB0101"/>
                </a:solidFill>
              </a:rPr>
              <a:t>oracle.com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zakázané nasadzovať do produkcie!</a:t>
            </a:r>
          </a:p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OpenJDK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by Oracle</a:t>
            </a:r>
            <a:r>
              <a:rPr lang="sk-SK" dirty="0"/>
              <a:t> 	</a:t>
            </a:r>
            <a:r>
              <a:rPr lang="sk-SK" dirty="0" err="1">
                <a:solidFill>
                  <a:srgbClr val="CB0101"/>
                </a:solidFill>
              </a:rPr>
              <a:t>jdk.java.net</a:t>
            </a:r>
            <a:endParaRPr lang="sk-SK" dirty="0">
              <a:solidFill>
                <a:srgbClr val="CB0101"/>
              </a:solidFill>
            </a:endParaRPr>
          </a:p>
          <a:p>
            <a:pPr marL="0" indent="0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bezplatné a slobodné,</a:t>
            </a:r>
          </a:p>
          <a:p>
            <a:pPr marL="0" indent="0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kým nevyjde ďalšia verzia!</a:t>
            </a:r>
          </a:p>
        </p:txBody>
      </p:sp>
    </p:spTree>
    <p:extLst>
      <p:ext uri="{BB962C8B-B14F-4D97-AF65-F5344CB8AC3E}">
        <p14:creationId xmlns:p14="http://schemas.microsoft.com/office/powerpoint/2010/main" val="150104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AdoptOpenJDK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dirty="0" err="1">
                <a:solidFill>
                  <a:srgbClr val="CB0101"/>
                </a:solidFill>
              </a:rPr>
              <a:t>adoptopenjdk.net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dlhodobo podporovaná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podporovaná IBM i </a:t>
            </a:r>
            <a:r>
              <a:rPr lang="sk-SK" sz="2800" strike="sngStrike" dirty="0" err="1"/>
              <a:t>RedHat</a:t>
            </a:r>
            <a:endParaRPr lang="sk-SK" sz="2800" strike="sngStrike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s príchuťou IBM OpenJ9 JVM</a:t>
            </a:r>
          </a:p>
        </p:txBody>
      </p:sp>
    </p:spTree>
    <p:extLst>
      <p:ext uri="{BB962C8B-B14F-4D97-AF65-F5344CB8AC3E}">
        <p14:creationId xmlns:p14="http://schemas.microsoft.com/office/powerpoint/2010/main" val="130956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Azul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Zulu	</a:t>
            </a:r>
            <a:r>
              <a:rPr lang="sk-SK" dirty="0" err="1">
                <a:solidFill>
                  <a:srgbClr val="CB0101"/>
                </a:solidFill>
              </a:rPr>
              <a:t>azul.com</a:t>
            </a:r>
            <a:r>
              <a:rPr lang="sk-SK" dirty="0">
                <a:solidFill>
                  <a:srgbClr val="CB0101"/>
                </a:solidFill>
              </a:rPr>
              <a:t>/</a:t>
            </a:r>
            <a:r>
              <a:rPr lang="sk-SK" dirty="0" err="1">
                <a:solidFill>
                  <a:srgbClr val="CB0101"/>
                </a:solidFill>
              </a:rPr>
              <a:t>downloads</a:t>
            </a:r>
            <a:r>
              <a:rPr lang="sk-SK" dirty="0">
                <a:solidFill>
                  <a:srgbClr val="CB0101"/>
                </a:solidFill>
              </a:rPr>
              <a:t>/</a:t>
            </a:r>
            <a:r>
              <a:rPr lang="sk-SK" dirty="0" err="1">
                <a:solidFill>
                  <a:srgbClr val="CB0101"/>
                </a:solidFill>
              </a:rPr>
              <a:t>zulu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podporované na </a:t>
            </a:r>
            <a:r>
              <a:rPr lang="sk-SK" sz="2800" dirty="0" err="1"/>
              <a:t>Azure</a:t>
            </a:r>
            <a:endParaRPr lang="sk-SK" sz="2800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sľúbená podpora pre </a:t>
            </a:r>
            <a:r>
              <a:rPr lang="sk-SK" sz="2800" dirty="0" err="1"/>
              <a:t>nonLTS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0308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Licencovanie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019175" algn="l"/>
                <a:tab pos="7918450" algn="r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Amazon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Coretto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dirty="0" err="1">
                <a:solidFill>
                  <a:srgbClr val="CB0101"/>
                </a:solidFill>
              </a:rPr>
              <a:t>amazon.com</a:t>
            </a:r>
            <a:endParaRPr lang="sk-SK" dirty="0"/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		</a:t>
            </a:r>
            <a:r>
              <a:rPr lang="sk-SK" sz="2800" dirty="0"/>
              <a:t>bezplatná pre osobné použitie</a:t>
            </a:r>
          </a:p>
          <a:p>
            <a:pPr marL="228600" lvl="1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2800" dirty="0"/>
              <a:t>		podporované na AWS</a:t>
            </a:r>
          </a:p>
        </p:txBody>
      </p:sp>
    </p:spTree>
    <p:extLst>
      <p:ext uri="{BB962C8B-B14F-4D97-AF65-F5344CB8AC3E}">
        <p14:creationId xmlns:p14="http://schemas.microsoft.com/office/powerpoint/2010/main" val="180404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6000" dirty="0"/>
              <a:t>„Ale ja nechcem ísť preč z Javy 8!“</a:t>
            </a:r>
          </a:p>
        </p:txBody>
      </p:sp>
    </p:spTree>
    <p:extLst>
      <p:ext uri="{BB962C8B-B14F-4D97-AF65-F5344CB8AC3E}">
        <p14:creationId xmlns:p14="http://schemas.microsoft.com/office/powerpoint/2010/main" val="282648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 </a:t>
            </a:r>
            <a:r>
              <a:rPr lang="sk-SK" dirty="0" err="1"/>
              <a:t>dinosaurusov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Java 8 je po záruke!</a:t>
            </a:r>
          </a:p>
        </p:txBody>
      </p:sp>
    </p:spTree>
    <p:extLst>
      <p:ext uri="{BB962C8B-B14F-4D97-AF65-F5344CB8AC3E}">
        <p14:creationId xmlns:p14="http://schemas.microsoft.com/office/powerpoint/2010/main" val="255017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Rada zo zákopov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„Migrujte Java 8-&gt;Java 11“</a:t>
            </a:r>
          </a:p>
        </p:txBody>
      </p:sp>
    </p:spTree>
    <p:extLst>
      <p:ext uri="{BB962C8B-B14F-4D97-AF65-F5344CB8AC3E}">
        <p14:creationId xmlns:p14="http://schemas.microsoft.com/office/powerpoint/2010/main" val="317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Migračné Himaláje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36B99B-BB3F-1948-A482-8CE90C254B9A}"/>
              </a:ext>
            </a:extLst>
          </p:cNvPr>
          <p:cNvSpPr/>
          <p:nvPr/>
        </p:nvSpPr>
        <p:spPr>
          <a:xfrm>
            <a:off x="2459736" y="2249424"/>
            <a:ext cx="5934456" cy="4608576"/>
          </a:xfrm>
          <a:custGeom>
            <a:avLst/>
            <a:gdLst>
              <a:gd name="connsiteX0" fmla="*/ 0 w 4023360"/>
              <a:gd name="connsiteY0" fmla="*/ 2935398 h 2935398"/>
              <a:gd name="connsiteX1" fmla="*/ 36576 w 4023360"/>
              <a:gd name="connsiteY1" fmla="*/ 2843958 h 2935398"/>
              <a:gd name="connsiteX2" fmla="*/ 91440 w 4023360"/>
              <a:gd name="connsiteY2" fmla="*/ 2779950 h 2935398"/>
              <a:gd name="connsiteX3" fmla="*/ 109728 w 4023360"/>
              <a:gd name="connsiteY3" fmla="*/ 2743374 h 2935398"/>
              <a:gd name="connsiteX4" fmla="*/ 137160 w 4023360"/>
              <a:gd name="connsiteY4" fmla="*/ 2715942 h 2935398"/>
              <a:gd name="connsiteX5" fmla="*/ 155448 w 4023360"/>
              <a:gd name="connsiteY5" fmla="*/ 2679366 h 2935398"/>
              <a:gd name="connsiteX6" fmla="*/ 182880 w 4023360"/>
              <a:gd name="connsiteY6" fmla="*/ 2642790 h 2935398"/>
              <a:gd name="connsiteX7" fmla="*/ 201168 w 4023360"/>
              <a:gd name="connsiteY7" fmla="*/ 2606214 h 2935398"/>
              <a:gd name="connsiteX8" fmla="*/ 237744 w 4023360"/>
              <a:gd name="connsiteY8" fmla="*/ 2551350 h 2935398"/>
              <a:gd name="connsiteX9" fmla="*/ 256032 w 4023360"/>
              <a:gd name="connsiteY9" fmla="*/ 2523918 h 2935398"/>
              <a:gd name="connsiteX10" fmla="*/ 310896 w 4023360"/>
              <a:gd name="connsiteY10" fmla="*/ 2450766 h 2935398"/>
              <a:gd name="connsiteX11" fmla="*/ 329184 w 4023360"/>
              <a:gd name="connsiteY11" fmla="*/ 2423334 h 2935398"/>
              <a:gd name="connsiteX12" fmla="*/ 356616 w 4023360"/>
              <a:gd name="connsiteY12" fmla="*/ 2395902 h 2935398"/>
              <a:gd name="connsiteX13" fmla="*/ 402336 w 4023360"/>
              <a:gd name="connsiteY13" fmla="*/ 2331894 h 2935398"/>
              <a:gd name="connsiteX14" fmla="*/ 420624 w 4023360"/>
              <a:gd name="connsiteY14" fmla="*/ 2295318 h 2935398"/>
              <a:gd name="connsiteX15" fmla="*/ 448056 w 4023360"/>
              <a:gd name="connsiteY15" fmla="*/ 2258742 h 2935398"/>
              <a:gd name="connsiteX16" fmla="*/ 466344 w 4023360"/>
              <a:gd name="connsiteY16" fmla="*/ 2222166 h 2935398"/>
              <a:gd name="connsiteX17" fmla="*/ 475488 w 4023360"/>
              <a:gd name="connsiteY17" fmla="*/ 2194734 h 2935398"/>
              <a:gd name="connsiteX18" fmla="*/ 502920 w 4023360"/>
              <a:gd name="connsiteY18" fmla="*/ 2167302 h 2935398"/>
              <a:gd name="connsiteX19" fmla="*/ 557784 w 4023360"/>
              <a:gd name="connsiteY19" fmla="*/ 2085006 h 2935398"/>
              <a:gd name="connsiteX20" fmla="*/ 649224 w 4023360"/>
              <a:gd name="connsiteY20" fmla="*/ 1947846 h 2935398"/>
              <a:gd name="connsiteX21" fmla="*/ 704088 w 4023360"/>
              <a:gd name="connsiteY21" fmla="*/ 1847262 h 2935398"/>
              <a:gd name="connsiteX22" fmla="*/ 713232 w 4023360"/>
              <a:gd name="connsiteY22" fmla="*/ 1819830 h 2935398"/>
              <a:gd name="connsiteX23" fmla="*/ 740664 w 4023360"/>
              <a:gd name="connsiteY23" fmla="*/ 1792398 h 2935398"/>
              <a:gd name="connsiteX24" fmla="*/ 786384 w 4023360"/>
              <a:gd name="connsiteY24" fmla="*/ 1710102 h 2935398"/>
              <a:gd name="connsiteX25" fmla="*/ 804672 w 4023360"/>
              <a:gd name="connsiteY25" fmla="*/ 1682670 h 2935398"/>
              <a:gd name="connsiteX26" fmla="*/ 832104 w 4023360"/>
              <a:gd name="connsiteY26" fmla="*/ 1655238 h 2935398"/>
              <a:gd name="connsiteX27" fmla="*/ 886968 w 4023360"/>
              <a:gd name="connsiteY27" fmla="*/ 1572942 h 2935398"/>
              <a:gd name="connsiteX28" fmla="*/ 905256 w 4023360"/>
              <a:gd name="connsiteY28" fmla="*/ 1545510 h 2935398"/>
              <a:gd name="connsiteX29" fmla="*/ 923544 w 4023360"/>
              <a:gd name="connsiteY29" fmla="*/ 1518078 h 2935398"/>
              <a:gd name="connsiteX30" fmla="*/ 941832 w 4023360"/>
              <a:gd name="connsiteY30" fmla="*/ 1463214 h 2935398"/>
              <a:gd name="connsiteX31" fmla="*/ 1014984 w 4023360"/>
              <a:gd name="connsiteY31" fmla="*/ 1353486 h 2935398"/>
              <a:gd name="connsiteX32" fmla="*/ 1033272 w 4023360"/>
              <a:gd name="connsiteY32" fmla="*/ 1326054 h 2935398"/>
              <a:gd name="connsiteX33" fmla="*/ 1042416 w 4023360"/>
              <a:gd name="connsiteY33" fmla="*/ 1298622 h 2935398"/>
              <a:gd name="connsiteX34" fmla="*/ 1060704 w 4023360"/>
              <a:gd name="connsiteY34" fmla="*/ 1271190 h 2935398"/>
              <a:gd name="connsiteX35" fmla="*/ 1078992 w 4023360"/>
              <a:gd name="connsiteY35" fmla="*/ 1216326 h 2935398"/>
              <a:gd name="connsiteX36" fmla="*/ 1097280 w 4023360"/>
              <a:gd name="connsiteY36" fmla="*/ 1161462 h 2935398"/>
              <a:gd name="connsiteX37" fmla="*/ 1106424 w 4023360"/>
              <a:gd name="connsiteY37" fmla="*/ 1134030 h 2935398"/>
              <a:gd name="connsiteX38" fmla="*/ 1115568 w 4023360"/>
              <a:gd name="connsiteY38" fmla="*/ 1106598 h 2935398"/>
              <a:gd name="connsiteX39" fmla="*/ 1133856 w 4023360"/>
              <a:gd name="connsiteY39" fmla="*/ 1079166 h 2935398"/>
              <a:gd name="connsiteX40" fmla="*/ 1143000 w 4023360"/>
              <a:gd name="connsiteY40" fmla="*/ 1051734 h 2935398"/>
              <a:gd name="connsiteX41" fmla="*/ 1197864 w 4023360"/>
              <a:gd name="connsiteY41" fmla="*/ 969438 h 2935398"/>
              <a:gd name="connsiteX42" fmla="*/ 1234440 w 4023360"/>
              <a:gd name="connsiteY42" fmla="*/ 914574 h 2935398"/>
              <a:gd name="connsiteX43" fmla="*/ 1252728 w 4023360"/>
              <a:gd name="connsiteY43" fmla="*/ 887142 h 2935398"/>
              <a:gd name="connsiteX44" fmla="*/ 1280160 w 4023360"/>
              <a:gd name="connsiteY44" fmla="*/ 868854 h 2935398"/>
              <a:gd name="connsiteX45" fmla="*/ 1289304 w 4023360"/>
              <a:gd name="connsiteY45" fmla="*/ 841422 h 2935398"/>
              <a:gd name="connsiteX46" fmla="*/ 1325880 w 4023360"/>
              <a:gd name="connsiteY46" fmla="*/ 786558 h 2935398"/>
              <a:gd name="connsiteX47" fmla="*/ 1353312 w 4023360"/>
              <a:gd name="connsiteY47" fmla="*/ 704262 h 2935398"/>
              <a:gd name="connsiteX48" fmla="*/ 1362456 w 4023360"/>
              <a:gd name="connsiteY48" fmla="*/ 676830 h 2935398"/>
              <a:gd name="connsiteX49" fmla="*/ 1417320 w 4023360"/>
              <a:gd name="connsiteY49" fmla="*/ 594534 h 2935398"/>
              <a:gd name="connsiteX50" fmla="*/ 1435608 w 4023360"/>
              <a:gd name="connsiteY50" fmla="*/ 567102 h 2935398"/>
              <a:gd name="connsiteX51" fmla="*/ 1481328 w 4023360"/>
              <a:gd name="connsiteY51" fmla="*/ 521382 h 2935398"/>
              <a:gd name="connsiteX52" fmla="*/ 1719072 w 4023360"/>
              <a:gd name="connsiteY52" fmla="*/ 493950 h 2935398"/>
              <a:gd name="connsiteX53" fmla="*/ 1783080 w 4023360"/>
              <a:gd name="connsiteY53" fmla="*/ 457374 h 2935398"/>
              <a:gd name="connsiteX54" fmla="*/ 1819656 w 4023360"/>
              <a:gd name="connsiteY54" fmla="*/ 439086 h 2935398"/>
              <a:gd name="connsiteX55" fmla="*/ 1892808 w 4023360"/>
              <a:gd name="connsiteY55" fmla="*/ 411654 h 2935398"/>
              <a:gd name="connsiteX56" fmla="*/ 1929384 w 4023360"/>
              <a:gd name="connsiteY56" fmla="*/ 384222 h 2935398"/>
              <a:gd name="connsiteX57" fmla="*/ 1956816 w 4023360"/>
              <a:gd name="connsiteY57" fmla="*/ 375078 h 2935398"/>
              <a:gd name="connsiteX58" fmla="*/ 1984248 w 4023360"/>
              <a:gd name="connsiteY58" fmla="*/ 356790 h 2935398"/>
              <a:gd name="connsiteX59" fmla="*/ 2020824 w 4023360"/>
              <a:gd name="connsiteY59" fmla="*/ 301926 h 2935398"/>
              <a:gd name="connsiteX60" fmla="*/ 2075688 w 4023360"/>
              <a:gd name="connsiteY60" fmla="*/ 265350 h 2935398"/>
              <a:gd name="connsiteX61" fmla="*/ 2103120 w 4023360"/>
              <a:gd name="connsiteY61" fmla="*/ 247062 h 2935398"/>
              <a:gd name="connsiteX62" fmla="*/ 2157984 w 4023360"/>
              <a:gd name="connsiteY62" fmla="*/ 219630 h 2935398"/>
              <a:gd name="connsiteX63" fmla="*/ 2185416 w 4023360"/>
              <a:gd name="connsiteY63" fmla="*/ 210486 h 2935398"/>
              <a:gd name="connsiteX64" fmla="*/ 2240280 w 4023360"/>
              <a:gd name="connsiteY64" fmla="*/ 173910 h 2935398"/>
              <a:gd name="connsiteX65" fmla="*/ 2295144 w 4023360"/>
              <a:gd name="connsiteY65" fmla="*/ 137334 h 2935398"/>
              <a:gd name="connsiteX66" fmla="*/ 2350008 w 4023360"/>
              <a:gd name="connsiteY66" fmla="*/ 109902 h 2935398"/>
              <a:gd name="connsiteX67" fmla="*/ 2450592 w 4023360"/>
              <a:gd name="connsiteY67" fmla="*/ 100758 h 2935398"/>
              <a:gd name="connsiteX68" fmla="*/ 2633472 w 4023360"/>
              <a:gd name="connsiteY68" fmla="*/ 82470 h 2935398"/>
              <a:gd name="connsiteX69" fmla="*/ 2889504 w 4023360"/>
              <a:gd name="connsiteY69" fmla="*/ 91614 h 2935398"/>
              <a:gd name="connsiteX70" fmla="*/ 2971800 w 4023360"/>
              <a:gd name="connsiteY70" fmla="*/ 100758 h 2935398"/>
              <a:gd name="connsiteX71" fmla="*/ 3355848 w 4023360"/>
              <a:gd name="connsiteY71" fmla="*/ 91614 h 2935398"/>
              <a:gd name="connsiteX72" fmla="*/ 3410712 w 4023360"/>
              <a:gd name="connsiteY72" fmla="*/ 82470 h 2935398"/>
              <a:gd name="connsiteX73" fmla="*/ 3438144 w 4023360"/>
              <a:gd name="connsiteY73" fmla="*/ 73326 h 2935398"/>
              <a:gd name="connsiteX74" fmla="*/ 3621024 w 4023360"/>
              <a:gd name="connsiteY74" fmla="*/ 55038 h 2935398"/>
              <a:gd name="connsiteX75" fmla="*/ 3703320 w 4023360"/>
              <a:gd name="connsiteY75" fmla="*/ 45894 h 2935398"/>
              <a:gd name="connsiteX76" fmla="*/ 3776472 w 4023360"/>
              <a:gd name="connsiteY76" fmla="*/ 36750 h 2935398"/>
              <a:gd name="connsiteX77" fmla="*/ 3867912 w 4023360"/>
              <a:gd name="connsiteY77" fmla="*/ 18462 h 2935398"/>
              <a:gd name="connsiteX78" fmla="*/ 3959352 w 4023360"/>
              <a:gd name="connsiteY78" fmla="*/ 9318 h 2935398"/>
              <a:gd name="connsiteX79" fmla="*/ 4023360 w 4023360"/>
              <a:gd name="connsiteY79" fmla="*/ 174 h 293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023360" h="2935398">
                <a:moveTo>
                  <a:pt x="0" y="2935398"/>
                </a:moveTo>
                <a:cubicBezTo>
                  <a:pt x="8328" y="2910414"/>
                  <a:pt x="19758" y="2867503"/>
                  <a:pt x="36576" y="2843958"/>
                </a:cubicBezTo>
                <a:cubicBezTo>
                  <a:pt x="111387" y="2739223"/>
                  <a:pt x="13112" y="2905274"/>
                  <a:pt x="91440" y="2779950"/>
                </a:cubicBezTo>
                <a:cubicBezTo>
                  <a:pt x="98664" y="2768391"/>
                  <a:pt x="101805" y="2754466"/>
                  <a:pt x="109728" y="2743374"/>
                </a:cubicBezTo>
                <a:cubicBezTo>
                  <a:pt x="117244" y="2732851"/>
                  <a:pt x="129644" y="2726465"/>
                  <a:pt x="137160" y="2715942"/>
                </a:cubicBezTo>
                <a:cubicBezTo>
                  <a:pt x="145083" y="2704850"/>
                  <a:pt x="148224" y="2690925"/>
                  <a:pt x="155448" y="2679366"/>
                </a:cubicBezTo>
                <a:cubicBezTo>
                  <a:pt x="163525" y="2666443"/>
                  <a:pt x="174803" y="2655713"/>
                  <a:pt x="182880" y="2642790"/>
                </a:cubicBezTo>
                <a:cubicBezTo>
                  <a:pt x="190104" y="2631231"/>
                  <a:pt x="194155" y="2617903"/>
                  <a:pt x="201168" y="2606214"/>
                </a:cubicBezTo>
                <a:cubicBezTo>
                  <a:pt x="212476" y="2587367"/>
                  <a:pt x="225552" y="2569638"/>
                  <a:pt x="237744" y="2551350"/>
                </a:cubicBezTo>
                <a:cubicBezTo>
                  <a:pt x="243840" y="2542206"/>
                  <a:pt x="249438" y="2532710"/>
                  <a:pt x="256032" y="2523918"/>
                </a:cubicBezTo>
                <a:cubicBezTo>
                  <a:pt x="274320" y="2499534"/>
                  <a:pt x="293989" y="2476127"/>
                  <a:pt x="310896" y="2450766"/>
                </a:cubicBezTo>
                <a:cubicBezTo>
                  <a:pt x="316992" y="2441622"/>
                  <a:pt x="322149" y="2431777"/>
                  <a:pt x="329184" y="2423334"/>
                </a:cubicBezTo>
                <a:cubicBezTo>
                  <a:pt x="337463" y="2413400"/>
                  <a:pt x="348200" y="2405720"/>
                  <a:pt x="356616" y="2395902"/>
                </a:cubicBezTo>
                <a:cubicBezTo>
                  <a:pt x="365027" y="2386089"/>
                  <a:pt x="394065" y="2346367"/>
                  <a:pt x="402336" y="2331894"/>
                </a:cubicBezTo>
                <a:cubicBezTo>
                  <a:pt x="409099" y="2320059"/>
                  <a:pt x="413400" y="2306877"/>
                  <a:pt x="420624" y="2295318"/>
                </a:cubicBezTo>
                <a:cubicBezTo>
                  <a:pt x="428701" y="2282395"/>
                  <a:pt x="439979" y="2271665"/>
                  <a:pt x="448056" y="2258742"/>
                </a:cubicBezTo>
                <a:cubicBezTo>
                  <a:pt x="455280" y="2247183"/>
                  <a:pt x="460974" y="2234695"/>
                  <a:pt x="466344" y="2222166"/>
                </a:cubicBezTo>
                <a:cubicBezTo>
                  <a:pt x="470141" y="2213307"/>
                  <a:pt x="470141" y="2202754"/>
                  <a:pt x="475488" y="2194734"/>
                </a:cubicBezTo>
                <a:cubicBezTo>
                  <a:pt x="482661" y="2183974"/>
                  <a:pt x="494981" y="2177510"/>
                  <a:pt x="502920" y="2167302"/>
                </a:cubicBezTo>
                <a:lnTo>
                  <a:pt x="557784" y="2085006"/>
                </a:lnTo>
                <a:lnTo>
                  <a:pt x="649224" y="1947846"/>
                </a:lnTo>
                <a:cubicBezTo>
                  <a:pt x="671484" y="1914456"/>
                  <a:pt x="690258" y="1888753"/>
                  <a:pt x="704088" y="1847262"/>
                </a:cubicBezTo>
                <a:cubicBezTo>
                  <a:pt x="707136" y="1838118"/>
                  <a:pt x="707885" y="1827850"/>
                  <a:pt x="713232" y="1819830"/>
                </a:cubicBezTo>
                <a:cubicBezTo>
                  <a:pt x="720405" y="1809070"/>
                  <a:pt x="731520" y="1801542"/>
                  <a:pt x="740664" y="1792398"/>
                </a:cubicBezTo>
                <a:cubicBezTo>
                  <a:pt x="756759" y="1744114"/>
                  <a:pt x="744461" y="1772986"/>
                  <a:pt x="786384" y="1710102"/>
                </a:cubicBezTo>
                <a:cubicBezTo>
                  <a:pt x="792480" y="1700958"/>
                  <a:pt x="796901" y="1690441"/>
                  <a:pt x="804672" y="1682670"/>
                </a:cubicBezTo>
                <a:cubicBezTo>
                  <a:pt x="813816" y="1673526"/>
                  <a:pt x="824165" y="1665446"/>
                  <a:pt x="832104" y="1655238"/>
                </a:cubicBezTo>
                <a:lnTo>
                  <a:pt x="886968" y="1572942"/>
                </a:lnTo>
                <a:lnTo>
                  <a:pt x="905256" y="1545510"/>
                </a:lnTo>
                <a:cubicBezTo>
                  <a:pt x="911352" y="1536366"/>
                  <a:pt x="920069" y="1528504"/>
                  <a:pt x="923544" y="1518078"/>
                </a:cubicBezTo>
                <a:cubicBezTo>
                  <a:pt x="929640" y="1499790"/>
                  <a:pt x="931139" y="1479254"/>
                  <a:pt x="941832" y="1463214"/>
                </a:cubicBezTo>
                <a:lnTo>
                  <a:pt x="1014984" y="1353486"/>
                </a:lnTo>
                <a:cubicBezTo>
                  <a:pt x="1021080" y="1344342"/>
                  <a:pt x="1029797" y="1336480"/>
                  <a:pt x="1033272" y="1326054"/>
                </a:cubicBezTo>
                <a:cubicBezTo>
                  <a:pt x="1036320" y="1316910"/>
                  <a:pt x="1038105" y="1307243"/>
                  <a:pt x="1042416" y="1298622"/>
                </a:cubicBezTo>
                <a:cubicBezTo>
                  <a:pt x="1047331" y="1288792"/>
                  <a:pt x="1056241" y="1281233"/>
                  <a:pt x="1060704" y="1271190"/>
                </a:cubicBezTo>
                <a:cubicBezTo>
                  <a:pt x="1068533" y="1253574"/>
                  <a:pt x="1072896" y="1234614"/>
                  <a:pt x="1078992" y="1216326"/>
                </a:cubicBezTo>
                <a:lnTo>
                  <a:pt x="1097280" y="1161462"/>
                </a:lnTo>
                <a:lnTo>
                  <a:pt x="1106424" y="1134030"/>
                </a:lnTo>
                <a:cubicBezTo>
                  <a:pt x="1109472" y="1124886"/>
                  <a:pt x="1110221" y="1114618"/>
                  <a:pt x="1115568" y="1106598"/>
                </a:cubicBezTo>
                <a:cubicBezTo>
                  <a:pt x="1121664" y="1097454"/>
                  <a:pt x="1128941" y="1088996"/>
                  <a:pt x="1133856" y="1079166"/>
                </a:cubicBezTo>
                <a:cubicBezTo>
                  <a:pt x="1138167" y="1070545"/>
                  <a:pt x="1138319" y="1060160"/>
                  <a:pt x="1143000" y="1051734"/>
                </a:cubicBezTo>
                <a:lnTo>
                  <a:pt x="1197864" y="969438"/>
                </a:lnTo>
                <a:lnTo>
                  <a:pt x="1234440" y="914574"/>
                </a:lnTo>
                <a:cubicBezTo>
                  <a:pt x="1240536" y="905430"/>
                  <a:pt x="1243584" y="893238"/>
                  <a:pt x="1252728" y="887142"/>
                </a:cubicBezTo>
                <a:lnTo>
                  <a:pt x="1280160" y="868854"/>
                </a:lnTo>
                <a:cubicBezTo>
                  <a:pt x="1283208" y="859710"/>
                  <a:pt x="1284623" y="849848"/>
                  <a:pt x="1289304" y="841422"/>
                </a:cubicBezTo>
                <a:cubicBezTo>
                  <a:pt x="1299978" y="822209"/>
                  <a:pt x="1318929" y="807410"/>
                  <a:pt x="1325880" y="786558"/>
                </a:cubicBezTo>
                <a:lnTo>
                  <a:pt x="1353312" y="704262"/>
                </a:lnTo>
                <a:cubicBezTo>
                  <a:pt x="1356360" y="695118"/>
                  <a:pt x="1357109" y="684850"/>
                  <a:pt x="1362456" y="676830"/>
                </a:cubicBezTo>
                <a:lnTo>
                  <a:pt x="1417320" y="594534"/>
                </a:lnTo>
                <a:lnTo>
                  <a:pt x="1435608" y="567102"/>
                </a:lnTo>
                <a:cubicBezTo>
                  <a:pt x="1447054" y="549934"/>
                  <a:pt x="1457690" y="526358"/>
                  <a:pt x="1481328" y="521382"/>
                </a:cubicBezTo>
                <a:cubicBezTo>
                  <a:pt x="1521296" y="512968"/>
                  <a:pt x="1663949" y="499462"/>
                  <a:pt x="1719072" y="493950"/>
                </a:cubicBezTo>
                <a:cubicBezTo>
                  <a:pt x="1772966" y="475985"/>
                  <a:pt x="1719813" y="496916"/>
                  <a:pt x="1783080" y="457374"/>
                </a:cubicBezTo>
                <a:cubicBezTo>
                  <a:pt x="1794639" y="450150"/>
                  <a:pt x="1807200" y="444622"/>
                  <a:pt x="1819656" y="439086"/>
                </a:cubicBezTo>
                <a:cubicBezTo>
                  <a:pt x="1852458" y="424508"/>
                  <a:pt x="1862645" y="421708"/>
                  <a:pt x="1892808" y="411654"/>
                </a:cubicBezTo>
                <a:cubicBezTo>
                  <a:pt x="1905000" y="402510"/>
                  <a:pt x="1916152" y="391783"/>
                  <a:pt x="1929384" y="384222"/>
                </a:cubicBezTo>
                <a:cubicBezTo>
                  <a:pt x="1937753" y="379440"/>
                  <a:pt x="1948195" y="379389"/>
                  <a:pt x="1956816" y="375078"/>
                </a:cubicBezTo>
                <a:cubicBezTo>
                  <a:pt x="1966646" y="370163"/>
                  <a:pt x="1975104" y="362886"/>
                  <a:pt x="1984248" y="356790"/>
                </a:cubicBezTo>
                <a:cubicBezTo>
                  <a:pt x="1996440" y="338502"/>
                  <a:pt x="2002536" y="314118"/>
                  <a:pt x="2020824" y="301926"/>
                </a:cubicBezTo>
                <a:lnTo>
                  <a:pt x="2075688" y="265350"/>
                </a:lnTo>
                <a:cubicBezTo>
                  <a:pt x="2084832" y="259254"/>
                  <a:pt x="2092694" y="250537"/>
                  <a:pt x="2103120" y="247062"/>
                </a:cubicBezTo>
                <a:cubicBezTo>
                  <a:pt x="2172071" y="224078"/>
                  <a:pt x="2087080" y="255082"/>
                  <a:pt x="2157984" y="219630"/>
                </a:cubicBezTo>
                <a:cubicBezTo>
                  <a:pt x="2166605" y="215319"/>
                  <a:pt x="2176990" y="215167"/>
                  <a:pt x="2185416" y="210486"/>
                </a:cubicBezTo>
                <a:cubicBezTo>
                  <a:pt x="2204629" y="199812"/>
                  <a:pt x="2221992" y="186102"/>
                  <a:pt x="2240280" y="173910"/>
                </a:cubicBezTo>
                <a:lnTo>
                  <a:pt x="2295144" y="137334"/>
                </a:lnTo>
                <a:cubicBezTo>
                  <a:pt x="2314900" y="124164"/>
                  <a:pt x="2325917" y="113344"/>
                  <a:pt x="2350008" y="109902"/>
                </a:cubicBezTo>
                <a:cubicBezTo>
                  <a:pt x="2383336" y="105141"/>
                  <a:pt x="2417082" y="104001"/>
                  <a:pt x="2450592" y="100758"/>
                </a:cubicBezTo>
                <a:lnTo>
                  <a:pt x="2633472" y="82470"/>
                </a:lnTo>
                <a:lnTo>
                  <a:pt x="2889504" y="91614"/>
                </a:lnTo>
                <a:cubicBezTo>
                  <a:pt x="2917065" y="93104"/>
                  <a:pt x="2944199" y="100758"/>
                  <a:pt x="2971800" y="100758"/>
                </a:cubicBezTo>
                <a:cubicBezTo>
                  <a:pt x="3099852" y="100758"/>
                  <a:pt x="3227832" y="94662"/>
                  <a:pt x="3355848" y="91614"/>
                </a:cubicBezTo>
                <a:cubicBezTo>
                  <a:pt x="3374136" y="88566"/>
                  <a:pt x="3392613" y="86492"/>
                  <a:pt x="3410712" y="82470"/>
                </a:cubicBezTo>
                <a:cubicBezTo>
                  <a:pt x="3420121" y="80379"/>
                  <a:pt x="3428586" y="74573"/>
                  <a:pt x="3438144" y="73326"/>
                </a:cubicBezTo>
                <a:cubicBezTo>
                  <a:pt x="3498893" y="65402"/>
                  <a:pt x="3560135" y="61803"/>
                  <a:pt x="3621024" y="55038"/>
                </a:cubicBezTo>
                <a:lnTo>
                  <a:pt x="3703320" y="45894"/>
                </a:lnTo>
                <a:cubicBezTo>
                  <a:pt x="3727725" y="43023"/>
                  <a:pt x="3752233" y="40790"/>
                  <a:pt x="3776472" y="36750"/>
                </a:cubicBezTo>
                <a:cubicBezTo>
                  <a:pt x="3894569" y="17067"/>
                  <a:pt x="3706921" y="38586"/>
                  <a:pt x="3867912" y="18462"/>
                </a:cubicBezTo>
                <a:cubicBezTo>
                  <a:pt x="3898307" y="14663"/>
                  <a:pt x="3928872" y="12366"/>
                  <a:pt x="3959352" y="9318"/>
                </a:cubicBezTo>
                <a:cubicBezTo>
                  <a:pt x="4004799" y="-2044"/>
                  <a:pt x="3983361" y="174"/>
                  <a:pt x="4023360" y="17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B585C-B13A-C84A-858A-311C01F6B3FD}"/>
              </a:ext>
            </a:extLst>
          </p:cNvPr>
          <p:cNvSpPr txBox="1"/>
          <p:nvPr/>
        </p:nvSpPr>
        <p:spPr>
          <a:xfrm>
            <a:off x="1088136" y="620048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C9A0-C428-C648-9928-2FC2898CDAF2}"/>
              </a:ext>
            </a:extLst>
          </p:cNvPr>
          <p:cNvSpPr txBox="1"/>
          <p:nvPr/>
        </p:nvSpPr>
        <p:spPr>
          <a:xfrm>
            <a:off x="3508928" y="2428070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1C7D-B96B-5C45-A9BA-3CD7C32EDA44}"/>
              </a:ext>
            </a:extLst>
          </p:cNvPr>
          <p:cNvSpPr txBox="1"/>
          <p:nvPr/>
        </p:nvSpPr>
        <p:spPr>
          <a:xfrm>
            <a:off x="5544992" y="1781485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EC781-CEBD-0E43-9D52-6309C9CAE1B7}"/>
              </a:ext>
            </a:extLst>
          </p:cNvPr>
          <p:cNvSpPr txBox="1"/>
          <p:nvPr/>
        </p:nvSpPr>
        <p:spPr>
          <a:xfrm>
            <a:off x="7556808" y="242806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Java 11</a:t>
            </a:r>
          </a:p>
        </p:txBody>
      </p:sp>
    </p:spTree>
    <p:extLst>
      <p:ext uri="{BB962C8B-B14F-4D97-AF65-F5344CB8AC3E}">
        <p14:creationId xmlns:p14="http://schemas.microsoft.com/office/powerpoint/2010/main" val="40554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Milión vylepšení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Tri roky vývoja priniesli dramatické zmeny!</a:t>
            </a:r>
          </a:p>
        </p:txBody>
      </p:sp>
    </p:spTree>
    <p:extLst>
      <p:ext uri="{BB962C8B-B14F-4D97-AF65-F5344CB8AC3E}">
        <p14:creationId xmlns:p14="http://schemas.microsoft.com/office/powerpoint/2010/main" val="185615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  <a:tabLst>
                <a:tab pos="1062038" algn="l"/>
              </a:tabLst>
            </a:pPr>
            <a:r>
              <a:rPr lang="sk-SK" sz="3200" dirty="0"/>
              <a:t>top 3 najpopulárnejší jazyk</a:t>
            </a:r>
          </a:p>
          <a:p>
            <a:pPr marL="457200" lvl="1" indent="0">
              <a:buNone/>
              <a:tabLst>
                <a:tab pos="1062038" algn="l"/>
              </a:tabLst>
            </a:pPr>
            <a:r>
              <a:rPr lang="sk-SK" sz="3200" dirty="0"/>
              <a:t>je všade</a:t>
            </a:r>
          </a:p>
          <a:p>
            <a:pPr marL="457200" lvl="1" indent="0">
              <a:buNone/>
              <a:tabLst>
                <a:tab pos="1062038" algn="l"/>
              </a:tabLst>
            </a:pPr>
            <a:r>
              <a:rPr lang="sk-SK" sz="3200" dirty="0"/>
              <a:t>bola tu a bude tu navždy</a:t>
            </a:r>
            <a:r>
              <a:rPr lang="sk-SK" sz="3200" dirty="0">
                <a:solidFill>
                  <a:srgbClr val="CB0101"/>
                </a:solidFill>
              </a:rPr>
              <a:t>*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74764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REPL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5400" dirty="0" err="1"/>
              <a:t>jshell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114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</a:t>
            </a:r>
            <a:r>
              <a:rPr lang="sk-SK" dirty="0" err="1"/>
              <a:t>Džavaškript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sk-SK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829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</a:t>
            </a:r>
            <a:r>
              <a:rPr lang="sk-SK" dirty="0" err="1"/>
              <a:t>Džavaškript</a:t>
            </a:r>
            <a:endParaRPr lang="sk-S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whitehall</a:t>
            </a:r>
            <a:r>
              <a:rPr lang="sk-SK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k-SK" sz="32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sk-SK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Hello.sh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5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[10]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variable</a:t>
            </a:r>
            <a:r>
              <a:rPr lang="sk-SK" dirty="0"/>
              <a:t> type </a:t>
            </a:r>
            <a:r>
              <a:rPr lang="sk-SK" dirty="0" err="1"/>
              <a:t>inference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8800" dirty="0"/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50558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[10] </a:t>
            </a:r>
            <a:r>
              <a:rPr lang="sk-SK" sz="3600" dirty="0" err="1"/>
              <a:t>Local</a:t>
            </a:r>
            <a:r>
              <a:rPr lang="sk-SK" sz="3600" dirty="0"/>
              <a:t> </a:t>
            </a:r>
            <a:r>
              <a:rPr lang="sk-SK" sz="3600" dirty="0" err="1"/>
              <a:t>variable</a:t>
            </a:r>
            <a:r>
              <a:rPr lang="sk-SK" sz="3600" dirty="0"/>
              <a:t> type </a:t>
            </a:r>
            <a:r>
              <a:rPr lang="sk-SK" sz="3600" dirty="0" err="1"/>
              <a:t>inference</a:t>
            </a:r>
            <a:endParaRPr lang="sk-SK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Path.of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 algn="ctr">
              <a:buNone/>
            </a:pP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sk-SK" b="1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Path.of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73330F4-0F1E-8D41-A90D-A8D4191DFAE3}"/>
              </a:ext>
            </a:extLst>
          </p:cNvPr>
          <p:cNvSpPr/>
          <p:nvPr/>
        </p:nvSpPr>
        <p:spPr>
          <a:xfrm>
            <a:off x="4329684" y="3223201"/>
            <a:ext cx="484632" cy="7132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99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[10] </a:t>
            </a:r>
            <a:r>
              <a:rPr lang="sk-SK" sz="3600" dirty="0" err="1"/>
              <a:t>Local</a:t>
            </a:r>
            <a:r>
              <a:rPr lang="sk-SK" sz="3600" dirty="0"/>
              <a:t> </a:t>
            </a:r>
            <a:r>
              <a:rPr lang="sk-SK" sz="3600" dirty="0" err="1"/>
              <a:t>variable</a:t>
            </a:r>
            <a:r>
              <a:rPr lang="sk-SK" sz="3600" dirty="0"/>
              <a:t> type </a:t>
            </a:r>
            <a:r>
              <a:rPr lang="sk-SK" sz="3600" dirty="0" err="1"/>
              <a:t>inference</a:t>
            </a:r>
            <a:endParaRPr lang="sk-SK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" sz="2200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Entry&lt;String, Object&gt;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 entry : </a:t>
            </a:r>
            <a:r>
              <a:rPr lang="en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map.entrySet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ctr">
              <a:buNone/>
            </a:pPr>
            <a:endParaRPr lang="en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" sz="3200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 entry : </a:t>
            </a:r>
            <a:r>
              <a:rPr lang="en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map.entrySet</a:t>
            </a: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sk-SK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k-SK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73330F4-0F1E-8D41-A90D-A8D4191DFAE3}"/>
              </a:ext>
            </a:extLst>
          </p:cNvPr>
          <p:cNvSpPr/>
          <p:nvPr/>
        </p:nvSpPr>
        <p:spPr>
          <a:xfrm>
            <a:off x="4329684" y="3317469"/>
            <a:ext cx="484632" cy="7132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819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[10] </a:t>
            </a:r>
            <a:r>
              <a:rPr lang="sk-SK" sz="3600" dirty="0" err="1"/>
              <a:t>Local</a:t>
            </a:r>
            <a:r>
              <a:rPr lang="sk-SK" sz="3600" dirty="0"/>
              <a:t> </a:t>
            </a:r>
            <a:r>
              <a:rPr lang="sk-SK" sz="3600" dirty="0" err="1"/>
              <a:t>variable</a:t>
            </a:r>
            <a:r>
              <a:rPr lang="sk-SK" sz="3600" dirty="0"/>
              <a:t> type </a:t>
            </a:r>
            <a:r>
              <a:rPr lang="sk-SK" sz="3600" dirty="0" err="1"/>
              <a:t>inference</a:t>
            </a:r>
            <a:endParaRPr lang="sk-SK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len pre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lokálne</a:t>
            </a:r>
            <a:r>
              <a:rPr lang="sk-SK" dirty="0"/>
              <a:t> premenné!</a:t>
            </a:r>
          </a:p>
          <a:p>
            <a:r>
              <a:rPr lang="sk-SK" dirty="0"/>
              <a:t>len pri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priradení</a:t>
            </a:r>
          </a:p>
          <a:p>
            <a:r>
              <a:rPr lang="sk-SK" dirty="0"/>
              <a:t>dátový typ musí byť zrejmý a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jednoznačný</a:t>
            </a:r>
          </a:p>
          <a:p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var</a:t>
            </a:r>
            <a:r>
              <a:rPr lang="sk-SK" dirty="0"/>
              <a:t> nie je kľúčové slovo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940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[9,10]</a:t>
            </a:r>
            <a:r>
              <a:rPr lang="sk-SK" sz="3600" dirty="0"/>
              <a:t> Kolekcie 21. storočia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metódy 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of()</a:t>
            </a:r>
            <a:r>
              <a:rPr lang="sk-SK" dirty="0"/>
              <a:t> a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copyOf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() </a:t>
            </a:r>
            <a:r>
              <a:rPr lang="sk-SK" dirty="0"/>
              <a:t>pre kolekcie</a:t>
            </a:r>
          </a:p>
          <a:p>
            <a:r>
              <a:rPr lang="sk-SK" dirty="0"/>
              <a:t>výsledok je </a:t>
            </a:r>
            <a:r>
              <a:rPr lang="sk-SK" b="1" dirty="0">
                <a:solidFill>
                  <a:srgbClr val="CB0101"/>
                </a:solidFill>
              </a:rPr>
              <a:t>nemodifikovateľná</a:t>
            </a:r>
            <a:r>
              <a:rPr lang="sk-SK" dirty="0"/>
              <a:t> kolekcia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5309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[11]	</a:t>
            </a:r>
            <a:r>
              <a:rPr lang="sk-SK" dirty="0"/>
              <a:t>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String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isBlank</a:t>
            </a:r>
            <a:r>
              <a:rPr lang="sk-SK" dirty="0"/>
              <a:t>():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je prázdny?</a:t>
            </a: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lines</a:t>
            </a:r>
            <a:r>
              <a:rPr lang="sk-SK" dirty="0"/>
              <a:t>():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stream riadkov</a:t>
            </a: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repeat</a:t>
            </a:r>
            <a:r>
              <a:rPr lang="sk-SK" dirty="0"/>
              <a:t>(</a:t>
            </a:r>
            <a:r>
              <a:rPr lang="sk-SK" dirty="0" err="1"/>
              <a:t>int</a:t>
            </a:r>
            <a:r>
              <a:rPr lang="sk-SK" dirty="0"/>
              <a:t>):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aaaaaaa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lvl="1" indent="0">
              <a:buNone/>
              <a:tabLst>
                <a:tab pos="1062038" algn="l"/>
              </a:tabLst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regex.Pattern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</a:p>
          <a:p>
            <a:pPr marL="7938" lvl="1" indent="0">
              <a:buNone/>
              <a:tabLst>
                <a:tab pos="1062038" algn="l"/>
              </a:tabLst>
            </a:pPr>
            <a:r>
              <a:rPr lang="sk-SK" dirty="0"/>
              <a:t>	</a:t>
            </a:r>
            <a:r>
              <a:rPr lang="sk-SK" dirty="0" err="1"/>
              <a:t>asMatchPredicate</a:t>
            </a:r>
            <a:r>
              <a:rPr lang="sk-SK" dirty="0"/>
              <a:t>(): 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predikát pre streamy</a:t>
            </a:r>
          </a:p>
          <a:p>
            <a:pPr marL="7938" indent="0">
              <a:buNone/>
              <a:tabLst>
                <a:tab pos="1062038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204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[11]	</a:t>
            </a:r>
            <a:r>
              <a:rPr lang="sk-SK" dirty="0"/>
              <a:t>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0">
              <a:buNone/>
              <a:tabLst>
                <a:tab pos="1062038" algn="l"/>
              </a:tabLst>
            </a:pP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java.nio.file.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Files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sz="2400" dirty="0" err="1"/>
              <a:t>readString</a:t>
            </a:r>
            <a:r>
              <a:rPr lang="sk-SK" sz="2400" dirty="0"/>
              <a:t>(</a:t>
            </a:r>
            <a:r>
              <a:rPr lang="sk-SK" sz="2400" dirty="0" err="1"/>
              <a:t>Path</a:t>
            </a:r>
            <a:r>
              <a:rPr lang="sk-SK" sz="2400" dirty="0"/>
              <a:t>)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endParaRPr lang="sk-SK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</a:t>
            </a:r>
            <a:r>
              <a:rPr lang="sk-SK" sz="2400" dirty="0" err="1"/>
              <a:t>writeString</a:t>
            </a:r>
            <a:r>
              <a:rPr lang="sk-SK" sz="2400" dirty="0"/>
              <a:t>(</a:t>
            </a:r>
            <a:r>
              <a:rPr lang="sk-SK" sz="2400" dirty="0" err="1"/>
              <a:t>Path</a:t>
            </a:r>
            <a:r>
              <a:rPr lang="sk-SK" sz="2400" dirty="0"/>
              <a:t>, </a:t>
            </a:r>
            <a:r>
              <a:rPr lang="sk-SK" sz="2400" dirty="0" err="1"/>
              <a:t>CharSequence</a:t>
            </a:r>
            <a:r>
              <a:rPr lang="sk-SK" sz="2400" dirty="0"/>
              <a:t>, </a:t>
            </a:r>
            <a:r>
              <a:rPr lang="sk-SK" sz="2400" dirty="0" err="1"/>
              <a:t>Charset</a:t>
            </a:r>
            <a:r>
              <a:rPr lang="sk-SK" sz="2400" dirty="0"/>
              <a:t>)</a:t>
            </a:r>
          </a:p>
          <a:p>
            <a:pPr marL="7938" lvl="1" indent="0">
              <a:buNone/>
              <a:tabLst>
                <a:tab pos="1062038" algn="l"/>
              </a:tabLst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Collection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</a:t>
            </a:r>
            <a:r>
              <a:rPr lang="sk-SK" sz="2400" dirty="0" err="1"/>
              <a:t>toArray</a:t>
            </a:r>
            <a:r>
              <a:rPr lang="sk-SK" sz="2400" dirty="0"/>
              <a:t>(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</a:rPr>
              <a:t>Integer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[]::new</a:t>
            </a:r>
            <a:r>
              <a:rPr lang="sk-S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08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Kde sme teraz?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júl 2011: 	</a:t>
            </a:r>
            <a:r>
              <a:rPr lang="sk-SK" sz="3600" b="1" dirty="0">
                <a:solidFill>
                  <a:srgbClr val="CB0101"/>
                </a:solidFill>
              </a:rPr>
              <a:t>7</a:t>
            </a:r>
            <a:r>
              <a:rPr lang="sk-SK" dirty="0"/>
              <a:t> („ drobnosti“)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marec 2014: 	</a:t>
            </a:r>
            <a:r>
              <a:rPr lang="sk-SK" sz="3600" b="1" dirty="0">
                <a:solidFill>
                  <a:srgbClr val="CB0101"/>
                </a:solidFill>
              </a:rPr>
              <a:t>8</a:t>
            </a:r>
            <a:r>
              <a:rPr lang="sk-SK" dirty="0"/>
              <a:t> („lambady“)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september 2017:	</a:t>
            </a:r>
            <a:r>
              <a:rPr lang="sk-SK" sz="3600" b="1" dirty="0">
                <a:solidFill>
                  <a:srgbClr val="CB0101"/>
                </a:solidFill>
              </a:rPr>
              <a:t>9</a:t>
            </a:r>
            <a:r>
              <a:rPr lang="sk-SK" dirty="0"/>
              <a:t> („moduly“)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marec 2018:	</a:t>
            </a:r>
            <a:r>
              <a:rPr lang="sk-SK" sz="3600" b="1" dirty="0">
                <a:solidFill>
                  <a:srgbClr val="CB0101"/>
                </a:solidFill>
              </a:rPr>
              <a:t>10</a:t>
            </a:r>
            <a:r>
              <a:rPr lang="sk-SK" dirty="0"/>
              <a:t> („var“)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september 2018:	</a:t>
            </a:r>
            <a:r>
              <a:rPr lang="sk-SK" sz="3600" b="1" dirty="0">
                <a:solidFill>
                  <a:srgbClr val="CB0101"/>
                </a:solidFill>
              </a:rPr>
              <a:t>11</a:t>
            </a:r>
            <a:r>
              <a:rPr lang="sk-SK" dirty="0"/>
              <a:t> („</a:t>
            </a:r>
            <a:r>
              <a:rPr lang="sk-SK" dirty="0" err="1"/>
              <a:t>performance</a:t>
            </a:r>
            <a:r>
              <a:rPr lang="sk-SK" dirty="0"/>
              <a:t>“)</a:t>
            </a:r>
          </a:p>
          <a:p>
            <a:pPr marL="0" indent="0">
              <a:buNone/>
              <a:tabLst>
                <a:tab pos="3243263" algn="l"/>
              </a:tabLst>
            </a:pPr>
            <a:r>
              <a:rPr lang="sk-SK" dirty="0"/>
              <a:t>marec 2019:	</a:t>
            </a:r>
            <a:r>
              <a:rPr lang="sk-SK" sz="3600" b="1" dirty="0">
                <a:solidFill>
                  <a:srgbClr val="CB0101"/>
                </a:solidFill>
              </a:rPr>
              <a:t>12</a:t>
            </a:r>
            <a:r>
              <a:rPr lang="sk-SK" dirty="0"/>
              <a:t> (“more </a:t>
            </a:r>
            <a:r>
              <a:rPr lang="sk-SK" dirty="0" err="1"/>
              <a:t>performance</a:t>
            </a:r>
            <a:r>
              <a:rPr lang="sk-SK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41378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[11]	</a:t>
            </a:r>
            <a:r>
              <a:rPr lang="sk-SK" dirty="0"/>
              <a:t>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Optional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	</a:t>
            </a:r>
            <a:r>
              <a:rPr lang="sk-SK" sz="2400" dirty="0" err="1"/>
              <a:t>isEmpty</a:t>
            </a:r>
            <a:r>
              <a:rPr lang="sk-SK" sz="2400" dirty="0"/>
              <a:t>()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</a:rPr>
              <a:t>Boolean</a:t>
            </a:r>
            <a:endParaRPr lang="sk-SK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stream():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0/1-prvkový prúd</a:t>
            </a: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or(</a:t>
            </a:r>
            <a:r>
              <a:rPr lang="sk-SK" sz="2400" dirty="0" err="1"/>
              <a:t>Supplier</a:t>
            </a:r>
            <a:r>
              <a:rPr lang="sk-SK" sz="2400" dirty="0"/>
              <a:t>):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alternatívna hodnota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pPr marL="7938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Predicate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:</a:t>
            </a:r>
          </a:p>
          <a:p>
            <a:pPr marL="7938" indent="0">
              <a:buNone/>
              <a:tabLst>
                <a:tab pos="1062038" algn="l"/>
              </a:tabLst>
            </a:pPr>
            <a:r>
              <a:rPr lang="sk-SK" sz="2400" dirty="0"/>
              <a:t>	</a:t>
            </a:r>
            <a:r>
              <a:rPr lang="sk-SK" sz="2400" dirty="0" err="1"/>
              <a:t>not</a:t>
            </a:r>
            <a:r>
              <a:rPr lang="sk-SK" sz="2400" dirty="0"/>
              <a:t>(</a:t>
            </a:r>
            <a:r>
              <a:rPr lang="sk-SK" sz="2400" dirty="0" err="1"/>
              <a:t>Predicate</a:t>
            </a:r>
            <a:r>
              <a:rPr lang="sk-SK" sz="2400" dirty="0"/>
              <a:t>): </a:t>
            </a: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negácia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90865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Milión malých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Thread</a:t>
            </a:r>
            <a:r>
              <a:rPr lang="sk-SK" dirty="0"/>
              <a:t>: </a:t>
            </a:r>
            <a:r>
              <a:rPr lang="sk-SK" strike="sngStrike" dirty="0" err="1"/>
              <a:t>destroy</a:t>
            </a:r>
            <a:r>
              <a:rPr lang="sk-SK" strike="sngStrike" dirty="0"/>
              <a:t>() a stop(</a:t>
            </a:r>
            <a:r>
              <a:rPr lang="sk-SK" strike="sngStrike" dirty="0" err="1"/>
              <a:t>Throwable</a:t>
            </a:r>
            <a:r>
              <a:rPr lang="sk-SK" strike="sngStrike" dirty="0"/>
              <a:t>)</a:t>
            </a:r>
          </a:p>
          <a:p>
            <a:r>
              <a:rPr lang="sk-SK" dirty="0" err="1"/>
              <a:t>DefaultListModel</a:t>
            </a:r>
            <a:r>
              <a:rPr lang="sk-SK" dirty="0"/>
              <a:t> a </a:t>
            </a:r>
            <a:r>
              <a:rPr lang="sk-SK" dirty="0" err="1"/>
              <a:t>DefaultComboBoxModel</a:t>
            </a:r>
            <a:endParaRPr lang="sk-SK" dirty="0"/>
          </a:p>
          <a:p>
            <a:pPr lvl="1"/>
            <a:r>
              <a:rPr lang="sk-SK" dirty="0" err="1"/>
              <a:t>addAll</a:t>
            </a:r>
            <a:r>
              <a:rPr lang="sk-SK" dirty="0"/>
              <a:t>(</a:t>
            </a:r>
            <a:r>
              <a:rPr lang="sk-SK" dirty="0" err="1"/>
              <a:t>Collection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008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Nájdi riadky nezačínajúce mrežou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711A66-01AF-044E-9ADA-5EBDF7CA45B5}"/>
              </a:ext>
            </a:extLst>
          </p:cNvPr>
          <p:cNvSpPr txBox="1">
            <a:spLocks/>
          </p:cNvSpPr>
          <p:nvPr/>
        </p:nvSpPr>
        <p:spPr>
          <a:xfrm>
            <a:off x="628650" y="2460395"/>
            <a:ext cx="7886700" cy="371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Pattern.compile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("^#");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sk-SK" sz="2400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Path.of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Files.readString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lines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.filter(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.asPredicate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sk-SK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sk-SK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sk-SK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2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Rozdiely medzi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92272"/>
            <a:ext cx="7886700" cy="718662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sk-SK" sz="4000" dirty="0"/>
              <a:t>https://github.com/marchof/</a:t>
            </a:r>
            <a:r>
              <a:rPr lang="sk-SK" sz="4000" dirty="0" err="1"/>
              <a:t>java-almanac</a:t>
            </a:r>
            <a:r>
              <a:rPr lang="sk-SK" sz="4000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4787D-345C-FA44-9637-B7150F91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149600"/>
            <a:ext cx="63627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3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</a:t>
            </a:r>
            <a:r>
              <a:rPr lang="sk-SK" dirty="0" err="1"/>
              <a:t>expressions</a:t>
            </a:r>
            <a:r>
              <a:rPr lang="sk-SK" dirty="0"/>
              <a:t> </a:t>
            </a:r>
            <a:r>
              <a:rPr lang="sk-SK" dirty="0">
                <a:solidFill>
                  <a:srgbClr val="CB0101"/>
                </a:solidFill>
              </a:rPr>
              <a:t>[12]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262-D15E-9940-B59B-CF5FF88B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0395"/>
            <a:ext cx="7886700" cy="3716567"/>
          </a:xfrm>
        </p:spPr>
        <p:txBody>
          <a:bodyPr/>
          <a:lstStyle/>
          <a:p>
            <a:pPr marL="0" indent="0">
              <a:buNone/>
            </a:pP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result = switch (s) {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"Foo": break 1;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"Bar": break 2;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default: break 0;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29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</a:t>
            </a:r>
            <a:r>
              <a:rPr lang="sk-SK" dirty="0" err="1"/>
              <a:t>expressions</a:t>
            </a:r>
            <a:r>
              <a:rPr lang="sk-SK" dirty="0"/>
              <a:t> </a:t>
            </a:r>
            <a:r>
              <a:rPr lang="sk-SK" dirty="0">
                <a:solidFill>
                  <a:srgbClr val="CB0101"/>
                </a:solidFill>
              </a:rPr>
              <a:t>[12]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262-D15E-9940-B59B-CF5FF88B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0395"/>
            <a:ext cx="7886700" cy="3716567"/>
          </a:xfrm>
        </p:spPr>
        <p:txBody>
          <a:bodyPr/>
          <a:lstStyle/>
          <a:p>
            <a:pPr marL="0" indent="0">
              <a:buNone/>
            </a:pP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result = switch (s) {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"Foo” </a:t>
            </a:r>
            <a:r>
              <a:rPr lang="en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1;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 "Bar” </a:t>
            </a:r>
            <a:r>
              <a:rPr lang="en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2;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default: </a:t>
            </a:r>
            <a:r>
              <a:rPr lang="en" dirty="0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</a:p>
          <a:p>
            <a:pPr marL="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8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[9,11]</a:t>
            </a:r>
            <a:r>
              <a:rPr lang="sk-SK" dirty="0"/>
              <a:t> HTTP Klient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E32A4-6FC6-8D4F-ADEC-55998020AF79}"/>
              </a:ext>
            </a:extLst>
          </p:cNvPr>
          <p:cNvSpPr txBox="1">
            <a:spLocks/>
          </p:cNvSpPr>
          <p:nvPr/>
        </p:nvSpPr>
        <p:spPr>
          <a:xfrm>
            <a:off x="628650" y="1929385"/>
            <a:ext cx="7886700" cy="424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HttpClient.newBuilder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URI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URI.create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("http://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www.google.com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HttpRequest.newBuilder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    .GET()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.send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b="1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BodyHandlers.ofString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sk-S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response.body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297537-E568-E84F-B125-CA32E48F2479}"/>
              </a:ext>
            </a:extLst>
          </p:cNvPr>
          <p:cNvCxnSpPr/>
          <p:nvPr/>
        </p:nvCxnSpPr>
        <p:spPr>
          <a:xfrm>
            <a:off x="374904" y="2441448"/>
            <a:ext cx="838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EE635-1CF2-EB41-8F24-D46734E22E3F}"/>
              </a:ext>
            </a:extLst>
          </p:cNvPr>
          <p:cNvCxnSpPr/>
          <p:nvPr/>
        </p:nvCxnSpPr>
        <p:spPr>
          <a:xfrm>
            <a:off x="374904" y="3855720"/>
            <a:ext cx="838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B7131A-58D7-0B47-8E41-6A4DC9F19BB1}"/>
              </a:ext>
            </a:extLst>
          </p:cNvPr>
          <p:cNvCxnSpPr/>
          <p:nvPr/>
        </p:nvCxnSpPr>
        <p:spPr>
          <a:xfrm>
            <a:off x="374904" y="4895088"/>
            <a:ext cx="8385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32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[9]</a:t>
            </a:r>
            <a:r>
              <a:rPr lang="sk-SK" sz="3600" dirty="0"/>
              <a:t> Vylepšený </a:t>
            </a:r>
            <a:r>
              <a:rPr lang="sk-SK" sz="3600" dirty="0" err="1"/>
              <a:t>try-with-resources</a:t>
            </a:r>
            <a:endParaRPr lang="sk-SK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5E32A4-6FC6-8D4F-ADEC-55998020AF79}"/>
              </a:ext>
            </a:extLst>
          </p:cNvPr>
          <p:cNvSpPr txBox="1">
            <a:spLocks/>
          </p:cNvSpPr>
          <p:nvPr/>
        </p:nvSpPr>
        <p:spPr>
          <a:xfrm>
            <a:off x="628650" y="1929385"/>
            <a:ext cx="7886700" cy="424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Inter Light BETA" panose="020B0402030000000004" pitchFamily="34" charset="0"/>
                <a:ea typeface="Inter Light BETA" panose="020B04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getScanner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CB01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598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[9]</a:t>
            </a:r>
            <a:r>
              <a:rPr lang="sk-SK" sz="3600" dirty="0"/>
              <a:t> Privátne metódy v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lepšiu organizáciu kódu v default metódach interface</a:t>
            </a:r>
          </a:p>
        </p:txBody>
      </p:sp>
    </p:spTree>
    <p:extLst>
      <p:ext uri="{BB962C8B-B14F-4D97-AF65-F5344CB8AC3E}">
        <p14:creationId xmlns:p14="http://schemas.microsoft.com/office/powerpoint/2010/main" val="653176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solidFill>
                  <a:srgbClr val="CB0101"/>
                </a:solidFill>
              </a:rPr>
              <a:t>[9]</a:t>
            </a:r>
            <a:r>
              <a:rPr lang="sk-SK" sz="3600" dirty="0"/>
              <a:t> </a:t>
            </a:r>
            <a:r>
              <a:rPr lang="sk-SK" sz="3600" dirty="0" err="1"/>
              <a:t>ProcessHandle</a:t>
            </a:r>
            <a:endParaRPr lang="sk-S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informácie o bežiacom procese</a:t>
            </a:r>
          </a:p>
          <a:p>
            <a:pPr lvl="1"/>
            <a:r>
              <a:rPr lang="sk-SK" dirty="0"/>
              <a:t>PID, riadok, doba behu</a:t>
            </a:r>
          </a:p>
          <a:p>
            <a:r>
              <a:rPr lang="sk-SK" dirty="0"/>
              <a:t>možnosť </a:t>
            </a:r>
            <a:r>
              <a:rPr lang="sk-SK" dirty="0" err="1"/>
              <a:t>Future</a:t>
            </a:r>
            <a:r>
              <a:rPr lang="sk-SK" dirty="0"/>
              <a:t> pre výsledok</a:t>
            </a:r>
          </a:p>
          <a:p>
            <a:r>
              <a:rPr lang="sk-SK" dirty="0"/>
              <a:t>možnosť získať z </a:t>
            </a:r>
            <a:r>
              <a:rPr lang="sk-SK" dirty="0" err="1">
                <a:solidFill>
                  <a:srgbClr val="CB0101"/>
                </a:solidFill>
              </a:rPr>
              <a:t>ProcessBuilder</a:t>
            </a:r>
            <a:r>
              <a:rPr lang="sk-SK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3841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OpenJDK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úplne </a:t>
            </a:r>
            <a:r>
              <a:rPr lang="sk-SK" sz="4000" dirty="0" err="1"/>
              <a:t>open</a:t>
            </a:r>
            <a:r>
              <a:rPr lang="sk-SK" sz="4000" dirty="0"/>
              <a:t> </a:t>
            </a:r>
            <a:r>
              <a:rPr lang="sk-SK" sz="4000" dirty="0" err="1"/>
              <a:t>source</a:t>
            </a:r>
            <a:r>
              <a:rPr lang="sk-SK" sz="4000" dirty="0"/>
              <a:t>!</a:t>
            </a:r>
          </a:p>
          <a:p>
            <a:pPr marL="0" indent="0">
              <a:buNone/>
            </a:pP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60111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Veľkou metlou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084F-4C3D-294F-9FF0-079A9C7A8AF3}"/>
              </a:ext>
            </a:extLst>
          </p:cNvPr>
          <p:cNvSpPr txBox="1"/>
          <p:nvPr/>
        </p:nvSpPr>
        <p:spPr>
          <a:xfrm>
            <a:off x="628650" y="2328332"/>
            <a:ext cx="7886700" cy="3724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applety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21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Veľkou metlou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084F-4C3D-294F-9FF0-079A9C7A8AF3}"/>
              </a:ext>
            </a:extLst>
          </p:cNvPr>
          <p:cNvSpPr txBox="1"/>
          <p:nvPr/>
        </p:nvSpPr>
        <p:spPr>
          <a:xfrm>
            <a:off x="628650" y="2328333"/>
            <a:ext cx="7886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strike="sngStrike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CORBA</a:t>
            </a:r>
          </a:p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transaction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activation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  <a:p>
            <a:pPr algn="ctr"/>
            <a:r>
              <a:rPr lang="sk-SK" sz="4000" strike="sngStrike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JAXB</a:t>
            </a:r>
          </a:p>
          <a:p>
            <a:pPr algn="ctr"/>
            <a:r>
              <a:rPr lang="sk-SK" sz="4000" strike="sngStrike" dirty="0">
                <a:latin typeface="Inter Light BETA" panose="020B0402030000000004" pitchFamily="34" charset="0"/>
                <a:ea typeface="Inter Light BETA" panose="020B0402030000000004" pitchFamily="34" charset="0"/>
              </a:rPr>
              <a:t>JAX-WS</a:t>
            </a:r>
          </a:p>
        </p:txBody>
      </p:sp>
    </p:spTree>
    <p:extLst>
      <p:ext uri="{BB962C8B-B14F-4D97-AF65-F5344CB8AC3E}">
        <p14:creationId xmlns:p14="http://schemas.microsoft.com/office/powerpoint/2010/main" val="3395470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[11]</a:t>
            </a:r>
            <a:r>
              <a:rPr lang="sk-SK" dirty="0"/>
              <a:t> Veľkou metlou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084F-4C3D-294F-9FF0-079A9C7A8AF3}"/>
              </a:ext>
            </a:extLst>
          </p:cNvPr>
          <p:cNvSpPr txBox="1"/>
          <p:nvPr/>
        </p:nvSpPr>
        <p:spPr>
          <a:xfrm>
            <a:off x="628650" y="3233306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strike="sngStrike" dirty="0" err="1">
                <a:latin typeface="Inter Light BETA" panose="020B0402030000000004" pitchFamily="34" charset="0"/>
                <a:ea typeface="Inter Light BETA" panose="020B0402030000000004" pitchFamily="34" charset="0"/>
              </a:rPr>
              <a:t>sun.misc.Unsafe</a:t>
            </a:r>
            <a:endParaRPr lang="sk-SK" sz="4000" strike="sngStrike" dirty="0">
              <a:latin typeface="Inter Light BETA" panose="020B0402030000000004" pitchFamily="34" charset="0"/>
              <a:ea typeface="Inter Light BETA" panose="020B04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Moduly / </a:t>
            </a:r>
            <a:r>
              <a:rPr lang="sk-SK" dirty="0" err="1"/>
              <a:t>Jigsaw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krabice na </a:t>
            </a:r>
            <a:r>
              <a:rPr lang="sk-SK" dirty="0" err="1"/>
              <a:t>znovupoužiteľné</a:t>
            </a:r>
            <a:r>
              <a:rPr lang="sk-SK" dirty="0"/>
              <a:t> triedy</a:t>
            </a:r>
          </a:p>
          <a:p>
            <a:r>
              <a:rPr lang="sk-SK" dirty="0"/>
              <a:t>uvádzajú</a:t>
            </a:r>
          </a:p>
          <a:p>
            <a:pPr lvl="1"/>
            <a:r>
              <a:rPr lang="sk-SK" dirty="0"/>
              <a:t>názov</a:t>
            </a:r>
          </a:p>
          <a:p>
            <a:pPr lvl="1"/>
            <a:r>
              <a:rPr lang="sk-SK" dirty="0"/>
              <a:t>závislosti</a:t>
            </a:r>
          </a:p>
          <a:p>
            <a:pPr lvl="1"/>
            <a:r>
              <a:rPr lang="sk-SK" dirty="0"/>
              <a:t>verejné balíčky </a:t>
            </a:r>
          </a:p>
        </p:txBody>
      </p:sp>
    </p:spTree>
    <p:extLst>
      <p:ext uri="{BB962C8B-B14F-4D97-AF65-F5344CB8AC3E}">
        <p14:creationId xmlns:p14="http://schemas.microsoft.com/office/powerpoint/2010/main" val="566811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REPL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5400" dirty="0"/>
              <a:t>„Niečo ako </a:t>
            </a:r>
            <a:r>
              <a:rPr lang="sk-SK" sz="5400" dirty="0" err="1"/>
              <a:t>Maven</a:t>
            </a:r>
            <a:r>
              <a:rPr lang="sk-SK" sz="5400" dirty="0"/>
              <a:t> </a:t>
            </a:r>
            <a:r>
              <a:rPr lang="sk-SK" sz="5400" dirty="0" err="1"/>
              <a:t>artifact</a:t>
            </a:r>
            <a:r>
              <a:rPr lang="sk-SK" sz="5400" dirty="0"/>
              <a:t>, ale úplne iné“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7786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Moduly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knižnica Javy rozbitá na 70 modulov</a:t>
            </a:r>
          </a:p>
          <a:p>
            <a:r>
              <a:rPr lang="sk-SK" dirty="0"/>
              <a:t>aplikácia môže používať len nutné moduly</a:t>
            </a:r>
          </a:p>
          <a:p>
            <a:pPr lvl="1"/>
            <a:r>
              <a:rPr lang="sk-SK" dirty="0"/>
              <a:t>možno vyrobiť minimalistický JRE!</a:t>
            </a:r>
          </a:p>
        </p:txBody>
      </p:sp>
    </p:spTree>
    <p:extLst>
      <p:ext uri="{BB962C8B-B14F-4D97-AF65-F5344CB8AC3E}">
        <p14:creationId xmlns:p14="http://schemas.microsoft.com/office/powerpoint/2010/main" val="915450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Java Moduly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moduly sú komplexné na konfiguráciu </a:t>
            </a:r>
          </a:p>
          <a:p>
            <a:r>
              <a:rPr lang="sk-SK" dirty="0"/>
              <a:t>komplexné na vyladenie chýb v závislostiach</a:t>
            </a:r>
          </a:p>
          <a:p>
            <a:r>
              <a:rPr lang="sk-SK" dirty="0"/>
              <a:t>ale nie sú nutné pre migráciu verziu 9!</a:t>
            </a:r>
          </a:p>
        </p:txBody>
      </p:sp>
    </p:spTree>
    <p:extLst>
      <p:ext uri="{BB962C8B-B14F-4D97-AF65-F5344CB8AC3E}">
        <p14:creationId xmlns:p14="http://schemas.microsoft.com/office/powerpoint/2010/main" val="30790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[9]</a:t>
            </a:r>
            <a:r>
              <a:rPr lang="sk-SK" dirty="0"/>
              <a:t> Migrácia na </a:t>
            </a:r>
            <a:r>
              <a:rPr lang="sk-SK" dirty="0" err="1"/>
              <a:t>Jigsaw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deklarovať </a:t>
            </a:r>
            <a:r>
              <a:rPr lang="sk-SK" dirty="0" err="1"/>
              <a:t>Automatic</a:t>
            </a:r>
            <a:r>
              <a:rPr lang="sk-SK" dirty="0"/>
              <a:t>-Module-</a:t>
            </a:r>
            <a:r>
              <a:rPr lang="sk-SK" dirty="0" err="1"/>
              <a:t>Name</a:t>
            </a:r>
            <a:r>
              <a:rPr lang="sk-SK" dirty="0"/>
              <a:t> v manifeste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aktualizovať závislosti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aktualizovať </a:t>
            </a:r>
            <a:r>
              <a:rPr lang="sk-SK" dirty="0" err="1"/>
              <a:t>buildovací</a:t>
            </a:r>
            <a:r>
              <a:rPr lang="sk-SK" dirty="0"/>
              <a:t> nástroj</a:t>
            </a:r>
          </a:p>
        </p:txBody>
      </p:sp>
    </p:spTree>
    <p:extLst>
      <p:ext uri="{BB962C8B-B14F-4D97-AF65-F5344CB8AC3E}">
        <p14:creationId xmlns:p14="http://schemas.microsoft.com/office/powerpoint/2010/main" val="3725734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Úpravy pod kapotou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[9]	</a:t>
            </a:r>
            <a:r>
              <a:rPr lang="sk-SK" dirty="0"/>
              <a:t>výmena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collectora</a:t>
            </a:r>
            <a:r>
              <a:rPr lang="sk-SK" dirty="0"/>
              <a:t>: G1</a:t>
            </a:r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G1GC: </a:t>
            </a:r>
            <a:r>
              <a:rPr lang="sk-SK" dirty="0" err="1"/>
              <a:t>paralelizovateľný</a:t>
            </a:r>
            <a:r>
              <a:rPr lang="sk-SK" dirty="0"/>
              <a:t> úplný GC</a:t>
            </a:r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[12]	</a:t>
            </a:r>
            <a:r>
              <a:rPr lang="en" dirty="0"/>
              <a:t>Shenandoah: GC s </a:t>
            </a:r>
            <a:r>
              <a:rPr lang="en" dirty="0" err="1"/>
              <a:t>konzistentnými</a:t>
            </a:r>
            <a:r>
              <a:rPr lang="en" dirty="0"/>
              <a:t> </a:t>
            </a:r>
            <a:r>
              <a:rPr lang="en" dirty="0" err="1"/>
              <a:t>pauzami</a:t>
            </a:r>
            <a:endParaRPr lang="en" dirty="0"/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[12]	</a:t>
            </a:r>
            <a:r>
              <a:rPr lang="en" dirty="0" err="1"/>
              <a:t>vylepšenia</a:t>
            </a:r>
            <a:r>
              <a:rPr lang="en" dirty="0"/>
              <a:t> </a:t>
            </a:r>
            <a:r>
              <a:rPr lang="en" dirty="0" err="1"/>
              <a:t>výkonnosti</a:t>
            </a:r>
            <a:r>
              <a:rPr lang="en" dirty="0"/>
              <a:t> G1GC</a:t>
            </a:r>
          </a:p>
          <a:p>
            <a:pPr marL="0" indent="0">
              <a:buNone/>
              <a:tabLst>
                <a:tab pos="793750" algn="l"/>
              </a:tabLst>
            </a:pPr>
            <a:endParaRPr lang="sk-SK" dirty="0"/>
          </a:p>
          <a:p>
            <a:pPr marL="803275" indent="-803275">
              <a:buNone/>
              <a:tabLst>
                <a:tab pos="793750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6963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Úpravy pod kapotou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49313" indent="-849313">
              <a:buNone/>
              <a:tabLst>
                <a:tab pos="839788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vlastné triedy v </a:t>
            </a:r>
            <a:r>
              <a:rPr lang="sk-SK" dirty="0" err="1"/>
              <a:t>Class-Data-Sharing</a:t>
            </a:r>
            <a:endParaRPr lang="sk-SK" dirty="0">
              <a:solidFill>
                <a:srgbClr val="CB0101"/>
              </a:solidFill>
            </a:endParaRPr>
          </a:p>
          <a:p>
            <a:pPr marL="849313" indent="-849313">
              <a:buNone/>
              <a:tabLst>
                <a:tab pos="839788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prepísanie kompilátora do Javy</a:t>
            </a:r>
          </a:p>
          <a:p>
            <a:pPr marL="849313" indent="-849313">
              <a:buNone/>
              <a:tabLst>
                <a:tab pos="839788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možnosť alokovať </a:t>
            </a:r>
            <a:r>
              <a:rPr lang="sk-SK" dirty="0" err="1"/>
              <a:t>heap</a:t>
            </a:r>
            <a:r>
              <a:rPr lang="sk-SK" dirty="0"/>
              <a:t> v súborovom systéme</a:t>
            </a:r>
          </a:p>
          <a:p>
            <a:pPr marL="849313" indent="-849313">
              <a:buNone/>
              <a:tabLst>
                <a:tab pos="839788" algn="l"/>
              </a:tabLst>
            </a:pPr>
            <a:endParaRPr lang="sk-SK" dirty="0"/>
          </a:p>
          <a:p>
            <a:pPr marL="849313" indent="-849313">
              <a:buNone/>
              <a:tabLst>
                <a:tab pos="839788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070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Komercia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mnoho opatrovníkov</a:t>
            </a:r>
          </a:p>
        </p:txBody>
      </p:sp>
    </p:spTree>
    <p:extLst>
      <p:ext uri="{BB962C8B-B14F-4D97-AF65-F5344CB8AC3E}">
        <p14:creationId xmlns:p14="http://schemas.microsoft.com/office/powerpoint/2010/main" val="17179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Ďalšie zmeny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818A-DECA-1A4E-974C-780550F5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[9]	</a:t>
            </a:r>
            <a:r>
              <a:rPr lang="sk-SK" dirty="0"/>
              <a:t>HTTP/2 klient </a:t>
            </a:r>
          </a:p>
          <a:p>
            <a:pPr marL="803275" indent="-803275">
              <a:buNone/>
              <a:tabLst>
                <a:tab pos="793750" algn="l"/>
              </a:tabLst>
            </a:pPr>
            <a:r>
              <a:rPr lang="sk-SK" dirty="0">
                <a:solidFill>
                  <a:srgbClr val="CB0101"/>
                </a:solidFill>
              </a:rPr>
              <a:t>[10]	</a:t>
            </a:r>
            <a:r>
              <a:rPr lang="sk-SK" dirty="0"/>
              <a:t>virtuálny stroj vie o </a:t>
            </a:r>
            <a:r>
              <a:rPr lang="sk-SK" dirty="0" err="1"/>
              <a:t>Dockeri</a:t>
            </a:r>
            <a:endParaRPr lang="sk-SK" dirty="0"/>
          </a:p>
          <a:p>
            <a:pPr marL="803275" indent="-803275">
              <a:buNone/>
              <a:tabLst>
                <a:tab pos="793750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181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241425" algn="l"/>
              </a:tabLst>
            </a:pPr>
            <a:r>
              <a:rPr lang="sk-SK" dirty="0">
                <a:solidFill>
                  <a:srgbClr val="CB0101"/>
                </a:solidFill>
              </a:rPr>
              <a:t>[13]</a:t>
            </a:r>
            <a:r>
              <a:rPr lang="sk-SK" dirty="0"/>
              <a:t> Plány do 13ky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287463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raw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string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literals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0" lvl="1" indent="0">
              <a:buNone/>
              <a:tabLst>
                <a:tab pos="1287463" algn="l"/>
              </a:tabLst>
            </a:pP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"""viacriadkové </a:t>
            </a:r>
            <a:b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reťazce""";</a:t>
            </a:r>
          </a:p>
          <a:p>
            <a:pPr marL="0" indent="0">
              <a:buNone/>
              <a:tabLst>
                <a:tab pos="1287463" algn="l"/>
              </a:tabLst>
            </a:pPr>
            <a:endParaRPr lang="sk-SK" dirty="0"/>
          </a:p>
          <a:p>
            <a:pPr marL="0" indent="0">
              <a:buNone/>
              <a:tabLst>
                <a:tab pos="1287463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switch do produkčnej verzie</a:t>
            </a:r>
          </a:p>
          <a:p>
            <a:pPr marL="0" indent="0">
              <a:buNone/>
              <a:tabLst>
                <a:tab pos="1287463" algn="l"/>
              </a:tabLst>
            </a:pPr>
            <a:r>
              <a:rPr lang="sk-SK" dirty="0">
                <a:solidFill>
                  <a:schemeClr val="bg1">
                    <a:lumMod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	v Java 12 ako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preview</a:t>
            </a:r>
            <a:endParaRPr lang="sk-SK" dirty="0">
              <a:solidFill>
                <a:schemeClr val="bg1">
                  <a:lumMod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92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[X]</a:t>
            </a:r>
            <a:r>
              <a:rPr lang="sk-SK" dirty="0"/>
              <a:t> Plány do ďalekej budúcnosti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 je veľmi dobrá platforma aj pre iné jazyky</a:t>
            </a:r>
          </a:p>
          <a:p>
            <a:pPr lvl="1"/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Scala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Clojure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Kotlin</a:t>
            </a:r>
            <a:r>
              <a:rPr lang="sk-S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dirty="0" err="1">
                <a:solidFill>
                  <a:schemeClr val="bg1">
                    <a:lumMod val="50000"/>
                  </a:schemeClr>
                </a:solidFill>
              </a:rPr>
              <a:t>Groovy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k-SK" dirty="0"/>
              <a:t>vylepšenia pre dynamické jazyky a optimalizáciu!</a:t>
            </a:r>
          </a:p>
        </p:txBody>
      </p:sp>
    </p:spTree>
    <p:extLst>
      <p:ext uri="{BB962C8B-B14F-4D97-AF65-F5344CB8AC3E}">
        <p14:creationId xmlns:p14="http://schemas.microsoft.com/office/powerpoint/2010/main" val="37237142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62038" algn="l"/>
              </a:tabLst>
            </a:pPr>
            <a:r>
              <a:rPr lang="sk-SK" dirty="0">
                <a:solidFill>
                  <a:srgbClr val="CB0101"/>
                </a:solidFill>
              </a:rPr>
              <a:t>[X]	</a:t>
            </a:r>
            <a:r>
              <a:rPr lang="sk-SK" dirty="0"/>
              <a:t>Project </a:t>
            </a:r>
            <a:r>
              <a:rPr lang="sk-SK" dirty="0" err="1"/>
              <a:t>Valhalla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062038" algn="l"/>
              </a:tabLst>
            </a:pP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value</a:t>
            </a: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types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457200" lvl="1" indent="0">
              <a:buNone/>
              <a:tabLst>
                <a:tab pos="1062038" algn="l"/>
              </a:tabLst>
            </a:pPr>
            <a:r>
              <a:rPr lang="sk-SK" dirty="0"/>
              <a:t>	objekty, ktoré sa správajú ako primitívne 	dátové typy</a:t>
            </a:r>
          </a:p>
          <a:p>
            <a:pPr marL="0" indent="0">
              <a:buNone/>
              <a:tabLst>
                <a:tab pos="1062038" algn="l"/>
              </a:tabLst>
            </a:pPr>
            <a:r>
              <a:rPr lang="sk-SK" sz="2400" dirty="0">
                <a:solidFill>
                  <a:schemeClr val="bg1">
                    <a:lumMod val="50000"/>
                  </a:schemeClr>
                </a:solidFill>
              </a:rPr>
              <a:t>	komplexné čísla, matice, body</a:t>
            </a:r>
          </a:p>
          <a:p>
            <a:pPr marL="0" indent="0">
              <a:buNone/>
              <a:tabLst>
                <a:tab pos="1062038" algn="l"/>
              </a:tabLst>
            </a:pPr>
            <a:r>
              <a:rPr lang="sk-SK" b="1" dirty="0">
                <a:latin typeface="Inter" panose="020B0502030000000004" pitchFamily="34" charset="0"/>
                <a:ea typeface="Inter" panose="020B0502030000000004" pitchFamily="34" charset="0"/>
              </a:rPr>
              <a:t>primitívne </a:t>
            </a:r>
            <a:r>
              <a:rPr lang="sk-SK" b="1" dirty="0" err="1">
                <a:latin typeface="Inter" panose="020B0502030000000004" pitchFamily="34" charset="0"/>
                <a:ea typeface="Inter" panose="020B0502030000000004" pitchFamily="34" charset="0"/>
              </a:rPr>
              <a:t>generiká</a:t>
            </a:r>
            <a:endParaRPr lang="sk-SK" b="1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0" indent="0">
              <a:buNone/>
              <a:tabLst>
                <a:tab pos="1062038" algn="l"/>
              </a:tabLst>
            </a:pPr>
            <a:r>
              <a:rPr lang="sk-SK" dirty="0"/>
              <a:t>	List&lt;</a:t>
            </a:r>
            <a:r>
              <a:rPr lang="sk-SK" dirty="0" err="1"/>
              <a:t>int</a:t>
            </a:r>
            <a:r>
              <a:rPr lang="sk-SK" dirty="0"/>
              <a:t>&gt;</a:t>
            </a:r>
          </a:p>
          <a:p>
            <a:pPr marL="0" indent="0">
              <a:buNone/>
              <a:tabLst>
                <a:tab pos="1062038" algn="l"/>
              </a:tabLst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7487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B8E5FA-3056-6A4D-A063-C1CC09A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CB0101"/>
                </a:solidFill>
              </a:rPr>
              <a:t>[X]</a:t>
            </a:r>
            <a:r>
              <a:rPr lang="sk-SK" dirty="0"/>
              <a:t> </a:t>
            </a:r>
            <a:r>
              <a:rPr lang="sk-SK" dirty="0" err="1"/>
              <a:t>GraalVM</a:t>
            </a:r>
            <a:endParaRPr lang="sk-S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ED-A942-BD49-ABD7-AE179034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CB0101"/>
                </a:solidFill>
              </a:rPr>
              <a:t>univerzálny virtuálny stroj</a:t>
            </a:r>
          </a:p>
          <a:p>
            <a:r>
              <a:rPr lang="sk-SK" dirty="0"/>
              <a:t>možnosť spúšťať ľubovoľný jazyk nad ľubovoľnou platformou</a:t>
            </a:r>
          </a:p>
          <a:p>
            <a:r>
              <a:rPr lang="sk-SK" dirty="0" err="1"/>
              <a:t>embedovateľný</a:t>
            </a:r>
            <a:endParaRPr lang="sk-SK" dirty="0"/>
          </a:p>
          <a:p>
            <a:r>
              <a:rPr lang="sk-SK" dirty="0"/>
              <a:t>s výkonnosťou blízkou natívnemu kódu</a:t>
            </a:r>
          </a:p>
        </p:txBody>
      </p:sp>
    </p:spTree>
    <p:extLst>
      <p:ext uri="{BB962C8B-B14F-4D97-AF65-F5344CB8AC3E}">
        <p14:creationId xmlns:p14="http://schemas.microsoft.com/office/powerpoint/2010/main" val="2484826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B49-6B81-6441-85C5-4342CD6CE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10" y="520633"/>
            <a:ext cx="7772400" cy="2387600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sk-SK" sz="6600" dirty="0"/>
              <a:t>Otázky?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626E9-1451-E549-BBDF-5C91325B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11" y="6260675"/>
            <a:ext cx="6858000" cy="41733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sk-SK" sz="2800" dirty="0"/>
              <a:t>@</a:t>
            </a:r>
            <a:r>
              <a:rPr lang="sk-SK" sz="2800" dirty="0" err="1"/>
              <a:t>RoboNovotny</a:t>
            </a:r>
            <a:endParaRPr lang="sk-SK" sz="28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7E2E81C-D7E0-3747-8A2B-13962A70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36" y="2002536"/>
            <a:ext cx="694944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7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Redbull</a:t>
            </a:r>
            <a:r>
              <a:rPr lang="sk-SK" dirty="0"/>
              <a:t>(</a:t>
            </a:r>
            <a:r>
              <a:rPr lang="sk-SK" dirty="0" err="1"/>
              <a:t>tm</a:t>
            </a:r>
            <a:r>
              <a:rPr lang="sk-SK" dirty="0"/>
              <a:t>) s vodkou(</a:t>
            </a:r>
            <a:r>
              <a:rPr lang="sk-SK" dirty="0" err="1"/>
              <a:t>tm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každých 6 mesiacov</a:t>
            </a:r>
            <a:br>
              <a:rPr lang="sk-SK" sz="4000" dirty="0"/>
            </a:br>
            <a:r>
              <a:rPr lang="sk-SK" sz="4000" dirty="0"/>
              <a:t>nová verzia!</a:t>
            </a:r>
          </a:p>
        </p:txBody>
      </p:sp>
    </p:spTree>
    <p:extLst>
      <p:ext uri="{BB962C8B-B14F-4D97-AF65-F5344CB8AC3E}">
        <p14:creationId xmlns:p14="http://schemas.microsoft.com/office/powerpoint/2010/main" val="30483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631-88E5-5748-8452-4CB30CC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 konzervatívcov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E6A3-242A-DE47-A69C-9F4C8FD1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000" dirty="0"/>
              <a:t>Každé 3 roky LTS</a:t>
            </a:r>
          </a:p>
        </p:txBody>
      </p:sp>
    </p:spTree>
    <p:extLst>
      <p:ext uri="{BB962C8B-B14F-4D97-AF65-F5344CB8AC3E}">
        <p14:creationId xmlns:p14="http://schemas.microsoft.com/office/powerpoint/2010/main" val="310851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sz="6000" dirty="0"/>
              <a:t>„Nepoužiješ Oracle JDK, lebo bezplatná už nie je</a:t>
            </a:r>
            <a:r>
              <a:rPr lang="sk-SK" sz="6000" dirty="0">
                <a:solidFill>
                  <a:srgbClr val="CB0101"/>
                </a:solidFill>
              </a:rPr>
              <a:t>*</a:t>
            </a:r>
            <a:r>
              <a:rPr lang="sk-SK" sz="6000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4558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F08A-D406-3544-8800-84698C9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Dvanástoro </a:t>
            </a:r>
            <a:r>
              <a:rPr lang="sk-SK" dirty="0" err="1"/>
              <a:t>džiav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207E2-8FE9-D247-A36D-F65BF533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OracleJDK</a:t>
            </a:r>
            <a:r>
              <a:rPr lang="sk-SK" dirty="0"/>
              <a:t> </a:t>
            </a:r>
            <a:r>
              <a:rPr lang="sk-SK" dirty="0" err="1"/>
              <a:t>OpenJDK</a:t>
            </a:r>
            <a:r>
              <a:rPr lang="sk-SK" dirty="0"/>
              <a:t> by Oracle</a:t>
            </a:r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AdoptOpenJDK</a:t>
            </a:r>
            <a:r>
              <a:rPr lang="sk-SK" dirty="0"/>
              <a:t> </a:t>
            </a:r>
            <a:r>
              <a:rPr lang="sk-SK" dirty="0" err="1"/>
              <a:t>AdoptOpenJDK</a:t>
            </a:r>
            <a:r>
              <a:rPr lang="sk-SK" dirty="0"/>
              <a:t>/OpenJ9</a:t>
            </a:r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Red</a:t>
            </a:r>
            <a:r>
              <a:rPr lang="sk-SK" dirty="0"/>
              <a:t> </a:t>
            </a:r>
            <a:r>
              <a:rPr lang="sk-SK" dirty="0" err="1"/>
              <a:t>Hat</a:t>
            </a:r>
            <a:r>
              <a:rPr lang="sk-SK" dirty="0"/>
              <a:t> </a:t>
            </a:r>
            <a:r>
              <a:rPr lang="sk-SK" dirty="0" err="1"/>
              <a:t>OpenJDK</a:t>
            </a:r>
            <a:endParaRPr lang="sk-SK" dirty="0"/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 err="1"/>
              <a:t>Azul</a:t>
            </a:r>
            <a:r>
              <a:rPr lang="sk-SK" dirty="0"/>
              <a:t> Zulu</a:t>
            </a:r>
          </a:p>
          <a:p>
            <a:pPr marL="0" indent="0" algn="ctr">
              <a:lnSpc>
                <a:spcPct val="150000"/>
              </a:lnSpc>
              <a:buNone/>
              <a:tabLst>
                <a:tab pos="917575" algn="l"/>
                <a:tab pos="1019175" algn="l"/>
                <a:tab pos="7918450" algn="r"/>
              </a:tabLst>
            </a:pPr>
            <a:r>
              <a:rPr lang="sk-SK" dirty="0"/>
              <a:t>Amazon </a:t>
            </a:r>
            <a:r>
              <a:rPr lang="sk-SK" dirty="0" err="1"/>
              <a:t>Coretto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52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728</Words>
  <Application>Microsoft Macintosh PowerPoint</Application>
  <PresentationFormat>On-screen Show (4:3)</PresentationFormat>
  <Paragraphs>261</Paragraphs>
  <Slides>55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Inter</vt:lpstr>
      <vt:lpstr>Inter Light BETA</vt:lpstr>
      <vt:lpstr>Wingdings</vt:lpstr>
      <vt:lpstr>Office Theme</vt:lpstr>
      <vt:lpstr>O päť minút Java 12</vt:lpstr>
      <vt:lpstr>Prečo Java?</vt:lpstr>
      <vt:lpstr>Kde sme teraz?</vt:lpstr>
      <vt:lpstr>OpenJDK</vt:lpstr>
      <vt:lpstr>Komercia</vt:lpstr>
      <vt:lpstr>Redbull(tm) s vodkou(tm)</vt:lpstr>
      <vt:lpstr>Pre konzervatívcov</vt:lpstr>
      <vt:lpstr>PowerPoint Presentation</vt:lpstr>
      <vt:lpstr>Dvanástoro džiav</vt:lpstr>
      <vt:lpstr>PowerPoint Presentation</vt:lpstr>
      <vt:lpstr>Licencovanie</vt:lpstr>
      <vt:lpstr>Licencovanie</vt:lpstr>
      <vt:lpstr>Licencovanie</vt:lpstr>
      <vt:lpstr>Licencovanie</vt:lpstr>
      <vt:lpstr>PowerPoint Presentation</vt:lpstr>
      <vt:lpstr>Pre dinosaurusov</vt:lpstr>
      <vt:lpstr>Rada zo zákopov</vt:lpstr>
      <vt:lpstr>Migračné Himaláje</vt:lpstr>
      <vt:lpstr>Milión vylepšení</vt:lpstr>
      <vt:lpstr>[9] Java REPL</vt:lpstr>
      <vt:lpstr>[11] Džavaškript</vt:lpstr>
      <vt:lpstr>[11] Džavaškript</vt:lpstr>
      <vt:lpstr>[10] Local variable type inference</vt:lpstr>
      <vt:lpstr>[10] Local variable type inference</vt:lpstr>
      <vt:lpstr>[10] Local variable type inference</vt:lpstr>
      <vt:lpstr>[10] Local variable type inference</vt:lpstr>
      <vt:lpstr>[9,10] Kolekcie 21. storočia</vt:lpstr>
      <vt:lpstr>[11] Milión malých API</vt:lpstr>
      <vt:lpstr>[11] Milión malých API</vt:lpstr>
      <vt:lpstr>[11] Milión malých API</vt:lpstr>
      <vt:lpstr>[11] Milión malých API</vt:lpstr>
      <vt:lpstr>Nájdi riadky nezačínajúce mrežou</vt:lpstr>
      <vt:lpstr>Rozdiely medzi API</vt:lpstr>
      <vt:lpstr>switch expressions [12]</vt:lpstr>
      <vt:lpstr>switch expressions [12]</vt:lpstr>
      <vt:lpstr>[9,11] HTTP Klient</vt:lpstr>
      <vt:lpstr>[9] Vylepšený try-with-resources</vt:lpstr>
      <vt:lpstr>[9] Privátne metódy v interface</vt:lpstr>
      <vt:lpstr>[9] ProcessHandle</vt:lpstr>
      <vt:lpstr>[9] Veľkou metlou</vt:lpstr>
      <vt:lpstr>[11] Veľkou metlou</vt:lpstr>
      <vt:lpstr>[11] Veľkou metlou</vt:lpstr>
      <vt:lpstr>[9] Moduly / Jigsaw</vt:lpstr>
      <vt:lpstr>[9] Java REPL</vt:lpstr>
      <vt:lpstr>[9] Java Moduly</vt:lpstr>
      <vt:lpstr>[9] Java Moduly</vt:lpstr>
      <vt:lpstr>[9] Migrácia na Jigsaw</vt:lpstr>
      <vt:lpstr>Úpravy pod kapotou</vt:lpstr>
      <vt:lpstr>Úpravy pod kapotou</vt:lpstr>
      <vt:lpstr>Ďalšie zmeny </vt:lpstr>
      <vt:lpstr>[13] Plány do 13ky</vt:lpstr>
      <vt:lpstr>[X] Plány do ďalekej budúcnosti</vt:lpstr>
      <vt:lpstr>[X] Project Valhalla</vt:lpstr>
      <vt:lpstr>[X] GraalVM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päť minút Java 12</dc:title>
  <dc:creator>RNDr. Róbert Novotný PhD.</dc:creator>
  <cp:lastModifiedBy>RNDr. Róbert Novotný PhD.</cp:lastModifiedBy>
  <cp:revision>90</cp:revision>
  <dcterms:created xsi:type="dcterms:W3CDTF">2019-02-21T05:01:26Z</dcterms:created>
  <dcterms:modified xsi:type="dcterms:W3CDTF">2019-02-24T07:26:36Z</dcterms:modified>
</cp:coreProperties>
</file>