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7" r:id="rId3"/>
    <p:sldId id="266" r:id="rId4"/>
    <p:sldId id="268" r:id="rId5"/>
    <p:sldId id="257" r:id="rId6"/>
    <p:sldId id="258" r:id="rId7"/>
    <p:sldId id="259" r:id="rId8"/>
    <p:sldId id="260" r:id="rId9"/>
    <p:sldId id="261" r:id="rId10"/>
    <p:sldId id="262" r:id="rId11"/>
    <p:sldId id="263" r:id="rId12"/>
    <p:sldId id="264"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767" autoAdjust="0"/>
  </p:normalViewPr>
  <p:slideViewPr>
    <p:cSldViewPr>
      <p:cViewPr>
        <p:scale>
          <a:sx n="77" d="100"/>
          <a:sy n="77" d="100"/>
        </p:scale>
        <p:origin x="-1170"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W"/>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2A5D9C-859A-4E6C-AA3C-A2B18296613C}" type="datetimeFigureOut">
              <a:rPr lang="en-ZW" smtClean="0"/>
              <a:pPr/>
              <a:t>6/28/2016</a:t>
            </a:fld>
            <a:endParaRPr lang="en-ZW"/>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ZW"/>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W"/>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E03483-67D9-486C-9D47-E376DE07874D}" type="slidenum">
              <a:rPr lang="en-ZW" smtClean="0"/>
              <a:pPr/>
              <a:t>‹#›</a:t>
            </a:fld>
            <a:endParaRPr lang="en-ZW"/>
          </a:p>
        </p:txBody>
      </p:sp>
    </p:spTree>
    <p:extLst>
      <p:ext uri="{BB962C8B-B14F-4D97-AF65-F5344CB8AC3E}">
        <p14:creationId xmlns:p14="http://schemas.microsoft.com/office/powerpoint/2010/main" val="235772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a:spcBef>
                <a:spcPts val="0"/>
              </a:spcBef>
              <a:spcAft>
                <a:spcPts val="0"/>
              </a:spcAft>
            </a:pPr>
            <a:r>
              <a:rPr lang="en-ZW" sz="1100" b="1" dirty="0" smtClean="0">
                <a:latin typeface="+mn-lt"/>
                <a:ea typeface="Calibri"/>
                <a:cs typeface="Times New Roman"/>
              </a:rPr>
              <a:t> </a:t>
            </a:r>
            <a:endParaRPr lang="en-ZW" sz="1100" dirty="0" smtClean="0">
              <a:latin typeface="+mn-lt"/>
              <a:ea typeface="Calibri"/>
              <a:cs typeface="Times New Roman"/>
            </a:endParaRPr>
          </a:p>
          <a:p>
            <a:pPr marL="342900" marR="0" lvl="0" indent="-342900">
              <a:spcBef>
                <a:spcPts val="0"/>
              </a:spcBef>
              <a:spcAft>
                <a:spcPts val="0"/>
              </a:spcAft>
              <a:buFont typeface="+mj-lt"/>
              <a:buAutoNum type="arabicPeriod"/>
            </a:pPr>
            <a:r>
              <a:rPr lang="en-ZW" sz="1200" dirty="0" smtClean="0">
                <a:latin typeface="+mn-lt"/>
                <a:ea typeface="Calibri"/>
                <a:cs typeface="Times New Roman"/>
              </a:rPr>
              <a:t>To produce ministries who exhibit our doctrinal and Pentecostal orientation.</a:t>
            </a:r>
            <a:endParaRPr lang="en-ZW" sz="1100" dirty="0" smtClean="0">
              <a:latin typeface="+mn-lt"/>
              <a:ea typeface="Calibri"/>
              <a:cs typeface="Times New Roman"/>
            </a:endParaRPr>
          </a:p>
          <a:p>
            <a:pPr marL="342900" marR="0" lvl="0" indent="-342900">
              <a:spcBef>
                <a:spcPts val="0"/>
              </a:spcBef>
              <a:spcAft>
                <a:spcPts val="0"/>
              </a:spcAft>
              <a:buFont typeface="+mj-lt"/>
              <a:buAutoNum type="arabicPeriod"/>
            </a:pPr>
            <a:r>
              <a:rPr lang="en-ZW" sz="1200" dirty="0" smtClean="0">
                <a:latin typeface="+mn-lt"/>
                <a:ea typeface="Calibri"/>
                <a:cs typeface="Times New Roman"/>
              </a:rPr>
              <a:t>To produce ministers who maintain and promote the AFM brand.</a:t>
            </a:r>
            <a:endParaRPr lang="en-ZW" sz="1100" dirty="0" smtClean="0">
              <a:latin typeface="+mn-lt"/>
              <a:ea typeface="Calibri"/>
              <a:cs typeface="Times New Roman"/>
            </a:endParaRPr>
          </a:p>
          <a:p>
            <a:pPr marL="342900" marR="0" lvl="0" indent="-342900">
              <a:spcBef>
                <a:spcPts val="0"/>
              </a:spcBef>
              <a:spcAft>
                <a:spcPts val="0"/>
              </a:spcAft>
              <a:buFont typeface="+mj-lt"/>
              <a:buAutoNum type="arabicPeriod"/>
            </a:pPr>
            <a:r>
              <a:rPr lang="en-ZW" sz="1200" dirty="0" smtClean="0">
                <a:latin typeface="+mn-lt"/>
                <a:ea typeface="Calibri"/>
                <a:cs typeface="Times New Roman"/>
              </a:rPr>
              <a:t>To produce ministers who are locally relevant but globally compliant.</a:t>
            </a:r>
            <a:endParaRPr lang="en-ZW" sz="1100" dirty="0" smtClean="0">
              <a:latin typeface="+mn-lt"/>
              <a:ea typeface="Calibri"/>
              <a:cs typeface="Times New Roman"/>
            </a:endParaRPr>
          </a:p>
          <a:p>
            <a:pPr marL="342900" marR="0" lvl="0" indent="-342900">
              <a:spcBef>
                <a:spcPts val="0"/>
              </a:spcBef>
              <a:spcAft>
                <a:spcPts val="0"/>
              </a:spcAft>
              <a:buFont typeface="+mj-lt"/>
              <a:buAutoNum type="arabicPeriod"/>
            </a:pPr>
            <a:r>
              <a:rPr lang="en-ZW" sz="1200" dirty="0" smtClean="0">
                <a:latin typeface="+mn-lt"/>
                <a:ea typeface="Calibri"/>
                <a:cs typeface="Times New Roman"/>
              </a:rPr>
              <a:t>To produce leaders who are poised to take on leadership roles and carry the torch of sound doctrine to the next generations.</a:t>
            </a:r>
            <a:endParaRPr lang="en-ZW" sz="1100" dirty="0" smtClean="0">
              <a:latin typeface="+mn-lt"/>
              <a:ea typeface="Calibri"/>
              <a:cs typeface="Times New Roman"/>
            </a:endParaRPr>
          </a:p>
          <a:p>
            <a:pPr marL="342900" marR="0" lvl="0" indent="-342900">
              <a:spcBef>
                <a:spcPts val="0"/>
              </a:spcBef>
              <a:spcAft>
                <a:spcPts val="0"/>
              </a:spcAft>
              <a:buFont typeface="+mj-lt"/>
              <a:buAutoNum type="arabicPeriod"/>
            </a:pPr>
            <a:r>
              <a:rPr lang="en-ZW" sz="1200" dirty="0" smtClean="0">
                <a:latin typeface="+mn-lt"/>
                <a:ea typeface="Calibri"/>
                <a:cs typeface="Times New Roman"/>
              </a:rPr>
              <a:t>To ensure that students espouse both academic excellence and spiritual profundity.</a:t>
            </a:r>
            <a:endParaRPr lang="en-ZW" sz="1100" dirty="0" smtClean="0">
              <a:latin typeface="+mn-lt"/>
              <a:ea typeface="Calibri"/>
              <a:cs typeface="Times New Roman"/>
            </a:endParaRPr>
          </a:p>
          <a:p>
            <a:pPr marL="342900" marR="0" lvl="0" indent="-342900">
              <a:spcBef>
                <a:spcPts val="0"/>
              </a:spcBef>
              <a:spcAft>
                <a:spcPts val="0"/>
              </a:spcAft>
              <a:buFont typeface="+mj-lt"/>
              <a:buAutoNum type="arabicPeriod"/>
            </a:pPr>
            <a:r>
              <a:rPr lang="en-ZW" sz="1200" dirty="0" smtClean="0">
                <a:latin typeface="+mn-lt"/>
                <a:ea typeface="Calibri"/>
                <a:cs typeface="Times New Roman"/>
              </a:rPr>
              <a:t>To emphasize on manifestation and exercise of spiritual gifts, prayer and fasting.</a:t>
            </a:r>
            <a:endParaRPr lang="en-ZW" sz="1100" dirty="0" smtClean="0">
              <a:latin typeface="+mn-lt"/>
              <a:ea typeface="Calibri"/>
              <a:cs typeface="Times New Roman"/>
            </a:endParaRPr>
          </a:p>
          <a:p>
            <a:pPr marL="342900" marR="0" lvl="0" indent="-342900">
              <a:spcBef>
                <a:spcPts val="0"/>
              </a:spcBef>
              <a:spcAft>
                <a:spcPts val="0"/>
              </a:spcAft>
              <a:buFont typeface="+mj-lt"/>
              <a:buAutoNum type="arabicPeriod"/>
            </a:pPr>
            <a:r>
              <a:rPr lang="en-ZW" sz="1200" dirty="0" smtClean="0">
                <a:latin typeface="+mn-lt"/>
                <a:ea typeface="Calibri"/>
                <a:cs typeface="Times New Roman"/>
              </a:rPr>
              <a:t>To engage the sons and daughters of A.F.M. on seminary work in order to sustain our corporate identity.</a:t>
            </a:r>
            <a:endParaRPr lang="en-ZW" sz="1100" dirty="0" smtClean="0">
              <a:latin typeface="+mn-lt"/>
              <a:ea typeface="Calibri"/>
              <a:cs typeface="Times New Roman"/>
            </a:endParaRPr>
          </a:p>
          <a:p>
            <a:pPr marL="0" marR="0">
              <a:spcBef>
                <a:spcPts val="0"/>
              </a:spcBef>
              <a:spcAft>
                <a:spcPts val="0"/>
              </a:spcAft>
            </a:pPr>
            <a:r>
              <a:rPr lang="en-ZW" sz="1200" dirty="0" smtClean="0">
                <a:latin typeface="+mn-lt"/>
                <a:ea typeface="Calibri"/>
                <a:cs typeface="Times New Roman"/>
              </a:rPr>
              <a:t> </a:t>
            </a:r>
            <a:endParaRPr lang="en-ZW" sz="1100" dirty="0" smtClean="0">
              <a:latin typeface="+mn-lt"/>
              <a:ea typeface="Calibri"/>
              <a:cs typeface="Times New Roman"/>
            </a:endParaRPr>
          </a:p>
          <a:p>
            <a:r>
              <a:rPr lang="en-ZW" sz="1200" b="1" kern="1200" dirty="0" smtClean="0">
                <a:solidFill>
                  <a:schemeClr val="tx1"/>
                </a:solidFill>
                <a:latin typeface="+mn-lt"/>
                <a:ea typeface="+mn-ea"/>
                <a:cs typeface="+mn-cs"/>
              </a:rPr>
              <a:t> </a:t>
            </a:r>
            <a:endParaRPr lang="en-ZW" sz="1200" kern="1200" dirty="0" smtClean="0">
              <a:solidFill>
                <a:schemeClr val="tx1"/>
              </a:solidFill>
              <a:latin typeface="+mn-lt"/>
              <a:ea typeface="+mn-ea"/>
              <a:cs typeface="+mn-cs"/>
            </a:endParaRPr>
          </a:p>
          <a:p>
            <a:pPr lvl="0"/>
            <a:r>
              <a:rPr lang="en-ZW" sz="1200" kern="1200" dirty="0" smtClean="0">
                <a:solidFill>
                  <a:schemeClr val="tx1"/>
                </a:solidFill>
                <a:latin typeface="+mn-lt"/>
                <a:ea typeface="+mn-ea"/>
                <a:cs typeface="+mn-cs"/>
              </a:rPr>
              <a:t>To produce ministries who exhibit our doctrinal and Pentecostal orientation.</a:t>
            </a:r>
          </a:p>
          <a:p>
            <a:pPr lvl="0"/>
            <a:r>
              <a:rPr lang="en-ZW" sz="1200" kern="1200" dirty="0" smtClean="0">
                <a:solidFill>
                  <a:schemeClr val="tx1"/>
                </a:solidFill>
                <a:latin typeface="+mn-lt"/>
                <a:ea typeface="+mn-ea"/>
                <a:cs typeface="+mn-cs"/>
              </a:rPr>
              <a:t>To produce ministers who maintain and promote the AFM brand.</a:t>
            </a:r>
          </a:p>
          <a:p>
            <a:pPr lvl="0"/>
            <a:r>
              <a:rPr lang="en-ZW" sz="1200" kern="1200" dirty="0" smtClean="0">
                <a:solidFill>
                  <a:schemeClr val="tx1"/>
                </a:solidFill>
                <a:latin typeface="+mn-lt"/>
                <a:ea typeface="+mn-ea"/>
                <a:cs typeface="+mn-cs"/>
              </a:rPr>
              <a:t>To produce ministers who are locally relevant but globally compliant.</a:t>
            </a:r>
          </a:p>
          <a:p>
            <a:pPr lvl="0"/>
            <a:r>
              <a:rPr lang="en-ZW" sz="1200" kern="1200" dirty="0" smtClean="0">
                <a:solidFill>
                  <a:schemeClr val="tx1"/>
                </a:solidFill>
                <a:latin typeface="+mn-lt"/>
                <a:ea typeface="+mn-ea"/>
                <a:cs typeface="+mn-cs"/>
              </a:rPr>
              <a:t>To produce leaders who are poised to take on leadership roles and carry the torch of sound doctrine to the next generations.</a:t>
            </a:r>
          </a:p>
          <a:p>
            <a:pPr lvl="0"/>
            <a:r>
              <a:rPr lang="en-ZW" sz="1200" kern="1200" dirty="0" smtClean="0">
                <a:solidFill>
                  <a:schemeClr val="tx1"/>
                </a:solidFill>
                <a:latin typeface="+mn-lt"/>
                <a:ea typeface="+mn-ea"/>
                <a:cs typeface="+mn-cs"/>
              </a:rPr>
              <a:t>To ensure that students espouse both academic excellence and spiritual profundity.</a:t>
            </a:r>
          </a:p>
          <a:p>
            <a:pPr lvl="0"/>
            <a:r>
              <a:rPr lang="en-ZW" sz="1200" kern="1200" dirty="0" smtClean="0">
                <a:solidFill>
                  <a:schemeClr val="tx1"/>
                </a:solidFill>
                <a:latin typeface="+mn-lt"/>
                <a:ea typeface="+mn-ea"/>
                <a:cs typeface="+mn-cs"/>
              </a:rPr>
              <a:t>To emphasize on manifestation and exercise of spiritual gifts, prayer and fasting.</a:t>
            </a:r>
          </a:p>
          <a:p>
            <a:pPr lvl="0"/>
            <a:r>
              <a:rPr lang="en-ZW" sz="1200" kern="1200" dirty="0" smtClean="0">
                <a:solidFill>
                  <a:schemeClr val="tx1"/>
                </a:solidFill>
                <a:latin typeface="+mn-lt"/>
                <a:ea typeface="+mn-ea"/>
                <a:cs typeface="+mn-cs"/>
              </a:rPr>
              <a:t>To engage the sons and daughters of A.F.M. on seminary work in order to sustain our corporate identity.</a:t>
            </a:r>
          </a:p>
          <a:p>
            <a:r>
              <a:rPr lang="en-ZW" sz="1200" kern="1200" dirty="0" smtClean="0">
                <a:solidFill>
                  <a:schemeClr val="tx1"/>
                </a:solidFill>
                <a:latin typeface="+mn-lt"/>
                <a:ea typeface="+mn-ea"/>
                <a:cs typeface="+mn-cs"/>
              </a:rPr>
              <a:t> </a:t>
            </a:r>
          </a:p>
          <a:p>
            <a:endParaRPr lang="en-ZW" dirty="0"/>
          </a:p>
        </p:txBody>
      </p:sp>
      <p:sp>
        <p:nvSpPr>
          <p:cNvPr id="4" name="Slide Number Placeholder 3"/>
          <p:cNvSpPr>
            <a:spLocks noGrp="1"/>
          </p:cNvSpPr>
          <p:nvPr>
            <p:ph type="sldNum" sz="quarter" idx="10"/>
          </p:nvPr>
        </p:nvSpPr>
        <p:spPr/>
        <p:txBody>
          <a:bodyPr/>
          <a:lstStyle/>
          <a:p>
            <a:fld id="{6FE03483-67D9-486C-9D47-E376DE07874D}" type="slidenum">
              <a:rPr lang="en-ZW" smtClean="0"/>
              <a:pPr/>
              <a:t>1</a:t>
            </a:fld>
            <a:endParaRPr lang="en-Z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W"/>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W"/>
          </a:p>
        </p:txBody>
      </p:sp>
      <p:sp>
        <p:nvSpPr>
          <p:cNvPr id="4" name="Date Placeholder 3"/>
          <p:cNvSpPr>
            <a:spLocks noGrp="1"/>
          </p:cNvSpPr>
          <p:nvPr>
            <p:ph type="dt" sz="half" idx="10"/>
          </p:nvPr>
        </p:nvSpPr>
        <p:spPr/>
        <p:txBody>
          <a:bodyPr/>
          <a:lstStyle/>
          <a:p>
            <a:fld id="{C80E3477-C320-427F-A44F-8B83AE5224D5}" type="datetimeFigureOut">
              <a:rPr lang="en-ZW" smtClean="0"/>
              <a:pPr/>
              <a:t>6/28/2016</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1C89538D-D61D-4FDF-B690-5E55DACF1FA4}" type="slidenum">
              <a:rPr lang="en-ZW" smtClean="0"/>
              <a:pPr/>
              <a:t>‹#›</a:t>
            </a:fld>
            <a:endParaRPr lang="en-Z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C80E3477-C320-427F-A44F-8B83AE5224D5}" type="datetimeFigureOut">
              <a:rPr lang="en-ZW" smtClean="0"/>
              <a:pPr/>
              <a:t>6/28/2016</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1C89538D-D61D-4FDF-B690-5E55DACF1FA4}" type="slidenum">
              <a:rPr lang="en-ZW" smtClean="0"/>
              <a:pPr/>
              <a:t>‹#›</a:t>
            </a:fld>
            <a:endParaRPr lang="en-Z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W"/>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C80E3477-C320-427F-A44F-8B83AE5224D5}" type="datetimeFigureOut">
              <a:rPr lang="en-ZW" smtClean="0"/>
              <a:pPr/>
              <a:t>6/28/2016</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1C89538D-D61D-4FDF-B690-5E55DACF1FA4}" type="slidenum">
              <a:rPr lang="en-ZW" smtClean="0"/>
              <a:pPr/>
              <a:t>‹#›</a:t>
            </a:fld>
            <a:endParaRPr lang="en-Z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C80E3477-C320-427F-A44F-8B83AE5224D5}" type="datetimeFigureOut">
              <a:rPr lang="en-ZW" smtClean="0"/>
              <a:pPr/>
              <a:t>6/28/2016</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1C89538D-D61D-4FDF-B690-5E55DACF1FA4}" type="slidenum">
              <a:rPr lang="en-ZW" smtClean="0"/>
              <a:pPr/>
              <a:t>‹#›</a:t>
            </a:fld>
            <a:endParaRPr lang="en-Z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W"/>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0E3477-C320-427F-A44F-8B83AE5224D5}" type="datetimeFigureOut">
              <a:rPr lang="en-ZW" smtClean="0"/>
              <a:pPr/>
              <a:t>6/28/2016</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1C89538D-D61D-4FDF-B690-5E55DACF1FA4}" type="slidenum">
              <a:rPr lang="en-ZW" smtClean="0"/>
              <a:pPr/>
              <a:t>‹#›</a:t>
            </a:fld>
            <a:endParaRPr lang="en-Z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5" name="Date Placeholder 4"/>
          <p:cNvSpPr>
            <a:spLocks noGrp="1"/>
          </p:cNvSpPr>
          <p:nvPr>
            <p:ph type="dt" sz="half" idx="10"/>
          </p:nvPr>
        </p:nvSpPr>
        <p:spPr/>
        <p:txBody>
          <a:bodyPr/>
          <a:lstStyle/>
          <a:p>
            <a:fld id="{C80E3477-C320-427F-A44F-8B83AE5224D5}" type="datetimeFigureOut">
              <a:rPr lang="en-ZW" smtClean="0"/>
              <a:pPr/>
              <a:t>6/28/2016</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1C89538D-D61D-4FDF-B690-5E55DACF1FA4}" type="slidenum">
              <a:rPr lang="en-ZW" smtClean="0"/>
              <a:pPr/>
              <a:t>‹#›</a:t>
            </a:fld>
            <a:endParaRPr lang="en-Z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W"/>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7" name="Date Placeholder 6"/>
          <p:cNvSpPr>
            <a:spLocks noGrp="1"/>
          </p:cNvSpPr>
          <p:nvPr>
            <p:ph type="dt" sz="half" idx="10"/>
          </p:nvPr>
        </p:nvSpPr>
        <p:spPr/>
        <p:txBody>
          <a:bodyPr/>
          <a:lstStyle/>
          <a:p>
            <a:fld id="{C80E3477-C320-427F-A44F-8B83AE5224D5}" type="datetimeFigureOut">
              <a:rPr lang="en-ZW" smtClean="0"/>
              <a:pPr/>
              <a:t>6/28/2016</a:t>
            </a:fld>
            <a:endParaRPr lang="en-ZW"/>
          </a:p>
        </p:txBody>
      </p:sp>
      <p:sp>
        <p:nvSpPr>
          <p:cNvPr id="8" name="Footer Placeholder 7"/>
          <p:cNvSpPr>
            <a:spLocks noGrp="1"/>
          </p:cNvSpPr>
          <p:nvPr>
            <p:ph type="ftr" sz="quarter" idx="11"/>
          </p:nvPr>
        </p:nvSpPr>
        <p:spPr/>
        <p:txBody>
          <a:bodyPr/>
          <a:lstStyle/>
          <a:p>
            <a:endParaRPr lang="en-ZW"/>
          </a:p>
        </p:txBody>
      </p:sp>
      <p:sp>
        <p:nvSpPr>
          <p:cNvPr id="9" name="Slide Number Placeholder 8"/>
          <p:cNvSpPr>
            <a:spLocks noGrp="1"/>
          </p:cNvSpPr>
          <p:nvPr>
            <p:ph type="sldNum" sz="quarter" idx="12"/>
          </p:nvPr>
        </p:nvSpPr>
        <p:spPr/>
        <p:txBody>
          <a:bodyPr/>
          <a:lstStyle/>
          <a:p>
            <a:fld id="{1C89538D-D61D-4FDF-B690-5E55DACF1FA4}" type="slidenum">
              <a:rPr lang="en-ZW" smtClean="0"/>
              <a:pPr/>
              <a:t>‹#›</a:t>
            </a:fld>
            <a:endParaRPr lang="en-Z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Date Placeholder 2"/>
          <p:cNvSpPr>
            <a:spLocks noGrp="1"/>
          </p:cNvSpPr>
          <p:nvPr>
            <p:ph type="dt" sz="half" idx="10"/>
          </p:nvPr>
        </p:nvSpPr>
        <p:spPr/>
        <p:txBody>
          <a:bodyPr/>
          <a:lstStyle/>
          <a:p>
            <a:fld id="{C80E3477-C320-427F-A44F-8B83AE5224D5}" type="datetimeFigureOut">
              <a:rPr lang="en-ZW" smtClean="0"/>
              <a:pPr/>
              <a:t>6/28/2016</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1C89538D-D61D-4FDF-B690-5E55DACF1FA4}" type="slidenum">
              <a:rPr lang="en-ZW" smtClean="0"/>
              <a:pPr/>
              <a:t>‹#›</a:t>
            </a:fld>
            <a:endParaRPr lang="en-Z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3477-C320-427F-A44F-8B83AE5224D5}" type="datetimeFigureOut">
              <a:rPr lang="en-ZW" smtClean="0"/>
              <a:pPr/>
              <a:t>6/28/2016</a:t>
            </a:fld>
            <a:endParaRPr lang="en-ZW"/>
          </a:p>
        </p:txBody>
      </p:sp>
      <p:sp>
        <p:nvSpPr>
          <p:cNvPr id="3" name="Footer Placeholder 2"/>
          <p:cNvSpPr>
            <a:spLocks noGrp="1"/>
          </p:cNvSpPr>
          <p:nvPr>
            <p:ph type="ftr" sz="quarter" idx="11"/>
          </p:nvPr>
        </p:nvSpPr>
        <p:spPr/>
        <p:txBody>
          <a:bodyPr/>
          <a:lstStyle/>
          <a:p>
            <a:endParaRPr lang="en-ZW"/>
          </a:p>
        </p:txBody>
      </p:sp>
      <p:sp>
        <p:nvSpPr>
          <p:cNvPr id="4" name="Slide Number Placeholder 3"/>
          <p:cNvSpPr>
            <a:spLocks noGrp="1"/>
          </p:cNvSpPr>
          <p:nvPr>
            <p:ph type="sldNum" sz="quarter" idx="12"/>
          </p:nvPr>
        </p:nvSpPr>
        <p:spPr/>
        <p:txBody>
          <a:bodyPr/>
          <a:lstStyle/>
          <a:p>
            <a:fld id="{1C89538D-D61D-4FDF-B690-5E55DACF1FA4}" type="slidenum">
              <a:rPr lang="en-ZW" smtClean="0"/>
              <a:pPr/>
              <a:t>‹#›</a:t>
            </a:fld>
            <a:endParaRPr lang="en-Z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W"/>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0E3477-C320-427F-A44F-8B83AE5224D5}" type="datetimeFigureOut">
              <a:rPr lang="en-ZW" smtClean="0"/>
              <a:pPr/>
              <a:t>6/28/2016</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1C89538D-D61D-4FDF-B690-5E55DACF1FA4}" type="slidenum">
              <a:rPr lang="en-ZW" smtClean="0"/>
              <a:pPr/>
              <a:t>‹#›</a:t>
            </a:fld>
            <a:endParaRPr lang="en-Z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W"/>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W"/>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0E3477-C320-427F-A44F-8B83AE5224D5}" type="datetimeFigureOut">
              <a:rPr lang="en-ZW" smtClean="0"/>
              <a:pPr/>
              <a:t>6/28/2016</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1C89538D-D61D-4FDF-B690-5E55DACF1FA4}" type="slidenum">
              <a:rPr lang="en-ZW" smtClean="0"/>
              <a:pPr/>
              <a:t>‹#›</a:t>
            </a:fld>
            <a:endParaRPr lang="en-Z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W"/>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3477-C320-427F-A44F-8B83AE5224D5}" type="datetimeFigureOut">
              <a:rPr lang="en-ZW" smtClean="0"/>
              <a:pPr/>
              <a:t>6/28/2016</a:t>
            </a:fld>
            <a:endParaRPr lang="en-ZW"/>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W"/>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89538D-D61D-4FDF-B690-5E55DACF1FA4}" type="slidenum">
              <a:rPr lang="en-ZW" smtClean="0"/>
              <a:pPr/>
              <a:t>‹#›</a:t>
            </a:fld>
            <a:endParaRPr lang="en-Z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1470025"/>
          </a:xfrm>
        </p:spPr>
        <p:txBody>
          <a:bodyPr/>
          <a:lstStyle/>
          <a:p>
            <a:r>
              <a:rPr lang="en-ZW" dirty="0" smtClean="0"/>
              <a:t>LIVING WATERS THEOLOGICAL SEMINARY</a:t>
            </a:r>
            <a:endParaRPr lang="en-ZW" dirty="0"/>
          </a:p>
        </p:txBody>
      </p:sp>
      <p:sp>
        <p:nvSpPr>
          <p:cNvPr id="3" name="Subtitle 2"/>
          <p:cNvSpPr>
            <a:spLocks noGrp="1"/>
          </p:cNvSpPr>
          <p:nvPr>
            <p:ph type="subTitle" idx="1"/>
          </p:nvPr>
        </p:nvSpPr>
        <p:spPr>
          <a:xfrm>
            <a:off x="381000" y="2438400"/>
            <a:ext cx="8305800" cy="3886200"/>
          </a:xfrm>
        </p:spPr>
        <p:txBody>
          <a:bodyPr>
            <a:normAutofit/>
          </a:bodyPr>
          <a:lstStyle/>
          <a:p>
            <a:r>
              <a:rPr lang="en-ZW" dirty="0"/>
              <a:t> </a:t>
            </a:r>
          </a:p>
          <a:p>
            <a:endParaRPr lang="en-ZW"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u="sng" dirty="0" smtClean="0"/>
              <a:t>Values</a:t>
            </a:r>
            <a:endParaRPr lang="en-ZW" u="sng"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ZW" dirty="0" smtClean="0"/>
              <a:t>Excellence</a:t>
            </a:r>
          </a:p>
          <a:p>
            <a:pPr marL="514350" indent="-514350">
              <a:buNone/>
            </a:pPr>
            <a:r>
              <a:rPr lang="en-ZW" dirty="0" smtClean="0"/>
              <a:t>      - committed to sustaining a high standard of excellence in all our endeavours.</a:t>
            </a:r>
          </a:p>
          <a:p>
            <a:pPr marL="514350" indent="-514350">
              <a:buNone/>
            </a:pPr>
            <a:r>
              <a:rPr lang="en-ZW" dirty="0" smtClean="0"/>
              <a:t>2. Continuous Improvement</a:t>
            </a:r>
          </a:p>
          <a:p>
            <a:pPr marL="514350" indent="-514350">
              <a:buNone/>
            </a:pPr>
            <a:r>
              <a:rPr lang="en-ZW" dirty="0"/>
              <a:t> </a:t>
            </a:r>
            <a:r>
              <a:rPr lang="en-ZW" dirty="0" smtClean="0"/>
              <a:t>    - committed to persistent perfection of the quality of our processes, products and services.</a:t>
            </a:r>
          </a:p>
          <a:p>
            <a:pPr marL="514350" indent="-514350">
              <a:buNone/>
            </a:pPr>
            <a:r>
              <a:rPr lang="en-ZW" dirty="0" smtClean="0"/>
              <a:t>3. </a:t>
            </a:r>
            <a:r>
              <a:rPr lang="en-ZW" dirty="0" err="1" smtClean="0"/>
              <a:t>Intergrity</a:t>
            </a:r>
            <a:endParaRPr lang="en-ZW" dirty="0" smtClean="0"/>
          </a:p>
          <a:p>
            <a:pPr marL="514350" indent="-514350">
              <a:buNone/>
            </a:pPr>
            <a:r>
              <a:rPr lang="en-ZW" dirty="0"/>
              <a:t>  </a:t>
            </a:r>
            <a:r>
              <a:rPr lang="en-ZW" dirty="0" smtClean="0"/>
              <a:t>   - committed to honesty, transparency, faithfulness, trustworthiness, reliability, loyalty, dependability and respect in all our efforts.</a:t>
            </a:r>
          </a:p>
          <a:p>
            <a:pPr marL="514350" indent="-514350">
              <a:buNone/>
            </a:pPr>
            <a:endParaRPr lang="en-ZW"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u="sng" dirty="0" smtClean="0"/>
              <a:t>Inclusivity</a:t>
            </a:r>
            <a:endParaRPr lang="en-ZW" u="sng" dirty="0"/>
          </a:p>
        </p:txBody>
      </p:sp>
      <p:sp>
        <p:nvSpPr>
          <p:cNvPr id="3" name="Content Placeholder 2"/>
          <p:cNvSpPr>
            <a:spLocks noGrp="1"/>
          </p:cNvSpPr>
          <p:nvPr>
            <p:ph idx="1"/>
          </p:nvPr>
        </p:nvSpPr>
        <p:spPr/>
        <p:txBody>
          <a:bodyPr/>
          <a:lstStyle/>
          <a:p>
            <a:r>
              <a:rPr lang="en-ZW" dirty="0" smtClean="0"/>
              <a:t>Respect for individuals and all stakeholders, employing teaching strategies that promote high learning outcomes basing on the understanding that everyone is important, unique, and valued for their contribution to LWTS.</a:t>
            </a:r>
            <a:endParaRPr lang="en-ZW"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u="sng" dirty="0" smtClean="0"/>
              <a:t>Diligence</a:t>
            </a:r>
            <a:endParaRPr lang="en-ZW" u="sng" dirty="0"/>
          </a:p>
        </p:txBody>
      </p:sp>
      <p:sp>
        <p:nvSpPr>
          <p:cNvPr id="3" name="Content Placeholder 2"/>
          <p:cNvSpPr>
            <a:spLocks noGrp="1"/>
          </p:cNvSpPr>
          <p:nvPr>
            <p:ph idx="1"/>
          </p:nvPr>
        </p:nvSpPr>
        <p:spPr/>
        <p:txBody>
          <a:bodyPr/>
          <a:lstStyle/>
          <a:p>
            <a:r>
              <a:rPr lang="en-ZW" dirty="0" smtClean="0"/>
              <a:t>Committed to constant, consistent and earnest effort to accomplish what is undertaken.</a:t>
            </a:r>
          </a:p>
          <a:p>
            <a:endParaRPr lang="en-ZW" dirty="0"/>
          </a:p>
          <a:p>
            <a:pPr>
              <a:buNone/>
            </a:pPr>
            <a:endParaRPr lang="en-ZW"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u="sng" dirty="0" smtClean="0"/>
              <a:t>Team  Work</a:t>
            </a:r>
            <a:endParaRPr lang="en-ZW" u="sng" dirty="0"/>
          </a:p>
        </p:txBody>
      </p:sp>
      <p:sp>
        <p:nvSpPr>
          <p:cNvPr id="3" name="Content Placeholder 2"/>
          <p:cNvSpPr>
            <a:spLocks noGrp="1"/>
          </p:cNvSpPr>
          <p:nvPr>
            <p:ph idx="1"/>
          </p:nvPr>
        </p:nvSpPr>
        <p:spPr/>
        <p:txBody>
          <a:bodyPr/>
          <a:lstStyle/>
          <a:p>
            <a:r>
              <a:rPr lang="en-ZW" dirty="0" smtClean="0"/>
              <a:t>We are committed to </a:t>
            </a:r>
            <a:r>
              <a:rPr lang="en-ZW" smtClean="0"/>
              <a:t>work together, </a:t>
            </a:r>
            <a:r>
              <a:rPr lang="en-ZW" dirty="0" smtClean="0"/>
              <a:t>understanding and tolerating one another, thus creating synergies for higher productivity.</a:t>
            </a:r>
            <a:endParaRPr lang="en-ZW"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err="1" smtClean="0"/>
              <a:t>cntd</a:t>
            </a:r>
            <a:endParaRPr lang="en-ZW" dirty="0"/>
          </a:p>
        </p:txBody>
      </p:sp>
      <p:sp>
        <p:nvSpPr>
          <p:cNvPr id="3" name="Content Placeholder 2"/>
          <p:cNvSpPr>
            <a:spLocks noGrp="1"/>
          </p:cNvSpPr>
          <p:nvPr>
            <p:ph idx="1"/>
          </p:nvPr>
        </p:nvSpPr>
        <p:spPr/>
        <p:txBody>
          <a:bodyPr/>
          <a:lstStyle/>
          <a:p>
            <a:r>
              <a:rPr lang="en-ZW" b="1" u="sng" dirty="0" smtClean="0"/>
              <a:t>THE VISION OF THE CHURCH FATHERS</a:t>
            </a:r>
            <a:endParaRPr lang="en-ZW" b="1" dirty="0" smtClean="0"/>
          </a:p>
          <a:p>
            <a:r>
              <a:rPr lang="en-ZW" b="1" dirty="0" smtClean="0"/>
              <a:t> To produce ministries who exhibit our doctrinal and Pentecostal orientation.</a:t>
            </a:r>
          </a:p>
          <a:p>
            <a:pPr lvl="0"/>
            <a:r>
              <a:rPr lang="en-ZW" b="1" dirty="0" smtClean="0"/>
              <a:t> To produce ministers who maintain and promote the AFM brand.</a:t>
            </a:r>
          </a:p>
          <a:p>
            <a:pPr lvl="0"/>
            <a:r>
              <a:rPr lang="en-ZW" b="1" dirty="0" smtClean="0"/>
              <a:t> To produce ministers who are locally relevant but globally compliant.</a:t>
            </a:r>
          </a:p>
          <a:p>
            <a:endParaRPr lang="en-ZW"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err="1" smtClean="0"/>
              <a:t>cntd</a:t>
            </a:r>
            <a:endParaRPr lang="en-ZW" b="1" dirty="0"/>
          </a:p>
        </p:txBody>
      </p:sp>
      <p:sp>
        <p:nvSpPr>
          <p:cNvPr id="3" name="Content Placeholder 2"/>
          <p:cNvSpPr>
            <a:spLocks noGrp="1"/>
          </p:cNvSpPr>
          <p:nvPr>
            <p:ph idx="1"/>
          </p:nvPr>
        </p:nvSpPr>
        <p:spPr/>
        <p:txBody>
          <a:bodyPr>
            <a:normAutofit/>
          </a:bodyPr>
          <a:lstStyle/>
          <a:p>
            <a:pPr lvl="0"/>
            <a:r>
              <a:rPr lang="en-ZW" b="1" dirty="0" smtClean="0"/>
              <a:t>To produce leaders who are poised to take on leadership roles and carry the</a:t>
            </a:r>
          </a:p>
          <a:p>
            <a:pPr lvl="0"/>
            <a:r>
              <a:rPr lang="en-ZW" b="1" dirty="0" smtClean="0"/>
              <a:t>   torch of sound doctrine to the next generations.</a:t>
            </a:r>
          </a:p>
          <a:p>
            <a:pPr lvl="0"/>
            <a:r>
              <a:rPr lang="en-ZW" b="1" dirty="0" smtClean="0"/>
              <a:t>To ensure that students espouse both academic excellence and spiritual </a:t>
            </a:r>
          </a:p>
          <a:p>
            <a:pPr lvl="0"/>
            <a:r>
              <a:rPr lang="en-ZW" b="1" dirty="0" smtClean="0"/>
              <a:t>  profundity.</a:t>
            </a:r>
          </a:p>
          <a:p>
            <a:pPr lvl="0"/>
            <a:r>
              <a:rPr lang="en-ZW" b="1" dirty="0" smtClean="0"/>
              <a:t> </a:t>
            </a:r>
            <a:endParaRPr lang="en-ZW"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err="1" smtClean="0"/>
              <a:t>cntd</a:t>
            </a:r>
            <a:endParaRPr lang="en-ZW" b="1" dirty="0"/>
          </a:p>
        </p:txBody>
      </p:sp>
      <p:sp>
        <p:nvSpPr>
          <p:cNvPr id="3" name="Content Placeholder 2"/>
          <p:cNvSpPr>
            <a:spLocks noGrp="1"/>
          </p:cNvSpPr>
          <p:nvPr>
            <p:ph idx="1"/>
          </p:nvPr>
        </p:nvSpPr>
        <p:spPr/>
        <p:txBody>
          <a:bodyPr/>
          <a:lstStyle/>
          <a:p>
            <a:pPr lvl="0"/>
            <a:r>
              <a:rPr lang="en-ZW" b="1" dirty="0" smtClean="0"/>
              <a:t>To emphasize on manifestation and exercise of spiritual gifts, prayer and </a:t>
            </a:r>
          </a:p>
          <a:p>
            <a:pPr lvl="0"/>
            <a:r>
              <a:rPr lang="en-ZW" b="1" dirty="0" smtClean="0"/>
              <a:t>   fasting.</a:t>
            </a:r>
          </a:p>
          <a:p>
            <a:pPr lvl="0"/>
            <a:r>
              <a:rPr lang="en-ZW" b="1" dirty="0" smtClean="0"/>
              <a:t> To engage the sons and daughters of A.F.M. on seminary work in order to sustain our </a:t>
            </a:r>
          </a:p>
          <a:p>
            <a:pPr lvl="0"/>
            <a:r>
              <a:rPr lang="en-ZW" b="1" dirty="0" smtClean="0"/>
              <a:t>   corporate identity.</a:t>
            </a:r>
          </a:p>
          <a:p>
            <a:endParaRPr lang="en-ZW"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b="1" u="sng" dirty="0"/>
              <a:t>Mission of LWTS</a:t>
            </a:r>
            <a:r>
              <a:rPr lang="en-ZW" dirty="0"/>
              <a:t/>
            </a:r>
            <a:br>
              <a:rPr lang="en-ZW" dirty="0"/>
            </a:br>
            <a:endParaRPr lang="en-ZW" dirty="0"/>
          </a:p>
        </p:txBody>
      </p:sp>
      <p:sp>
        <p:nvSpPr>
          <p:cNvPr id="3" name="Content Placeholder 2"/>
          <p:cNvSpPr>
            <a:spLocks noGrp="1"/>
          </p:cNvSpPr>
          <p:nvPr>
            <p:ph idx="1"/>
          </p:nvPr>
        </p:nvSpPr>
        <p:spPr/>
        <p:txBody>
          <a:bodyPr>
            <a:normAutofit fontScale="92500" lnSpcReduction="20000"/>
          </a:bodyPr>
          <a:lstStyle/>
          <a:p>
            <a:r>
              <a:rPr lang="en-ZW" b="1" dirty="0"/>
              <a:t>To be at the forefront of learning innovation and outstanding achievement and to maintain our position within Zimbabwe as a key valued entity committed to excellence by offering leadership training that meets squarely, the challenges confronting the developing world and beyond, developing an ethos of partnership with the seminary’s stakeholders both at home and abroad, to evolve </a:t>
            </a:r>
            <a:r>
              <a:rPr lang="en-ZW" b="1" dirty="0" smtClean="0"/>
              <a:t>into Living Waters University and thus effectively add value to corporate governance and leadership both at micro and macro levels.</a:t>
            </a:r>
            <a:endParaRPr lang="en-ZW" b="1" dirty="0"/>
          </a:p>
          <a:p>
            <a:endParaRPr lang="en-ZW"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u="sng" dirty="0" smtClean="0"/>
              <a:t>Mission</a:t>
            </a:r>
            <a:endParaRPr lang="en-ZW" u="sng" dirty="0"/>
          </a:p>
        </p:txBody>
      </p:sp>
      <p:sp>
        <p:nvSpPr>
          <p:cNvPr id="3" name="Content Placeholder 2"/>
          <p:cNvSpPr>
            <a:spLocks noGrp="1"/>
          </p:cNvSpPr>
          <p:nvPr>
            <p:ph idx="1"/>
          </p:nvPr>
        </p:nvSpPr>
        <p:spPr/>
        <p:txBody>
          <a:bodyPr/>
          <a:lstStyle/>
          <a:p>
            <a:r>
              <a:rPr lang="en-ZW" dirty="0" smtClean="0"/>
              <a:t>To be the premier provides of quality education and skills.</a:t>
            </a:r>
            <a:endParaRPr lang="en-ZW"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u="sng" dirty="0" smtClean="0"/>
              <a:t>Goals</a:t>
            </a:r>
            <a:r>
              <a:rPr lang="en-ZW" dirty="0" smtClean="0"/>
              <a:t/>
            </a:r>
            <a:br>
              <a:rPr lang="en-ZW" dirty="0" smtClean="0"/>
            </a:br>
            <a:endParaRPr lang="en-ZW"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ZW" dirty="0" smtClean="0"/>
              <a:t>To upgrade LWTS into a University.</a:t>
            </a:r>
          </a:p>
          <a:p>
            <a:pPr marL="514350" indent="-514350">
              <a:buAutoNum type="arabicPeriod"/>
            </a:pPr>
            <a:r>
              <a:rPr lang="en-ZW" dirty="0" smtClean="0"/>
              <a:t>Mobilize resources for rehabilitation and development infrastructure at LWTS campuses .</a:t>
            </a:r>
          </a:p>
          <a:p>
            <a:pPr marL="514350" indent="-514350">
              <a:buAutoNum type="arabicPeriod"/>
            </a:pPr>
            <a:r>
              <a:rPr lang="en-ZW" dirty="0" smtClean="0"/>
              <a:t>Nurture and produce competent, innovative and high performing leaders for the global community.</a:t>
            </a:r>
          </a:p>
          <a:p>
            <a:pPr marL="514350" indent="-514350">
              <a:buAutoNum type="arabicPeriod"/>
            </a:pPr>
            <a:r>
              <a:rPr lang="en-ZW" dirty="0" smtClean="0"/>
              <a:t>Attract and retain qualified, experienced and committed human resources. </a:t>
            </a:r>
          </a:p>
          <a:p>
            <a:pPr marL="514350" indent="-514350">
              <a:buAutoNum type="arabicPeriod"/>
            </a:pPr>
            <a:endParaRPr lang="en-ZW"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W" dirty="0"/>
          </a:p>
        </p:txBody>
      </p:sp>
      <p:sp>
        <p:nvSpPr>
          <p:cNvPr id="3" name="Content Placeholder 2"/>
          <p:cNvSpPr>
            <a:spLocks noGrp="1"/>
          </p:cNvSpPr>
          <p:nvPr>
            <p:ph idx="1"/>
          </p:nvPr>
        </p:nvSpPr>
        <p:spPr/>
        <p:txBody>
          <a:bodyPr/>
          <a:lstStyle/>
          <a:p>
            <a:pPr>
              <a:buNone/>
            </a:pPr>
            <a:r>
              <a:rPr lang="en-ZW" dirty="0" smtClean="0"/>
              <a:t>5. To provide adequate accommodation for our students.</a:t>
            </a:r>
          </a:p>
          <a:p>
            <a:pPr>
              <a:buNone/>
            </a:pPr>
            <a:r>
              <a:rPr lang="en-ZW" dirty="0" smtClean="0"/>
              <a:t>6. To provide build libraries and stock them with adequate books.</a:t>
            </a:r>
          </a:p>
          <a:p>
            <a:pPr>
              <a:buNone/>
            </a:pPr>
            <a:r>
              <a:rPr lang="en-ZW" dirty="0" smtClean="0"/>
              <a:t>7. To develop sufficient water and sanitation facilities.</a:t>
            </a:r>
          </a:p>
          <a:p>
            <a:pPr>
              <a:buNone/>
            </a:pPr>
            <a:r>
              <a:rPr lang="en-ZW" dirty="0" smtClean="0"/>
              <a:t>8. To purchase/source adequate computers for each campus.</a:t>
            </a:r>
          </a:p>
          <a:p>
            <a:pPr>
              <a:buNone/>
            </a:pPr>
            <a:endParaRPr lang="en-ZW"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W"/>
          </a:p>
        </p:txBody>
      </p:sp>
      <p:sp>
        <p:nvSpPr>
          <p:cNvPr id="3" name="Content Placeholder 2"/>
          <p:cNvSpPr>
            <a:spLocks noGrp="1"/>
          </p:cNvSpPr>
          <p:nvPr>
            <p:ph idx="1"/>
          </p:nvPr>
        </p:nvSpPr>
        <p:spPr/>
        <p:txBody>
          <a:bodyPr/>
          <a:lstStyle/>
          <a:p>
            <a:pPr>
              <a:buNone/>
            </a:pPr>
            <a:r>
              <a:rPr lang="en-ZW" dirty="0" smtClean="0"/>
              <a:t>9. To ensure there is adequate furniture at each campus.</a:t>
            </a:r>
          </a:p>
          <a:p>
            <a:pPr>
              <a:buNone/>
            </a:pPr>
            <a:r>
              <a:rPr lang="en-ZW" dirty="0" smtClean="0"/>
              <a:t>10. To ensure there are adequate vehicles at each campus including a bus.</a:t>
            </a:r>
          </a:p>
          <a:p>
            <a:pPr>
              <a:buNone/>
            </a:pPr>
            <a:endParaRPr lang="en-ZW"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473</Words>
  <Application>Microsoft Office PowerPoint</Application>
  <PresentationFormat>On-screen Show (4:3)</PresentationFormat>
  <Paragraphs>65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LIVING WATERS THEOLOGICAL SEMINARY</vt:lpstr>
      <vt:lpstr>cntd</vt:lpstr>
      <vt:lpstr>cntd</vt:lpstr>
      <vt:lpstr>cntd</vt:lpstr>
      <vt:lpstr>Mission of LWTS </vt:lpstr>
      <vt:lpstr>Mission</vt:lpstr>
      <vt:lpstr>Goals </vt:lpstr>
      <vt:lpstr>PowerPoint Presentation</vt:lpstr>
      <vt:lpstr>PowerPoint Presentation</vt:lpstr>
      <vt:lpstr>Values</vt:lpstr>
      <vt:lpstr>Inclusivity</vt:lpstr>
      <vt:lpstr>Diligence</vt:lpstr>
      <vt:lpstr>Team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LIVING WATERS THEOLOGICAL SEMINARY</dc:title>
  <dc:creator>Apostle</dc:creator>
  <cp:lastModifiedBy>Gomba</cp:lastModifiedBy>
  <cp:revision>20</cp:revision>
  <dcterms:created xsi:type="dcterms:W3CDTF">2013-08-17T02:22:03Z</dcterms:created>
  <dcterms:modified xsi:type="dcterms:W3CDTF">2016-06-28T12:58:51Z</dcterms:modified>
</cp:coreProperties>
</file>