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7" r:id="rId2"/>
    <p:sldId id="257" r:id="rId3"/>
    <p:sldId id="288" r:id="rId4"/>
    <p:sldId id="290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299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260" r:id="rId24"/>
    <p:sldId id="308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3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37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502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49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33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4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49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85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83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3DE590-4D9C-4283-A47D-1E22BC765677}" type="datetimeFigureOut">
              <a:rPr lang="en-ID" smtClean="0"/>
              <a:t>09/02/2022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FA5781-AE8C-4D75-BB11-B24E891C2F9C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1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79AD-9949-4709-901F-5D053D3BC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499" y="1205038"/>
            <a:ext cx="5638305" cy="2541335"/>
          </a:xfrm>
        </p:spPr>
        <p:txBody>
          <a:bodyPr anchor="b">
            <a:noAutofit/>
          </a:bodyPr>
          <a:lstStyle/>
          <a:p>
            <a:r>
              <a:rPr lang="en-US" sz="6000" dirty="0"/>
              <a:t>S</a:t>
            </a:r>
            <a:r>
              <a:rPr lang="en-ID" sz="6000" dirty="0" err="1"/>
              <a:t>ebaran</a:t>
            </a:r>
            <a:r>
              <a:rPr lang="en-ID" sz="6000" dirty="0"/>
              <a:t> </a:t>
            </a:r>
            <a:r>
              <a:rPr lang="en-ID" sz="6000" dirty="0" err="1"/>
              <a:t>Peluang</a:t>
            </a:r>
            <a:r>
              <a:rPr lang="en-ID" sz="6000" dirty="0"/>
              <a:t> </a:t>
            </a:r>
            <a:r>
              <a:rPr lang="en-ID" sz="6000" dirty="0" err="1"/>
              <a:t>Diskret</a:t>
            </a:r>
            <a:r>
              <a:rPr lang="en-ID" sz="6000" dirty="0"/>
              <a:t> </a:t>
            </a:r>
            <a:r>
              <a:rPr lang="en-ID" sz="6000" dirty="0" err="1"/>
              <a:t>dengan</a:t>
            </a:r>
            <a:r>
              <a:rPr lang="en-ID" sz="6000" dirty="0"/>
              <a:t>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81BF3-D1EA-4B0A-972F-3BA4867BC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3949334"/>
            <a:ext cx="5143500" cy="1432913"/>
          </a:xfrm>
        </p:spPr>
        <p:txBody>
          <a:bodyPr anchor="t">
            <a:noAutofit/>
          </a:bodyPr>
          <a:lstStyle/>
          <a:p>
            <a:r>
              <a:rPr lang="en-US" sz="2500" dirty="0" err="1"/>
              <a:t>Komputasi</a:t>
            </a:r>
            <a:r>
              <a:rPr lang="en-US" sz="2500" dirty="0"/>
              <a:t> </a:t>
            </a:r>
            <a:r>
              <a:rPr lang="en-US" sz="2500" dirty="0" err="1"/>
              <a:t>Statistika</a:t>
            </a:r>
            <a:endParaRPr lang="en-US" sz="2500" dirty="0"/>
          </a:p>
          <a:p>
            <a:r>
              <a:rPr lang="en-US" sz="2500" dirty="0"/>
              <a:t>Semester </a:t>
            </a:r>
            <a:r>
              <a:rPr lang="en-US" sz="2500" dirty="0" err="1"/>
              <a:t>Genap</a:t>
            </a:r>
            <a:endParaRPr lang="en-US" sz="2500" dirty="0"/>
          </a:p>
          <a:p>
            <a:r>
              <a:rPr lang="en-US" sz="2500" dirty="0"/>
              <a:t>PS </a:t>
            </a:r>
            <a:r>
              <a:rPr lang="en-US" sz="2500" dirty="0" err="1"/>
              <a:t>Sarjana</a:t>
            </a:r>
            <a:r>
              <a:rPr lang="en-US" sz="2500" dirty="0"/>
              <a:t> </a:t>
            </a:r>
            <a:r>
              <a:rPr lang="en-US" sz="2500" dirty="0" err="1"/>
              <a:t>Statistika</a:t>
            </a:r>
            <a:r>
              <a:rPr lang="en-US" sz="2500" dirty="0"/>
              <a:t>, FMIPA UB</a:t>
            </a:r>
            <a:endParaRPr lang="en-ID" sz="25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BEAD627-ECF9-4A70-9C2D-5D29208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14" y="1788132"/>
            <a:ext cx="3431937" cy="34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6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BE56-1645-4BB4-ADCC-80415FBC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127" y="1737360"/>
                <a:ext cx="10569583" cy="1450757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dirty="0" err="1"/>
                  <a:t>Untuk</a:t>
                </a:r>
                <a:r>
                  <a:rPr lang="en-US" sz="2300" dirty="0"/>
                  <a:t> </a:t>
                </a:r>
                <a:r>
                  <a:rPr lang="en-US" sz="2300" dirty="0" err="1"/>
                  <a:t>kasus</a:t>
                </a:r>
                <a:r>
                  <a:rPr lang="en-US" sz="2300" dirty="0"/>
                  <a:t> </a:t>
                </a:r>
                <a:r>
                  <a:rPr lang="en-US" sz="2300" dirty="0" err="1"/>
                  <a:t>kompelemen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dari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berikut</a:t>
                </a:r>
                <a:r>
                  <a:rPr lang="en-US" sz="2300" dirty="0"/>
                  <a:t> </a:t>
                </a:r>
                <a:r>
                  <a:rPr lang="en-US" sz="2300" dirty="0" err="1"/>
                  <a:t>ini</a:t>
                </a:r>
                <a:r>
                  <a:rPr lang="en-US" sz="2300" dirty="0"/>
                  <a:t>:</a:t>
                </a: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3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D" sz="2300" dirty="0"/>
              </a:p>
              <a:p>
                <a:pPr marL="0" indent="0" algn="ctr">
                  <a:buNone/>
                </a:pPr>
                <a:r>
                  <a:rPr lang="en-ID" sz="2300" dirty="0" err="1"/>
                  <a:t>Atau</a:t>
                </a:r>
                <a:r>
                  <a:rPr lang="en-ID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ID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127" y="1737360"/>
                <a:ext cx="10569583" cy="1450757"/>
              </a:xfrm>
              <a:blipFill>
                <a:blip r:embed="rId2"/>
                <a:stretch>
                  <a:fillRect l="-1557" t="-5462" b="-344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8AEAF9-1BCB-4EDA-BD0F-0BA8369FF8F5}"/>
                  </a:ext>
                </a:extLst>
              </p:cNvPr>
              <p:cNvSpPr txBox="1"/>
              <p:nvPr/>
            </p:nvSpPr>
            <p:spPr>
              <a:xfrm>
                <a:off x="664315" y="3669884"/>
                <a:ext cx="10694075" cy="80021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300" dirty="0"/>
                  <a:t>Perintah yang </a:t>
                </a:r>
                <a:r>
                  <a:rPr lang="en-US" sz="2300" dirty="0" err="1"/>
                  <a:t>digunakan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adalah</a:t>
                </a:r>
                <a:r>
                  <a:rPr lang="en-US" sz="2300" dirty="0"/>
                  <a:t> </a:t>
                </a:r>
                <a:r>
                  <a:rPr lang="en-US" sz="2300" b="1" dirty="0" err="1"/>
                  <a:t>pbinom</a:t>
                </a:r>
                <a:r>
                  <a:rPr lang="en-US" sz="2300" b="1" dirty="0"/>
                  <a:t>(x, size, p, </a:t>
                </a:r>
                <a:r>
                  <a:rPr lang="en-US" sz="2300" b="1" dirty="0" err="1"/>
                  <a:t>lower.tail</a:t>
                </a:r>
                <a:r>
                  <a:rPr lang="en-US" sz="2300" b="1" dirty="0"/>
                  <a:t>=FALSE) </a:t>
                </a:r>
              </a:p>
              <a:p>
                <a:pPr marL="0" indent="0" algn="ctr">
                  <a:buNone/>
                </a:pPr>
                <a:r>
                  <a:rPr lang="en-US" sz="2300" dirty="0" err="1"/>
                  <a:t>dengan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=8,</m:t>
                    </m:r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300" dirty="0"/>
                  <a:t>dan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8AEAF9-1BCB-4EDA-BD0F-0BA8369F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5" y="3669884"/>
                <a:ext cx="10694075" cy="800219"/>
              </a:xfrm>
              <a:prstGeom prst="rect">
                <a:avLst/>
              </a:prstGeom>
              <a:blipFill>
                <a:blip r:embed="rId3"/>
                <a:stretch>
                  <a:fillRect t="-5344" b="-167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84853B9-4EDE-4275-97D9-8DF90D6DB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469" y="4810727"/>
            <a:ext cx="6221614" cy="6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BE56-1645-4BB4-ADCC-80415FBC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127" y="1737360"/>
                <a:ext cx="10569583" cy="1450757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dirty="0" err="1"/>
                  <a:t>Untuk</a:t>
                </a:r>
                <a:r>
                  <a:rPr lang="en-US" sz="2300" dirty="0"/>
                  <a:t> </a:t>
                </a:r>
                <a:r>
                  <a:rPr lang="en-US" sz="2300" dirty="0" err="1"/>
                  <a:t>kasus</a:t>
                </a:r>
                <a:r>
                  <a:rPr lang="en-US" sz="2300" dirty="0"/>
                  <a:t> </a:t>
                </a:r>
                <a:r>
                  <a:rPr lang="en-US" sz="2300" dirty="0" err="1"/>
                  <a:t>kompelemen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dari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berikut</a:t>
                </a:r>
                <a:r>
                  <a:rPr lang="en-US" sz="2300" dirty="0"/>
                  <a:t> </a:t>
                </a:r>
                <a:r>
                  <a:rPr lang="en-US" sz="2300" dirty="0" err="1"/>
                  <a:t>ini</a:t>
                </a:r>
                <a:r>
                  <a:rPr lang="en-US" sz="2300" dirty="0"/>
                  <a:t>:</a:t>
                </a: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3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D" sz="2300" dirty="0"/>
              </a:p>
              <a:p>
                <a:pPr marL="0" indent="0" algn="ctr">
                  <a:buNone/>
                </a:pPr>
                <a:r>
                  <a:rPr lang="en-ID" sz="2300" dirty="0" err="1"/>
                  <a:t>Atau</a:t>
                </a:r>
                <a:r>
                  <a:rPr lang="en-ID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ID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127" y="1737360"/>
                <a:ext cx="10569583" cy="1450757"/>
              </a:xfrm>
              <a:blipFill>
                <a:blip r:embed="rId2"/>
                <a:stretch>
                  <a:fillRect l="-1557" t="-5462" b="-344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8AEAF9-1BCB-4EDA-BD0F-0BA8369FF8F5}"/>
              </a:ext>
            </a:extLst>
          </p:cNvPr>
          <p:cNvSpPr txBox="1"/>
          <p:nvPr/>
        </p:nvSpPr>
        <p:spPr>
          <a:xfrm>
            <a:off x="664315" y="3669884"/>
            <a:ext cx="10694075" cy="80021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300" dirty="0"/>
              <a:t>Setelah </a:t>
            </a:r>
            <a:r>
              <a:rPr lang="en-US" sz="2300" dirty="0" err="1"/>
              <a:t>dieksekusi</a:t>
            </a:r>
            <a:r>
              <a:rPr lang="en-US" sz="2300" dirty="0"/>
              <a:t>, </a:t>
            </a:r>
            <a:r>
              <a:rPr lang="en-US" sz="2300" dirty="0" err="1"/>
              <a:t>hasil</a:t>
            </a:r>
            <a:r>
              <a:rPr lang="en-US" sz="2300" dirty="0"/>
              <a:t> pada console menunjukkan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yang </a:t>
            </a:r>
            <a:r>
              <a:rPr lang="en-US" sz="2300" dirty="0" err="1"/>
              <a:t>dimaksud</a:t>
            </a:r>
            <a:r>
              <a:rPr lang="en-US" sz="2300" dirty="0"/>
              <a:t> </a:t>
            </a:r>
            <a:r>
              <a:rPr lang="en-US" sz="2300" dirty="0" err="1"/>
              <a:t>sebesar</a:t>
            </a:r>
            <a:r>
              <a:rPr lang="en-US" sz="2300" dirty="0"/>
              <a:t> 0.7483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73FA-D0C2-4EDB-837F-91606131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06" y="4777675"/>
            <a:ext cx="7177639" cy="6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2B29-B49C-4DA4-AFC4-07A2243D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7DFCD-59E0-4F35-8994-8B4A9C741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342032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200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engan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200" dirty="0"/>
                  <a:t> dan </a:t>
                </a:r>
                <a:r>
                  <a:rPr lang="en-US" sz="2200" dirty="0" err="1"/>
                  <a:t>peluang</a:t>
                </a:r>
                <a:r>
                  <a:rPr lang="en-US" sz="2200" dirty="0"/>
                  <a:t> sukses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2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200" dirty="0" err="1"/>
                  <a:t>Berapa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quantile 25%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sebaran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?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200" dirty="0"/>
                  <a:t>Nilai quantile yang </a:t>
                </a:r>
                <a:r>
                  <a:rPr lang="en-US" sz="2200" dirty="0" err="1"/>
                  <a:t>dimaksud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minimum </a:t>
                </a:r>
                <a:r>
                  <a:rPr lang="en-US" sz="2200" dirty="0" err="1"/>
                  <a:t>banyaknya</a:t>
                </a:r>
                <a:r>
                  <a:rPr lang="en-US" sz="2200" dirty="0"/>
                  <a:t> sukses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) yang </a:t>
                </a:r>
                <a:r>
                  <a:rPr lang="en-US" sz="2200" dirty="0" err="1"/>
                  <a:t>menyebabkan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peluang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kumulatif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0.25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ID" sz="2200" dirty="0"/>
              </a:p>
              <a:p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7DFCD-59E0-4F35-8994-8B4A9C741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3420329"/>
              </a:xfrm>
              <a:blipFill>
                <a:blip r:embed="rId2"/>
                <a:stretch>
                  <a:fillRect l="-1697" r="-1697" b="-39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98F7-D916-4D12-B4F2-1D5F4D9BB04A}"/>
                  </a:ext>
                </a:extLst>
              </p:cNvPr>
              <p:cNvSpPr txBox="1"/>
              <p:nvPr/>
            </p:nvSpPr>
            <p:spPr>
              <a:xfrm>
                <a:off x="928720" y="5344448"/>
                <a:ext cx="10694075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Perintah yang </a:t>
                </a:r>
                <a:r>
                  <a:rPr lang="en-US" sz="2400" dirty="0" err="1"/>
                  <a:t>digunakan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qbinom</a:t>
                </a:r>
                <a:r>
                  <a:rPr lang="en-US" sz="2400" b="1" dirty="0"/>
                  <a:t>(p1,</a:t>
                </a:r>
                <a:r>
                  <a:rPr lang="en-US" sz="2400" b="1" baseline="0" dirty="0"/>
                  <a:t> size, p)</a:t>
                </a:r>
                <a:endParaRPr lang="en-US" sz="2400" b="1" dirty="0"/>
              </a:p>
              <a:p>
                <a:pPr marL="0" indent="0" algn="ctr">
                  <a:buNone/>
                </a:pP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1=0.2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400" dirty="0"/>
                  <a:t>dan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98F7-D916-4D12-B4F2-1D5F4D9BB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0" y="5344448"/>
                <a:ext cx="10694075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2B29-B49C-4DA4-AFC4-07A2243D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98F7-D916-4D12-B4F2-1D5F4D9BB04A}"/>
                  </a:ext>
                </a:extLst>
              </p:cNvPr>
              <p:cNvSpPr txBox="1"/>
              <p:nvPr/>
            </p:nvSpPr>
            <p:spPr>
              <a:xfrm>
                <a:off x="1036320" y="2163977"/>
                <a:ext cx="10694075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Perintah yang </a:t>
                </a:r>
                <a:r>
                  <a:rPr lang="en-US" sz="2400" dirty="0" err="1"/>
                  <a:t>digunakan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qbinom</a:t>
                </a:r>
                <a:r>
                  <a:rPr lang="en-US" sz="2400" b="1" dirty="0"/>
                  <a:t>(p1,</a:t>
                </a:r>
                <a:r>
                  <a:rPr lang="en-US" sz="2400" b="1" baseline="0" dirty="0"/>
                  <a:t> size, p)</a:t>
                </a:r>
                <a:endParaRPr lang="en-US" sz="2400" b="1" dirty="0"/>
              </a:p>
              <a:p>
                <a:pPr marL="0" indent="0" algn="ctr">
                  <a:buNone/>
                </a:pP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1=0.25,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400" dirty="0"/>
                  <a:t>dan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98F7-D916-4D12-B4F2-1D5F4D9BB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2163977"/>
                <a:ext cx="10694075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83D6B78-7F8B-4BBB-95D6-7FC87A32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25" y="3169724"/>
            <a:ext cx="7867072" cy="693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BE2D71-73BE-4E22-9325-3D4F7FA8DB4B}"/>
              </a:ext>
            </a:extLst>
          </p:cNvPr>
          <p:cNvSpPr txBox="1"/>
          <p:nvPr/>
        </p:nvSpPr>
        <p:spPr>
          <a:xfrm>
            <a:off x="1036319" y="3956323"/>
            <a:ext cx="10694075" cy="81560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300" dirty="0"/>
              <a:t>Setelah </a:t>
            </a:r>
            <a:r>
              <a:rPr lang="en-US" sz="2300" dirty="0" err="1"/>
              <a:t>dieksekusi</a:t>
            </a:r>
            <a:r>
              <a:rPr lang="en-US" sz="2300" dirty="0"/>
              <a:t>, </a:t>
            </a:r>
            <a:r>
              <a:rPr lang="en-US" sz="2300" dirty="0" err="1"/>
              <a:t>hasil</a:t>
            </a:r>
            <a:r>
              <a:rPr lang="en-US" sz="2300" dirty="0"/>
              <a:t> pada console menunjukkan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banyaknya</a:t>
            </a:r>
            <a:r>
              <a:rPr lang="en-US" sz="2300" dirty="0"/>
              <a:t> sukses minimum </a:t>
            </a:r>
            <a:r>
              <a:rPr lang="en-US" sz="2400" dirty="0"/>
              <a:t>yang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kumulatif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0.25 </a:t>
            </a:r>
            <a:r>
              <a:rPr lang="en-US" sz="2400" dirty="0" err="1"/>
              <a:t>adalah</a:t>
            </a:r>
            <a:r>
              <a:rPr lang="en-US" sz="2400" dirty="0"/>
              <a:t> 8</a:t>
            </a:r>
            <a:endParaRPr lang="en-US" sz="2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7DCDD6-829D-4CC2-BC88-C752883C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3" y="5148944"/>
            <a:ext cx="6625232" cy="7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6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5B96-9AF9-4964-804C-D554403F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4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F3063-BD01-4440-BBED-037125BB0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923000" cy="4279644"/>
              </a:xfrm>
            </p:spPr>
            <p:txBody>
              <a:bodyPr>
                <a:norm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kecelakaan</a:t>
                </a:r>
                <a:r>
                  <a:rPr lang="en-US" sz="2200" dirty="0"/>
                  <a:t> pada km </a:t>
                </a:r>
                <a:r>
                  <a:rPr lang="en-US" sz="2200" dirty="0" err="1"/>
                  <a:t>tertentu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ruas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jalan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tol</a:t>
                </a:r>
                <a:r>
                  <a:rPr lang="en-US" sz="2200" dirty="0"/>
                  <a:t> per </a:t>
                </a:r>
                <a:r>
                  <a:rPr lang="en-US" sz="2200" dirty="0" err="1"/>
                  <a:t>hari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rata-rata 1 </a:t>
                </a:r>
                <a:r>
                  <a:rPr lang="en-US" sz="2200" dirty="0" err="1"/>
                  <a:t>kecelakaan</a:t>
                </a:r>
                <a:r>
                  <a:rPr lang="en-US" sz="2200" dirty="0"/>
                  <a:t> per </a:t>
                </a:r>
                <a:r>
                  <a:rPr lang="en-US" sz="2200" dirty="0" err="1"/>
                  <a:t>hari</a:t>
                </a:r>
                <a:r>
                  <a:rPr lang="en-US" sz="22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200" dirty="0" err="1"/>
                  <a:t>Peluang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terjadinya</a:t>
                </a:r>
                <a:r>
                  <a:rPr lang="en-US" sz="2200" dirty="0"/>
                  <a:t> 2 </a:t>
                </a:r>
                <a:r>
                  <a:rPr lang="en-US" sz="2200" dirty="0" err="1"/>
                  <a:t>kecelakaan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 err="1"/>
                  <a:t>Sebesar</a:t>
                </a:r>
                <a:r>
                  <a:rPr lang="en-US" sz="2200" dirty="0"/>
                  <a:t> 0.18394</a:t>
                </a:r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algn="ctr">
                  <a:buFont typeface="Wingdings" panose="05000000000000000000" pitchFamily="2" charset="2"/>
                  <a:buChar char="§"/>
                </a:pPr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F3063-BD01-4440-BBED-037125BB0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923000" cy="4279644"/>
              </a:xfrm>
              <a:blipFill>
                <a:blip r:embed="rId2"/>
                <a:stretch>
                  <a:fillRect l="-2289" t="-17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29E650C-9C61-410A-9B1D-1C6E1FC4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89" y="4526554"/>
            <a:ext cx="4472421" cy="724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A1CF9-6343-4D1C-B6F4-44B09EDA7612}"/>
              </a:ext>
            </a:extLst>
          </p:cNvPr>
          <p:cNvSpPr txBox="1"/>
          <p:nvPr/>
        </p:nvSpPr>
        <p:spPr>
          <a:xfrm>
            <a:off x="7029189" y="3762418"/>
            <a:ext cx="4361209" cy="44627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300" dirty="0"/>
              <a:t> </a:t>
            </a:r>
            <a:r>
              <a:rPr lang="en-US" sz="2300" dirty="0" err="1"/>
              <a:t>dpois</a:t>
            </a:r>
            <a:r>
              <a:rPr lang="en-US" sz="2300" dirty="0"/>
              <a:t>(x, lambda), x=2, lambda=1</a:t>
            </a:r>
            <a:endParaRPr lang="en-ID" sz="2300" dirty="0"/>
          </a:p>
        </p:txBody>
      </p:sp>
    </p:spTree>
    <p:extLst>
      <p:ext uri="{BB962C8B-B14F-4D97-AF65-F5344CB8AC3E}">
        <p14:creationId xmlns:p14="http://schemas.microsoft.com/office/powerpoint/2010/main" val="125052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5B96-9AF9-4964-804C-D554403F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4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F3063-BD01-4440-BBED-037125BB0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986566" cy="4279644"/>
              </a:xfrm>
            </p:spPr>
            <p:txBody>
              <a:bodyPr>
                <a:norm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200" dirty="0" err="1"/>
                  <a:t>Peluang</a:t>
                </a:r>
                <a:r>
                  <a:rPr lang="en-US" sz="2200" dirty="0"/>
                  <a:t> paling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2 </a:t>
                </a:r>
                <a:r>
                  <a:rPr lang="en-US" sz="2200" dirty="0" err="1"/>
                  <a:t>kecelakaan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 err="1"/>
                  <a:t>Sebesar</a:t>
                </a:r>
                <a:r>
                  <a:rPr lang="en-US" sz="2200" dirty="0"/>
                  <a:t> 0.9197</a:t>
                </a:r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Minimum </a:t>
                </a:r>
                <a:r>
                  <a:rPr lang="en-US" sz="2200" dirty="0" err="1"/>
                  <a:t>banyaknya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kecelakaan</a:t>
                </a:r>
                <a:r>
                  <a:rPr lang="en-US" sz="2200" dirty="0"/>
                  <a:t>/</a:t>
                </a:r>
                <a:r>
                  <a:rPr lang="en-US" sz="2200" dirty="0" err="1"/>
                  <a:t>hari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menyebabkan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peluang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kumulatif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50%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𝑦𝑎𝑛𝑔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𝑚𝑒𝑛𝑦𝑒𝑏𝑎𝑏𝑘𝑎𝑛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ID" sz="2200" dirty="0"/>
              </a:p>
              <a:p>
                <a:pPr marL="0" indent="0" algn="ctr">
                  <a:buNone/>
                </a:pPr>
                <a:r>
                  <a:rPr lang="en-ID" sz="2200" dirty="0" err="1"/>
                  <a:t>Adalah</a:t>
                </a:r>
                <a:r>
                  <a:rPr lang="en-ID" sz="2200" dirty="0"/>
                  <a:t> 1 </a:t>
                </a:r>
                <a:r>
                  <a:rPr lang="en-ID" sz="2200" dirty="0" err="1"/>
                  <a:t>kecelakaan</a:t>
                </a:r>
                <a:endParaRPr lang="en-ID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algn="ctr">
                  <a:buFont typeface="Wingdings" panose="05000000000000000000" pitchFamily="2" charset="2"/>
                  <a:buChar char="§"/>
                </a:pPr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F3063-BD01-4440-BBED-037125BB0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986566" cy="4279644"/>
              </a:xfrm>
              <a:blipFill>
                <a:blip r:embed="rId2"/>
                <a:stretch>
                  <a:fillRect l="-2648" t="-18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A1A97B9-0CBE-4FD6-95E6-48BA96A8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52" y="2878099"/>
            <a:ext cx="4924086" cy="619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CCBA8-2172-452B-BF9C-F62DC097E7D0}"/>
              </a:ext>
            </a:extLst>
          </p:cNvPr>
          <p:cNvSpPr txBox="1"/>
          <p:nvPr/>
        </p:nvSpPr>
        <p:spPr>
          <a:xfrm>
            <a:off x="6885970" y="1873192"/>
            <a:ext cx="4361209" cy="80021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300" dirty="0"/>
              <a:t> </a:t>
            </a:r>
            <a:r>
              <a:rPr lang="en-US" sz="2300" dirty="0" err="1"/>
              <a:t>ppois</a:t>
            </a:r>
            <a:r>
              <a:rPr lang="en-US" sz="2300" dirty="0"/>
              <a:t>(x, lambda, </a:t>
            </a:r>
            <a:r>
              <a:rPr lang="en-US" sz="2300" dirty="0" err="1"/>
              <a:t>lower.tail</a:t>
            </a:r>
            <a:r>
              <a:rPr lang="en-US" sz="2300" dirty="0"/>
              <a:t>=TRUE), x=2, lambda=1</a:t>
            </a:r>
            <a:endParaRPr lang="en-ID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A2087-EF36-48B7-A550-024C56C8E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352" y="5261289"/>
            <a:ext cx="4063827" cy="619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75AB8-862E-407C-8D61-92468B1BC9B2}"/>
              </a:ext>
            </a:extLst>
          </p:cNvPr>
          <p:cNvSpPr txBox="1"/>
          <p:nvPr/>
        </p:nvSpPr>
        <p:spPr>
          <a:xfrm>
            <a:off x="7183352" y="4436845"/>
            <a:ext cx="3660428" cy="73866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err="1"/>
              <a:t>qpois</a:t>
            </a:r>
            <a:r>
              <a:rPr lang="en-US" sz="2200" dirty="0"/>
              <a:t>(p1,</a:t>
            </a:r>
            <a:r>
              <a:rPr lang="en-US" sz="2200" baseline="0" dirty="0"/>
              <a:t> lambda)</a:t>
            </a:r>
          </a:p>
          <a:p>
            <a:r>
              <a:rPr lang="en-US" sz="2000" dirty="0"/>
              <a:t>p1=0.5, lambda=1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363077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B364-BBD7-4E86-8A2F-570E9406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5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304BD-9372-4412-8800-2FC365265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996" y="1825825"/>
                <a:ext cx="10635684" cy="14507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Perintah </a:t>
                </a:r>
                <a:r>
                  <a:rPr lang="en-US" dirty="0" err="1">
                    <a:latin typeface="Cambria Math" panose="02040503050406030204" pitchFamily="18" charset="0"/>
                  </a:rPr>
                  <a:t>membuat</a:t>
                </a:r>
                <a:r>
                  <a:rPr lang="en-US" dirty="0">
                    <a:latin typeface="Cambria Math" panose="02040503050406030204" pitchFamily="18" charset="0"/>
                  </a:rPr>
                  <a:t> plot fungsi </a:t>
                </a:r>
                <a:r>
                  <a:rPr lang="en-US" dirty="0" err="1">
                    <a:latin typeface="Cambria Math" panose="02040503050406030204" pitchFamily="18" charset="0"/>
                  </a:rPr>
                  <a:t>bagi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sebaran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peluang</a:t>
                </a:r>
                <a:r>
                  <a:rPr lang="en-US" dirty="0">
                    <a:latin typeface="Cambria Math" panose="02040503050406030204" pitchFamily="18" charset="0"/>
                  </a:rPr>
                  <a:t> binomial:</a:t>
                </a:r>
              </a:p>
              <a:p>
                <a:pPr marL="0" indent="0" algn="ctr">
                  <a:buNone/>
                </a:pPr>
                <a:r>
                  <a:rPr lang="en-US" sz="2000" b="0" dirty="0" err="1">
                    <a:latin typeface="Cambria Math" panose="02040503050406030204" pitchFamily="18" charset="0"/>
                  </a:rPr>
                  <a:t>Membuat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plot fungsi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massa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peluang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304BD-9372-4412-8800-2FC365265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996" y="1825825"/>
                <a:ext cx="10635684" cy="1450757"/>
              </a:xfrm>
              <a:blipFill>
                <a:blip r:embed="rId2"/>
                <a:stretch>
                  <a:fillRect t="-46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A2052DB-72F3-4DC8-AA27-E71C8ED8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48" y="3053768"/>
            <a:ext cx="10345261" cy="1310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912A5E-5FFD-40EF-AAB1-AA07F901CCDE}"/>
              </a:ext>
            </a:extLst>
          </p:cNvPr>
          <p:cNvSpPr txBox="1"/>
          <p:nvPr/>
        </p:nvSpPr>
        <p:spPr>
          <a:xfrm>
            <a:off x="808638" y="4447739"/>
            <a:ext cx="10635683" cy="212365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252000">
              <a:buFont typeface="Wingdings" panose="05000000000000000000" pitchFamily="2" charset="2"/>
              <a:buChar char="§"/>
            </a:pPr>
            <a:r>
              <a:rPr lang="en-ID" sz="2200" dirty="0"/>
              <a:t>Baris 1: </a:t>
            </a:r>
            <a:r>
              <a:rPr lang="en-ID" sz="2200" dirty="0" err="1"/>
              <a:t>Mendefinisikan</a:t>
            </a:r>
            <a:r>
              <a:rPr lang="en-ID" sz="2200" dirty="0"/>
              <a:t> </a:t>
            </a:r>
            <a:r>
              <a:rPr lang="en-ID" sz="2200" dirty="0" err="1"/>
              <a:t>vektor</a:t>
            </a:r>
            <a:r>
              <a:rPr lang="en-ID" sz="2200" dirty="0"/>
              <a:t> x yang </a:t>
            </a:r>
            <a:r>
              <a:rPr lang="en-ID" sz="2200" dirty="0" err="1"/>
              <a:t>berisi</a:t>
            </a:r>
            <a:r>
              <a:rPr lang="en-ID" sz="2200" dirty="0"/>
              <a:t> </a:t>
            </a:r>
            <a:r>
              <a:rPr lang="en-ID" sz="2200" dirty="0" err="1"/>
              <a:t>seluruh</a:t>
            </a:r>
            <a:r>
              <a:rPr lang="en-ID" sz="2200" dirty="0"/>
              <a:t> </a:t>
            </a:r>
            <a:r>
              <a:rPr lang="en-ID" sz="2200" dirty="0" err="1"/>
              <a:t>kemungkinan</a:t>
            </a:r>
            <a:r>
              <a:rPr lang="en-ID" sz="2200" dirty="0"/>
              <a:t> </a:t>
            </a:r>
            <a:r>
              <a:rPr lang="en-ID" sz="2200" dirty="0" err="1"/>
              <a:t>sukses</a:t>
            </a:r>
            <a:r>
              <a:rPr lang="en-ID" sz="2200" dirty="0"/>
              <a:t> (0, …, 20) </a:t>
            </a:r>
          </a:p>
          <a:p>
            <a:pPr marL="252000">
              <a:buFont typeface="Wingdings" panose="05000000000000000000" pitchFamily="2" charset="2"/>
              <a:buChar char="§"/>
            </a:pPr>
            <a:r>
              <a:rPr lang="en-ID" sz="2200" dirty="0"/>
              <a:t>Baris 2: </a:t>
            </a:r>
            <a:r>
              <a:rPr lang="en-ID" sz="2200" dirty="0" err="1"/>
              <a:t>Menghitung</a:t>
            </a:r>
            <a:r>
              <a:rPr lang="en-ID" sz="2200" dirty="0"/>
              <a:t> </a:t>
            </a:r>
            <a:r>
              <a:rPr lang="en-ID" sz="2200" dirty="0" err="1"/>
              <a:t>peluang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seluruh</a:t>
            </a:r>
            <a:r>
              <a:rPr lang="en-ID" sz="2200" dirty="0"/>
              <a:t> </a:t>
            </a:r>
            <a:r>
              <a:rPr lang="en-ID" sz="2200" dirty="0" err="1"/>
              <a:t>elemen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vektor</a:t>
            </a:r>
            <a:r>
              <a:rPr lang="en-ID" sz="2200" dirty="0"/>
              <a:t> x</a:t>
            </a:r>
          </a:p>
          <a:p>
            <a:pPr marL="252000">
              <a:buFont typeface="Wingdings" panose="05000000000000000000" pitchFamily="2" charset="2"/>
              <a:buChar char="§"/>
            </a:pPr>
            <a:r>
              <a:rPr lang="en-ID" sz="2200" dirty="0"/>
              <a:t>Baris 3 – 4: </a:t>
            </a:r>
            <a:r>
              <a:rPr lang="en-ID" sz="2200" dirty="0" err="1"/>
              <a:t>Membentuk</a:t>
            </a:r>
            <a:r>
              <a:rPr lang="en-ID" sz="2200" dirty="0"/>
              <a:t> plot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tipe</a:t>
            </a:r>
            <a:r>
              <a:rPr lang="en-ID" sz="2200" dirty="0"/>
              <a:t> garis vertical </a:t>
            </a:r>
            <a:r>
              <a:rPr lang="en-ID" sz="2200" dirty="0" err="1"/>
              <a:t>warna</a:t>
            </a:r>
            <a:r>
              <a:rPr lang="en-ID" sz="2200" dirty="0"/>
              <a:t> </a:t>
            </a:r>
            <a:r>
              <a:rPr lang="en-ID" sz="2200" dirty="0" err="1"/>
              <a:t>biru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pasangan</a:t>
            </a:r>
            <a:r>
              <a:rPr lang="en-ID" sz="2200" dirty="0"/>
              <a:t> x dan </a:t>
            </a:r>
            <a:r>
              <a:rPr lang="en-ID" sz="2200" dirty="0" err="1"/>
              <a:t>peluang</a:t>
            </a:r>
            <a:r>
              <a:rPr lang="en-ID" sz="2200" dirty="0"/>
              <a:t> masing-masing</a:t>
            </a:r>
          </a:p>
          <a:p>
            <a:pPr marL="252000">
              <a:buFont typeface="Wingdings" panose="05000000000000000000" pitchFamily="2" charset="2"/>
              <a:buChar char="§"/>
            </a:pPr>
            <a:r>
              <a:rPr lang="en-ID" sz="2200" dirty="0"/>
              <a:t>Baris 5: </a:t>
            </a:r>
            <a:r>
              <a:rPr lang="en-ID" sz="2200" dirty="0" err="1"/>
              <a:t>Menambah</a:t>
            </a:r>
            <a:r>
              <a:rPr lang="en-ID" sz="2200" dirty="0"/>
              <a:t> </a:t>
            </a:r>
            <a:r>
              <a:rPr lang="en-ID" sz="2200" dirty="0" err="1"/>
              <a:t>titik</a:t>
            </a:r>
            <a:r>
              <a:rPr lang="en-ID" sz="2200" dirty="0"/>
              <a:t> pada plot pada </a:t>
            </a:r>
            <a:r>
              <a:rPr lang="en-ID" sz="2200" dirty="0" err="1"/>
              <a:t>posisi</a:t>
            </a:r>
            <a:r>
              <a:rPr lang="en-ID" sz="2200" dirty="0"/>
              <a:t> </a:t>
            </a:r>
            <a:r>
              <a:rPr lang="en-ID" sz="2200" dirty="0" err="1"/>
              <a:t>nilai</a:t>
            </a:r>
            <a:r>
              <a:rPr lang="en-ID" sz="2200" dirty="0"/>
              <a:t> </a:t>
            </a:r>
            <a:r>
              <a:rPr lang="en-ID" sz="2200" dirty="0" err="1"/>
              <a:t>peluang</a:t>
            </a:r>
            <a:r>
              <a:rPr lang="en-ID" sz="2200" dirty="0"/>
              <a:t> di </a:t>
            </a:r>
            <a:r>
              <a:rPr lang="en-ID" sz="2200" dirty="0" err="1"/>
              <a:t>setiap</a:t>
            </a:r>
            <a:r>
              <a:rPr lang="en-ID" sz="2200" dirty="0"/>
              <a:t> x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warna</a:t>
            </a:r>
            <a:r>
              <a:rPr lang="en-ID" sz="2200" dirty="0"/>
              <a:t> </a:t>
            </a:r>
            <a:r>
              <a:rPr lang="en-ID" sz="2200" dirty="0" err="1"/>
              <a:t>merah</a:t>
            </a:r>
            <a:r>
              <a:rPr lang="en-ID" sz="2200" dirty="0"/>
              <a:t> </a:t>
            </a:r>
            <a:r>
              <a:rPr lang="en-ID" sz="2200" dirty="0" err="1"/>
              <a:t>tua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313634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1673-D612-48D1-AAE2-3E2459D2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5 (lanjutan)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D788-28E2-4A69-A95B-57BB7394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DC1B9-C619-47E4-8C26-ED8679A5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98" y="2303919"/>
            <a:ext cx="9489109" cy="42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F9EE-A56E-487A-B2F1-608C2BEB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Diskret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B4589-6AE1-4F37-B236-C925BA765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1835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/>
                  <a:t>Terdapat </a:t>
                </a:r>
                <a:r>
                  <a:rPr lang="en-US" sz="2300" dirty="0" err="1"/>
                  <a:t>dua</a:t>
                </a:r>
                <a:r>
                  <a:rPr lang="en-US" sz="2300" dirty="0"/>
                  <a:t> </a:t>
                </a:r>
                <a:r>
                  <a:rPr lang="en-US" sz="2300" dirty="0" err="1"/>
                  <a:t>konsep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pembangkitan</a:t>
                </a:r>
                <a:r>
                  <a:rPr lang="en-US" sz="2300" dirty="0"/>
                  <a:t>:</a:t>
                </a:r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dirty="0" err="1"/>
                  <a:t>Menggunakan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sebaran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yang </a:t>
                </a:r>
                <a:r>
                  <a:rPr lang="en-US" sz="2300" dirty="0" err="1"/>
                  <a:t>sudah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terdefinisi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dengan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perintah</a:t>
                </a:r>
                <a:r>
                  <a:rPr lang="en-US" sz="2300" dirty="0"/>
                  <a:t> </a:t>
                </a:r>
                <a:r>
                  <a:rPr lang="en-US" sz="2300" b="1" dirty="0" err="1"/>
                  <a:t>rdistribusi</a:t>
                </a:r>
                <a:endParaRPr lang="en-US" sz="2300" b="1" dirty="0"/>
              </a:p>
              <a:p>
                <a:pPr marL="292608" lvl="1" indent="0">
                  <a:buNone/>
                </a:pPr>
                <a:r>
                  <a:rPr lang="en-US" sz="2300" b="1" dirty="0" err="1"/>
                  <a:t>Misalkan</a:t>
                </a:r>
                <a:r>
                  <a:rPr lang="en-US" sz="2300" b="1" dirty="0"/>
                  <a:t> </a:t>
                </a:r>
                <a:r>
                  <a:rPr lang="en-US" sz="2300" dirty="0" err="1"/>
                  <a:t>untuk</a:t>
                </a:r>
                <a:r>
                  <a:rPr lang="en-US" sz="2300" dirty="0"/>
                  <a:t> </a:t>
                </a:r>
                <a:r>
                  <a:rPr lang="en-US" sz="2300" dirty="0" err="1"/>
                  <a:t>membangkitan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bilangan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diskret</a:t>
                </a:r>
                <a:r>
                  <a:rPr lang="en-US" sz="2300" dirty="0"/>
                  <a:t> yang </a:t>
                </a:r>
                <a:r>
                  <a:rPr lang="en-US" sz="2300" dirty="0" err="1"/>
                  <a:t>menyebar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secara</a:t>
                </a:r>
                <a:r>
                  <a:rPr lang="en-US" sz="2300" dirty="0"/>
                  <a:t>:</a:t>
                </a:r>
                <a:endParaRPr lang="en-US" sz="2300" b="1" dirty="0"/>
              </a:p>
              <a:p>
                <a:pPr marL="544608" lvl="1" indent="-252000"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Binomial, </a:t>
                </a:r>
                <a:r>
                  <a:rPr lang="en-US" sz="2300" dirty="0" err="1"/>
                  <a:t>digunakan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perintah</a:t>
                </a:r>
                <a:r>
                  <a:rPr lang="en-US" sz="2300" dirty="0"/>
                  <a:t> </a:t>
                </a:r>
                <a:r>
                  <a:rPr lang="en-US" sz="2300" b="1" dirty="0" err="1"/>
                  <a:t>rbinom</a:t>
                </a:r>
                <a:r>
                  <a:rPr lang="en-US" sz="2300" b="1" dirty="0"/>
                  <a:t>(n, size, p), </a:t>
                </a:r>
                <a:r>
                  <a:rPr lang="en-US" sz="2300" dirty="0"/>
                  <a:t>size dan p parameter </a:t>
                </a:r>
                <a:r>
                  <a:rPr lang="en-US" sz="2300" dirty="0" err="1"/>
                  <a:t>sebaran</a:t>
                </a:r>
                <a:endParaRPr lang="en-US" sz="2300" b="1" dirty="0"/>
              </a:p>
              <a:p>
                <a:pPr marL="544608" lvl="1" indent="-252000"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Poisson, </a:t>
                </a:r>
                <a:r>
                  <a:rPr lang="en-US" sz="2300" dirty="0" err="1"/>
                  <a:t>digunakan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perintah</a:t>
                </a:r>
                <a:r>
                  <a:rPr lang="en-US" sz="2300" dirty="0"/>
                  <a:t> </a:t>
                </a:r>
                <a:r>
                  <a:rPr lang="en-US" sz="2300" b="1" dirty="0" err="1"/>
                  <a:t>rpois</a:t>
                </a:r>
                <a:r>
                  <a:rPr lang="en-US" sz="2300" b="1" dirty="0"/>
                  <a:t>(n, lambda),  </a:t>
                </a:r>
                <a:r>
                  <a:rPr lang="en-US" sz="2300" dirty="0"/>
                  <a:t>lambda parameter </a:t>
                </a:r>
                <a:r>
                  <a:rPr lang="en-US" sz="2300" dirty="0" err="1"/>
                  <a:t>sebaran</a:t>
                </a:r>
                <a:endParaRPr lang="en-US" sz="2300" dirty="0"/>
              </a:p>
              <a:p>
                <a:pPr marL="292608" lvl="1" indent="0">
                  <a:buNone/>
                </a:pPr>
                <a:r>
                  <a:rPr lang="en-US" sz="2300" dirty="0"/>
                  <a:t>Pada </a:t>
                </a:r>
                <a:r>
                  <a:rPr lang="en-US" sz="2300" dirty="0" err="1"/>
                  <a:t>keduanya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 err="1"/>
                  <a:t>adalah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banyaknya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bilangan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acak</a:t>
                </a:r>
                <a:r>
                  <a:rPr lang="en-US" sz="2300" dirty="0"/>
                  <a:t> yang hendak </a:t>
                </a:r>
                <a:r>
                  <a:rPr lang="en-US" sz="2300" dirty="0" err="1"/>
                  <a:t>dibangkitkan</a:t>
                </a:r>
                <a:endParaRPr lang="en-US" sz="23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ID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B4589-6AE1-4F37-B236-C925BA765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1835"/>
                <a:ext cx="10058400" cy="4023360"/>
              </a:xfrm>
              <a:blipFill>
                <a:blip r:embed="rId2"/>
                <a:stretch>
                  <a:fillRect l="-1636" t="-2121" r="-15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7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F9EE-A56E-487A-B2F1-608C2BEB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Diskret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4589-6AE1-4F37-B236-C925BA76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300" dirty="0" err="1"/>
              <a:t>Menggunakan</a:t>
            </a:r>
            <a:r>
              <a:rPr lang="en-US" sz="2300" dirty="0"/>
              <a:t> </a:t>
            </a:r>
            <a:r>
              <a:rPr lang="en-US" sz="2300" dirty="0" err="1"/>
              <a:t>sebaran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yang </a:t>
            </a:r>
            <a:r>
              <a:rPr lang="en-US" sz="2300" dirty="0" err="1"/>
              <a:t>didefinisikan</a:t>
            </a:r>
            <a:r>
              <a:rPr lang="en-US" sz="2300" dirty="0"/>
              <a:t> sendiri,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perintah</a:t>
            </a:r>
            <a:r>
              <a:rPr lang="en-US" sz="2300" dirty="0"/>
              <a:t> </a:t>
            </a:r>
          </a:p>
          <a:p>
            <a:pPr marL="0" indent="0" algn="ctr">
              <a:buNone/>
            </a:pPr>
            <a:r>
              <a:rPr lang="en-US" sz="2300" b="1" dirty="0"/>
              <a:t>sample(</a:t>
            </a:r>
            <a:r>
              <a:rPr lang="en-US" sz="2300" b="1" dirty="0" err="1"/>
              <a:t>vektor</a:t>
            </a:r>
            <a:r>
              <a:rPr lang="en-US" sz="2300" b="1" dirty="0"/>
              <a:t> </a:t>
            </a:r>
            <a:r>
              <a:rPr lang="en-US" sz="2300" b="1" dirty="0" err="1"/>
              <a:t>kemungkinan</a:t>
            </a:r>
            <a:r>
              <a:rPr lang="en-US" sz="2300" b="1" dirty="0"/>
              <a:t> </a:t>
            </a:r>
            <a:r>
              <a:rPr lang="en-US" sz="2300" b="1" dirty="0" err="1"/>
              <a:t>nilai</a:t>
            </a:r>
            <a:r>
              <a:rPr lang="en-US" sz="2300" b="1" dirty="0"/>
              <a:t>, size, replace=TRUE, prob ) </a:t>
            </a:r>
          </a:p>
          <a:p>
            <a:pPr marL="0" indent="0" algn="ctr">
              <a:buNone/>
            </a:pPr>
            <a:endParaRPr lang="en-US" sz="2300" b="1" dirty="0"/>
          </a:p>
          <a:p>
            <a:pPr marL="292608" lvl="1" indent="0">
              <a:buNone/>
            </a:pPr>
            <a:r>
              <a:rPr lang="en-US" sz="2300" dirty="0" err="1"/>
              <a:t>Dibutuhkan</a:t>
            </a:r>
            <a:r>
              <a:rPr lang="en-US" sz="2300" dirty="0"/>
              <a:t>: </a:t>
            </a:r>
          </a:p>
          <a:p>
            <a:pPr marL="544608" lvl="1" indent="-252000">
              <a:buFont typeface="Wingdings" panose="05000000000000000000" pitchFamily="2" charset="2"/>
              <a:buChar char="§"/>
            </a:pPr>
            <a:r>
              <a:rPr lang="en-US" sz="2300" dirty="0" err="1"/>
              <a:t>Pendefinisian</a:t>
            </a:r>
            <a:r>
              <a:rPr lang="en-US" sz="2300" dirty="0"/>
              <a:t> </a:t>
            </a:r>
            <a:r>
              <a:rPr lang="en-US" sz="2300" dirty="0" err="1"/>
              <a:t>kemungkinan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, </a:t>
            </a:r>
          </a:p>
          <a:p>
            <a:pPr marL="544608" lvl="1" indent="-252000">
              <a:buFont typeface="Wingdings" panose="05000000000000000000" pitchFamily="2" charset="2"/>
              <a:buChar char="§"/>
            </a:pPr>
            <a:r>
              <a:rPr lang="en-US" sz="2300" dirty="0" err="1"/>
              <a:t>Banyaknya</a:t>
            </a:r>
            <a:r>
              <a:rPr lang="en-US" sz="2300" dirty="0"/>
              <a:t> </a:t>
            </a:r>
            <a:r>
              <a:rPr lang="en-US" sz="2300" dirty="0" err="1"/>
              <a:t>bilangan</a:t>
            </a:r>
            <a:r>
              <a:rPr lang="en-US" sz="2300" dirty="0"/>
              <a:t> yang hendak </a:t>
            </a:r>
            <a:r>
              <a:rPr lang="en-US" sz="2300" dirty="0" err="1"/>
              <a:t>dibangkitkan</a:t>
            </a:r>
            <a:r>
              <a:rPr lang="en-US" sz="2300" dirty="0"/>
              <a:t> (</a:t>
            </a:r>
            <a:r>
              <a:rPr lang="en-US" sz="2300" b="1" dirty="0"/>
              <a:t>size</a:t>
            </a:r>
            <a:r>
              <a:rPr lang="en-US" sz="2300" dirty="0"/>
              <a:t>)</a:t>
            </a:r>
          </a:p>
          <a:p>
            <a:pPr marL="544608" lvl="1" indent="-252000">
              <a:buFont typeface="Wingdings" panose="05000000000000000000" pitchFamily="2" charset="2"/>
              <a:buChar char="§"/>
            </a:pPr>
            <a:r>
              <a:rPr lang="en-US" sz="2300" dirty="0"/>
              <a:t>Status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pengembalian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(</a:t>
            </a:r>
            <a:r>
              <a:rPr lang="en-US" sz="2300" b="1" dirty="0"/>
              <a:t>replace=TRUE / FALSE</a:t>
            </a:r>
            <a:r>
              <a:rPr lang="en-US" sz="2300" dirty="0"/>
              <a:t>)</a:t>
            </a:r>
          </a:p>
          <a:p>
            <a:pPr marL="544608" lvl="1" indent="-252000">
              <a:buFont typeface="Wingdings" panose="05000000000000000000" pitchFamily="2" charset="2"/>
              <a:buChar char="§"/>
            </a:pPr>
            <a:r>
              <a:rPr lang="en-US" sz="2300" dirty="0" err="1"/>
              <a:t>Peluang</a:t>
            </a:r>
            <a:r>
              <a:rPr lang="en-US" sz="2300" dirty="0"/>
              <a:t> </a:t>
            </a:r>
            <a:r>
              <a:rPr lang="en-US" sz="2300" dirty="0" err="1"/>
              <a:t>munculnya</a:t>
            </a:r>
            <a:r>
              <a:rPr lang="en-US" sz="2300" dirty="0"/>
              <a:t> masing-masing </a:t>
            </a:r>
            <a:r>
              <a:rPr lang="en-US" sz="2300" dirty="0" err="1"/>
              <a:t>nilai</a:t>
            </a:r>
            <a:r>
              <a:rPr lang="en-US" sz="2300" dirty="0"/>
              <a:t> (</a:t>
            </a:r>
            <a:r>
              <a:rPr lang="en-US" sz="2300" b="1" dirty="0"/>
              <a:t>prob</a:t>
            </a:r>
            <a:r>
              <a:rPr lang="en-US" sz="2300" dirty="0"/>
              <a:t>)</a:t>
            </a:r>
            <a:endParaRPr lang="en-ID" sz="2300" dirty="0"/>
          </a:p>
        </p:txBody>
      </p:sp>
    </p:spTree>
    <p:extLst>
      <p:ext uri="{BB962C8B-B14F-4D97-AF65-F5344CB8AC3E}">
        <p14:creationId xmlns:p14="http://schemas.microsoft.com/office/powerpoint/2010/main" val="92056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ACC0-7A42-464D-B1CE-E6AB2E2D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di </a:t>
            </a:r>
            <a:r>
              <a:rPr lang="en-US" dirty="0" err="1"/>
              <a:t>Statistika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6350-52CC-49A7-94A6-ADDFAC97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Salah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satu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peran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statistik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memberikan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ringkasan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pengamatan-pengamatan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merupakan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realisasi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acak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sebaran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peluang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tertentu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dilakukan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Perhitungan-perhitungan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peluang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berhubungan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nilai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amatan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acak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diskret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maupun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kontinyu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Pembangkitan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satu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atau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beberapa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bilangan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acak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sebagai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realisasi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amatan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acak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sebaran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peluang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tertentu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544608" lvl="1" indent="-2520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333333"/>
                </a:solidFill>
                <a:latin typeface="Helvetica Neue"/>
              </a:rPr>
              <a:t>Bilangan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acak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hasil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bangkitan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adalah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“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tiruan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”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dari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hasil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pengamatan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/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percobaan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riil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diasumsikan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mengikuti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sebaran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peluang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tertentu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 </a:t>
            </a:r>
          </a:p>
          <a:p>
            <a:pPr marL="544608" lvl="1" indent="-2520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333333"/>
                </a:solidFill>
                <a:latin typeface="Helvetica Neue"/>
              </a:rPr>
              <a:t>Diperlukan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pada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konsep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simulasi</a:t>
            </a: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511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E8F1-5F40-4041-B25B-02C96309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6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1BD57-7DDD-40DD-AC76-FC325F30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327124"/>
              </a:xfrm>
            </p:spPr>
            <p:txBody>
              <a:bodyPr/>
              <a:lstStyle/>
              <a:p>
                <a:r>
                  <a:rPr lang="en-US" dirty="0"/>
                  <a:t>Akan </a:t>
                </a:r>
                <a:r>
                  <a:rPr lang="en-US" dirty="0" err="1"/>
                  <a:t>dibangkitkan</a:t>
                </a:r>
                <a:r>
                  <a:rPr lang="en-US" dirty="0"/>
                  <a:t> 10 </a:t>
                </a:r>
                <a:r>
                  <a:rPr lang="en-US" dirty="0" err="1"/>
                  <a:t>bilangan</a:t>
                </a:r>
                <a:r>
                  <a:rPr lang="en-US" dirty="0"/>
                  <a:t> yang </a:t>
                </a:r>
                <a:r>
                  <a:rPr lang="en-US" dirty="0" err="1"/>
                  <a:t>diasumsikan</a:t>
                </a:r>
                <a:r>
                  <a:rPr lang="en-US" dirty="0"/>
                  <a:t> </a:t>
                </a:r>
                <a:r>
                  <a:rPr lang="en-US" dirty="0" err="1"/>
                  <a:t>berasal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sebaran</a:t>
                </a:r>
                <a:r>
                  <a:rPr lang="en-US" dirty="0"/>
                  <a:t> Binomial: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20,0.5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b="1" dirty="0" err="1"/>
                  <a:t>rbinom</a:t>
                </a:r>
                <a:r>
                  <a:rPr lang="en-US" sz="2000" b="1" dirty="0"/>
                  <a:t>(n, size p)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n=10, size=20, p=0.5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1BD57-7DDD-40DD-AC76-FC325F30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327124"/>
              </a:xfrm>
              <a:blipFill>
                <a:blip r:embed="rId2"/>
                <a:stretch>
                  <a:fillRect l="-606" t="-5069" b="-41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08B055-0588-44B9-A9A5-9BC231D1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86" y="2715659"/>
            <a:ext cx="5277425" cy="5718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1D916D-4A27-40B0-BF28-0907156E3020}"/>
              </a:ext>
            </a:extLst>
          </p:cNvPr>
          <p:cNvSpPr txBox="1">
            <a:spLocks/>
          </p:cNvSpPr>
          <p:nvPr/>
        </p:nvSpPr>
        <p:spPr>
          <a:xfrm>
            <a:off x="1097280" y="4120307"/>
            <a:ext cx="3243365" cy="21594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Akan </a:t>
            </a:r>
            <a:r>
              <a:rPr lang="en-US" sz="2200" dirty="0" err="1"/>
              <a:t>dibangkitkan</a:t>
            </a:r>
            <a:r>
              <a:rPr lang="en-US" sz="2200" dirty="0"/>
              <a:t> 100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sebaran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endParaRPr lang="en-US" sz="2200" dirty="0"/>
          </a:p>
          <a:p>
            <a:r>
              <a:rPr lang="en-US" sz="2200" b="1" dirty="0" err="1"/>
              <a:t>rbinom</a:t>
            </a:r>
            <a:r>
              <a:rPr lang="en-US" sz="2200" b="1" dirty="0"/>
              <a:t>(n, size p) </a:t>
            </a:r>
            <a:r>
              <a:rPr lang="en-US" sz="2200" dirty="0" err="1"/>
              <a:t>dengan</a:t>
            </a:r>
            <a:r>
              <a:rPr lang="en-US" sz="2200" dirty="0"/>
              <a:t> n=100, size=20, p=0.5</a:t>
            </a:r>
            <a:endParaRPr lang="en-ID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BE6EF-1524-4549-9C89-A4261CBF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130" y="4031765"/>
            <a:ext cx="7683870" cy="21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8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E8F1-5F40-4041-B25B-02C96309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6 (lanjutan)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BD57-7DDD-40DD-AC76-FC325F30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" y="1984732"/>
            <a:ext cx="3860310" cy="4004223"/>
          </a:xfrm>
        </p:spPr>
        <p:txBody>
          <a:bodyPr>
            <a:normAutofit/>
          </a:bodyPr>
          <a:lstStyle/>
          <a:p>
            <a:r>
              <a:rPr lang="en-US" sz="2200" dirty="0" err="1"/>
              <a:t>Semakin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yang </a:t>
            </a:r>
            <a:r>
              <a:rPr lang="en-US" sz="2200" dirty="0" err="1"/>
              <a:t>dibangkitkan</a:t>
            </a:r>
            <a:r>
              <a:rPr lang="en-US" sz="2200" dirty="0"/>
              <a:t> (mis: </a:t>
            </a:r>
            <a:r>
              <a:rPr lang="en-US" sz="2200" dirty="0" err="1"/>
              <a:t>sebanyak</a:t>
            </a:r>
            <a:r>
              <a:rPr lang="en-US" sz="2200" dirty="0"/>
              <a:t> 1000 </a:t>
            </a:r>
            <a:r>
              <a:rPr lang="en-US" sz="2200" dirty="0" err="1"/>
              <a:t>bilangan</a:t>
            </a:r>
            <a:r>
              <a:rPr lang="en-US" sz="2200" dirty="0"/>
              <a:t>),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bangkitannya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vektor</a:t>
            </a:r>
            <a:r>
              <a:rPr lang="en-US" sz="2200" dirty="0"/>
              <a:t> (mis: </a:t>
            </a:r>
            <a:r>
              <a:rPr lang="en-US" sz="2200" b="1" dirty="0" err="1"/>
              <a:t>xbin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divisualisasikan</a:t>
            </a:r>
            <a:r>
              <a:rPr lang="en-US" sz="2200" dirty="0"/>
              <a:t> </a:t>
            </a:r>
            <a:r>
              <a:rPr lang="en-US" sz="2200" dirty="0" err="1"/>
              <a:t>sebarannya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histogram</a:t>
            </a:r>
            <a:endParaRPr lang="en-ID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DE4CA-E117-46D7-BA69-D92D8465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17" y="2172019"/>
            <a:ext cx="7346871" cy="848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21D3B-3BB2-4BCC-AA73-6FAF86E4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16" y="3138013"/>
            <a:ext cx="7312751" cy="33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E8F1-5F40-4041-B25B-02C96309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6 (lanjutan)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BD57-7DDD-40DD-AC76-FC325F30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69" y="1984732"/>
            <a:ext cx="4323019" cy="4004223"/>
          </a:xfrm>
        </p:spPr>
        <p:txBody>
          <a:bodyPr>
            <a:normAutofit/>
          </a:bodyPr>
          <a:lstStyle/>
          <a:p>
            <a:r>
              <a:rPr lang="en-US" sz="2200" dirty="0"/>
              <a:t>Dari 1000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bangkitan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pula </a:t>
            </a:r>
            <a:r>
              <a:rPr lang="en-US" sz="2200" dirty="0" err="1"/>
              <a:t>disimpan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matriks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10 </a:t>
            </a:r>
            <a:r>
              <a:rPr lang="en-US" sz="2200" dirty="0" err="1"/>
              <a:t>kolom</a:t>
            </a:r>
            <a:r>
              <a:rPr lang="en-US" sz="2200" dirty="0"/>
              <a:t> </a:t>
            </a:r>
          </a:p>
          <a:p>
            <a:r>
              <a:rPr lang="en-US" sz="2200" dirty="0"/>
              <a:t>(mis: </a:t>
            </a:r>
            <a:r>
              <a:rPr lang="en-US" sz="2200" b="1" dirty="0" err="1"/>
              <a:t>matbin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perintah</a:t>
            </a:r>
            <a:r>
              <a:rPr lang="en-US" sz="2200" dirty="0"/>
              <a:t> </a:t>
            </a:r>
            <a:r>
              <a:rPr lang="en-US" sz="2200" b="1" dirty="0" err="1"/>
              <a:t>matris</a:t>
            </a:r>
            <a:r>
              <a:rPr lang="en-US" sz="2200" b="1" dirty="0"/>
              <a:t>()</a:t>
            </a:r>
          </a:p>
          <a:p>
            <a:r>
              <a:rPr lang="en-US" sz="2200" dirty="0" err="1"/>
              <a:t>Perintah</a:t>
            </a:r>
            <a:r>
              <a:rPr lang="en-US" sz="2200" dirty="0"/>
              <a:t> </a:t>
            </a:r>
            <a:r>
              <a:rPr lang="en-US" sz="2200" b="1" dirty="0"/>
              <a:t>head(</a:t>
            </a:r>
            <a:r>
              <a:rPr lang="en-US" sz="2200" b="1" dirty="0" err="1"/>
              <a:t>matbin</a:t>
            </a:r>
            <a:r>
              <a:rPr lang="en-US" sz="2200" b="1" dirty="0"/>
              <a:t>)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baris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matriks</a:t>
            </a:r>
            <a:r>
              <a:rPr lang="en-US" sz="2200" dirty="0"/>
              <a:t> </a:t>
            </a:r>
            <a:r>
              <a:rPr lang="en-US" sz="2200" dirty="0" err="1"/>
              <a:t>bernama</a:t>
            </a:r>
            <a:r>
              <a:rPr lang="en-US" sz="2200" dirty="0"/>
              <a:t> </a:t>
            </a:r>
            <a:r>
              <a:rPr lang="en-US" sz="2200" b="1" dirty="0" err="1"/>
              <a:t>matbin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EB5AB-41F5-4939-BA4C-5DACC049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10" y="2245867"/>
            <a:ext cx="6145498" cy="36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1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166B-B6B4-4E46-97A2-71B826DC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654D-9DAD-4F9E-A127-4806B95A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92" y="1737361"/>
            <a:ext cx="11051755" cy="3286332"/>
          </a:xfrm>
        </p:spPr>
        <p:txBody>
          <a:bodyPr>
            <a:noAutofit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Akan </a:t>
            </a:r>
            <a:r>
              <a:rPr lang="en-US" sz="2200" dirty="0" err="1"/>
              <a:t>dibangkitkan</a:t>
            </a:r>
            <a:r>
              <a:rPr lang="en-US" sz="2200" dirty="0"/>
              <a:t> 4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percobaan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pelemparan</a:t>
            </a:r>
            <a:r>
              <a:rPr lang="en-US" sz="2200" dirty="0"/>
              <a:t> </a:t>
            </a:r>
            <a:r>
              <a:rPr lang="en-US" sz="2200" dirty="0" err="1"/>
              <a:t>koin</a:t>
            </a:r>
            <a:r>
              <a:rPr lang="en-US" sz="2200" dirty="0"/>
              <a:t> </a:t>
            </a:r>
            <a:r>
              <a:rPr lang="en-US" sz="2200" dirty="0" err="1"/>
              <a:t>seimbang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perintah</a:t>
            </a:r>
            <a:r>
              <a:rPr lang="en-US" sz="2200" dirty="0"/>
              <a:t>: </a:t>
            </a:r>
          </a:p>
          <a:p>
            <a:pPr marL="0" indent="0" algn="ctr">
              <a:buNone/>
            </a:pPr>
            <a:r>
              <a:rPr lang="en-US" sz="2200" b="1" dirty="0"/>
              <a:t>sample(</a:t>
            </a:r>
            <a:r>
              <a:rPr lang="en-US" sz="2200" b="1" dirty="0" err="1"/>
              <a:t>vektor</a:t>
            </a:r>
            <a:r>
              <a:rPr lang="en-US" sz="2200" b="1" dirty="0"/>
              <a:t> </a:t>
            </a:r>
            <a:r>
              <a:rPr lang="en-US" sz="2200" b="1" dirty="0" err="1"/>
              <a:t>kemungkinan</a:t>
            </a:r>
            <a:r>
              <a:rPr lang="en-US" sz="2200" b="1" dirty="0"/>
              <a:t> </a:t>
            </a:r>
            <a:r>
              <a:rPr lang="en-US" sz="2200" b="1" dirty="0" err="1"/>
              <a:t>nilai</a:t>
            </a:r>
            <a:r>
              <a:rPr lang="en-US" sz="2200" b="1" dirty="0"/>
              <a:t>, size, replace=TRUE, prob )</a:t>
            </a: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 err="1"/>
              <a:t>Kemungkinan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: Angka dan Gambar, </a:t>
            </a:r>
            <a:r>
              <a:rPr lang="en-US" sz="2200" dirty="0" err="1"/>
              <a:t>didefinisikan</a:t>
            </a:r>
            <a:r>
              <a:rPr lang="en-US" sz="2200" dirty="0"/>
              <a:t> pada </a:t>
            </a:r>
            <a:r>
              <a:rPr lang="en-US" sz="2200" dirty="0" err="1"/>
              <a:t>vektor</a:t>
            </a:r>
            <a:r>
              <a:rPr lang="en-US" sz="2200" dirty="0"/>
              <a:t> </a:t>
            </a:r>
            <a:r>
              <a:rPr lang="en-US" sz="2200" b="1" dirty="0"/>
              <a:t>c(“Angka”, “Gambar”)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4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bangkitan</a:t>
            </a:r>
            <a:r>
              <a:rPr lang="en-US" sz="2200" dirty="0"/>
              <a:t>: </a:t>
            </a:r>
            <a:r>
              <a:rPr lang="en-US" sz="2200" b="1" dirty="0"/>
              <a:t>size = 4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 err="1"/>
              <a:t>Pembangkitan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proses </a:t>
            </a:r>
            <a:r>
              <a:rPr lang="en-US" sz="2200" dirty="0" err="1"/>
              <a:t>pengambilan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kemungkinan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pengembalian</a:t>
            </a:r>
            <a:r>
              <a:rPr lang="en-US" sz="2200" dirty="0"/>
              <a:t>: </a:t>
            </a:r>
            <a:r>
              <a:rPr lang="en-US" sz="2200" b="1" dirty="0"/>
              <a:t>Replace=TRUE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Karena </a:t>
            </a:r>
            <a:r>
              <a:rPr lang="en-US" sz="2200" dirty="0" err="1"/>
              <a:t>koin</a:t>
            </a:r>
            <a:r>
              <a:rPr lang="en-US" sz="2200" dirty="0"/>
              <a:t> </a:t>
            </a:r>
            <a:r>
              <a:rPr lang="en-US" sz="2200" dirty="0" err="1"/>
              <a:t>seimbang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masing-masing 0.5: </a:t>
            </a:r>
            <a:r>
              <a:rPr lang="en-US" sz="2200" b="1" dirty="0"/>
              <a:t>prob=c(0.5, 0.5)</a:t>
            </a:r>
            <a:endParaRPr lang="en-ID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495DF-6898-41F5-BBD4-92187316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2" y="5222150"/>
            <a:ext cx="10695592" cy="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0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166B-B6B4-4E46-97A2-71B826DC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7 (lanjutan)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654D-9DAD-4F9E-A127-4806B95A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92" y="1737361"/>
            <a:ext cx="11051755" cy="3286332"/>
          </a:xfrm>
        </p:spPr>
        <p:txBody>
          <a:bodyPr>
            <a:noAutofit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Jika </a:t>
            </a:r>
            <a:r>
              <a:rPr lang="en-US" sz="2200" dirty="0" err="1"/>
              <a:t>koin</a:t>
            </a:r>
            <a:r>
              <a:rPr lang="en-US" sz="2200" dirty="0"/>
              <a:t> </a:t>
            </a:r>
            <a:r>
              <a:rPr lang="en-US" sz="2200" dirty="0" err="1"/>
              <a:t>dianggap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seimbang</a:t>
            </a:r>
            <a:r>
              <a:rPr lang="en-US" sz="2200" dirty="0"/>
              <a:t>, Angka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muncul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Gambar,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0.6 dan 0.4, </a:t>
            </a:r>
            <a:r>
              <a:rPr lang="en-US" sz="2200" dirty="0" err="1"/>
              <a:t>maka</a:t>
            </a:r>
            <a:r>
              <a:rPr lang="en-US" sz="2200" b="1" dirty="0"/>
              <a:t>: prob=c(0.6, 0.4)</a:t>
            </a:r>
            <a:endParaRPr lang="en-ID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875E5-CDA9-4DF0-A57B-58772B7D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3" y="2703838"/>
            <a:ext cx="11392383" cy="7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CFBA-4ACC-4BBE-BFC4-2F2BC71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DA3B-697B-42BC-9D4B-E3D008DF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4717"/>
            <a:ext cx="10058400" cy="3640666"/>
          </a:xfrm>
        </p:spPr>
        <p:txBody>
          <a:bodyPr>
            <a:normAutofit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 err="1"/>
              <a:t>Ingin</a:t>
            </a:r>
            <a:r>
              <a:rPr lang="en-US" sz="2200" dirty="0"/>
              <a:t> </a:t>
            </a:r>
            <a:r>
              <a:rPr lang="en-US" sz="2200" dirty="0" err="1"/>
              <a:t>dibangkitkan</a:t>
            </a:r>
            <a:r>
              <a:rPr lang="en-US" sz="2200" dirty="0"/>
              <a:t> 1000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acak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sebaran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: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Angka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bangkitan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vektor</a:t>
            </a:r>
            <a:r>
              <a:rPr lang="en-US" sz="2200" dirty="0"/>
              <a:t> (mis: </a:t>
            </a:r>
            <a:r>
              <a:rPr lang="en-US" sz="2200" b="1" dirty="0" err="1"/>
              <a:t>hasil</a:t>
            </a:r>
            <a:r>
              <a:rPr lang="en-US" sz="2200" dirty="0"/>
              <a:t>) dan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ditampilkan</a:t>
            </a:r>
            <a:r>
              <a:rPr lang="en-US" sz="2200" dirty="0"/>
              <a:t> </a:t>
            </a:r>
            <a:r>
              <a:rPr lang="en-US" sz="2200" dirty="0" err="1"/>
              <a:t>visualisasinya</a:t>
            </a:r>
            <a:r>
              <a:rPr lang="en-US" sz="2200" dirty="0"/>
              <a:t> (</a:t>
            </a:r>
            <a:r>
              <a:rPr lang="en-US" sz="2200" dirty="0" err="1"/>
              <a:t>dengan</a:t>
            </a:r>
            <a:r>
              <a:rPr lang="en-US" sz="2200" dirty="0"/>
              <a:t> histogram)</a:t>
            </a:r>
          </a:p>
          <a:p>
            <a:pPr marL="0" indent="0" algn="ctr">
              <a:buNone/>
            </a:pPr>
            <a:r>
              <a:rPr lang="en-US" sz="2200" b="1" dirty="0" err="1"/>
              <a:t>hasil</a:t>
            </a:r>
            <a:r>
              <a:rPr lang="en-US" sz="2200" b="1" dirty="0"/>
              <a:t>=sample(</a:t>
            </a:r>
            <a:r>
              <a:rPr lang="en-US" sz="2200" b="1" dirty="0" err="1"/>
              <a:t>vektor</a:t>
            </a:r>
            <a:r>
              <a:rPr lang="en-US" sz="2200" b="1" dirty="0"/>
              <a:t> </a:t>
            </a:r>
            <a:r>
              <a:rPr lang="en-US" sz="2200" b="1" dirty="0" err="1"/>
              <a:t>kemungkinan</a:t>
            </a:r>
            <a:r>
              <a:rPr lang="en-US" sz="2200" b="1" dirty="0"/>
              <a:t> </a:t>
            </a:r>
            <a:r>
              <a:rPr lang="en-US" sz="2200" b="1" dirty="0" err="1"/>
              <a:t>nilai</a:t>
            </a:r>
            <a:r>
              <a:rPr lang="en-US" sz="2200" b="1" dirty="0"/>
              <a:t>, size, replace=TRUE, prob )</a:t>
            </a: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 err="1"/>
              <a:t>vektor</a:t>
            </a:r>
            <a:r>
              <a:rPr lang="en-US" sz="2200" dirty="0"/>
              <a:t> </a:t>
            </a:r>
            <a:r>
              <a:rPr lang="en-US" sz="2200" dirty="0" err="1"/>
              <a:t>kemungkinan</a:t>
            </a:r>
            <a:r>
              <a:rPr lang="en-US" sz="2200" dirty="0"/>
              <a:t>=c(1, 2, 3, 4), size=1000, prob=c(0.1, 0.4, 0.4, 0.1)</a:t>
            </a:r>
            <a:endParaRPr lang="en-ID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A376F-0356-4DBA-A802-B41B2437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65308"/>
              </p:ext>
            </p:extLst>
          </p:nvPr>
        </p:nvGraphicFramePr>
        <p:xfrm>
          <a:off x="1919261" y="2438297"/>
          <a:ext cx="8128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462607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4241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4623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75462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420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3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P(X=x)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591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D49846-60B8-42F9-8D2F-B1480DA0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3" y="5579656"/>
            <a:ext cx="10288735" cy="7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CFBA-4ACC-4BBE-BFC4-2F2BC71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8 (lanjutan)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A376F-0356-4DBA-A802-B41B2437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32947"/>
              </p:ext>
            </p:extLst>
          </p:nvPr>
        </p:nvGraphicFramePr>
        <p:xfrm>
          <a:off x="1742991" y="2021961"/>
          <a:ext cx="8128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462607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4241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4623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75462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420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3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P(X=x)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591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D49846-60B8-42F9-8D2F-B1480DA0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12" y="2968658"/>
            <a:ext cx="10288735" cy="726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9974B-25AA-4C27-B6CE-6A4C51D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66" y="3755923"/>
            <a:ext cx="6832551" cy="30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0895-7F82-474F-BD77-EAB0AA1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Fungsi-fungsi yang </a:t>
            </a:r>
            <a:r>
              <a:rPr lang="en-US" sz="3800" dirty="0" err="1"/>
              <a:t>digunakan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perhitungan </a:t>
            </a:r>
            <a:r>
              <a:rPr lang="en-US" sz="3800" dirty="0" err="1"/>
              <a:t>peluang</a:t>
            </a:r>
            <a:r>
              <a:rPr lang="en-US" sz="3800" dirty="0"/>
              <a:t> dan </a:t>
            </a:r>
            <a:r>
              <a:rPr lang="en-US" sz="3800" dirty="0" err="1"/>
              <a:t>pembangkitan</a:t>
            </a:r>
            <a:r>
              <a:rPr lang="en-US" sz="3800" dirty="0"/>
              <a:t> </a:t>
            </a:r>
            <a:r>
              <a:rPr lang="en-US" sz="3800" dirty="0" err="1"/>
              <a:t>bilangan</a:t>
            </a:r>
            <a:r>
              <a:rPr lang="en-US" sz="3800" dirty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R</a:t>
            </a:r>
            <a:endParaRPr lang="en-ID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534F7-1433-4AD4-821D-EB3EC8F0B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181" y="2192356"/>
                <a:ext cx="10943054" cy="4087257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10000"/>
                  </a:lnSpc>
                  <a:buAutoNum type="alphaLcPeriod"/>
                </a:pPr>
                <a:r>
                  <a:rPr lang="en-US" sz="2500" b="1" i="1" dirty="0"/>
                  <a:t>rdistribusi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untuk</a:t>
                </a:r>
                <a:r>
                  <a:rPr lang="en-US" sz="2500" dirty="0"/>
                  <a:t> </a:t>
                </a:r>
                <a:r>
                  <a:rPr lang="en-US" sz="2500" dirty="0" err="1"/>
                  <a:t>membangkitkan</a:t>
                </a:r>
                <a:r>
                  <a:rPr lang="en-US" sz="2500" dirty="0"/>
                  <a:t> data </a:t>
                </a:r>
                <a:r>
                  <a:rPr lang="en-US" sz="2500" dirty="0" err="1"/>
                  <a:t>acak</a:t>
                </a:r>
                <a:r>
                  <a:rPr lang="en-US" sz="2500" dirty="0"/>
                  <a:t>/ random </a:t>
                </a:r>
                <a:r>
                  <a:rPr lang="en-US" sz="2500" dirty="0" err="1"/>
                  <a:t>dari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suatu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distribusi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dengan</a:t>
                </a:r>
                <a:r>
                  <a:rPr lang="en-US" sz="2500" dirty="0"/>
                  <a:t> parameter </a:t>
                </a:r>
                <a:r>
                  <a:rPr lang="en-US" sz="2500" dirty="0" err="1"/>
                  <a:t>tertentu</a:t>
                </a:r>
                <a:r>
                  <a:rPr lang="en-US" sz="2500" dirty="0"/>
                  <a:t>.</a:t>
                </a:r>
              </a:p>
              <a:p>
                <a:pPr marL="457200" indent="-457200" algn="just">
                  <a:lnSpc>
                    <a:spcPct val="110000"/>
                  </a:lnSpc>
                  <a:buAutoNum type="alphaLcPeriod"/>
                </a:pPr>
                <a:r>
                  <a:rPr lang="en-US" sz="2500" b="1" i="1" dirty="0" err="1"/>
                  <a:t>ddistribusi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untuk</a:t>
                </a:r>
                <a:r>
                  <a:rPr lang="en-US" sz="2500" dirty="0"/>
                  <a:t> </a:t>
                </a:r>
                <a:r>
                  <a:rPr lang="en-US" sz="2500" dirty="0" err="1"/>
                  <a:t>mencari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nilai</a:t>
                </a:r>
                <a:r>
                  <a:rPr lang="en-US" sz="2500" dirty="0"/>
                  <a:t> fungsi </a:t>
                </a:r>
                <a:r>
                  <a:rPr lang="en-US" sz="2500" dirty="0" err="1"/>
                  <a:t>kepekatan</a:t>
                </a:r>
                <a:r>
                  <a:rPr lang="en-US" sz="2500" dirty="0"/>
                  <a:t> (</a:t>
                </a:r>
                <a:r>
                  <a:rPr lang="en-US" sz="2500" dirty="0" err="1"/>
                  <a:t>variabel</a:t>
                </a:r>
                <a:r>
                  <a:rPr lang="en-US" sz="2500" dirty="0"/>
                  <a:t> </a:t>
                </a:r>
                <a:r>
                  <a:rPr lang="en-US" sz="2500" dirty="0" err="1"/>
                  <a:t>kontinyu</a:t>
                </a:r>
                <a:r>
                  <a:rPr lang="en-US" sz="2500" dirty="0"/>
                  <a:t>) </a:t>
                </a:r>
                <a:r>
                  <a:rPr lang="en-US" sz="2500" dirty="0" err="1"/>
                  <a:t>atau</a:t>
                </a:r>
                <a:r>
                  <a:rPr lang="en-US" sz="2500" dirty="0"/>
                  <a:t> </a:t>
                </a:r>
                <a:r>
                  <a:rPr lang="en-US" sz="2500" dirty="0" err="1"/>
                  <a:t>massa</a:t>
                </a:r>
                <a:r>
                  <a:rPr lang="en-US" sz="2500" dirty="0"/>
                  <a:t> (</a:t>
                </a:r>
                <a:r>
                  <a:rPr lang="en-US" sz="2500" dirty="0" err="1"/>
                  <a:t>variabel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diskret</a:t>
                </a:r>
                <a:r>
                  <a:rPr lang="en-US" sz="2500" dirty="0"/>
                  <a:t>) </a:t>
                </a:r>
                <a:r>
                  <a:rPr lang="en-US" sz="2500" dirty="0" err="1"/>
                  <a:t>peluang</a:t>
                </a:r>
                <a:r>
                  <a:rPr lang="en-US" sz="2500" dirty="0"/>
                  <a:t> pada </a:t>
                </a:r>
                <a:r>
                  <a:rPr lang="en-US" sz="2500" dirty="0" err="1"/>
                  <a:t>suatu</a:t>
                </a:r>
                <a:r>
                  <a:rPr lang="en-US" sz="2500" dirty="0"/>
                  <a:t> </a:t>
                </a:r>
                <a:r>
                  <a:rPr lang="en-US" sz="2500" dirty="0" err="1"/>
                  <a:t>nilai</a:t>
                </a:r>
                <a:r>
                  <a:rPr lang="en-US" sz="2500" dirty="0"/>
                  <a:t> x </a:t>
                </a:r>
                <a:r>
                  <a:rPr lang="en-US" sz="2500" dirty="0" err="1"/>
                  <a:t>tertentu</a:t>
                </a:r>
                <a:r>
                  <a:rPr lang="en-US" sz="2500" dirty="0"/>
                  <a:t>.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500" dirty="0"/>
                  <a:t> pada </a:t>
                </a:r>
                <a:r>
                  <a:rPr lang="en-US" sz="2500" dirty="0" err="1"/>
                  <a:t>variabel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diskret</a:t>
                </a:r>
                <a:r>
                  <a:rPr lang="en-US" sz="2500" dirty="0"/>
                  <a:t> </a:t>
                </a:r>
                <a:r>
                  <a:rPr lang="en-US" sz="2500" dirty="0" err="1"/>
                  <a:t>atau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500" dirty="0"/>
                  <a:t> pada </a:t>
                </a:r>
                <a:r>
                  <a:rPr lang="en-US" sz="2500" dirty="0" err="1"/>
                  <a:t>variabel</a:t>
                </a:r>
                <a:r>
                  <a:rPr lang="en-US" sz="2500" dirty="0"/>
                  <a:t> </a:t>
                </a:r>
                <a:r>
                  <a:rPr lang="en-US" sz="2500" dirty="0" err="1"/>
                  <a:t>kontinyu</a:t>
                </a:r>
                <a:endParaRPr lang="en-US" sz="2500" dirty="0"/>
              </a:p>
              <a:p>
                <a:pPr marL="457200" indent="-457200" algn="just">
                  <a:lnSpc>
                    <a:spcPct val="110000"/>
                  </a:lnSpc>
                  <a:buAutoNum type="alphaLcPeriod"/>
                </a:pPr>
                <a:endParaRPr lang="en-ID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534F7-1433-4AD4-821D-EB3EC8F0B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1" y="2192356"/>
                <a:ext cx="10943054" cy="4087257"/>
              </a:xfrm>
              <a:blipFill>
                <a:blip r:embed="rId2"/>
                <a:stretch>
                  <a:fillRect l="-1838" t="-1045" r="-17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2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0895-7F82-474F-BD77-EAB0AA1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Fungsi-fungsi yang </a:t>
            </a:r>
            <a:r>
              <a:rPr lang="en-US" sz="3800" dirty="0" err="1"/>
              <a:t>digunakan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perhitungan </a:t>
            </a:r>
            <a:r>
              <a:rPr lang="en-US" sz="3800" dirty="0" err="1"/>
              <a:t>peluang</a:t>
            </a:r>
            <a:r>
              <a:rPr lang="en-US" sz="3800" dirty="0"/>
              <a:t> dan </a:t>
            </a:r>
            <a:r>
              <a:rPr lang="en-US" sz="3800" dirty="0" err="1"/>
              <a:t>pembangkitan</a:t>
            </a:r>
            <a:r>
              <a:rPr lang="en-US" sz="3800" dirty="0"/>
              <a:t> </a:t>
            </a:r>
            <a:r>
              <a:rPr lang="en-US" sz="3800" dirty="0" err="1"/>
              <a:t>bilangan</a:t>
            </a:r>
            <a:r>
              <a:rPr lang="en-US" sz="3800" dirty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R</a:t>
            </a:r>
            <a:endParaRPr lang="en-ID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534F7-1433-4AD4-821D-EB3EC8F0B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725" y="2104222"/>
                <a:ext cx="11175510" cy="4175392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10000"/>
                  </a:lnSpc>
                  <a:buFont typeface="+mj-lt"/>
                  <a:buAutoNum type="alphaLcPeriod" startAt="3"/>
                </a:pPr>
                <a:r>
                  <a:rPr lang="en-US" sz="2500" b="1" i="1" dirty="0" err="1"/>
                  <a:t>pdistribusi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untuk</a:t>
                </a:r>
                <a:r>
                  <a:rPr lang="en-US" sz="2500" dirty="0"/>
                  <a:t> </a:t>
                </a:r>
                <a:r>
                  <a:rPr lang="en-US" sz="2500" dirty="0" err="1"/>
                  <a:t>mencari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peluang</a:t>
                </a:r>
                <a:r>
                  <a:rPr lang="en-US" sz="2500" dirty="0"/>
                  <a:t> </a:t>
                </a:r>
                <a:r>
                  <a:rPr lang="en-US" sz="2500" dirty="0" err="1"/>
                  <a:t>kumulatif</a:t>
                </a:r>
                <a:r>
                  <a:rPr lang="en-US" sz="2500" dirty="0"/>
                  <a:t> </a:t>
                </a:r>
                <a:r>
                  <a:rPr lang="en-US" sz="2500" dirty="0" err="1"/>
                  <a:t>suatu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distribusi</a:t>
                </a:r>
                <a:r>
                  <a:rPr lang="en-US" sz="2500" dirty="0"/>
                  <a:t> yang </a:t>
                </a:r>
                <a:r>
                  <a:rPr lang="en-US" sz="2500" dirty="0" err="1"/>
                  <a:t>dibatasi</a:t>
                </a:r>
                <a:r>
                  <a:rPr lang="en-US" sz="2500" dirty="0"/>
                  <a:t> oleh </a:t>
                </a:r>
                <a:r>
                  <a:rPr lang="en-US" sz="2500" dirty="0" err="1"/>
                  <a:t>nilai</a:t>
                </a:r>
                <a:r>
                  <a:rPr lang="en-US" sz="2500" dirty="0"/>
                  <a:t> x </a:t>
                </a:r>
                <a:r>
                  <a:rPr lang="en-US" sz="2500" dirty="0" err="1"/>
                  <a:t>tertentu</a:t>
                </a:r>
                <a:endParaRPr lang="en-US" sz="25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  <a:p>
                <a:pPr marL="457200" indent="-457200" algn="just">
                  <a:lnSpc>
                    <a:spcPct val="110000"/>
                  </a:lnSpc>
                  <a:buFont typeface="+mj-lt"/>
                  <a:buAutoNum type="alphaLcPeriod" startAt="4"/>
                </a:pPr>
                <a:r>
                  <a:rPr lang="en-US" sz="2500" b="1" i="1" dirty="0" err="1"/>
                  <a:t>qdistribusi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untuk</a:t>
                </a:r>
                <a:r>
                  <a:rPr lang="en-US" sz="2500" dirty="0"/>
                  <a:t> </a:t>
                </a:r>
                <a:r>
                  <a:rPr lang="en-US" sz="2500" dirty="0" err="1"/>
                  <a:t>mencari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nilai</a:t>
                </a:r>
                <a:r>
                  <a:rPr lang="en-US" sz="2500" dirty="0"/>
                  <a:t> x </a:t>
                </a:r>
                <a:r>
                  <a:rPr lang="en-US" sz="2500" dirty="0" err="1"/>
                  <a:t>terkecil</a:t>
                </a:r>
                <a:r>
                  <a:rPr lang="en-US" sz="2500" dirty="0"/>
                  <a:t> yang </a:t>
                </a:r>
                <a:r>
                  <a:rPr lang="en-US" sz="2500" dirty="0" err="1"/>
                  <a:t>meyebabkan</a:t>
                </a:r>
                <a:r>
                  <a:rPr lang="en-US" sz="25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ID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534F7-1433-4AD4-821D-EB3EC8F0B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725" y="2104222"/>
                <a:ext cx="11175510" cy="4175392"/>
              </a:xfrm>
              <a:blipFill>
                <a:blip r:embed="rId2"/>
                <a:stretch>
                  <a:fillRect l="-1745" t="-1022" r="-16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FD05-1CA7-4634-8C39-1D9060AB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Diskret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FE4D8A-C2EE-4071-9F8B-051247EB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53964"/>
              </p:ext>
            </p:extLst>
          </p:nvPr>
        </p:nvGraphicFramePr>
        <p:xfrm>
          <a:off x="73251" y="1746994"/>
          <a:ext cx="11460045" cy="386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4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Sebaran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Perintah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651">
                <a:tc>
                  <a:txBody>
                    <a:bodyPr/>
                    <a:lstStyle/>
                    <a:p>
                      <a:r>
                        <a:rPr lang="en-US" sz="2500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n: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banyaknya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bilangan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yang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akan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dibangkitkan</a:t>
                      </a:r>
                      <a:endParaRPr lang="en-US" i="0" baseline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size: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banyaknya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percobaan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p: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peluang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sukses</a:t>
                      </a:r>
                    </a:p>
                    <a:p>
                      <a:pPr/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x: 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banyaknya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sukses</a:t>
                      </a:r>
                      <a:endParaRPr lang="en-US" i="1" baseline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p1: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peluang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quantil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yang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dibutuhkan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rbinom</a:t>
                      </a:r>
                      <a:r>
                        <a:rPr lang="en-US" sz="2400" dirty="0"/>
                        <a:t>(n, size, p);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dbinom</a:t>
                      </a:r>
                      <a:r>
                        <a:rPr lang="en-US" sz="2400" dirty="0"/>
                        <a:t>(x, size, p);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pbinom</a:t>
                      </a:r>
                      <a:r>
                        <a:rPr lang="en-US" sz="2400" dirty="0"/>
                        <a:t>(x, size, p, </a:t>
                      </a:r>
                      <a:r>
                        <a:rPr lang="en-US" sz="2400" dirty="0" err="1"/>
                        <a:t>lower.tail</a:t>
                      </a:r>
                      <a:r>
                        <a:rPr lang="en-US" sz="2400" dirty="0"/>
                        <a:t>=TRUE);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qbinom</a:t>
                      </a:r>
                      <a:r>
                        <a:rPr lang="en-US" sz="2400" dirty="0"/>
                        <a:t>(p1,</a:t>
                      </a:r>
                      <a:r>
                        <a:rPr lang="en-US" sz="2400" baseline="0" dirty="0"/>
                        <a:t> size, p).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877">
                <a:tc>
                  <a:txBody>
                    <a:bodyPr/>
                    <a:lstStyle/>
                    <a:p>
                      <a:r>
                        <a:rPr lang="en-US" sz="2500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n: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banyaknya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bilangan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yang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akan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dibangkitkan</a:t>
                      </a:r>
                      <a:endParaRPr lang="en-US" i="0" baseline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lambda: rata-rata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banyaknya</a:t>
                      </a:r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kejadian</a:t>
                      </a:r>
                      <a:endParaRPr lang="en-US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x: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banyaknya</a:t>
                      </a:r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kejadian</a:t>
                      </a:r>
                      <a:endParaRPr lang="en-US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p1: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peluang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quantil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yang </a:t>
                      </a:r>
                      <a:r>
                        <a:rPr lang="en-US" i="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dibutuhkan</a:t>
                      </a:r>
                      <a:r>
                        <a:rPr lang="en-US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rpois</a:t>
                      </a:r>
                      <a:r>
                        <a:rPr lang="en-US" sz="2400" dirty="0"/>
                        <a:t>(n, lambda);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dpois</a:t>
                      </a:r>
                      <a:r>
                        <a:rPr lang="en-US" sz="2400" dirty="0"/>
                        <a:t>(x, lambda);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ppois</a:t>
                      </a:r>
                      <a:r>
                        <a:rPr lang="en-US" sz="2400" dirty="0"/>
                        <a:t>(x, lambda, </a:t>
                      </a:r>
                      <a:r>
                        <a:rPr lang="en-US" sz="2400" dirty="0" err="1"/>
                        <a:t>lower.tail</a:t>
                      </a:r>
                      <a:r>
                        <a:rPr lang="en-US" sz="2400" dirty="0"/>
                        <a:t>=TRUE);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qpois</a:t>
                      </a:r>
                      <a:r>
                        <a:rPr lang="en-US" sz="2400" dirty="0"/>
                        <a:t>(p1,</a:t>
                      </a:r>
                      <a:r>
                        <a:rPr lang="en-US" sz="2400" baseline="0" dirty="0"/>
                        <a:t> lambda).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D2CD4-BCA2-4084-8F63-DFCBF639FCD3}"/>
              </a:ext>
            </a:extLst>
          </p:cNvPr>
          <p:cNvSpPr txBox="1"/>
          <p:nvPr/>
        </p:nvSpPr>
        <p:spPr>
          <a:xfrm>
            <a:off x="1509239" y="5794871"/>
            <a:ext cx="8588070" cy="86177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bentuk</a:t>
            </a:r>
            <a:r>
              <a:rPr lang="en-US" sz="2500" dirty="0"/>
              <a:t> </a:t>
            </a:r>
            <a:r>
              <a:rPr lang="en-US" sz="2500" dirty="0" err="1"/>
              <a:t>perintah</a:t>
            </a:r>
            <a:r>
              <a:rPr lang="en-US" sz="2500" dirty="0"/>
              <a:t> yang </a:t>
            </a:r>
            <a:r>
              <a:rPr lang="en-US" sz="2500" dirty="0" err="1"/>
              <a:t>sama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sebaran</a:t>
            </a:r>
            <a:r>
              <a:rPr lang="en-US" sz="2500" dirty="0"/>
              <a:t> </a:t>
            </a:r>
            <a:r>
              <a:rPr lang="en-US" sz="2500" dirty="0" err="1"/>
              <a:t>peluang</a:t>
            </a:r>
            <a:r>
              <a:rPr lang="en-US" sz="2500" dirty="0"/>
              <a:t> lain</a:t>
            </a:r>
          </a:p>
          <a:p>
            <a:r>
              <a:rPr lang="en-US" sz="2500" dirty="0"/>
              <a:t>Parameter </a:t>
            </a:r>
            <a:r>
              <a:rPr lang="en-US" sz="2500" dirty="0" err="1"/>
              <a:t>menyesuaikan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bentuk</a:t>
            </a:r>
            <a:r>
              <a:rPr lang="en-US" sz="2500" dirty="0"/>
              <a:t> </a:t>
            </a:r>
            <a:r>
              <a:rPr lang="en-US" sz="2500" dirty="0" err="1"/>
              <a:t>sebaran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100888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BE56-1645-4BB4-ADCC-80415FBC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2825419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b="0" dirty="0"/>
                  <a:t>Variabel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 err="1"/>
                  <a:t>adalah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banyaknya</a:t>
                </a:r>
                <a:r>
                  <a:rPr lang="en-US" sz="2300" dirty="0"/>
                  <a:t> sukses, yang </a:t>
                </a:r>
                <a:r>
                  <a:rPr lang="en-US" sz="2300" dirty="0" err="1"/>
                  <a:t>menyebar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secara</a:t>
                </a:r>
                <a:r>
                  <a:rPr lang="en-US" sz="2300" dirty="0"/>
                  <a:t> Binomial: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 </a:t>
                </a:r>
              </a:p>
              <a:p>
                <a:pPr marL="0" indent="0">
                  <a:buNone/>
                </a:pPr>
                <a:r>
                  <a:rPr lang="en-US" sz="2300" dirty="0"/>
                  <a:t>    yang </a:t>
                </a:r>
                <a:r>
                  <a:rPr lang="en-US" sz="2300" dirty="0" err="1"/>
                  <a:t>diamati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dari</a:t>
                </a:r>
                <a:r>
                  <a:rPr lang="en-US" sz="2300" dirty="0"/>
                  <a:t> 20 </a:t>
                </a:r>
                <a:r>
                  <a:rPr lang="en-US" sz="2300" dirty="0" err="1"/>
                  <a:t>percobaan</a:t>
                </a:r>
                <a:r>
                  <a:rPr lang="en-US" sz="2300" dirty="0"/>
                  <a:t> (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300" dirty="0"/>
                  <a:t>) dan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sukses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3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Akan </a:t>
                </a:r>
                <a:r>
                  <a:rPr lang="en-US" sz="2300" dirty="0" err="1"/>
                  <a:t>dihitung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diperoleh</a:t>
                </a:r>
                <a:r>
                  <a:rPr lang="en-US" sz="2300" dirty="0"/>
                  <a:t> 8 sukses (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300" dirty="0"/>
                  <a:t>) </a:t>
                </a:r>
                <a:r>
                  <a:rPr lang="en-US" sz="2300" dirty="0" err="1"/>
                  <a:t>dari</a:t>
                </a:r>
                <a:r>
                  <a:rPr lang="en-US" sz="2300" dirty="0"/>
                  <a:t> 20 </a:t>
                </a:r>
                <a:r>
                  <a:rPr lang="en-US" sz="2300" dirty="0" err="1"/>
                  <a:t>percobaan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tersebut</a:t>
                </a:r>
                <a:r>
                  <a:rPr lang="en-US" sz="23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ID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2825419"/>
              </a:xfrm>
              <a:blipFill>
                <a:blip r:embed="rId2"/>
                <a:stretch>
                  <a:fillRect l="-1636" t="-3024" b="-28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F090A8-B551-403C-B7D5-8817AFF3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81" y="5871337"/>
            <a:ext cx="7859738" cy="5985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76691-0568-4F23-B8D6-A29C649392EE}"/>
                  </a:ext>
                </a:extLst>
              </p:cNvPr>
              <p:cNvSpPr txBox="1"/>
              <p:nvPr/>
            </p:nvSpPr>
            <p:spPr>
              <a:xfrm>
                <a:off x="2256681" y="4871135"/>
                <a:ext cx="7859738" cy="80021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Perintah yang </a:t>
                </a:r>
                <a:r>
                  <a:rPr lang="en-US" sz="2300" dirty="0" err="1"/>
                  <a:t>digunakan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adalah</a:t>
                </a:r>
                <a:r>
                  <a:rPr lang="en-US" sz="2300" dirty="0"/>
                  <a:t> </a:t>
                </a:r>
                <a:r>
                  <a:rPr lang="en-US" sz="2300" b="1" dirty="0" err="1"/>
                  <a:t>dbinom</a:t>
                </a:r>
                <a:r>
                  <a:rPr lang="en-US" sz="2300" b="1" dirty="0"/>
                  <a:t>(x, size, p) </a:t>
                </a:r>
              </a:p>
              <a:p>
                <a:pPr marL="0" indent="0">
                  <a:buNone/>
                </a:pPr>
                <a:r>
                  <a:rPr lang="en-US" sz="2300" dirty="0" err="1"/>
                  <a:t>dengan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=8,</m:t>
                    </m:r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300" dirty="0"/>
                  <a:t>dan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76691-0568-4F23-B8D6-A29C64939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81" y="4871135"/>
                <a:ext cx="7859738" cy="800219"/>
              </a:xfrm>
              <a:prstGeom prst="rect">
                <a:avLst/>
              </a:prstGeom>
              <a:blipFill>
                <a:blip r:embed="rId4"/>
                <a:stretch>
                  <a:fillRect l="-1085" t="-5344" b="-167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6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BE56-1645-4BB4-ADCC-80415FBC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002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ID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002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F090A8-B551-403C-B7D5-8817AFF3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24" y="2645954"/>
            <a:ext cx="7859738" cy="598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76691-0568-4F23-B8D6-A29C649392EE}"/>
              </a:ext>
            </a:extLst>
          </p:cNvPr>
          <p:cNvSpPr txBox="1"/>
          <p:nvPr/>
        </p:nvSpPr>
        <p:spPr>
          <a:xfrm>
            <a:off x="1893124" y="3613490"/>
            <a:ext cx="7859738" cy="80021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300" dirty="0"/>
              <a:t>Setelah </a:t>
            </a:r>
            <a:r>
              <a:rPr lang="en-US" sz="2300" dirty="0" err="1"/>
              <a:t>dieksekusi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hasil</a:t>
            </a:r>
            <a:r>
              <a:rPr lang="en-US" sz="2300" dirty="0"/>
              <a:t> pada console menunjukkan </a:t>
            </a:r>
            <a:r>
              <a:rPr lang="en-US" sz="2300" dirty="0" err="1"/>
              <a:t>peluang</a:t>
            </a:r>
            <a:r>
              <a:rPr lang="en-US" sz="2300" dirty="0"/>
              <a:t> </a:t>
            </a:r>
            <a:r>
              <a:rPr lang="en-US" sz="2300" dirty="0" err="1"/>
              <a:t>sebesar</a:t>
            </a:r>
            <a:r>
              <a:rPr lang="en-US" sz="2300" dirty="0"/>
              <a:t> 0.1201344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73220-D19D-4238-AE6C-BBF3B6DC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463" y="4720531"/>
            <a:ext cx="5461812" cy="8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1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BE56-1645-4BB4-ADCC-80415FBC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127" y="1737360"/>
                <a:ext cx="10569583" cy="2362710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b="0" dirty="0"/>
                  <a:t>Variabel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 err="1"/>
                  <a:t>adalah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banyaknya</a:t>
                </a:r>
                <a:r>
                  <a:rPr lang="en-US" sz="2300" dirty="0"/>
                  <a:t> sukses, yang </a:t>
                </a:r>
                <a:r>
                  <a:rPr lang="en-US" sz="2300" dirty="0" err="1"/>
                  <a:t>menyebar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secara</a:t>
                </a:r>
                <a:r>
                  <a:rPr lang="en-US" sz="2300" dirty="0"/>
                  <a:t> Binomial: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 </a:t>
                </a:r>
              </a:p>
              <a:p>
                <a:pPr marL="0" indent="0">
                  <a:buNone/>
                </a:pPr>
                <a:r>
                  <a:rPr lang="en-US" sz="2300" dirty="0"/>
                  <a:t>    yang </a:t>
                </a:r>
                <a:r>
                  <a:rPr lang="en-US" sz="2300" dirty="0" err="1"/>
                  <a:t>diamati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dari</a:t>
                </a:r>
                <a:r>
                  <a:rPr lang="en-US" sz="2300" dirty="0"/>
                  <a:t> 20 </a:t>
                </a:r>
                <a:r>
                  <a:rPr lang="en-US" sz="2300" dirty="0" err="1"/>
                  <a:t>percobaan</a:t>
                </a:r>
                <a:r>
                  <a:rPr lang="en-US" sz="2300" dirty="0"/>
                  <a:t> (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300" dirty="0"/>
                  <a:t>) dan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sukses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3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Akan </a:t>
                </a:r>
                <a:r>
                  <a:rPr lang="en-US" sz="2300" dirty="0" err="1"/>
                  <a:t>dihitung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diperoleh</a:t>
                </a:r>
                <a:r>
                  <a:rPr lang="en-US" sz="2300" dirty="0"/>
                  <a:t> paling </a:t>
                </a:r>
                <a:r>
                  <a:rPr lang="en-US" sz="2300" dirty="0" err="1"/>
                  <a:t>banyak</a:t>
                </a:r>
                <a:r>
                  <a:rPr lang="en-US" sz="2300" dirty="0"/>
                  <a:t> 8 sukses </a:t>
                </a:r>
                <a:r>
                  <a:rPr lang="en-US" sz="2300" dirty="0" err="1"/>
                  <a:t>dari</a:t>
                </a:r>
                <a:r>
                  <a:rPr lang="en-US" sz="2300" dirty="0"/>
                  <a:t> 20 </a:t>
                </a:r>
                <a:r>
                  <a:rPr lang="en-US" sz="2300" dirty="0" err="1"/>
                  <a:t>percobaan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tersebut</a:t>
                </a:r>
                <a:r>
                  <a:rPr lang="en-US" sz="23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3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D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127" y="1737360"/>
                <a:ext cx="10569583" cy="2362710"/>
              </a:xfrm>
              <a:blipFill>
                <a:blip r:embed="rId2"/>
                <a:stretch>
                  <a:fillRect l="-1557" t="-3351" b="-386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76691-0568-4F23-B8D6-A29C649392EE}"/>
                  </a:ext>
                </a:extLst>
              </p:cNvPr>
              <p:cNvSpPr txBox="1"/>
              <p:nvPr/>
            </p:nvSpPr>
            <p:spPr>
              <a:xfrm>
                <a:off x="876943" y="5150717"/>
                <a:ext cx="11237204" cy="80021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300" dirty="0"/>
                  <a:t>Perintah yang </a:t>
                </a:r>
                <a:r>
                  <a:rPr lang="en-US" sz="2300" dirty="0" err="1"/>
                  <a:t>digunakan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adalah</a:t>
                </a:r>
                <a:r>
                  <a:rPr lang="en-US" sz="2300" dirty="0"/>
                  <a:t> </a:t>
                </a:r>
                <a:r>
                  <a:rPr lang="en-US" sz="2300" b="1" dirty="0" err="1"/>
                  <a:t>pbinom</a:t>
                </a:r>
                <a:r>
                  <a:rPr lang="en-US" sz="2300" b="1" dirty="0"/>
                  <a:t>(x, size, p, </a:t>
                </a:r>
                <a:r>
                  <a:rPr lang="en-US" sz="2300" b="1" dirty="0" err="1"/>
                  <a:t>lower.tail</a:t>
                </a:r>
                <a:r>
                  <a:rPr lang="en-US" sz="2300" b="1" dirty="0"/>
                  <a:t>=TRUE) </a:t>
                </a:r>
              </a:p>
              <a:p>
                <a:pPr marL="0" indent="0" algn="ctr">
                  <a:buNone/>
                </a:pPr>
                <a:r>
                  <a:rPr lang="en-US" sz="2300" dirty="0" err="1"/>
                  <a:t>dengan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=8,</m:t>
                    </m:r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300" dirty="0"/>
                  <a:t>dan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76691-0568-4F23-B8D6-A29C64939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3" y="5150717"/>
                <a:ext cx="11237204" cy="800219"/>
              </a:xfrm>
              <a:prstGeom prst="rect">
                <a:avLst/>
              </a:prstGeom>
              <a:blipFill>
                <a:blip r:embed="rId3"/>
                <a:stretch>
                  <a:fillRect t="-6107" b="-167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015D08-8BC0-44A1-9A43-580B6997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75" y="6050088"/>
            <a:ext cx="5631285" cy="6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BE56-1645-4BB4-ADCC-80415FBC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127" y="1737360"/>
                <a:ext cx="10569583" cy="1450757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Akan </a:t>
                </a:r>
                <a:r>
                  <a:rPr lang="en-US" sz="2300" dirty="0" err="1"/>
                  <a:t>dihitung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peluang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diperoleh</a:t>
                </a:r>
                <a:r>
                  <a:rPr lang="en-US" sz="2300" dirty="0"/>
                  <a:t> paling </a:t>
                </a:r>
                <a:r>
                  <a:rPr lang="en-US" sz="2300" dirty="0" err="1"/>
                  <a:t>banyak</a:t>
                </a:r>
                <a:r>
                  <a:rPr lang="en-US" sz="2300" dirty="0"/>
                  <a:t> 8 sukses </a:t>
                </a:r>
                <a:r>
                  <a:rPr lang="en-US" sz="2300" dirty="0" err="1"/>
                  <a:t>dari</a:t>
                </a:r>
                <a:r>
                  <a:rPr lang="en-US" sz="2300" dirty="0"/>
                  <a:t> 20 </a:t>
                </a:r>
                <a:r>
                  <a:rPr lang="en-US" sz="2300" dirty="0" err="1"/>
                  <a:t>percobaan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tersebut</a:t>
                </a:r>
                <a:r>
                  <a:rPr lang="en-US" sz="23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3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D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3AF10-8AF9-41D3-9D29-996BC57F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127" y="1737360"/>
                <a:ext cx="10569583" cy="1450757"/>
              </a:xfrm>
              <a:blipFill>
                <a:blip r:embed="rId2"/>
                <a:stretch>
                  <a:fillRect l="-1557" t="-5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0676691-0568-4F23-B8D6-A29C649392EE}"/>
              </a:ext>
            </a:extLst>
          </p:cNvPr>
          <p:cNvSpPr txBox="1"/>
          <p:nvPr/>
        </p:nvSpPr>
        <p:spPr>
          <a:xfrm>
            <a:off x="864260" y="3542254"/>
            <a:ext cx="11237204" cy="80021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300" dirty="0"/>
              <a:t>Setelah </a:t>
            </a:r>
            <a:r>
              <a:rPr lang="en-US" sz="2300" dirty="0" err="1"/>
              <a:t>dieksekusi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hasil</a:t>
            </a:r>
            <a:r>
              <a:rPr lang="en-US" sz="2300" dirty="0"/>
              <a:t> pada console menunjukkan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</a:t>
            </a:r>
            <a:r>
              <a:rPr lang="en-US" sz="2300" dirty="0" err="1"/>
              <a:t>kumulatif</a:t>
            </a:r>
            <a:r>
              <a:rPr lang="en-US" sz="2300" dirty="0"/>
              <a:t> yang </a:t>
            </a:r>
            <a:r>
              <a:rPr lang="en-US" sz="2300" dirty="0" err="1"/>
              <a:t>dimaksud</a:t>
            </a:r>
            <a:r>
              <a:rPr lang="en-US" sz="2300" dirty="0"/>
              <a:t> </a:t>
            </a:r>
            <a:r>
              <a:rPr lang="en-US" sz="2300" dirty="0" err="1"/>
              <a:t>sebesar</a:t>
            </a:r>
            <a:r>
              <a:rPr lang="en-US" sz="2300" dirty="0"/>
              <a:t> 0.2517223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6DEF-D152-4A00-960B-9A1AF2D1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625" y="4696610"/>
            <a:ext cx="7722750" cy="7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88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1435</TotalTime>
  <Words>1561</Words>
  <Application>Microsoft Office PowerPoint</Application>
  <PresentationFormat>Widescreen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Cambria Math</vt:lpstr>
      <vt:lpstr>Helvetica Neue</vt:lpstr>
      <vt:lpstr>Wingdings</vt:lpstr>
      <vt:lpstr>Retrospect</vt:lpstr>
      <vt:lpstr>Sebaran Peluang Diskret dengan R</vt:lpstr>
      <vt:lpstr>Sebaran Peluang di Statistika</vt:lpstr>
      <vt:lpstr>Fungsi-fungsi yang digunakan untuk perhitungan peluang dan pembangkitan bilangan dengan R</vt:lpstr>
      <vt:lpstr>Fungsi-fungsi yang digunakan untuk perhitungan peluang dan pembangkitan bilangan dengan R</vt:lpstr>
      <vt:lpstr>Untuk Sebaran Peluang Diskret</vt:lpstr>
      <vt:lpstr>Contoh 1</vt:lpstr>
      <vt:lpstr>Contoh 1 (lanjutan)</vt:lpstr>
      <vt:lpstr>Contoh 2</vt:lpstr>
      <vt:lpstr>Contoh 2 (lanjutan)</vt:lpstr>
      <vt:lpstr>Contoh 2 (lanjutan)</vt:lpstr>
      <vt:lpstr>Contoh 2 (lanjutan)</vt:lpstr>
      <vt:lpstr>Contoh 3</vt:lpstr>
      <vt:lpstr>Contoh 3 (lanjutan)</vt:lpstr>
      <vt:lpstr>Contoh 4</vt:lpstr>
      <vt:lpstr>Contoh 4 (lanjutan)</vt:lpstr>
      <vt:lpstr>Contoh 5</vt:lpstr>
      <vt:lpstr>Contoh 5 (lanjutan)</vt:lpstr>
      <vt:lpstr>Pembangkitan Bilangan Acak Diskret Sesuai Sebaran Peluang Tertentu</vt:lpstr>
      <vt:lpstr>Pembangkitan Bilangan Acak Diskret Sesuai Sebaran Peluang Tertentu</vt:lpstr>
      <vt:lpstr>Contoh 6</vt:lpstr>
      <vt:lpstr>Contoh 6 (lanjutan)</vt:lpstr>
      <vt:lpstr>Contoh 6 (lanjutan)</vt:lpstr>
      <vt:lpstr>Contoh 7</vt:lpstr>
      <vt:lpstr>Contoh 7 (lanjutan)</vt:lpstr>
      <vt:lpstr>Contoh 8</vt:lpstr>
      <vt:lpstr>Contoh 8 (lanjutan)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 Fitriani</dc:creator>
  <cp:lastModifiedBy>Rahma Fitriani</cp:lastModifiedBy>
  <cp:revision>18</cp:revision>
  <dcterms:created xsi:type="dcterms:W3CDTF">2022-02-08T12:20:11Z</dcterms:created>
  <dcterms:modified xsi:type="dcterms:W3CDTF">2022-02-10T03:52:38Z</dcterms:modified>
</cp:coreProperties>
</file>