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75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0" r:id="rId13"/>
    <p:sldId id="277" r:id="rId14"/>
    <p:sldId id="278" r:id="rId15"/>
    <p:sldId id="279" r:id="rId16"/>
    <p:sldId id="280" r:id="rId17"/>
    <p:sldId id="262" r:id="rId18"/>
    <p:sldId id="263" r:id="rId19"/>
    <p:sldId id="264" r:id="rId20"/>
    <p:sldId id="276" r:id="rId21"/>
    <p:sldId id="281" r:id="rId22"/>
    <p:sldId id="274" r:id="rId23"/>
    <p:sldId id="282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0C4-C4E0-4AB8-8CD6-07101E4DA6A9}" type="datetimeFigureOut">
              <a:rPr lang="en-ID" smtClean="0"/>
              <a:t>24/02/2022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1423-2987-4914-AA8F-6C2E00B652A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0C4-C4E0-4AB8-8CD6-07101E4DA6A9}" type="datetimeFigureOut">
              <a:rPr lang="en-ID" smtClean="0"/>
              <a:t>24/02/2022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1423-2987-4914-AA8F-6C2E00B652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19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0C4-C4E0-4AB8-8CD6-07101E4DA6A9}" type="datetimeFigureOut">
              <a:rPr lang="en-ID" smtClean="0"/>
              <a:t>24/02/2022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1423-2987-4914-AA8F-6C2E00B652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626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0C4-C4E0-4AB8-8CD6-07101E4DA6A9}" type="datetimeFigureOut">
              <a:rPr lang="en-ID" smtClean="0"/>
              <a:t>24/02/2022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1423-2987-4914-AA8F-6C2E00B652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338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0C4-C4E0-4AB8-8CD6-07101E4DA6A9}" type="datetimeFigureOut">
              <a:rPr lang="en-ID" smtClean="0"/>
              <a:t>24/02/2022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1423-2987-4914-AA8F-6C2E00B652A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1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0C4-C4E0-4AB8-8CD6-07101E4DA6A9}" type="datetimeFigureOut">
              <a:rPr lang="en-ID" smtClean="0"/>
              <a:t>24/02/2022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1423-2987-4914-AA8F-6C2E00B652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9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0C4-C4E0-4AB8-8CD6-07101E4DA6A9}" type="datetimeFigureOut">
              <a:rPr lang="en-ID" smtClean="0"/>
              <a:t>24/02/2022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1423-2987-4914-AA8F-6C2E00B652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129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0C4-C4E0-4AB8-8CD6-07101E4DA6A9}" type="datetimeFigureOut">
              <a:rPr lang="en-ID" smtClean="0"/>
              <a:t>24/02/2022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1423-2987-4914-AA8F-6C2E00B652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320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0C4-C4E0-4AB8-8CD6-07101E4DA6A9}" type="datetimeFigureOut">
              <a:rPr lang="en-ID" smtClean="0"/>
              <a:t>24/02/2022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1423-2987-4914-AA8F-6C2E00B652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36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3C50C4-C4E0-4AB8-8CD6-07101E4DA6A9}" type="datetimeFigureOut">
              <a:rPr lang="en-ID" smtClean="0"/>
              <a:t>24/02/2022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31423-2987-4914-AA8F-6C2E00B652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998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0C4-C4E0-4AB8-8CD6-07101E4DA6A9}" type="datetimeFigureOut">
              <a:rPr lang="en-ID" smtClean="0"/>
              <a:t>24/02/2022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1423-2987-4914-AA8F-6C2E00B652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486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3C50C4-C4E0-4AB8-8CD6-07101E4DA6A9}" type="datetimeFigureOut">
              <a:rPr lang="en-ID" smtClean="0"/>
              <a:t>24/02/2022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131423-2987-4914-AA8F-6C2E00B652AB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43AA-EBCB-4776-A32D-800DD0646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pPr marL="12700" marR="89313">
              <a:lnSpc>
                <a:spcPct val="100000"/>
              </a:lnSpc>
            </a:pPr>
            <a:r>
              <a:rPr lang="en-ID" sz="5000" spc="1" dirty="0">
                <a:solidFill>
                  <a:schemeClr val="tx1"/>
                </a:solidFill>
                <a:latin typeface="Century Schoolbook"/>
                <a:cs typeface="Century Schoolbook"/>
              </a:rPr>
              <a:t>Uji </a:t>
            </a:r>
            <a:r>
              <a:rPr lang="en-ID" sz="5000" spc="1" dirty="0" err="1">
                <a:solidFill>
                  <a:schemeClr val="tx1"/>
                </a:solidFill>
                <a:latin typeface="Century Schoolbook"/>
                <a:cs typeface="Century Schoolbook"/>
              </a:rPr>
              <a:t>Hipotesis</a:t>
            </a:r>
            <a:br>
              <a:rPr lang="en-ID" sz="5000" dirty="0">
                <a:solidFill>
                  <a:schemeClr val="tx1"/>
                </a:solidFill>
                <a:latin typeface="Century Schoolbook"/>
                <a:cs typeface="Century Schoolbook"/>
              </a:rPr>
            </a:br>
            <a:r>
              <a:rPr lang="en-ID" sz="5000" spc="1" dirty="0" err="1">
                <a:solidFill>
                  <a:schemeClr val="tx1"/>
                </a:solidFill>
                <a:latin typeface="Century Schoolbook"/>
                <a:cs typeface="Century Schoolbook"/>
              </a:rPr>
              <a:t>Menggunakan</a:t>
            </a:r>
            <a:br>
              <a:rPr lang="en-ID" sz="5000" dirty="0">
                <a:solidFill>
                  <a:schemeClr val="tx1"/>
                </a:solidFill>
                <a:latin typeface="Century Schoolbook"/>
                <a:cs typeface="Century Schoolbook"/>
              </a:rPr>
            </a:br>
            <a:r>
              <a:rPr lang="en-ID" sz="5000" dirty="0">
                <a:solidFill>
                  <a:schemeClr val="tx1"/>
                </a:solidFill>
                <a:latin typeface="Century Schoolbook"/>
                <a:cs typeface="Century Schoolbook"/>
              </a:rPr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4DF9-FAF3-4CF7-BB2C-9F03E12FA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sz="2000" err="1"/>
              <a:t>Komputasi</a:t>
            </a:r>
            <a:r>
              <a:rPr lang="en-US" sz="2000"/>
              <a:t> </a:t>
            </a:r>
            <a:r>
              <a:rPr lang="en-US" sz="2000" err="1"/>
              <a:t>Statistika</a:t>
            </a:r>
            <a:endParaRPr lang="en-US" sz="2000"/>
          </a:p>
          <a:p>
            <a:r>
              <a:rPr lang="en-US" sz="2000"/>
              <a:t>Semester </a:t>
            </a:r>
            <a:r>
              <a:rPr lang="en-US" sz="2000" err="1"/>
              <a:t>Genap</a:t>
            </a:r>
            <a:r>
              <a:rPr lang="en-US" sz="2000"/>
              <a:t>, PS </a:t>
            </a:r>
            <a:r>
              <a:rPr lang="en-US" sz="2000" err="1"/>
              <a:t>Sarjana</a:t>
            </a:r>
            <a:r>
              <a:rPr lang="en-US" sz="2000"/>
              <a:t> </a:t>
            </a:r>
            <a:r>
              <a:rPr lang="en-US" sz="2000" err="1"/>
              <a:t>Statistika</a:t>
            </a:r>
            <a:r>
              <a:rPr lang="en-US" sz="2000"/>
              <a:t>, FMIPA UB</a:t>
            </a:r>
            <a:endParaRPr lang="en-ID" sz="200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6DD5430-2230-4318-A9C5-80C59FFFB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44"/>
    </mc:Choice>
    <mc:Fallback xmlns="">
      <p:transition spd="slow" advTm="2534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AB0C-0675-47F2-84A4-51D09906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Pembentukan</a:t>
            </a:r>
            <a:r>
              <a:rPr lang="en-US" dirty="0"/>
              <a:t> Fungsi Z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4441-7A05-4D6B-9508-1BADD2A1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20" y="1851241"/>
            <a:ext cx="1843876" cy="131610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Rata-rata 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uji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47FA4-843F-44F0-A8D2-D37CFCD1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266" y="1851241"/>
            <a:ext cx="9427770" cy="366090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F2350288-4B5B-4349-8F25-E138A1473957}"/>
              </a:ext>
            </a:extLst>
          </p:cNvPr>
          <p:cNvSpPr/>
          <p:nvPr/>
        </p:nvSpPr>
        <p:spPr>
          <a:xfrm>
            <a:off x="2431973" y="2080563"/>
            <a:ext cx="264405" cy="782198"/>
          </a:xfrm>
          <a:prstGeom prst="lef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ABE560-2141-429F-BDCD-5B277741FB90}"/>
              </a:ext>
            </a:extLst>
          </p:cNvPr>
          <p:cNvSpPr txBox="1">
            <a:spLocks/>
          </p:cNvSpPr>
          <p:nvPr/>
        </p:nvSpPr>
        <p:spPr>
          <a:xfrm>
            <a:off x="196635" y="3213271"/>
            <a:ext cx="2218450" cy="1588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 err="1"/>
              <a:t>Perintah</a:t>
            </a:r>
            <a:r>
              <a:rPr lang="en-US" dirty="0"/>
              <a:t> if …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perhitungan </a:t>
            </a:r>
            <a:r>
              <a:rPr lang="en-US" dirty="0" err="1"/>
              <a:t>nilai</a:t>
            </a:r>
            <a:r>
              <a:rPr lang="en-US" dirty="0"/>
              <a:t> p di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alternatif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8F88445-0408-4EA4-8799-8C96B99C7F5F}"/>
              </a:ext>
            </a:extLst>
          </p:cNvPr>
          <p:cNvSpPr/>
          <p:nvPr/>
        </p:nvSpPr>
        <p:spPr>
          <a:xfrm>
            <a:off x="2431973" y="3077589"/>
            <a:ext cx="264405" cy="1470751"/>
          </a:xfrm>
          <a:prstGeom prst="lef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56B2C7-23E2-4441-B842-347172F9642D}"/>
              </a:ext>
            </a:extLst>
          </p:cNvPr>
          <p:cNvSpPr txBox="1">
            <a:spLocks/>
          </p:cNvSpPr>
          <p:nvPr/>
        </p:nvSpPr>
        <p:spPr>
          <a:xfrm>
            <a:off x="158888" y="4847418"/>
            <a:ext cx="2218450" cy="993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 err="1"/>
              <a:t>Menyimpan</a:t>
            </a:r>
            <a:r>
              <a:rPr lang="en-US" dirty="0"/>
              <a:t> output: z hitung dan </a:t>
            </a:r>
            <a:r>
              <a:rPr lang="en-US" dirty="0" err="1"/>
              <a:t>nilai</a:t>
            </a:r>
            <a:r>
              <a:rPr lang="en-US" dirty="0"/>
              <a:t>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456C9F-9F78-4D18-B4CA-FC93FECE28FD}"/>
              </a:ext>
            </a:extLst>
          </p:cNvPr>
          <p:cNvSpPr txBox="1">
            <a:spLocks/>
          </p:cNvSpPr>
          <p:nvPr/>
        </p:nvSpPr>
        <p:spPr>
          <a:xfrm>
            <a:off x="2694073" y="5512146"/>
            <a:ext cx="9446963" cy="1301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Fungsi </a:t>
            </a:r>
            <a:r>
              <a:rPr lang="en-US" dirty="0" err="1"/>
              <a:t>disimpan</a:t>
            </a:r>
            <a:r>
              <a:rPr lang="en-US" dirty="0"/>
              <a:t> pada folder </a:t>
            </a:r>
            <a:r>
              <a:rPr lang="en-US" dirty="0" err="1"/>
              <a:t>tertentu</a:t>
            </a:r>
            <a:r>
              <a:rPr lang="en-US" dirty="0"/>
              <a:t>, dan </a:t>
            </a:r>
            <a:r>
              <a:rPr lang="en-US" dirty="0" err="1"/>
              <a:t>eksekusi</a:t>
            </a:r>
            <a:r>
              <a:rPr lang="en-US" dirty="0"/>
              <a:t> terlebih dahulu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“run”</a:t>
            </a:r>
          </a:p>
          <a:p>
            <a:pPr marL="0" indent="0" algn="ctr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Setelah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folder </a:t>
            </a:r>
            <a:r>
              <a:rPr lang="en-US" dirty="0" err="1"/>
              <a:t>penyimpanan</a:t>
            </a:r>
            <a:r>
              <a:rPr lang="en-US" dirty="0"/>
              <a:t> fungsi, </a:t>
            </a:r>
            <a:r>
              <a:rPr lang="en-US" dirty="0" err="1"/>
              <a:t>maka</a:t>
            </a:r>
            <a:r>
              <a:rPr lang="en-US" dirty="0"/>
              <a:t> fungsi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3CE29E0-E512-4622-B5A0-1915B2CA4586}"/>
              </a:ext>
            </a:extLst>
          </p:cNvPr>
          <p:cNvSpPr/>
          <p:nvPr/>
        </p:nvSpPr>
        <p:spPr>
          <a:xfrm>
            <a:off x="2372278" y="4639144"/>
            <a:ext cx="264405" cy="782198"/>
          </a:xfrm>
          <a:prstGeom prst="lef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294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3794-25E0-4F10-B134-529EE9B2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4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ADB52-2A51-41F3-BB3D-036DD33D4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941533"/>
              </a:xfrm>
            </p:spPr>
            <p:txBody>
              <a:bodyPr/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Menggunakan fungsi “</a:t>
                </a:r>
                <a:r>
                  <a:rPr lang="en-US" dirty="0" err="1"/>
                  <a:t>zhit</a:t>
                </a:r>
                <a:r>
                  <a:rPr lang="en-US" dirty="0"/>
                  <a:t>()”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melakukan</a:t>
                </a:r>
                <a:r>
                  <a:rPr lang="en-US" dirty="0"/>
                  <a:t> uji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pada data </a:t>
                </a:r>
                <a:r>
                  <a:rPr lang="en-US" dirty="0" err="1"/>
                  <a:t>bangkitan</a:t>
                </a:r>
                <a:endParaRPr lang="en-US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Data </a:t>
                </a:r>
                <a:r>
                  <a:rPr lang="en-US" dirty="0" err="1"/>
                  <a:t>disimpan</a:t>
                </a:r>
                <a:r>
                  <a:rPr lang="en-US" dirty="0"/>
                  <a:t> pada </a:t>
                </a:r>
                <a:r>
                  <a:rPr lang="en-US" dirty="0" err="1"/>
                  <a:t>vektor</a:t>
                </a:r>
                <a:r>
                  <a:rPr lang="en-US" dirty="0"/>
                  <a:t> y, </a:t>
                </a:r>
                <a:r>
                  <a:rPr lang="en-US" dirty="0" err="1"/>
                  <a:t>sebanyak</a:t>
                </a:r>
                <a:r>
                  <a:rPr lang="en-US" dirty="0"/>
                  <a:t> 15, </a:t>
                </a:r>
                <a:r>
                  <a:rPr lang="en-US" dirty="0" err="1"/>
                  <a:t>dibangkitkan</a:t>
                </a:r>
                <a:r>
                  <a:rPr lang="en-US" dirty="0"/>
                  <a:t> </a:t>
                </a:r>
                <a:r>
                  <a:rPr lang="en-US" dirty="0" err="1"/>
                  <a:t>sesuai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ID" sz="20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ADB52-2A51-41F3-BB3D-036DD33D4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941533"/>
              </a:xfrm>
              <a:blipFill>
                <a:blip r:embed="rId2"/>
                <a:stretch>
                  <a:fillRect l="-1455" t="-71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4A80394-089A-4BB5-8820-26F962E6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536" y="2787267"/>
            <a:ext cx="4316575" cy="3641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77F1FA-DD18-4E21-A38C-B46434E533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3429000"/>
                <a:ext cx="10058400" cy="120910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Dengan </a:t>
                </a:r>
                <a:r>
                  <a:rPr lang="en-US" dirty="0" err="1"/>
                  <a:t>asumsi</a:t>
                </a:r>
                <a:r>
                  <a:rPr lang="en-US" dirty="0"/>
                  <a:t>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sebesar</a:t>
                </a:r>
                <a:r>
                  <a:rPr lang="en-US" dirty="0"/>
                  <a:t> 8,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diuji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=22    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0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ID" sz="20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≠22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Input </a:t>
                </a:r>
                <a:r>
                  <a:rPr lang="en-US" dirty="0" err="1"/>
                  <a:t>untuk</a:t>
                </a:r>
                <a:r>
                  <a:rPr lang="en-US" dirty="0"/>
                  <a:t> fungsi </a:t>
                </a:r>
                <a:r>
                  <a:rPr lang="en-US" dirty="0" err="1"/>
                  <a:t>zhit</a:t>
                </a:r>
                <a:r>
                  <a:rPr lang="en-US" dirty="0"/>
                  <a:t>() </a:t>
                </a:r>
                <a:r>
                  <a:rPr lang="en-US" dirty="0" err="1"/>
                  <a:t>adalah</a:t>
                </a:r>
                <a:r>
                  <a:rPr lang="en-US" dirty="0"/>
                  <a:t>: </a:t>
                </a:r>
                <a:r>
                  <a:rPr lang="en-US" dirty="0" err="1"/>
                  <a:t>vektor</a:t>
                </a:r>
                <a:r>
                  <a:rPr lang="en-US" dirty="0"/>
                  <a:t> 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r>
                  <a:rPr lang="en-ID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ID" sz="2000" dirty="0"/>
                  <a:t>, alternative = “not equal”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577F1FA-DD18-4E21-A38C-B46434E53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29000"/>
                <a:ext cx="10058400" cy="1209101"/>
              </a:xfrm>
              <a:prstGeom prst="rect">
                <a:avLst/>
              </a:prstGeom>
              <a:blipFill>
                <a:blip r:embed="rId4"/>
                <a:stretch>
                  <a:fillRect l="-1515" t="-5556" b="-15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690A563-B02E-4687-884E-2559A556C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700" y="4510393"/>
            <a:ext cx="7355152" cy="1440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923DE-AA78-42C9-8936-4A75F72A76EF}"/>
                  </a:ext>
                </a:extLst>
              </p:cNvPr>
              <p:cNvSpPr txBox="1"/>
              <p:nvPr/>
            </p:nvSpPr>
            <p:spPr>
              <a:xfrm>
                <a:off x="1556488" y="5951287"/>
                <a:ext cx="9391576" cy="7694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Kesimpulan: tolak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D" sz="2200" dirty="0"/>
                  <a:t>, </a:t>
                </a:r>
                <a:r>
                  <a:rPr lang="en-US" sz="2200" dirty="0" err="1"/>
                  <a:t>sampel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memberikan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cukup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bukti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bahwa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tengah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populasi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sama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22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923DE-AA78-42C9-8936-4A75F72A7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88" y="5951287"/>
                <a:ext cx="9391576" cy="769441"/>
              </a:xfrm>
              <a:prstGeom prst="rect">
                <a:avLst/>
              </a:prstGeom>
              <a:blipFill>
                <a:blip r:embed="rId6"/>
                <a:stretch>
                  <a:fillRect l="-844" t="-4762" b="-158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9BDF9535-7A0E-44C7-ACFA-68347713EA10}"/>
              </a:ext>
            </a:extLst>
          </p:cNvPr>
          <p:cNvSpPr/>
          <p:nvPr/>
        </p:nvSpPr>
        <p:spPr>
          <a:xfrm>
            <a:off x="4698898" y="5230840"/>
            <a:ext cx="3211213" cy="67145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940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46BE-BC50-4868-B4E3-888F5104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107751" cy="1450757"/>
          </a:xfrm>
        </p:spPr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Nilai Tengah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9CAA6-15B3-40D6-B484-7C102F564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2483" y="1682629"/>
                <a:ext cx="6350122" cy="4023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asumsi</a:t>
                </a:r>
                <a:r>
                  <a:rPr lang="en-US" dirty="0"/>
                  <a:t>: </a:t>
                </a:r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dan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dan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9CAA6-15B3-40D6-B484-7C102F564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483" y="1682629"/>
                <a:ext cx="6350122" cy="4023360"/>
              </a:xfrm>
              <a:blipFill>
                <a:blip r:embed="rId2"/>
                <a:stretch>
                  <a:fillRect l="-2498" t="-15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8172C-861F-4F46-BC71-C89B516495D7}"/>
                  </a:ext>
                </a:extLst>
              </p:cNvPr>
              <p:cNvSpPr txBox="1"/>
              <p:nvPr/>
            </p:nvSpPr>
            <p:spPr>
              <a:xfrm>
                <a:off x="1328450" y="3922757"/>
                <a:ext cx="8322326" cy="11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20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sz="220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200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D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ID" sz="22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2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22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𝑒𝑘𝑜𝑟</m:t>
                              </m:r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𝑘𝑎𝑛𝑎𝑛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D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ID" sz="22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2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22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         </m:t>
                              </m:r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𝑒𝑘𝑜𝑟</m:t>
                              </m:r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𝑘𝑖𝑟𝑖</m:t>
                              </m:r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D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ID" sz="22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2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22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           </m:t>
                              </m:r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𝑑𝑢𝑎</m:t>
                              </m:r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𝑎𝑟𝑎h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8172C-861F-4F46-BC71-C89B5164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50" y="3922757"/>
                <a:ext cx="8322326" cy="1173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99D5B5-3024-404D-A552-F096A93FDBB1}"/>
                  </a:ext>
                </a:extLst>
              </p:cNvPr>
              <p:cNvSpPr txBox="1"/>
              <p:nvPr/>
            </p:nvSpPr>
            <p:spPr>
              <a:xfrm>
                <a:off x="6681592" y="1950422"/>
                <a:ext cx="4015785" cy="197233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400" b="1" dirty="0">
                    <a:effectLst/>
                    <a:ea typeface="Batang" panose="02030600000101010101" pitchFamily="18" charset="-127"/>
                    <a:cs typeface="Times New Roman" panose="02020603050405020304" pitchFamily="18" charset="0"/>
                  </a:rPr>
                  <a:t>Statistik uji:</a:t>
                </a:r>
                <a:endParaRPr lang="en-ID" sz="2400" dirty="0">
                  <a:effectLst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h𝑖𝑡</m:t>
                          </m:r>
                        </m:sub>
                      </m:sSub>
                      <m:r>
                        <a:rPr lang="en-ID" sz="24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D" sz="240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sz="240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ID" sz="2400" i="1" smtClean="0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ID" sz="2400" i="1" smtClean="0">
                                          <a:effectLst/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D" sz="240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ID" sz="2400" i="1"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D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ID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99D5B5-3024-404D-A552-F096A93FD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592" y="1950422"/>
                <a:ext cx="4015785" cy="1972335"/>
              </a:xfrm>
              <a:prstGeom prst="rect">
                <a:avLst/>
              </a:prstGeom>
              <a:blipFill>
                <a:blip r:embed="rId4"/>
                <a:stretch>
                  <a:fillRect l="-2276" t="-154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9F452C-BC18-4CF9-87E1-7DA7108616A3}"/>
                  </a:ext>
                </a:extLst>
              </p:cNvPr>
              <p:cNvSpPr txBox="1"/>
              <p:nvPr/>
            </p:nvSpPr>
            <p:spPr>
              <a:xfrm>
                <a:off x="3464668" y="5207373"/>
                <a:ext cx="4658391" cy="1504451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000" b="1" dirty="0"/>
                  <a:t>Kriteria uji </a:t>
                </a:r>
                <a:r>
                  <a:rPr lang="en-ID" sz="2000" b="1" dirty="0" err="1"/>
                  <a:t>berdasarkan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titik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kritis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maupun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perhitungan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nilai</a:t>
                </a:r>
                <a:r>
                  <a:rPr lang="en-ID" sz="2000" b="1" dirty="0"/>
                  <a:t> p: </a:t>
                </a:r>
              </a:p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000" dirty="0" err="1"/>
                  <a:t>menggunakan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cara</a:t>
                </a:r>
                <a:r>
                  <a:rPr lang="en-ID" sz="2000" dirty="0"/>
                  <a:t> yang </a:t>
                </a:r>
                <a:r>
                  <a:rPr lang="en-ID" sz="2000" dirty="0" err="1"/>
                  <a:t>sama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seperti</a:t>
                </a:r>
                <a:r>
                  <a:rPr lang="en-ID" sz="2000" dirty="0"/>
                  <a:t> pada uji </a:t>
                </a:r>
                <a:r>
                  <a:rPr lang="en-ID" sz="2000" dirty="0" err="1"/>
                  <a:t>satu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nilai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tengah</a:t>
                </a:r>
                <a:r>
                  <a:rPr lang="en-ID" sz="2000" dirty="0"/>
                  <a:t>,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diketahui</a:t>
                </a:r>
                <a:endParaRPr lang="en-ID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9F452C-BC18-4CF9-87E1-7DA710861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668" y="5207373"/>
                <a:ext cx="4658391" cy="1504451"/>
              </a:xfrm>
              <a:prstGeom prst="rect">
                <a:avLst/>
              </a:prstGeom>
              <a:blipFill>
                <a:blip r:embed="rId5"/>
                <a:stretch>
                  <a:fillRect l="-1307" t="-1215" r="-1307" b="-64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1747E6-EC57-4716-BA98-232873DF54DB}"/>
                  </a:ext>
                </a:extLst>
              </p:cNvPr>
              <p:cNvSpPr txBox="1"/>
              <p:nvPr/>
            </p:nvSpPr>
            <p:spPr>
              <a:xfrm>
                <a:off x="8290674" y="386379"/>
                <a:ext cx="3485600" cy="133177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4000" dirty="0"/>
                  <a:t> dan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diketahui</a:t>
                </a:r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1747E6-EC57-4716-BA98-232873DF5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74" y="386379"/>
                <a:ext cx="3485600" cy="1331775"/>
              </a:xfrm>
              <a:prstGeom prst="rect">
                <a:avLst/>
              </a:prstGeom>
              <a:blipFill>
                <a:blip r:embed="rId6"/>
                <a:stretch>
                  <a:fillRect l="-6119" t="-7306" b="-182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2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73A4-7CAF-46ED-9C44-A3C38688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Pembentukan</a:t>
            </a:r>
            <a:r>
              <a:rPr lang="en-US" dirty="0"/>
              <a:t> fungsi </a:t>
            </a:r>
            <a:r>
              <a:rPr lang="en-US" dirty="0" err="1"/>
              <a:t>bagi</a:t>
            </a:r>
            <a:r>
              <a:rPr lang="en-US" dirty="0"/>
              <a:t> z test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C618-3F21-4156-B0F8-22160DDA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094" y="2085922"/>
            <a:ext cx="3827260" cy="2384743"/>
          </a:xfrm>
        </p:spPr>
        <p:txBody>
          <a:bodyPr>
            <a:normAutofit lnSpcReduction="10000"/>
          </a:bodyPr>
          <a:lstStyle/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/>
              <a:t>Untuk uji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tengah</a:t>
            </a:r>
            <a:r>
              <a:rPr lang="en-US" sz="2200" dirty="0"/>
              <a:t>,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dibentuk</a:t>
            </a:r>
            <a:r>
              <a:rPr lang="en-US" sz="2200" dirty="0"/>
              <a:t> fungsi yang </a:t>
            </a:r>
            <a:r>
              <a:rPr lang="en-US" sz="2200" dirty="0" err="1"/>
              <a:t>serupa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uji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tengah</a:t>
            </a:r>
            <a:r>
              <a:rPr lang="en-US" sz="2200" dirty="0"/>
              <a:t>,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tambahan</a:t>
            </a:r>
            <a:r>
              <a:rPr lang="en-US" sz="2200" dirty="0"/>
              <a:t> </a:t>
            </a:r>
            <a:r>
              <a:rPr lang="en-US" sz="2200" dirty="0" err="1"/>
              <a:t>argumen</a:t>
            </a:r>
            <a:r>
              <a:rPr lang="en-US" sz="2200" dirty="0"/>
              <a:t> (input). 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 err="1"/>
              <a:t>Berikut</a:t>
            </a:r>
            <a:r>
              <a:rPr lang="en-US" sz="2200" dirty="0"/>
              <a:t> </a:t>
            </a:r>
            <a:r>
              <a:rPr lang="en-US" sz="2200" dirty="0" err="1"/>
              <a:t>argumen</a:t>
            </a:r>
            <a:r>
              <a:rPr lang="en-US" sz="2200" dirty="0"/>
              <a:t> yang </a:t>
            </a:r>
            <a:r>
              <a:rPr lang="en-US" sz="2200" dirty="0" err="1"/>
              <a:t>dibutuhkan</a:t>
            </a:r>
            <a:r>
              <a:rPr lang="en-US" sz="2200" dirty="0"/>
              <a:t>: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52000" indent="-2520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52000" indent="-2520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52000" indent="-2520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4DE1223-30E6-43A0-8E90-5294C04CA9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9374628"/>
                  </p:ext>
                </p:extLst>
              </p:nvPr>
            </p:nvGraphicFramePr>
            <p:xfrm>
              <a:off x="4851094" y="1845733"/>
              <a:ext cx="7160173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3083">
                      <a:extLst>
                        <a:ext uri="{9D8B030D-6E8A-4147-A177-3AD203B41FA5}">
                          <a16:colId xmlns:a16="http://schemas.microsoft.com/office/drawing/2014/main" val="240390980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34433864"/>
                        </a:ext>
                      </a:extLst>
                    </a:gridCol>
                    <a:gridCol w="5448810">
                      <a:extLst>
                        <a:ext uri="{9D8B030D-6E8A-4147-A177-3AD203B41FA5}">
                          <a16:colId xmlns:a16="http://schemas.microsoft.com/office/drawing/2014/main" val="3762777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Argumen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Penjelasan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77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y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vektor</a:t>
                          </a:r>
                          <a:r>
                            <a:rPr lang="en-US" dirty="0"/>
                            <a:t> data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pertama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539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vektor</a:t>
                          </a:r>
                          <a:r>
                            <a:rPr lang="en-US" dirty="0"/>
                            <a:t> data </a:t>
                          </a:r>
                          <a:r>
                            <a:rPr lang="en-US" dirty="0" err="1"/>
                            <a:t>kedua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11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mu0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/>
                            <a:t>nilai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D" dirty="0"/>
                            <a:t> yang </a:t>
                          </a:r>
                          <a:r>
                            <a:rPr lang="en-ID" dirty="0" err="1"/>
                            <a:t>dinyatakan</a:t>
                          </a:r>
                          <a:r>
                            <a:rPr lang="en-ID" dirty="0"/>
                            <a:t> pada </a:t>
                          </a:r>
                          <a:r>
                            <a:rPr lang="en-ID" dirty="0" err="1"/>
                            <a:t>hipotesis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429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ragam1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Ragam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populasi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pertama</a:t>
                          </a:r>
                          <a:r>
                            <a:rPr lang="en-US" dirty="0"/>
                            <a:t> 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14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ragam2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Ragam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populasi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kedua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1157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alternative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pernyataan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hipotesis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alternatif</a:t>
                          </a:r>
                          <a:r>
                            <a:rPr lang="en-US" dirty="0"/>
                            <a:t>, 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“not equal”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“less than”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“greater than”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54533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4DE1223-30E6-43A0-8E90-5294C04CA9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9374628"/>
                  </p:ext>
                </p:extLst>
              </p:nvPr>
            </p:nvGraphicFramePr>
            <p:xfrm>
              <a:off x="4851094" y="1845733"/>
              <a:ext cx="7160173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3083">
                      <a:extLst>
                        <a:ext uri="{9D8B030D-6E8A-4147-A177-3AD203B41FA5}">
                          <a16:colId xmlns:a16="http://schemas.microsoft.com/office/drawing/2014/main" val="240390980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34433864"/>
                        </a:ext>
                      </a:extLst>
                    </a:gridCol>
                    <a:gridCol w="5448810">
                      <a:extLst>
                        <a:ext uri="{9D8B030D-6E8A-4147-A177-3AD203B41FA5}">
                          <a16:colId xmlns:a16="http://schemas.microsoft.com/office/drawing/2014/main" val="3762777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Argumen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Penjelasan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77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y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vektor</a:t>
                          </a:r>
                          <a:r>
                            <a:rPr lang="en-US" dirty="0"/>
                            <a:t> data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pertama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539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vektor</a:t>
                          </a:r>
                          <a:r>
                            <a:rPr lang="en-US" dirty="0"/>
                            <a:t> data </a:t>
                          </a:r>
                          <a:r>
                            <a:rPr lang="en-US" dirty="0" err="1"/>
                            <a:t>kedua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11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mu0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508" t="-308197" r="-44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429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ragam1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Ragam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populasi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pertama</a:t>
                          </a:r>
                          <a:r>
                            <a:rPr lang="en-US" dirty="0"/>
                            <a:t> 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14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ragam2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Ragam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populasi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kedua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11573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alternative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pernyataan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hipotesis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alternatif</a:t>
                          </a:r>
                          <a:r>
                            <a:rPr lang="en-US" dirty="0"/>
                            <a:t>, 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“not equal”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“less than”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“greater than”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54533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8694AA-9226-4E4F-99E1-8E642F4C0960}"/>
              </a:ext>
            </a:extLst>
          </p:cNvPr>
          <p:cNvSpPr txBox="1"/>
          <p:nvPr/>
        </p:nvSpPr>
        <p:spPr>
          <a:xfrm>
            <a:off x="1578166" y="5041260"/>
            <a:ext cx="9163279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Proses perhitungan </a:t>
            </a:r>
            <a:r>
              <a:rPr lang="en-US" sz="2000" dirty="0" err="1"/>
              <a:t>serupa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fungsi </a:t>
            </a:r>
            <a:r>
              <a:rPr lang="en-US" sz="2000" dirty="0" err="1"/>
              <a:t>untuk</a:t>
            </a:r>
            <a:r>
              <a:rPr lang="en-US" sz="2000" dirty="0"/>
              <a:t> uji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tengah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perbedaan</a:t>
            </a:r>
            <a:r>
              <a:rPr lang="en-US" sz="2000" dirty="0"/>
              <a:t> pada perhitungan </a:t>
            </a:r>
            <a:r>
              <a:rPr lang="en-US" sz="2000" dirty="0" err="1"/>
              <a:t>statistik</a:t>
            </a:r>
            <a:r>
              <a:rPr lang="en-US" sz="2000" dirty="0"/>
              <a:t> uji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000" dirty="0"/>
              <a:t>Output fungsi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uji dan </a:t>
            </a:r>
            <a:r>
              <a:rPr lang="en-US" sz="2000" dirty="0" err="1"/>
              <a:t>nilai</a:t>
            </a:r>
            <a:r>
              <a:rPr lang="en-US" sz="2000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283478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73A4-7CAF-46ED-9C44-A3C38688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/>
          <a:lstStyle/>
          <a:p>
            <a:r>
              <a:rPr lang="en-US" dirty="0" err="1"/>
              <a:t>Pembentukan</a:t>
            </a:r>
            <a:r>
              <a:rPr lang="en-US" dirty="0"/>
              <a:t> fungsi </a:t>
            </a:r>
            <a:r>
              <a:rPr lang="en-US" dirty="0" err="1"/>
              <a:t>bagi</a:t>
            </a:r>
            <a:r>
              <a:rPr lang="en-US" dirty="0"/>
              <a:t> z test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72458-3263-4F0C-9D4F-43DE133F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67" y="1737358"/>
            <a:ext cx="8502934" cy="456428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3493F7-1AA2-449F-9CF4-E53FD2F7A903}"/>
              </a:ext>
            </a:extLst>
          </p:cNvPr>
          <p:cNvSpPr txBox="1">
            <a:spLocks/>
          </p:cNvSpPr>
          <p:nvPr/>
        </p:nvSpPr>
        <p:spPr>
          <a:xfrm>
            <a:off x="773083" y="2229825"/>
            <a:ext cx="2694820" cy="100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, Rata-rata, 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masing-masing data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A822D80-F9E6-4E17-B863-D32132E744BD}"/>
              </a:ext>
            </a:extLst>
          </p:cNvPr>
          <p:cNvSpPr/>
          <p:nvPr/>
        </p:nvSpPr>
        <p:spPr>
          <a:xfrm>
            <a:off x="3479748" y="2258458"/>
            <a:ext cx="209320" cy="1259903"/>
          </a:xfrm>
          <a:prstGeom prst="lef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B737A6-7721-4FDC-873A-BDA526EFFDD8}"/>
              </a:ext>
            </a:extLst>
          </p:cNvPr>
          <p:cNvSpPr txBox="1">
            <a:spLocks/>
          </p:cNvSpPr>
          <p:nvPr/>
        </p:nvSpPr>
        <p:spPr>
          <a:xfrm>
            <a:off x="773083" y="3431683"/>
            <a:ext cx="2694820" cy="5066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Perhitungan </a:t>
            </a:r>
            <a:r>
              <a:rPr lang="en-US" dirty="0" err="1"/>
              <a:t>Statistik</a:t>
            </a:r>
            <a:r>
              <a:rPr lang="en-US" dirty="0"/>
              <a:t> uji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2C82122-A0F7-4D92-8E63-2BDC67358BFA}"/>
              </a:ext>
            </a:extLst>
          </p:cNvPr>
          <p:cNvSpPr/>
          <p:nvPr/>
        </p:nvSpPr>
        <p:spPr>
          <a:xfrm>
            <a:off x="3479746" y="3518362"/>
            <a:ext cx="209320" cy="326526"/>
          </a:xfrm>
          <a:prstGeom prst="lef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1544BE-25EC-4C36-804F-A0D1521495B0}"/>
              </a:ext>
            </a:extLst>
          </p:cNvPr>
          <p:cNvSpPr txBox="1">
            <a:spLocks/>
          </p:cNvSpPr>
          <p:nvPr/>
        </p:nvSpPr>
        <p:spPr>
          <a:xfrm>
            <a:off x="765660" y="3952628"/>
            <a:ext cx="2635312" cy="1588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 err="1"/>
              <a:t>Perintah</a:t>
            </a:r>
            <a:r>
              <a:rPr lang="en-US" dirty="0"/>
              <a:t> if …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perhitungan </a:t>
            </a:r>
            <a:r>
              <a:rPr lang="en-US" dirty="0" err="1"/>
              <a:t>nilai</a:t>
            </a:r>
            <a:r>
              <a:rPr lang="en-US" dirty="0"/>
              <a:t> p di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alternatif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63B7CFC-60B4-4D5D-A1E8-5503E7181D2B}"/>
              </a:ext>
            </a:extLst>
          </p:cNvPr>
          <p:cNvSpPr/>
          <p:nvPr/>
        </p:nvSpPr>
        <p:spPr>
          <a:xfrm>
            <a:off x="3400972" y="4011365"/>
            <a:ext cx="264405" cy="1470751"/>
          </a:xfrm>
          <a:prstGeom prst="lef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DF22EC7-D4C4-4354-A8D2-BEF69B987A7E}"/>
              </a:ext>
            </a:extLst>
          </p:cNvPr>
          <p:cNvSpPr txBox="1">
            <a:spLocks/>
          </p:cNvSpPr>
          <p:nvPr/>
        </p:nvSpPr>
        <p:spPr>
          <a:xfrm>
            <a:off x="782510" y="5582484"/>
            <a:ext cx="2586308" cy="993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 err="1"/>
              <a:t>Menyimpan</a:t>
            </a:r>
            <a:r>
              <a:rPr lang="en-US" dirty="0"/>
              <a:t> output: z hitung dan </a:t>
            </a:r>
            <a:r>
              <a:rPr lang="en-US" dirty="0" err="1"/>
              <a:t>nilai</a:t>
            </a:r>
            <a:r>
              <a:rPr lang="en-US" dirty="0"/>
              <a:t> p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2BD4A07-150F-43D6-9939-B2C7BEF1DB72}"/>
              </a:ext>
            </a:extLst>
          </p:cNvPr>
          <p:cNvSpPr/>
          <p:nvPr/>
        </p:nvSpPr>
        <p:spPr>
          <a:xfrm>
            <a:off x="3380663" y="5519449"/>
            <a:ext cx="264405" cy="782198"/>
          </a:xfrm>
          <a:prstGeom prst="lef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4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F1AC-84BC-42A3-9F54-D5C26C43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5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64DD3-D609-4407-83E0-FA40B7387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</p:spPr>
            <p:txBody>
              <a:bodyPr>
                <a:noAutofit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Menggunakan fungsi “zhit2()”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melakukan</a:t>
                </a:r>
                <a:r>
                  <a:rPr lang="en-US" dirty="0"/>
                  <a:t> uji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pada </a:t>
                </a:r>
                <a:r>
                  <a:rPr lang="en-US" dirty="0" err="1"/>
                  <a:t>dua</a:t>
                </a:r>
                <a:r>
                  <a:rPr lang="en-US" dirty="0"/>
                  <a:t> set data </a:t>
                </a:r>
                <a:r>
                  <a:rPr lang="en-US" dirty="0" err="1"/>
                  <a:t>bangkitan</a:t>
                </a:r>
                <a:r>
                  <a:rPr lang="en-US" dirty="0"/>
                  <a:t> </a:t>
                </a:r>
              </a:p>
              <a:p>
                <a:pPr marL="544608" lvl="1" indent="-252000">
                  <a:buFont typeface="Wingdings" panose="05000000000000000000" pitchFamily="2" charset="2"/>
                  <a:buChar char="§"/>
                </a:pPr>
                <a:r>
                  <a:rPr lang="en-US" sz="2000" b="1" dirty="0" err="1"/>
                  <a:t>nilai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tengah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populasi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satu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lebih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kecil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daripada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nilai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tengah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populasi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dua</a:t>
                </a:r>
                <a:endParaRPr lang="en-US" sz="2000" b="1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Set data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disimpan</a:t>
                </a:r>
                <a:r>
                  <a:rPr lang="en-US" dirty="0"/>
                  <a:t> pada </a:t>
                </a:r>
                <a:r>
                  <a:rPr lang="en-US" dirty="0" err="1"/>
                  <a:t>vektor</a:t>
                </a:r>
                <a:r>
                  <a:rPr lang="en-US" dirty="0"/>
                  <a:t> y, </a:t>
                </a:r>
                <a:r>
                  <a:rPr lang="en-US" dirty="0" err="1"/>
                  <a:t>sebanyak</a:t>
                </a:r>
                <a:r>
                  <a:rPr lang="en-US" dirty="0"/>
                  <a:t> 15, </a:t>
                </a:r>
                <a:r>
                  <a:rPr lang="en-US" dirty="0" err="1"/>
                  <a:t>dibangkitkan</a:t>
                </a:r>
                <a:r>
                  <a:rPr lang="en-US" dirty="0"/>
                  <a:t> </a:t>
                </a:r>
                <a:r>
                  <a:rPr lang="en-US" dirty="0" err="1"/>
                  <a:t>sesuai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20,8</m:t>
                        </m:r>
                      </m:e>
                    </m:d>
                  </m:oMath>
                </a14:m>
                <a:endParaRPr lang="en-ID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Set data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disimpan</a:t>
                </a:r>
                <a:r>
                  <a:rPr lang="en-US" dirty="0"/>
                  <a:t> pada </a:t>
                </a:r>
                <a:r>
                  <a:rPr lang="en-US" dirty="0" err="1"/>
                  <a:t>vektor</a:t>
                </a:r>
                <a:r>
                  <a:rPr lang="en-US" dirty="0"/>
                  <a:t> x, </a:t>
                </a:r>
                <a:r>
                  <a:rPr lang="en-US" dirty="0" err="1"/>
                  <a:t>sebanyak</a:t>
                </a:r>
                <a:r>
                  <a:rPr lang="en-US" dirty="0"/>
                  <a:t> 10, </a:t>
                </a:r>
                <a:r>
                  <a:rPr lang="en-US" dirty="0" err="1"/>
                  <a:t>dibangkitkan</a:t>
                </a:r>
                <a:r>
                  <a:rPr lang="en-US" dirty="0"/>
                  <a:t> </a:t>
                </a:r>
                <a:r>
                  <a:rPr lang="en-US" dirty="0" err="1"/>
                  <a:t>sesuai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ID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endParaRPr lang="en-ID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64DD3-D609-4407-83E0-FA40B7387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  <a:blipFill>
                <a:blip r:embed="rId2"/>
                <a:stretch>
                  <a:fillRect l="-1455" t="-4231" b="-265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61A30E-4D8E-43CA-84BB-57A10369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408" y="3840009"/>
            <a:ext cx="4223183" cy="7959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C29774-5C77-4CA6-8556-B0B7BD61F0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9682" y="4982270"/>
                <a:ext cx="10644130" cy="145075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Dengan </a:t>
                </a:r>
                <a:r>
                  <a:rPr lang="en-US" dirty="0" err="1"/>
                  <a:t>asumsi</a:t>
                </a:r>
                <a:r>
                  <a:rPr lang="en-US" dirty="0"/>
                  <a:t>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sebesar</a:t>
                </a:r>
                <a:r>
                  <a:rPr lang="en-US" dirty="0"/>
                  <a:t> 8 dan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sebesar</a:t>
                </a:r>
                <a:r>
                  <a:rPr lang="en-US" dirty="0"/>
                  <a:t> 6,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diuji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0 (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Input </a:t>
                </a:r>
                <a:r>
                  <a:rPr lang="en-US" dirty="0" err="1"/>
                  <a:t>untuk</a:t>
                </a:r>
                <a:r>
                  <a:rPr lang="en-US" dirty="0"/>
                  <a:t> fungsi zhit2() </a:t>
                </a:r>
                <a:r>
                  <a:rPr lang="en-US" dirty="0" err="1"/>
                  <a:t>adalah</a:t>
                </a:r>
                <a:r>
                  <a:rPr lang="en-US" dirty="0"/>
                  <a:t>: </a:t>
                </a:r>
                <a:r>
                  <a:rPr lang="en-US" dirty="0" err="1"/>
                  <a:t>vektor</a:t>
                </a:r>
                <a:r>
                  <a:rPr lang="en-US" dirty="0"/>
                  <a:t> y, vektor 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ID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ID" dirty="0"/>
                  <a:t>, alternative = “less than”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C29774-5C77-4CA6-8556-B0B7BD61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82" y="4982270"/>
                <a:ext cx="10644130" cy="1450757"/>
              </a:xfrm>
              <a:prstGeom prst="rect">
                <a:avLst/>
              </a:prstGeom>
              <a:blipFill>
                <a:blip r:embed="rId4"/>
                <a:stretch>
                  <a:fillRect l="-1432" t="-420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26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F1AC-84BC-42A3-9F54-D5C26C43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5 (lanjutan)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C29774-5C77-4CA6-8556-B0B7BD61F0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631" y="1978243"/>
                <a:ext cx="10644130" cy="145075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Dengan </a:t>
                </a:r>
                <a:r>
                  <a:rPr lang="en-US" dirty="0" err="1"/>
                  <a:t>asumsi</a:t>
                </a:r>
                <a:r>
                  <a:rPr lang="en-US" dirty="0"/>
                  <a:t>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sebesar</a:t>
                </a:r>
                <a:r>
                  <a:rPr lang="en-US" dirty="0"/>
                  <a:t> 8 dan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sebesar</a:t>
                </a:r>
                <a:r>
                  <a:rPr lang="en-US" dirty="0"/>
                  <a:t> 6,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diuji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Input </a:t>
                </a:r>
                <a:r>
                  <a:rPr lang="en-US" dirty="0" err="1"/>
                  <a:t>untuk</a:t>
                </a:r>
                <a:r>
                  <a:rPr lang="en-US" dirty="0"/>
                  <a:t> fungsi zhit2() </a:t>
                </a:r>
                <a:r>
                  <a:rPr lang="en-US" dirty="0" err="1"/>
                  <a:t>adalah</a:t>
                </a:r>
                <a:r>
                  <a:rPr lang="en-US" dirty="0"/>
                  <a:t>: </a:t>
                </a:r>
                <a:r>
                  <a:rPr lang="en-US" dirty="0" err="1"/>
                  <a:t>vektor</a:t>
                </a:r>
                <a:r>
                  <a:rPr lang="en-US" dirty="0"/>
                  <a:t> y, vektor 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ID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alternatif</a:t>
                </a:r>
                <a:r>
                  <a:rPr lang="en-ID" dirty="0"/>
                  <a:t> = “less than”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C29774-5C77-4CA6-8556-B0B7BD61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31" y="1978243"/>
                <a:ext cx="10644130" cy="1450757"/>
              </a:xfrm>
              <a:prstGeom prst="rect">
                <a:avLst/>
              </a:prstGeom>
              <a:blipFill>
                <a:blip r:embed="rId2"/>
                <a:stretch>
                  <a:fillRect l="-1489" t="-46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246BAB2-D61A-4EA1-8706-04B308F52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25" y="3260286"/>
            <a:ext cx="8953663" cy="11596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39B4FD-B4B1-4B34-B159-B845294A45C4}"/>
                  </a:ext>
                </a:extLst>
              </p:cNvPr>
              <p:cNvSpPr txBox="1"/>
              <p:nvPr/>
            </p:nvSpPr>
            <p:spPr>
              <a:xfrm>
                <a:off x="1902035" y="4608387"/>
                <a:ext cx="7865841" cy="11079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Kesimpulan: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D" sz="2200" dirty="0"/>
                  <a:t> </a:t>
                </a:r>
                <a:r>
                  <a:rPr lang="en-ID" sz="2200" dirty="0" err="1"/>
                  <a:t>tidak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ditolak</a:t>
                </a:r>
                <a:r>
                  <a:rPr lang="en-ID" sz="2200" dirty="0"/>
                  <a:t>,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dimiliki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cukup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bukti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menyatakan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bahwa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tengah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populasi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pertama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kecil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daripada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tengah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populasi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kedua</a:t>
                </a:r>
                <a:endParaRPr lang="en-US" sz="2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39B4FD-B4B1-4B34-B159-B845294A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035" y="4608387"/>
                <a:ext cx="7865841" cy="1107996"/>
              </a:xfrm>
              <a:prstGeom prst="rect">
                <a:avLst/>
              </a:prstGeom>
              <a:blipFill>
                <a:blip r:embed="rId4"/>
                <a:stretch>
                  <a:fillRect l="-1008" t="-3846" b="-98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28C4DCA-9E90-45BE-8855-A231B622C2E0}"/>
              </a:ext>
            </a:extLst>
          </p:cNvPr>
          <p:cNvSpPr/>
          <p:nvPr/>
        </p:nvSpPr>
        <p:spPr>
          <a:xfrm>
            <a:off x="2677100" y="3873167"/>
            <a:ext cx="1916934" cy="57983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64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389-5043-490F-9676-2B218D3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553798" cy="1450757"/>
          </a:xfrm>
        </p:spPr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Hipotesis</a:t>
            </a:r>
            <a:r>
              <a:rPr lang="en-US" dirty="0"/>
              <a:t> Satu Nilai Tengah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2629E-7677-4FE7-A87D-0B9C70B8E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73" y="1673700"/>
                <a:ext cx="6801814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Dengan </a:t>
                </a:r>
                <a:r>
                  <a:rPr lang="en-US" dirty="0" err="1"/>
                  <a:t>asumsi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dan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sampel</a:t>
                </a:r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ID" sz="20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0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20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𝑒𝑘𝑜𝑟</m:t>
                              </m:r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𝑘𝑎𝑛𝑎𝑛</m:t>
                              </m:r>
                            </m:e>
                            <m:e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ID" sz="20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0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20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         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𝑒𝑘𝑜𝑟</m:t>
                              </m:r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𝑘𝑖𝑟𝑖</m:t>
                              </m:r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ID" sz="20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0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20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           </m:t>
                              </m:r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𝑑𝑢𝑎</m:t>
                              </m:r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20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𝑎𝑟𝑎h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2000" dirty="0">
                  <a:effectLst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2629E-7677-4FE7-A87D-0B9C70B8E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73" y="1673700"/>
                <a:ext cx="6801814" cy="4023360"/>
              </a:xfrm>
              <a:blipFill>
                <a:blip r:embed="rId2"/>
                <a:stretch>
                  <a:fillRect l="-2330" t="-1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023A5-2751-4FB7-ADF1-639DB45C3246}"/>
                  </a:ext>
                </a:extLst>
              </p:cNvPr>
              <p:cNvSpPr txBox="1"/>
              <p:nvPr/>
            </p:nvSpPr>
            <p:spPr>
              <a:xfrm>
                <a:off x="7142143" y="1690843"/>
                <a:ext cx="2977308" cy="1796261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400" b="1" dirty="0">
                    <a:effectLst/>
                    <a:ea typeface="Batang" panose="02030600000101010101" pitchFamily="18" charset="-127"/>
                    <a:cs typeface="Times New Roman" panose="02020603050405020304" pitchFamily="18" charset="0"/>
                  </a:rPr>
                  <a:t>Statistik uji:</a:t>
                </a:r>
                <a:endParaRPr lang="en-ID" sz="2400" dirty="0">
                  <a:effectLst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h𝑖𝑡</m:t>
                          </m:r>
                        </m:sub>
                      </m:sSub>
                      <m:r>
                        <a:rPr lang="en-ID" sz="24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D" sz="24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D" sz="24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D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023A5-2751-4FB7-ADF1-639DB45C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43" y="1690843"/>
                <a:ext cx="2977308" cy="1796261"/>
              </a:xfrm>
              <a:prstGeom prst="rect">
                <a:avLst/>
              </a:prstGeom>
              <a:blipFill>
                <a:blip r:embed="rId3"/>
                <a:stretch>
                  <a:fillRect l="-3279" t="-169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CBFFE-AE8D-486D-8F19-7E86F4D35C80}"/>
                  </a:ext>
                </a:extLst>
              </p:cNvPr>
              <p:cNvSpPr txBox="1"/>
              <p:nvPr/>
            </p:nvSpPr>
            <p:spPr>
              <a:xfrm>
                <a:off x="1236529" y="4410813"/>
                <a:ext cx="5369759" cy="2326278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000" b="1" dirty="0"/>
                  <a:t>Kriteria </a:t>
                </a:r>
                <a:r>
                  <a:rPr lang="en-ID" sz="2000" b="1" dirty="0" err="1"/>
                  <a:t>penolakan</a:t>
                </a:r>
                <a:r>
                  <a:rPr lang="en-ID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ID" sz="2000" b="1" dirty="0"/>
                  <a:t> </a:t>
                </a:r>
                <a:r>
                  <a:rPr lang="en-ID" sz="2000" b="1" dirty="0" err="1"/>
                  <a:t>berdasarkan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titik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kritis</a:t>
                </a:r>
                <a:r>
                  <a:rPr lang="en-ID" sz="2000" b="1" dirty="0"/>
                  <a:t>:</a:t>
                </a:r>
                <a:endParaRPr lang="en-ID" sz="2000" dirty="0"/>
              </a:p>
              <a:p>
                <a:pPr marL="285750" indent="-285750" algn="just">
                  <a:lnSpc>
                    <a:spcPct val="110000"/>
                  </a:lnSpc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h𝑖𝑡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b>
                    </m:sSub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untuk</a:t>
                </a:r>
                <a:r>
                  <a:rPr lang="en-ID" sz="2000" dirty="0"/>
                  <a:t> uji </a:t>
                </a:r>
                <a:r>
                  <a:rPr lang="en-ID" sz="2000" dirty="0" err="1"/>
                  <a:t>satu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arah</a:t>
                </a:r>
                <a:endParaRPr lang="en-ID" sz="2000" dirty="0"/>
              </a:p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D" sz="2000" dirty="0"/>
              </a:p>
              <a:p>
                <a:pPr marL="285750" indent="-285750" algn="just">
                  <a:lnSpc>
                    <a:spcPct val="110000"/>
                  </a:lnSpc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h𝑖𝑡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sub>
                    </m:sSub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untuk</a:t>
                </a:r>
                <a:r>
                  <a:rPr lang="en-ID" sz="2000" dirty="0"/>
                  <a:t> uji </a:t>
                </a:r>
                <a:r>
                  <a:rPr lang="en-ID" sz="2000" dirty="0" err="1"/>
                  <a:t>dua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arah</a:t>
                </a:r>
                <a:endParaRPr lang="en-ID" sz="2000" dirty="0"/>
              </a:p>
              <a:p>
                <a:pPr algn="just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ID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CBFFE-AE8D-486D-8F19-7E86F4D35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529" y="4410813"/>
                <a:ext cx="5369759" cy="2326278"/>
              </a:xfrm>
              <a:prstGeom prst="rect">
                <a:avLst/>
              </a:prstGeom>
              <a:blipFill>
                <a:blip r:embed="rId4"/>
                <a:stretch>
                  <a:fillRect l="-1249" t="-10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C1A9DF-86AF-43BC-93D2-9D4C632860F6}"/>
                  </a:ext>
                </a:extLst>
              </p:cNvPr>
              <p:cNvSpPr txBox="1"/>
              <p:nvPr/>
            </p:nvSpPr>
            <p:spPr>
              <a:xfrm>
                <a:off x="7142143" y="3523460"/>
                <a:ext cx="4811157" cy="3321679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000" b="1" dirty="0"/>
                  <a:t>Perhitungan Nilai p</a:t>
                </a:r>
              </a:p>
              <a:p>
                <a:pPr marL="285750" indent="-285750" algn="just">
                  <a:lnSpc>
                    <a:spcPct val="11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ID" sz="2000" dirty="0" err="1"/>
                  <a:t>Untuk</a:t>
                </a:r>
                <a:r>
                  <a:rPr lang="en-ID" sz="2000" dirty="0"/>
                  <a:t> uji </a:t>
                </a:r>
                <a:r>
                  <a:rPr lang="en-ID" sz="2000" dirty="0" err="1"/>
                  <a:t>satu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arah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ekor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kanan</a:t>
                </a:r>
                <a:r>
                  <a:rPr lang="en-ID" sz="2000" dirty="0"/>
                  <a:t>:</a:t>
                </a:r>
              </a:p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h𝑖𝑡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 sz="2000" dirty="0"/>
              </a:p>
              <a:p>
                <a:pPr marL="285750" indent="-285750" algn="just">
                  <a:lnSpc>
                    <a:spcPct val="11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ID" sz="2000" dirty="0"/>
                  <a:t>Untuk uji </a:t>
                </a:r>
                <a:r>
                  <a:rPr lang="en-ID" sz="2000" dirty="0" err="1"/>
                  <a:t>satu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arah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ekor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kiri</a:t>
                </a:r>
                <a:r>
                  <a:rPr lang="en-ID" sz="2000" dirty="0"/>
                  <a:t>:</a:t>
                </a:r>
              </a:p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h𝑖𝑡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85750" indent="-285750" algn="just">
                  <a:lnSpc>
                    <a:spcPct val="11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US" sz="2000" dirty="0" err="1"/>
                  <a:t>Untuk</a:t>
                </a:r>
                <a:r>
                  <a:rPr lang="en-US" sz="2000" dirty="0"/>
                  <a:t> uji </a:t>
                </a:r>
                <a:r>
                  <a:rPr lang="en-US" sz="2000" dirty="0" err="1"/>
                  <a:t>dua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arah</a:t>
                </a:r>
                <a:r>
                  <a:rPr lang="en-US" sz="2000" dirty="0"/>
                  <a:t> </a:t>
                </a:r>
              </a:p>
              <a:p>
                <a:pPr algn="just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h𝑖𝑡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D" sz="2000" dirty="0"/>
              </a:p>
              <a:p>
                <a:pPr algn="just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ID" sz="2000" dirty="0" err="1"/>
                  <a:t>Tolak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jika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nilai</a:t>
                </a:r>
                <a:r>
                  <a:rPr lang="en-ID" sz="2000" dirty="0"/>
                  <a:t> p sangat </a:t>
                </a:r>
                <a:r>
                  <a:rPr lang="en-ID" sz="2000" dirty="0" err="1"/>
                  <a:t>kecil</a:t>
                </a:r>
                <a:r>
                  <a:rPr lang="en-ID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sz="2000" dirty="0"/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C1A9DF-86AF-43BC-93D2-9D4C63286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43" y="3523460"/>
                <a:ext cx="4811157" cy="3321679"/>
              </a:xfrm>
              <a:prstGeom prst="rect">
                <a:avLst/>
              </a:prstGeom>
              <a:blipFill>
                <a:blip r:embed="rId5"/>
                <a:stretch>
                  <a:fillRect l="-1394" t="-734" b="-23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2980F7-E0C1-4542-9ED9-5AA10485CD8F}"/>
                  </a:ext>
                </a:extLst>
              </p:cNvPr>
              <p:cNvSpPr txBox="1"/>
              <p:nvPr/>
            </p:nvSpPr>
            <p:spPr>
              <a:xfrm>
                <a:off x="8821755" y="350261"/>
                <a:ext cx="3131545" cy="132343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/>
                  <a:t> tidak diketahui</a:t>
                </a:r>
                <a:endParaRPr lang="en-ID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2980F7-E0C1-4542-9ED9-5AA10485C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755" y="350261"/>
                <a:ext cx="3131545" cy="1323439"/>
              </a:xfrm>
              <a:prstGeom prst="rect">
                <a:avLst/>
              </a:prstGeom>
              <a:blipFill>
                <a:blip r:embed="rId6"/>
                <a:stretch>
                  <a:fillRect l="-6809" t="-7798" b="-183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1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46BE-BC50-4868-B4E3-888F5104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777245" cy="1450757"/>
          </a:xfrm>
        </p:spPr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Nilai Tengah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9CAA6-15B3-40D6-B484-7C102F564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791" y="2017805"/>
                <a:ext cx="6025262" cy="4230785"/>
              </a:xfr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180000" indent="-180000">
                  <a:buFont typeface="Wingdings" panose="05000000000000000000" pitchFamily="2" charset="2"/>
                  <a:buChar char="§"/>
                </a:pPr>
                <a:r>
                  <a:rPr lang="en-US" dirty="0"/>
                  <a:t>Dengan </a:t>
                </a:r>
                <a:r>
                  <a:rPr lang="en-US" dirty="0" err="1"/>
                  <a:t>asumsi</a:t>
                </a:r>
                <a:r>
                  <a:rPr lang="en-US" dirty="0"/>
                  <a:t>: </a:t>
                </a:r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dan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dan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diasumsikan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/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Digunakan</a:t>
                </a:r>
                <a:r>
                  <a:rPr lang="en-US" b="1" dirty="0"/>
                  <a:t> </a:t>
                </a:r>
                <a:r>
                  <a:rPr lang="en-US" b="1" dirty="0" err="1"/>
                  <a:t>ragam</a:t>
                </a:r>
                <a:r>
                  <a:rPr lang="en-US" b="1" dirty="0"/>
                  <a:t> </a:t>
                </a:r>
                <a:r>
                  <a:rPr lang="en-US" b="1" dirty="0" err="1"/>
                  <a:t>gabungan</a:t>
                </a:r>
                <a:r>
                  <a:rPr lang="en-US" b="1" dirty="0"/>
                  <a:t>, </a:t>
                </a:r>
                <a:r>
                  <a:rPr lang="en-US" b="1" dirty="0" err="1"/>
                  <a:t>dengan</a:t>
                </a:r>
                <a:r>
                  <a:rPr lang="en-US" b="1" dirty="0"/>
                  <a:t> </a:t>
                </a:r>
                <a:r>
                  <a:rPr lang="en-US" b="1" dirty="0" err="1"/>
                  <a:t>bentuk</a:t>
                </a:r>
                <a:r>
                  <a:rPr lang="en-US" b="1" dirty="0"/>
                  <a:t>:</a:t>
                </a:r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ragam</a:t>
                </a:r>
                <a:r>
                  <a:rPr lang="en-ID" dirty="0"/>
                  <a:t> </a:t>
                </a:r>
                <a:r>
                  <a:rPr lang="en-ID" dirty="0" err="1"/>
                  <a:t>sampel</a:t>
                </a:r>
                <a:r>
                  <a:rPr lang="en-ID" dirty="0"/>
                  <a:t> 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ragam</a:t>
                </a:r>
                <a:r>
                  <a:rPr lang="en-ID" dirty="0"/>
                  <a:t> </a:t>
                </a:r>
                <a:r>
                  <a:rPr lang="en-ID" dirty="0" err="1"/>
                  <a:t>sampel</a:t>
                </a:r>
                <a:r>
                  <a:rPr lang="en-ID" dirty="0"/>
                  <a:t> 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9CAA6-15B3-40D6-B484-7C102F564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791" y="2017805"/>
                <a:ext cx="6025262" cy="4230785"/>
              </a:xfrm>
              <a:blipFill>
                <a:blip r:embed="rId2"/>
                <a:stretch>
                  <a:fillRect l="-2323" t="-1293" b="-5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8172C-861F-4F46-BC71-C89B516495D7}"/>
                  </a:ext>
                </a:extLst>
              </p:cNvPr>
              <p:cNvSpPr txBox="1"/>
              <p:nvPr/>
            </p:nvSpPr>
            <p:spPr>
              <a:xfrm>
                <a:off x="5721426" y="1969507"/>
                <a:ext cx="668356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80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sz="180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𝑒𝑘𝑜𝑟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𝑘𝑎𝑛𝑎𝑛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       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𝑒𝑘𝑜𝑟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𝑘𝑖𝑟𝑖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           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𝑑𝑢𝑎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𝑎𝑟𝑎h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8172C-861F-4F46-BC71-C89B5164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426" y="1969507"/>
                <a:ext cx="6683566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99D5B5-3024-404D-A552-F096A93FDBB1}"/>
                  </a:ext>
                </a:extLst>
              </p:cNvPr>
              <p:cNvSpPr txBox="1"/>
              <p:nvPr/>
            </p:nvSpPr>
            <p:spPr>
              <a:xfrm>
                <a:off x="6675417" y="2946121"/>
                <a:ext cx="5087487" cy="197233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400" b="1" dirty="0">
                    <a:effectLst/>
                    <a:ea typeface="Batang" panose="02030600000101010101" pitchFamily="18" charset="-127"/>
                    <a:cs typeface="Times New Roman" panose="02020603050405020304" pitchFamily="18" charset="0"/>
                  </a:rPr>
                  <a:t>Statistik uji:</a:t>
                </a:r>
                <a:endParaRPr lang="en-ID" sz="2400" dirty="0">
                  <a:effectLst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h𝑖𝑡</m:t>
                          </m:r>
                        </m:sub>
                      </m:sSub>
                      <m:r>
                        <a:rPr lang="en-ID" sz="24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D" sz="240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D" sz="240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𝑔𝑎𝑏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ID" sz="240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ID" sz="2400" i="1" smtClean="0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ID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99D5B5-3024-404D-A552-F096A93FD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417" y="2946121"/>
                <a:ext cx="5087487" cy="1972335"/>
              </a:xfrm>
              <a:prstGeom prst="rect">
                <a:avLst/>
              </a:prstGeom>
              <a:blipFill>
                <a:blip r:embed="rId4"/>
                <a:stretch>
                  <a:fillRect l="-1796" t="-15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9F452C-BC18-4CF9-87E1-7DA7108616A3}"/>
                  </a:ext>
                </a:extLst>
              </p:cNvPr>
              <p:cNvSpPr txBox="1"/>
              <p:nvPr/>
            </p:nvSpPr>
            <p:spPr>
              <a:xfrm>
                <a:off x="6992818" y="4972510"/>
                <a:ext cx="4658391" cy="184512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000" b="1" dirty="0"/>
                  <a:t>Kriteria uji </a:t>
                </a:r>
                <a:r>
                  <a:rPr lang="en-ID" sz="2000" b="1" dirty="0" err="1"/>
                  <a:t>berdasarkan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titik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kritis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maupun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perhitungan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nilai</a:t>
                </a:r>
                <a:r>
                  <a:rPr lang="en-ID" sz="2000" b="1" dirty="0"/>
                  <a:t> p: </a:t>
                </a:r>
              </a:p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000" dirty="0" err="1"/>
                  <a:t>menggunakan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cara</a:t>
                </a:r>
                <a:r>
                  <a:rPr lang="en-ID" sz="2000" dirty="0"/>
                  <a:t> yang </a:t>
                </a:r>
                <a:r>
                  <a:rPr lang="en-ID" sz="2000" dirty="0" err="1"/>
                  <a:t>sama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seperti</a:t>
                </a:r>
                <a:r>
                  <a:rPr lang="en-ID" sz="2000" dirty="0"/>
                  <a:t> pada uji </a:t>
                </a:r>
                <a:r>
                  <a:rPr lang="en-ID" sz="2000" dirty="0" err="1"/>
                  <a:t>satu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nilai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tengah</a:t>
                </a:r>
                <a:r>
                  <a:rPr lang="en-ID" sz="2000" dirty="0"/>
                  <a:t>,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tidak diketahui</a:t>
                </a:r>
                <a:endParaRPr lang="en-ID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9F452C-BC18-4CF9-87E1-7DA710861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18" y="4972510"/>
                <a:ext cx="4658391" cy="1845120"/>
              </a:xfrm>
              <a:prstGeom prst="rect">
                <a:avLst/>
              </a:prstGeom>
              <a:blipFill>
                <a:blip r:embed="rId5"/>
                <a:stretch>
                  <a:fillRect l="-1309" t="-1325" r="-1440" b="-529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19FDAC-AE08-47AB-BA52-94549178DC90}"/>
                  </a:ext>
                </a:extLst>
              </p:cNvPr>
              <p:cNvSpPr txBox="1"/>
              <p:nvPr/>
            </p:nvSpPr>
            <p:spPr>
              <a:xfrm>
                <a:off x="8277304" y="337861"/>
                <a:ext cx="3485600" cy="133177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4000" dirty="0"/>
                  <a:t> dan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4000" dirty="0"/>
                  <a:t> tidak diketahui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19FDAC-AE08-47AB-BA52-94549178D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04" y="337861"/>
                <a:ext cx="3485600" cy="1331775"/>
              </a:xfrm>
              <a:prstGeom prst="rect">
                <a:avLst/>
              </a:prstGeom>
              <a:blipFill>
                <a:blip r:embed="rId6"/>
                <a:stretch>
                  <a:fillRect l="-6294" t="-7306" r="-8392" b="-182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09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46BE-BC50-4868-B4E3-888F5104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920465" cy="1450757"/>
          </a:xfrm>
        </p:spPr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Nilai Tengah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9CAA6-15B3-40D6-B484-7C102F564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242" y="1836297"/>
                <a:ext cx="6691503" cy="4023360"/>
              </a:xfrm>
              <a:solidFill>
                <a:schemeClr val="bg2"/>
              </a:solidFill>
            </p:spPr>
            <p:txBody>
              <a:bodyPr>
                <a:noAutofit/>
              </a:bodyPr>
              <a:lstStyle/>
              <a:p>
                <a:pPr marL="180000" indent="-180000">
                  <a:buFont typeface="Wingdings" panose="05000000000000000000" pitchFamily="2" charset="2"/>
                  <a:buChar char="§"/>
                </a:pPr>
                <a:r>
                  <a:rPr lang="en-US" dirty="0"/>
                  <a:t>Dengan </a:t>
                </a:r>
                <a:r>
                  <a:rPr lang="en-US" dirty="0" err="1"/>
                  <a:t>asumsi</a:t>
                </a:r>
                <a:r>
                  <a:rPr lang="en-US" dirty="0"/>
                  <a:t>: </a:t>
                </a:r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dan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dan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Diasumsikan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ragam</a:t>
                </a:r>
                <a:r>
                  <a:rPr lang="en-ID" dirty="0"/>
                  <a:t> </a:t>
                </a:r>
                <a:r>
                  <a:rPr lang="en-ID" dirty="0" err="1"/>
                  <a:t>sampel</a:t>
                </a:r>
                <a:r>
                  <a:rPr lang="en-ID" dirty="0"/>
                  <a:t> 1, dan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ragam</a:t>
                </a:r>
                <a:r>
                  <a:rPr lang="en-ID" dirty="0"/>
                  <a:t> </a:t>
                </a:r>
                <a:r>
                  <a:rPr lang="en-ID" dirty="0" err="1"/>
                  <a:t>sampel</a:t>
                </a:r>
                <a:r>
                  <a:rPr lang="en-ID" dirty="0"/>
                  <a:t> 2</a:t>
                </a:r>
              </a:p>
              <a:p>
                <a:pPr marL="180000" indent="-180000">
                  <a:buFont typeface="Wingdings" panose="05000000000000000000" pitchFamily="2" charset="2"/>
                  <a:buChar char="§"/>
                </a:pPr>
                <a:r>
                  <a:rPr lang="en-ID" b="1" dirty="0" err="1"/>
                  <a:t>Dilakukan</a:t>
                </a:r>
                <a:r>
                  <a:rPr lang="en-ID" b="1" dirty="0"/>
                  <a:t> </a:t>
                </a:r>
                <a:r>
                  <a:rPr lang="en-ID" b="1" i="1" dirty="0"/>
                  <a:t>adjustment </a:t>
                </a:r>
                <a:r>
                  <a:rPr lang="en-ID" b="1" dirty="0" err="1"/>
                  <a:t>terhadap</a:t>
                </a:r>
                <a:r>
                  <a:rPr lang="en-ID" b="1" dirty="0"/>
                  <a:t> </a:t>
                </a:r>
                <a:r>
                  <a:rPr lang="en-ID" b="1" dirty="0" err="1"/>
                  <a:t>derajat</a:t>
                </a:r>
                <a:r>
                  <a:rPr lang="en-ID" b="1" dirty="0"/>
                  <a:t> </a:t>
                </a:r>
                <a:r>
                  <a:rPr lang="en-ID" b="1" dirty="0" err="1"/>
                  <a:t>bebas</a:t>
                </a:r>
                <a:r>
                  <a:rPr lang="en-ID" b="1" dirty="0"/>
                  <a:t> </a:t>
                </a:r>
                <a:r>
                  <a:rPr lang="en-ID" b="1" dirty="0" err="1"/>
                  <a:t>bagi</a:t>
                </a:r>
                <a:r>
                  <a:rPr lang="en-ID" b="1" dirty="0"/>
                  <a:t> </a:t>
                </a:r>
                <a:r>
                  <a:rPr lang="en-ID" b="1" dirty="0" err="1"/>
                  <a:t>statistik</a:t>
                </a:r>
                <a:r>
                  <a:rPr lang="en-ID" b="1" dirty="0"/>
                  <a:t> t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9CAA6-15B3-40D6-B484-7C102F564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242" y="1836297"/>
                <a:ext cx="6691503" cy="4023360"/>
              </a:xfrm>
              <a:blipFill>
                <a:blip r:embed="rId2"/>
                <a:stretch>
                  <a:fillRect l="-2188" t="-1515" r="-912" b="-128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8172C-861F-4F46-BC71-C89B516495D7}"/>
                  </a:ext>
                </a:extLst>
              </p:cNvPr>
              <p:cNvSpPr txBox="1"/>
              <p:nvPr/>
            </p:nvSpPr>
            <p:spPr>
              <a:xfrm>
                <a:off x="5508434" y="1806551"/>
                <a:ext cx="668356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80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sz="180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𝑒𝑘𝑜𝑟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𝑘𝑎𝑛𝑎𝑛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        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𝑒𝑘𝑜𝑟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𝑘𝑖𝑟𝑖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           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𝑑𝑢𝑎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𝑎𝑟𝑎h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8172C-861F-4F46-BC71-C89B5164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34" y="1806551"/>
                <a:ext cx="6683566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99D5B5-3024-404D-A552-F096A93FDBB1}"/>
                  </a:ext>
                </a:extLst>
              </p:cNvPr>
              <p:cNvSpPr txBox="1"/>
              <p:nvPr/>
            </p:nvSpPr>
            <p:spPr>
              <a:xfrm>
                <a:off x="7005282" y="2844234"/>
                <a:ext cx="5087487" cy="197233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400" b="1" dirty="0">
                    <a:effectLst/>
                    <a:ea typeface="Batang" panose="02030600000101010101" pitchFamily="18" charset="-127"/>
                    <a:cs typeface="Times New Roman" panose="02020603050405020304" pitchFamily="18" charset="0"/>
                  </a:rPr>
                  <a:t>Statistik uji:</a:t>
                </a:r>
                <a:endParaRPr lang="en-ID" sz="2400" dirty="0">
                  <a:effectLst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h𝑖𝑡</m:t>
                          </m:r>
                        </m:sub>
                      </m:sSub>
                      <m:r>
                        <a:rPr lang="en-ID" sz="24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D" sz="240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sz="240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ID" sz="2400" i="1" smtClean="0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ID" sz="2400" i="1" smtClean="0">
                                          <a:effectLst/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ID" sz="2400" i="1" smtClean="0"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Batang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ID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99D5B5-3024-404D-A552-F096A93FD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82" y="2844234"/>
                <a:ext cx="5087487" cy="1972335"/>
              </a:xfrm>
              <a:prstGeom prst="rect">
                <a:avLst/>
              </a:prstGeom>
              <a:blipFill>
                <a:blip r:embed="rId4"/>
                <a:stretch>
                  <a:fillRect l="-1796" t="-154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9F452C-BC18-4CF9-87E1-7DA7108616A3}"/>
                  </a:ext>
                </a:extLst>
              </p:cNvPr>
              <p:cNvSpPr txBox="1"/>
              <p:nvPr/>
            </p:nvSpPr>
            <p:spPr>
              <a:xfrm>
                <a:off x="7120600" y="4877638"/>
                <a:ext cx="4856852" cy="184512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000" b="1" dirty="0"/>
                  <a:t>Kriteria uji </a:t>
                </a:r>
                <a:r>
                  <a:rPr lang="en-ID" sz="2000" b="1" dirty="0" err="1"/>
                  <a:t>berdasarkan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titik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kritis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maupun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perhitungan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nilai</a:t>
                </a:r>
                <a:r>
                  <a:rPr lang="en-ID" sz="2000" b="1" dirty="0"/>
                  <a:t> p: </a:t>
                </a:r>
              </a:p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000" dirty="0" err="1"/>
                  <a:t>menggunakan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cara</a:t>
                </a:r>
                <a:r>
                  <a:rPr lang="en-ID" sz="2000" dirty="0"/>
                  <a:t> yang </a:t>
                </a:r>
                <a:r>
                  <a:rPr lang="en-ID" sz="2000" dirty="0" err="1"/>
                  <a:t>sama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seperti</a:t>
                </a:r>
                <a:r>
                  <a:rPr lang="en-ID" sz="2000" dirty="0"/>
                  <a:t> pada uji </a:t>
                </a:r>
                <a:r>
                  <a:rPr lang="en-ID" sz="2000" dirty="0" err="1"/>
                  <a:t>satu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nilai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tengah</a:t>
                </a:r>
                <a:r>
                  <a:rPr lang="en-ID" sz="2000" dirty="0"/>
                  <a:t>,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tidak diketahui</a:t>
                </a:r>
                <a:endParaRPr lang="en-ID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9F452C-BC18-4CF9-87E1-7DA710861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600" y="4877638"/>
                <a:ext cx="4856852" cy="1845120"/>
              </a:xfrm>
              <a:prstGeom prst="rect">
                <a:avLst/>
              </a:prstGeom>
              <a:blipFill>
                <a:blip r:embed="rId5"/>
                <a:stretch>
                  <a:fillRect l="-1255" t="-990" r="-1380" b="-49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D0D65D-EF9B-4ECF-9EDF-533F59618C1C}"/>
                  </a:ext>
                </a:extLst>
              </p:cNvPr>
              <p:cNvSpPr txBox="1"/>
              <p:nvPr/>
            </p:nvSpPr>
            <p:spPr>
              <a:xfrm>
                <a:off x="8277304" y="337861"/>
                <a:ext cx="3485600" cy="133177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4000" dirty="0"/>
                  <a:t> dan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4000" dirty="0"/>
                  <a:t> tidak diketahui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D0D65D-EF9B-4ECF-9EDF-533F59618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04" y="337861"/>
                <a:ext cx="3485600" cy="1331775"/>
              </a:xfrm>
              <a:prstGeom prst="rect">
                <a:avLst/>
              </a:prstGeom>
              <a:blipFill>
                <a:blip r:embed="rId6"/>
                <a:stretch>
                  <a:fillRect l="-6294" t="-7306" r="-8392" b="-182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56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389-5043-490F-9676-2B218D3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308590" cy="1450757"/>
          </a:xfrm>
        </p:spPr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Hipotesis</a:t>
            </a:r>
            <a:r>
              <a:rPr lang="en-US" dirty="0"/>
              <a:t> Satu Nilai Tengah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2629E-7677-4FE7-A87D-0B9C70B8E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690" y="1825495"/>
                <a:ext cx="60086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Dengan </a:t>
                </a:r>
                <a:r>
                  <a:rPr lang="en-US" dirty="0" err="1"/>
                  <a:t>asumsi</a:t>
                </a:r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/>
                        </m:ctrlPr>
                      </m:sSubPr>
                      <m:e>
                        <m:r>
                          <a:rPr lang="en-US" b="0" i="1" smtClean="0"/>
                          <m:t>𝑌</m:t>
                        </m:r>
                      </m:e>
                      <m:sub>
                        <m:r>
                          <a:rPr lang="en-US" b="0" i="1" smtClean="0"/>
                          <m:t>1</m:t>
                        </m:r>
                      </m:sub>
                    </m:sSub>
                    <m:r>
                      <a:rPr lang="en-US" b="0" i="1" smtClean="0"/>
                      <m:t>, </m:t>
                    </m:r>
                    <m:sSub>
                      <m:sSubPr>
                        <m:ctrlPr>
                          <a:rPr lang="en-US" b="0" i="1" smtClean="0"/>
                        </m:ctrlPr>
                      </m:sSubPr>
                      <m:e>
                        <m:r>
                          <a:rPr lang="en-US" b="0" i="1" smtClean="0"/>
                          <m:t>𝑌</m:t>
                        </m:r>
                      </m:e>
                      <m:sub>
                        <m:r>
                          <a:rPr lang="en-US" b="0" i="1" smtClean="0"/>
                          <m:t>2</m:t>
                        </m:r>
                      </m:sub>
                    </m:sSub>
                    <m:r>
                      <a:rPr lang="en-US" b="0" i="1" smtClean="0"/>
                      <m:t>,…,</m:t>
                    </m:r>
                    <m:sSub>
                      <m:sSubPr>
                        <m:ctrlPr>
                          <a:rPr lang="en-US" b="0" i="1" smtClean="0"/>
                        </m:ctrlPr>
                      </m:sSubPr>
                      <m:e>
                        <m:r>
                          <a:rPr lang="en-US" b="0" i="1" smtClean="0"/>
                          <m:t>𝑌</m:t>
                        </m:r>
                      </m:e>
                      <m:sub>
                        <m:r>
                          <a:rPr lang="en-US" b="0" i="1" smtClean="0"/>
                          <m:t>𝑛</m:t>
                        </m:r>
                      </m:sub>
                    </m:sSub>
                    <m:r>
                      <a:rPr lang="en-US" i="1"/>
                      <m:t>~</m:t>
                    </m:r>
                    <m:r>
                      <a:rPr lang="en-US" i="1"/>
                      <m:t>𝑁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dan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/>
                        </m:ctrlPr>
                      </m:accPr>
                      <m:e>
                        <m:r>
                          <a:rPr lang="en-US" b="0" i="1" smtClean="0"/>
                          <m:t>𝑌</m:t>
                        </m:r>
                      </m:e>
                    </m:acc>
                    <m:r>
                      <a:rPr lang="en-US" b="0" i="1" smtClean="0"/>
                      <m:t>~</m:t>
                    </m:r>
                    <m:r>
                      <a:rPr lang="en-US" b="0" i="1" smtClean="0"/>
                      <m:t>𝑁</m:t>
                    </m:r>
                    <m:d>
                      <m:dPr>
                        <m:ctrlPr>
                          <a:rPr lang="en-US" b="0" i="1" smtClean="0"/>
                        </m:ctrlPr>
                      </m:dPr>
                      <m:e>
                        <m:r>
                          <a:rPr lang="en-US" b="0" i="1" smtClean="0"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b="0" i="1" dirty="0"/>
              </a:p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effectLst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effectLst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000" i="1">
                              <a:effectLst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2000" i="1">
                          <a:effectLst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000" i="1">
                          <a:effectLst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ID" sz="2000" i="1">
                          <a:effectLst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sz="2000" i="1">
                              <a:effectLst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effectLst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i="1">
                              <a:effectLst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2000" i="1">
                          <a:effectLst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D" sz="2000" i="1">
                          <a:effectLst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sz="2000" i="1">
                          <a:effectLst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sz="2000" i="1">
                              <a:effectLst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effectLst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000" i="1">
                              <a:effectLst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2000" i="1">
                          <a:effectLst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2000" i="1">
                              <a:effectLst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ID" sz="2000" i="1">
                                      <a:effectLst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000" i="1">
                                      <a:effectLst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2000" i="1">
                                      <a:effectLst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sz="2000" b="0" i="1" smtClean="0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𝑒𝑘𝑜𝑟</m:t>
                              </m:r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𝑘𝑎𝑛𝑎𝑛</m:t>
                              </m:r>
                            </m:e>
                            <m:e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ID" sz="2000" i="1">
                                      <a:effectLst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000" i="1">
                                      <a:effectLst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2000" i="1">
                                      <a:effectLst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         </m:t>
                              </m:r>
                              <m:r>
                                <a:rPr lang="en-US" sz="2000" b="0" i="1" smtClean="0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𝑒𝑘𝑜𝑟</m:t>
                              </m:r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𝑘𝑖𝑟𝑖</m:t>
                              </m:r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ID" sz="2000" i="1">
                                      <a:effectLst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000" i="1">
                                      <a:effectLst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D" sz="2000" i="1">
                                      <a:effectLst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,             </m:t>
                              </m:r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𝑑𝑢𝑎</m:t>
                              </m:r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2000" i="1">
                                  <a:effectLst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𝑎𝑟𝑎h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2000" dirty="0">
                  <a:effectLst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2629E-7677-4FE7-A87D-0B9C70B8E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690" y="1825495"/>
                <a:ext cx="6008600" cy="4023360"/>
              </a:xfrm>
              <a:blipFill>
                <a:blip r:embed="rId2"/>
                <a:stretch>
                  <a:fillRect l="-2437" t="-15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023A5-2751-4FB7-ADF1-639DB45C3246}"/>
                  </a:ext>
                </a:extLst>
              </p:cNvPr>
              <p:cNvSpPr txBox="1"/>
              <p:nvPr/>
            </p:nvSpPr>
            <p:spPr>
              <a:xfrm>
                <a:off x="7603791" y="1688051"/>
                <a:ext cx="4232266" cy="1726627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400" b="1" dirty="0">
                    <a:effectLst/>
                    <a:ea typeface="Batang" panose="02030600000101010101" pitchFamily="18" charset="-127"/>
                    <a:cs typeface="Times New Roman" panose="02020603050405020304" pitchFamily="18" charset="0"/>
                  </a:rPr>
                  <a:t>Statistik uji:</a:t>
                </a:r>
                <a:endParaRPr lang="en-ID" sz="2400" dirty="0">
                  <a:effectLst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h𝑖𝑡</m:t>
                          </m:r>
                        </m:sub>
                      </m:sSub>
                      <m:r>
                        <a:rPr lang="en-ID" sz="24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D" sz="2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D" sz="24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D" sz="24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ID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023A5-2751-4FB7-ADF1-639DB45C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791" y="1688051"/>
                <a:ext cx="4232266" cy="1726627"/>
              </a:xfrm>
              <a:prstGeom prst="rect">
                <a:avLst/>
              </a:prstGeom>
              <a:blipFill>
                <a:blip r:embed="rId3"/>
                <a:stretch>
                  <a:fillRect l="-2158" t="-17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CBFFE-AE8D-486D-8F19-7E86F4D35C80}"/>
                  </a:ext>
                </a:extLst>
              </p:cNvPr>
              <p:cNvSpPr txBox="1"/>
              <p:nvPr/>
            </p:nvSpPr>
            <p:spPr>
              <a:xfrm>
                <a:off x="1502678" y="4094830"/>
                <a:ext cx="3728108" cy="25932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000" b="1" dirty="0"/>
                  <a:t>Kriteria </a:t>
                </a:r>
                <a:r>
                  <a:rPr lang="en-ID" sz="2000" b="1" dirty="0" err="1"/>
                  <a:t>penolakan</a:t>
                </a:r>
                <a:r>
                  <a:rPr lang="en-ID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ID" sz="2000" b="1" dirty="0"/>
                  <a:t> </a:t>
                </a:r>
                <a:r>
                  <a:rPr lang="en-ID" sz="2000" b="1" dirty="0" err="1"/>
                  <a:t>berdasarkan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titik</a:t>
                </a:r>
                <a:r>
                  <a:rPr lang="en-ID" sz="2000" b="1" dirty="0"/>
                  <a:t> </a:t>
                </a:r>
                <a:r>
                  <a:rPr lang="en-ID" sz="2000" b="1" dirty="0" err="1"/>
                  <a:t>kritis</a:t>
                </a:r>
                <a:r>
                  <a:rPr lang="en-ID" sz="2000" b="1" dirty="0"/>
                  <a:t>:</a:t>
                </a:r>
                <a:endParaRPr lang="en-ID" sz="2000" dirty="0"/>
              </a:p>
              <a:p>
                <a:pPr marL="285750" indent="-285750" algn="just">
                  <a:lnSpc>
                    <a:spcPct val="110000"/>
                  </a:lnSpc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untuk</a:t>
                </a:r>
                <a:r>
                  <a:rPr lang="en-ID" sz="2000" dirty="0"/>
                  <a:t> uji </a:t>
                </a:r>
                <a:r>
                  <a:rPr lang="en-ID" sz="2000" dirty="0" err="1"/>
                  <a:t>satu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arah</a:t>
                </a:r>
                <a:endParaRPr lang="en-ID" sz="2000" dirty="0"/>
              </a:p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D" sz="2000" dirty="0"/>
              </a:p>
              <a:p>
                <a:pPr marL="285750" indent="-285750" algn="just">
                  <a:lnSpc>
                    <a:spcPct val="110000"/>
                  </a:lnSpc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h𝑖𝑡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untuk</a:t>
                </a:r>
                <a:r>
                  <a:rPr lang="en-ID" sz="2000" dirty="0"/>
                  <a:t> uji </a:t>
                </a:r>
                <a:r>
                  <a:rPr lang="en-ID" sz="2000" dirty="0" err="1"/>
                  <a:t>dua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arah</a:t>
                </a:r>
                <a:endParaRPr lang="en-ID" sz="2000" dirty="0"/>
              </a:p>
              <a:p>
                <a:pPr algn="just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ID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CBFFE-AE8D-486D-8F19-7E86F4D35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78" y="4094830"/>
                <a:ext cx="3728108" cy="2593210"/>
              </a:xfrm>
              <a:prstGeom prst="rect">
                <a:avLst/>
              </a:prstGeom>
              <a:blipFill>
                <a:blip r:embed="rId4"/>
                <a:stretch>
                  <a:fillRect l="-1800" t="-941" r="-18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C1A9DF-86AF-43BC-93D2-9D4C632860F6}"/>
                  </a:ext>
                </a:extLst>
              </p:cNvPr>
              <p:cNvSpPr txBox="1"/>
              <p:nvPr/>
            </p:nvSpPr>
            <p:spPr>
              <a:xfrm>
                <a:off x="6720290" y="3459801"/>
                <a:ext cx="5183183" cy="3321679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ID" sz="2000" b="1" dirty="0"/>
                  <a:t>Perhitungan Nilai p</a:t>
                </a:r>
              </a:p>
              <a:p>
                <a:pPr marL="285750" indent="-285750" algn="just">
                  <a:lnSpc>
                    <a:spcPct val="11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ID" sz="2000" dirty="0" err="1"/>
                  <a:t>Untuk</a:t>
                </a:r>
                <a:r>
                  <a:rPr lang="en-ID" sz="2000" dirty="0"/>
                  <a:t> uji </a:t>
                </a:r>
                <a:r>
                  <a:rPr lang="en-ID" sz="2000" dirty="0" err="1"/>
                  <a:t>satu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arah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ekor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kanan</a:t>
                </a:r>
                <a:r>
                  <a:rPr lang="en-ID" sz="2000" dirty="0"/>
                  <a:t>:</a:t>
                </a:r>
              </a:p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h𝑖𝑡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 sz="2000" dirty="0"/>
              </a:p>
              <a:p>
                <a:pPr marL="285750" indent="-285750" algn="just">
                  <a:lnSpc>
                    <a:spcPct val="11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ID" sz="2000" dirty="0"/>
                  <a:t>Untuk uji </a:t>
                </a:r>
                <a:r>
                  <a:rPr lang="en-ID" sz="2000" dirty="0" err="1"/>
                  <a:t>satu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arah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ekor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kiri</a:t>
                </a:r>
                <a:r>
                  <a:rPr lang="en-ID" sz="2000" dirty="0"/>
                  <a:t>:</a:t>
                </a:r>
              </a:p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h𝑖𝑡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 sz="2000" dirty="0"/>
              </a:p>
              <a:p>
                <a:pPr marL="285750" indent="-285750" algn="just">
                  <a:lnSpc>
                    <a:spcPct val="11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US" sz="2000" dirty="0" err="1"/>
                  <a:t>Untuk</a:t>
                </a:r>
                <a:r>
                  <a:rPr lang="en-US" sz="2000" dirty="0"/>
                  <a:t> uji </a:t>
                </a:r>
                <a:r>
                  <a:rPr lang="en-US" sz="2000" dirty="0" err="1"/>
                  <a:t>dua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arah</a:t>
                </a:r>
                <a:r>
                  <a:rPr lang="en-US" sz="2000" dirty="0"/>
                  <a:t> </a:t>
                </a:r>
              </a:p>
              <a:p>
                <a:pPr algn="just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h𝑖𝑡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D" sz="2000" dirty="0"/>
              </a:p>
              <a:p>
                <a:pPr algn="just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ID" sz="2000" dirty="0" err="1"/>
                  <a:t>Tolak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jika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nilai</a:t>
                </a:r>
                <a:r>
                  <a:rPr lang="en-ID" sz="2000" dirty="0"/>
                  <a:t> p sangat </a:t>
                </a:r>
                <a:r>
                  <a:rPr lang="en-ID" sz="2000" dirty="0" err="1"/>
                  <a:t>kecil</a:t>
                </a:r>
                <a:r>
                  <a:rPr lang="en-ID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sz="2000" dirty="0"/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C1A9DF-86AF-43BC-93D2-9D4C63286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90" y="3459801"/>
                <a:ext cx="5183183" cy="3321679"/>
              </a:xfrm>
              <a:prstGeom prst="rect">
                <a:avLst/>
              </a:prstGeom>
              <a:blipFill>
                <a:blip r:embed="rId5"/>
                <a:stretch>
                  <a:fillRect l="-1293" t="-735" b="-25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38AD2-BDC2-40FA-A78B-DB70B256A95A}"/>
                  </a:ext>
                </a:extLst>
              </p:cNvPr>
              <p:cNvSpPr txBox="1"/>
              <p:nvPr/>
            </p:nvSpPr>
            <p:spPr>
              <a:xfrm>
                <a:off x="7902432" y="653665"/>
                <a:ext cx="3131545" cy="70788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/>
                  <a:t> diketahui</a:t>
                </a:r>
                <a:endParaRPr lang="en-ID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38AD2-BDC2-40FA-A78B-DB70B256A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432" y="653665"/>
                <a:ext cx="3131545" cy="707886"/>
              </a:xfrm>
              <a:prstGeom prst="rect">
                <a:avLst/>
              </a:prstGeom>
              <a:blipFill>
                <a:blip r:embed="rId6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49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389-5043-490F-9676-2B218D3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9908571" cy="1450757"/>
          </a:xfrm>
        </p:spPr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Hipotesis</a:t>
            </a:r>
            <a:r>
              <a:rPr lang="en-US" dirty="0"/>
              <a:t> Satu dan </a:t>
            </a:r>
            <a:r>
              <a:rPr lang="en-US" dirty="0" err="1"/>
              <a:t>dua</a:t>
            </a:r>
            <a:r>
              <a:rPr lang="en-US" dirty="0"/>
              <a:t> Nilai Tengah </a:t>
            </a:r>
            <a:r>
              <a:rPr lang="en-US" dirty="0" err="1"/>
              <a:t>dengan</a:t>
            </a:r>
            <a:r>
              <a:rPr lang="en-US" dirty="0"/>
              <a:t> 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629E-7677-4FE7-A87D-0B9C70B8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237" y="2421763"/>
            <a:ext cx="3430653" cy="81534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perintah</a:t>
            </a:r>
            <a:r>
              <a:rPr lang="en-US" sz="2200" dirty="0"/>
              <a:t> yang bersifat </a:t>
            </a:r>
            <a:r>
              <a:rPr lang="en-US" sz="2200" b="1" i="1" dirty="0"/>
              <a:t>built in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uji </a:t>
            </a:r>
            <a:r>
              <a:rPr lang="en-US" sz="2200" dirty="0" err="1"/>
              <a:t>ini</a:t>
            </a:r>
            <a:endParaRPr lang="en-ID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FC9B5-DCC4-4266-A656-3F50F978D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40" y="3743220"/>
            <a:ext cx="7299477" cy="10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E184-AB11-414E-9ECD-1B0687B9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70" y="583030"/>
            <a:ext cx="3876350" cy="1144170"/>
          </a:xfrm>
        </p:spPr>
        <p:txBody>
          <a:bodyPr>
            <a:noAutofit/>
          </a:bodyPr>
          <a:lstStyle/>
          <a:p>
            <a:r>
              <a:rPr lang="en-US" sz="3500" dirty="0"/>
              <a:t>Uji </a:t>
            </a:r>
            <a:r>
              <a:rPr lang="en-US" sz="3500" dirty="0" err="1"/>
              <a:t>Hipotesis</a:t>
            </a:r>
            <a:r>
              <a:rPr lang="en-US" sz="3500" dirty="0"/>
              <a:t> Satu dan </a:t>
            </a:r>
            <a:r>
              <a:rPr lang="en-US" sz="3500" dirty="0" err="1"/>
              <a:t>dua</a:t>
            </a:r>
            <a:r>
              <a:rPr lang="en-US" sz="3500" dirty="0"/>
              <a:t> Nilai Tengah </a:t>
            </a:r>
            <a:r>
              <a:rPr lang="en-US" sz="3500" dirty="0" err="1"/>
              <a:t>dengan</a:t>
            </a:r>
            <a:r>
              <a:rPr lang="en-US" sz="3500" dirty="0"/>
              <a:t> R</a:t>
            </a:r>
            <a:endParaRPr lang="en-ID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754A3B6-24B4-437D-9239-C55191D871E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0403861"/>
                  </p:ext>
                </p:extLst>
              </p:nvPr>
            </p:nvGraphicFramePr>
            <p:xfrm>
              <a:off x="681994" y="1870419"/>
              <a:ext cx="11175827" cy="404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5477">
                      <a:extLst>
                        <a:ext uri="{9D8B030D-6E8A-4147-A177-3AD203B41FA5}">
                          <a16:colId xmlns:a16="http://schemas.microsoft.com/office/drawing/2014/main" val="2403909803"/>
                        </a:ext>
                      </a:extLst>
                    </a:gridCol>
                    <a:gridCol w="281538">
                      <a:extLst>
                        <a:ext uri="{9D8B030D-6E8A-4147-A177-3AD203B41FA5}">
                          <a16:colId xmlns:a16="http://schemas.microsoft.com/office/drawing/2014/main" val="634433864"/>
                        </a:ext>
                      </a:extLst>
                    </a:gridCol>
                    <a:gridCol w="8538812">
                      <a:extLst>
                        <a:ext uri="{9D8B030D-6E8A-4147-A177-3AD203B41FA5}">
                          <a16:colId xmlns:a16="http://schemas.microsoft.com/office/drawing/2014/main" val="3762777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Argumen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Penjelasan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77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vektor</a:t>
                          </a:r>
                          <a:r>
                            <a:rPr lang="en-US" dirty="0"/>
                            <a:t> data</a:t>
                          </a:r>
                          <a:r>
                            <a:rPr lang="en-ID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539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y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vektor</a:t>
                          </a:r>
                          <a:r>
                            <a:rPr lang="en-US" dirty="0"/>
                            <a:t> data </a:t>
                          </a:r>
                          <a:r>
                            <a:rPr lang="en-US" dirty="0" err="1"/>
                            <a:t>kedua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opsional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jika</a:t>
                          </a:r>
                          <a:r>
                            <a:rPr lang="en-US" dirty="0"/>
                            <a:t> hendak </a:t>
                          </a:r>
                          <a:r>
                            <a:rPr lang="en-US" dirty="0" err="1"/>
                            <a:t>melakukan</a:t>
                          </a:r>
                          <a:r>
                            <a:rPr lang="en-US" dirty="0"/>
                            <a:t> uji </a:t>
                          </a:r>
                          <a:r>
                            <a:rPr lang="en-US" dirty="0" err="1"/>
                            <a:t>dua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nilai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tengah</a:t>
                          </a:r>
                          <a:r>
                            <a:rPr lang="en-US" dirty="0"/>
                            <a:t>. </a:t>
                          </a:r>
                          <a:r>
                            <a:rPr lang="en-US" dirty="0" err="1"/>
                            <a:t>Defaul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“NULL” </a:t>
                          </a:r>
                          <a:r>
                            <a:rPr lang="en-US" dirty="0" err="1"/>
                            <a:t>untuk</a:t>
                          </a:r>
                          <a:r>
                            <a:rPr lang="en-US" dirty="0"/>
                            <a:t> uji </a:t>
                          </a:r>
                          <a:r>
                            <a:rPr lang="en-US" dirty="0" err="1"/>
                            <a:t>satu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nilai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tengah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11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alternative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pernyataan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hipotesis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alternatif</a:t>
                          </a:r>
                          <a:r>
                            <a:rPr lang="en-US" dirty="0"/>
                            <a:t>, 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</a:t>
                          </a: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two.sided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” </a:t>
                          </a:r>
                          <a:r>
                            <a:rPr lang="en-US" dirty="0" err="1"/>
                            <a:t>sebagai</a:t>
                          </a:r>
                          <a:r>
                            <a:rPr lang="en-US" dirty="0"/>
                            <a:t> default,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“greater”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“less”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270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mu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/>
                            <a:t>nilai </a:t>
                          </a:r>
                          <a14:m>
                            <m:oMath xmlns:m="http://schemas.openxmlformats.org/officeDocument/2006/math">
                              <m:r>
                                <a:rPr lang="en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ID" dirty="0"/>
                            <a:t> yang </a:t>
                          </a:r>
                          <a:r>
                            <a:rPr lang="en-ID" dirty="0" err="1"/>
                            <a:t>dinyatakan</a:t>
                          </a:r>
                          <a:r>
                            <a:rPr lang="en-ID" dirty="0"/>
                            <a:t> pada </a:t>
                          </a:r>
                          <a:r>
                            <a:rPr lang="en-ID" dirty="0" err="1"/>
                            <a:t>hipotesis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19869"/>
                      </a:ext>
                    </a:extLst>
                  </a:tr>
                  <a:tr h="1449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paired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D" dirty="0" err="1"/>
                            <a:t>pernyataan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logika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jika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akan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dilakukan</a:t>
                          </a:r>
                          <a:r>
                            <a:rPr lang="en-ID" dirty="0"/>
                            <a:t> uji </a:t>
                          </a:r>
                          <a:r>
                            <a:rPr lang="en-ID" dirty="0" err="1"/>
                            <a:t>berpasangan</a:t>
                          </a:r>
                          <a:r>
                            <a:rPr lang="en-ID" dirty="0"/>
                            <a:t>. Default </a:t>
                          </a: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FALSE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272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var.equal</a:t>
                          </a:r>
                          <a:endParaRPr lang="en-ID" dirty="0">
                            <a:sym typeface="Wingdings" panose="05000000000000000000" pitchFamily="2" charset="2"/>
                          </a:endParaRPr>
                        </a:p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D" dirty="0" err="1"/>
                            <a:t>pernyataan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logika</a:t>
                          </a:r>
                          <a:r>
                            <a:rPr lang="en-ID" dirty="0"/>
                            <a:t> yang </a:t>
                          </a:r>
                          <a:r>
                            <a:rPr lang="en-ID" dirty="0" err="1"/>
                            <a:t>menyatakan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asumsi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sama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tidaknya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ragam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dua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populasi</a:t>
                          </a:r>
                          <a:r>
                            <a:rPr lang="en-ID" dirty="0"/>
                            <a:t> (pada uji </a:t>
                          </a:r>
                          <a:r>
                            <a:rPr lang="en-ID" dirty="0" err="1"/>
                            <a:t>dua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nilai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tengah</a:t>
                          </a:r>
                          <a:r>
                            <a:rPr lang="en-ID" dirty="0"/>
                            <a:t>). </a:t>
                          </a: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TRUE 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digunakan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ragam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gabungan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 panose="05000000000000000000" pitchFamily="2" charset="2"/>
                            </a:rPr>
                            <a:t>FALSE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digunakan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penyesuaian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derajat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bebas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Tidak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perlu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dinyatakan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untuk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uji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satu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nilai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tengah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9735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 panose="05000000000000000000" pitchFamily="2" charset="2"/>
                            </a:rPr>
                            <a:t>conf.level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tingkat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kepercayaan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yang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ditetapkan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untuk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membentuk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selang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kepercayaan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5318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754A3B6-24B4-437D-9239-C55191D871E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0403861"/>
                  </p:ext>
                </p:extLst>
              </p:nvPr>
            </p:nvGraphicFramePr>
            <p:xfrm>
              <a:off x="681994" y="1870419"/>
              <a:ext cx="11175827" cy="404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5477">
                      <a:extLst>
                        <a:ext uri="{9D8B030D-6E8A-4147-A177-3AD203B41FA5}">
                          <a16:colId xmlns:a16="http://schemas.microsoft.com/office/drawing/2014/main" val="2403909803"/>
                        </a:ext>
                      </a:extLst>
                    </a:gridCol>
                    <a:gridCol w="281538">
                      <a:extLst>
                        <a:ext uri="{9D8B030D-6E8A-4147-A177-3AD203B41FA5}">
                          <a16:colId xmlns:a16="http://schemas.microsoft.com/office/drawing/2014/main" val="634433864"/>
                        </a:ext>
                      </a:extLst>
                    </a:gridCol>
                    <a:gridCol w="8538812">
                      <a:extLst>
                        <a:ext uri="{9D8B030D-6E8A-4147-A177-3AD203B41FA5}">
                          <a16:colId xmlns:a16="http://schemas.microsoft.com/office/drawing/2014/main" val="3762777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Argumen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Penjelasan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77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vektor</a:t>
                          </a:r>
                          <a:r>
                            <a:rPr lang="en-US" dirty="0"/>
                            <a:t> data</a:t>
                          </a:r>
                          <a:r>
                            <a:rPr lang="en-ID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5390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y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vektor</a:t>
                          </a:r>
                          <a:r>
                            <a:rPr lang="en-US" dirty="0"/>
                            <a:t> data </a:t>
                          </a:r>
                          <a:r>
                            <a:rPr lang="en-US" dirty="0" err="1"/>
                            <a:t>kedua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opsional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jika</a:t>
                          </a:r>
                          <a:r>
                            <a:rPr lang="en-US" dirty="0"/>
                            <a:t> hendak </a:t>
                          </a:r>
                          <a:r>
                            <a:rPr lang="en-US" dirty="0" err="1"/>
                            <a:t>melakukan</a:t>
                          </a:r>
                          <a:r>
                            <a:rPr lang="en-US" dirty="0"/>
                            <a:t> uji </a:t>
                          </a:r>
                          <a:r>
                            <a:rPr lang="en-US" dirty="0" err="1"/>
                            <a:t>dua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nilai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tengah</a:t>
                          </a:r>
                          <a:r>
                            <a:rPr lang="en-US" dirty="0"/>
                            <a:t>. </a:t>
                          </a:r>
                          <a:r>
                            <a:rPr lang="en-US" dirty="0" err="1"/>
                            <a:t>Defaul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“NULL” </a:t>
                          </a:r>
                          <a:r>
                            <a:rPr lang="en-US" dirty="0" err="1"/>
                            <a:t>untuk</a:t>
                          </a:r>
                          <a:r>
                            <a:rPr lang="en-US" dirty="0"/>
                            <a:t> uji </a:t>
                          </a:r>
                          <a:r>
                            <a:rPr lang="en-US" dirty="0" err="1"/>
                            <a:t>satu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nilai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tengah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11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alternative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pernyataan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hipotesis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alternatif</a:t>
                          </a:r>
                          <a:r>
                            <a:rPr lang="en-US" dirty="0"/>
                            <a:t>, 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</a:t>
                          </a: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two.sided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” </a:t>
                          </a:r>
                          <a:r>
                            <a:rPr lang="en-US" dirty="0" err="1"/>
                            <a:t>sebagai</a:t>
                          </a:r>
                          <a:r>
                            <a:rPr lang="en-US" dirty="0"/>
                            <a:t> default,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“greater”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“less”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270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mu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956" t="-563333" r="-285" b="-47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198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paired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D" dirty="0" err="1"/>
                            <a:t>pernyataan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logika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jika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akan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dilakukan</a:t>
                          </a:r>
                          <a:r>
                            <a:rPr lang="en-ID" dirty="0"/>
                            <a:t> uji </a:t>
                          </a:r>
                          <a:r>
                            <a:rPr lang="en-ID" dirty="0" err="1"/>
                            <a:t>berpasangan</a:t>
                          </a:r>
                          <a:r>
                            <a:rPr lang="en-ID" dirty="0"/>
                            <a:t>. Default </a:t>
                          </a: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FALSE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27225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var.equal</a:t>
                          </a:r>
                          <a:endParaRPr lang="en-ID" dirty="0">
                            <a:sym typeface="Wingdings" panose="05000000000000000000" pitchFamily="2" charset="2"/>
                          </a:endParaRPr>
                        </a:p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D" dirty="0" err="1"/>
                            <a:t>pernyataan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logika</a:t>
                          </a:r>
                          <a:r>
                            <a:rPr lang="en-ID" dirty="0"/>
                            <a:t> yang </a:t>
                          </a:r>
                          <a:r>
                            <a:rPr lang="en-ID" dirty="0" err="1"/>
                            <a:t>menyatakan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asumsi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sama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tidaknya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ragam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dua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populasi</a:t>
                          </a:r>
                          <a:r>
                            <a:rPr lang="en-ID" dirty="0"/>
                            <a:t> (pada uji </a:t>
                          </a:r>
                          <a:r>
                            <a:rPr lang="en-ID" dirty="0" err="1"/>
                            <a:t>dua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nilai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tengah</a:t>
                          </a:r>
                          <a:r>
                            <a:rPr lang="en-ID" dirty="0"/>
                            <a:t>). </a:t>
                          </a: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TRUE 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digunakan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ragam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gabungan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 panose="05000000000000000000" pitchFamily="2" charset="2"/>
                            </a:rPr>
                            <a:t>FALSE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digunakan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penyesuaian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derajat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bebas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Tidak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perlu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dinyatakan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untuk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uji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satu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nilai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tengah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9735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 panose="05000000000000000000" pitchFamily="2" charset="2"/>
                            </a:rPr>
                            <a:t>conf.level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tingkat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kepercayaan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yang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ditetapkan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untuk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membentuk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selang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ID" dirty="0" err="1">
                              <a:sym typeface="Wingdings" panose="05000000000000000000" pitchFamily="2" charset="2"/>
                            </a:rPr>
                            <a:t>kepercayaan</a:t>
                          </a:r>
                          <a:r>
                            <a:rPr lang="en-ID" dirty="0">
                              <a:sym typeface="Wingdings" panose="05000000000000000000" pitchFamily="2" charset="2"/>
                            </a:rPr>
                            <a:t> 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53189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9ABF8D-9E1B-4FFA-AC7A-33D8FA54A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638" y="583030"/>
            <a:ext cx="7299477" cy="10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35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5A3D-3498-41FD-ABE7-1EE4BB5E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6: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E6476-414F-4736-938F-B16B8C76C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5"/>
                <a:ext cx="10058400" cy="1583266"/>
              </a:xfrm>
            </p:spPr>
            <p:txBody>
              <a:bodyPr>
                <a:noAutofit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Dimiliki data </a:t>
                </a:r>
                <a:r>
                  <a:rPr lang="en-US" sz="2200" dirty="0" err="1"/>
                  <a:t>sampel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sebagai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berikut</a:t>
                </a:r>
                <a:r>
                  <a:rPr lang="en-US" sz="2200" dirty="0"/>
                  <a:t>: 3, 7, 11, 0, 7, 0, 4, 5, 6, 2, yang </a:t>
                </a:r>
                <a:r>
                  <a:rPr lang="en-US" sz="2200" dirty="0" err="1"/>
                  <a:t>diasumsikan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berasal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sebaran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D" sz="22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ID" sz="2200" dirty="0"/>
                  <a:t>Akan </a:t>
                </a:r>
                <a:r>
                  <a:rPr lang="en-ID" sz="2200" dirty="0" err="1"/>
                  <a:t>diilustrasikan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penggunaan</a:t>
                </a:r>
                <a:r>
                  <a:rPr lang="en-ID" sz="2200" dirty="0"/>
                  <a:t> R </a:t>
                </a:r>
                <a:r>
                  <a:rPr lang="en-ID" sz="2200" dirty="0" err="1"/>
                  <a:t>untuk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menguji</a:t>
                </a:r>
                <a:r>
                  <a:rPr lang="en-ID" sz="22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200" i="1"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ID" sz="2200" i="1"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2200" i="1"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ID" sz="2200" i="1"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ID" sz="2200" i="1"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=3    </m:t>
                    </m:r>
                    <m:r>
                      <a:rPr lang="en-ID" sz="2200" i="1"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𝑣𝑠</m:t>
                    </m:r>
                    <m:r>
                      <a:rPr lang="en-ID" sz="2200" i="1"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    </m:t>
                    </m:r>
                    <m:sSub>
                      <m:sSubPr>
                        <m:ctrlPr>
                          <a:rPr lang="en-ID" sz="2200" i="1"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200" i="1"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ID" sz="2200" i="1"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D" sz="2200" i="1"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ID" sz="2200" i="1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ID" sz="2200" i="1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≠3</m:t>
                    </m:r>
                  </m:oMath>
                </a14:m>
                <a:endParaRPr lang="en-ID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E6476-414F-4736-938F-B16B8C76C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5"/>
                <a:ext cx="10058400" cy="1583266"/>
              </a:xfrm>
              <a:blipFill>
                <a:blip r:embed="rId2"/>
                <a:stretch>
                  <a:fillRect l="-1576" t="-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19D51A8-3F7C-45FD-9CEE-50462FD8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24" y="3747578"/>
            <a:ext cx="5650224" cy="302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9E1EF-2A80-40F7-AD38-48C3A834A7E1}"/>
              </a:ext>
            </a:extLst>
          </p:cNvPr>
          <p:cNvSpPr txBox="1"/>
          <p:nvPr/>
        </p:nvSpPr>
        <p:spPr>
          <a:xfrm>
            <a:off x="977135" y="3096479"/>
            <a:ext cx="81338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dirty="0" err="1"/>
              <a:t>Diawali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perintah</a:t>
            </a:r>
            <a:r>
              <a:rPr lang="en-ID" sz="2200" dirty="0"/>
              <a:t> input data pada </a:t>
            </a:r>
            <a:r>
              <a:rPr lang="en-ID" sz="2200" dirty="0" err="1"/>
              <a:t>vektor</a:t>
            </a:r>
            <a:r>
              <a:rPr lang="en-ID" sz="2200" dirty="0"/>
              <a:t> x: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4517F-E994-4354-A634-4855168155BC}"/>
              </a:ext>
            </a:extLst>
          </p:cNvPr>
          <p:cNvSpPr txBox="1"/>
          <p:nvPr/>
        </p:nvSpPr>
        <p:spPr>
          <a:xfrm>
            <a:off x="1314271" y="4270482"/>
            <a:ext cx="94932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dirty="0"/>
              <a:t> </a:t>
            </a:r>
            <a:r>
              <a:rPr lang="en-ID" sz="2200" dirty="0" err="1"/>
              <a:t>Digunakan</a:t>
            </a:r>
            <a:r>
              <a:rPr lang="en-ID" sz="2200" dirty="0"/>
              <a:t> </a:t>
            </a:r>
            <a:r>
              <a:rPr lang="en-ID" sz="2200" dirty="0" err="1"/>
              <a:t>fungsi</a:t>
            </a:r>
            <a:r>
              <a:rPr lang="en-ID" sz="2200" dirty="0"/>
              <a:t> </a:t>
            </a:r>
            <a:r>
              <a:rPr lang="en-ID" sz="2200" dirty="0" err="1"/>
              <a:t>t.test</a:t>
            </a:r>
            <a:r>
              <a:rPr lang="en-ID" sz="2200" dirty="0"/>
              <a:t>() </a:t>
            </a:r>
            <a:r>
              <a:rPr lang="en-ID" sz="2200" dirty="0" err="1"/>
              <a:t>dengan</a:t>
            </a:r>
            <a:r>
              <a:rPr lang="en-ID" sz="2200" dirty="0"/>
              <a:t> argument </a:t>
            </a:r>
            <a:r>
              <a:rPr lang="en-ID" sz="2200" dirty="0" err="1"/>
              <a:t>satu</a:t>
            </a:r>
            <a:r>
              <a:rPr lang="en-ID" sz="2200" dirty="0"/>
              <a:t> </a:t>
            </a:r>
            <a:r>
              <a:rPr lang="en-ID" sz="2200" dirty="0" err="1"/>
              <a:t>vektor</a:t>
            </a:r>
            <a:r>
              <a:rPr lang="en-ID" sz="2200" dirty="0"/>
              <a:t> data (x) </a:t>
            </a:r>
            <a:r>
              <a:rPr lang="en-ID" sz="2200" dirty="0" err="1"/>
              <a:t>saja</a:t>
            </a:r>
            <a:r>
              <a:rPr lang="en-ID" sz="2200" dirty="0"/>
              <a:t>, alternative=“</a:t>
            </a:r>
            <a:r>
              <a:rPr lang="en-ID" sz="2200" dirty="0" err="1"/>
              <a:t>two.sided</a:t>
            </a:r>
            <a:r>
              <a:rPr lang="en-ID" sz="2200" dirty="0"/>
              <a:t>” dan mu=3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123EF5-AA09-4CC3-A722-A79AC768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984" y="5260137"/>
            <a:ext cx="6686162" cy="35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4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5A3D-3498-41FD-ABE7-1EE4BB5E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6 (lanjutan):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E6476-414F-4736-938F-B16B8C76C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5"/>
                <a:ext cx="10058400" cy="1583266"/>
              </a:xfrm>
            </p:spPr>
            <p:txBody>
              <a:bodyPr>
                <a:noAutofit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Dimiliki data </a:t>
                </a:r>
                <a:r>
                  <a:rPr lang="en-US" sz="2200" dirty="0" err="1"/>
                  <a:t>sampel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sebagai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berikut</a:t>
                </a:r>
                <a:r>
                  <a:rPr lang="en-US" sz="2200" dirty="0"/>
                  <a:t>: 3, 7, 11, 0, 7, 0, 4, 5, 6, 2, yang </a:t>
                </a:r>
                <a:r>
                  <a:rPr lang="en-US" sz="2200" dirty="0" err="1"/>
                  <a:t>diasumsikan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berasal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sebaran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D" sz="22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200" i="1"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ID" sz="2200" i="1"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2200" i="1"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ID" sz="2200" i="1"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ID" sz="2200" i="1"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=3    </m:t>
                    </m:r>
                    <m:r>
                      <a:rPr lang="en-ID" sz="2200" i="1"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𝑣𝑠</m:t>
                    </m:r>
                    <m:r>
                      <a:rPr lang="en-ID" sz="2200" i="1"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    </m:t>
                    </m:r>
                    <m:sSub>
                      <m:sSubPr>
                        <m:ctrlPr>
                          <a:rPr lang="en-ID" sz="2200" i="1"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200" i="1"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ID" sz="2200" i="1"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D" sz="2200" i="1"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ID" sz="2200" i="1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ID" sz="2200" i="1"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≠3</m:t>
                    </m:r>
                  </m:oMath>
                </a14:m>
                <a:endParaRPr lang="en-ID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E6476-414F-4736-938F-B16B8C76C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5"/>
                <a:ext cx="10058400" cy="1583266"/>
              </a:xfrm>
              <a:blipFill>
                <a:blip r:embed="rId2"/>
                <a:stretch>
                  <a:fillRect l="-1576" t="-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DB4517F-E994-4354-A634-4855168155BC}"/>
              </a:ext>
            </a:extLst>
          </p:cNvPr>
          <p:cNvSpPr txBox="1"/>
          <p:nvPr/>
        </p:nvSpPr>
        <p:spPr>
          <a:xfrm>
            <a:off x="1256657" y="3159150"/>
            <a:ext cx="94932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dirty="0" err="1"/>
              <a:t>Hasilnya</a:t>
            </a:r>
            <a:r>
              <a:rPr lang="en-ID" sz="22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331C1-E3BC-42E5-8CF3-63919614B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472" y="3278536"/>
            <a:ext cx="7105879" cy="3071466"/>
          </a:xfrm>
          <a:prstGeom prst="rect">
            <a:avLst/>
          </a:prstGeom>
          <a:solidFill>
            <a:srgbClr val="FFFF00">
              <a:alpha val="31000"/>
            </a:srgbClr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7B4F1F-F0D6-4E3A-B0F0-C570EA4A25F0}"/>
                  </a:ext>
                </a:extLst>
              </p:cNvPr>
              <p:cNvSpPr txBox="1"/>
              <p:nvPr/>
            </p:nvSpPr>
            <p:spPr>
              <a:xfrm>
                <a:off x="1063586" y="4903452"/>
                <a:ext cx="3778786" cy="13234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Kesimpulan: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tidak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ditolak</a:t>
                </a:r>
                <a:r>
                  <a:rPr lang="en-ID" sz="2000" dirty="0"/>
                  <a:t>, </a:t>
                </a:r>
                <a:r>
                  <a:rPr lang="en-US" sz="2000" dirty="0" err="1"/>
                  <a:t>tidak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dimiliki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cukup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bukti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menyatakan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bahwa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tengah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populasi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berbeda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dari</a:t>
                </a:r>
                <a:r>
                  <a:rPr lang="en-US" sz="2000" dirty="0"/>
                  <a:t> 3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7B4F1F-F0D6-4E3A-B0F0-C570EA4A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86" y="4903452"/>
                <a:ext cx="3778786" cy="1323439"/>
              </a:xfrm>
              <a:prstGeom prst="rect">
                <a:avLst/>
              </a:prstGeom>
              <a:blipFill>
                <a:blip r:embed="rId4"/>
                <a:stretch>
                  <a:fillRect l="-1613" t="-2304" r="-1613" b="-73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F52F117-6AEB-4B21-902D-1853503F08C8}"/>
              </a:ext>
            </a:extLst>
          </p:cNvPr>
          <p:cNvSpPr txBox="1"/>
          <p:nvPr/>
        </p:nvSpPr>
        <p:spPr>
          <a:xfrm>
            <a:off x="1025486" y="3642194"/>
            <a:ext cx="3778786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t hitung (</a:t>
            </a:r>
            <a:r>
              <a:rPr lang="en-US" sz="2000" dirty="0" err="1"/>
              <a:t>statistik</a:t>
            </a:r>
            <a:r>
              <a:rPr lang="en-US" sz="2000" dirty="0"/>
              <a:t> uji) </a:t>
            </a:r>
            <a:r>
              <a:rPr lang="en-US" sz="2000" dirty="0" err="1"/>
              <a:t>sebesar</a:t>
            </a:r>
            <a:r>
              <a:rPr lang="en-US" sz="2000" dirty="0"/>
              <a:t> 1.3789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derajat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 9, </a:t>
            </a:r>
            <a:r>
              <a:rPr lang="en-US" sz="2000" dirty="0" err="1"/>
              <a:t>nilai</a:t>
            </a:r>
            <a:r>
              <a:rPr lang="en-US" sz="2000" dirty="0"/>
              <a:t> p=0.2012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4CBB12-FDFB-4C2C-B42D-D02E04CCEA5C}"/>
              </a:ext>
            </a:extLst>
          </p:cNvPr>
          <p:cNvSpPr/>
          <p:nvPr/>
        </p:nvSpPr>
        <p:spPr>
          <a:xfrm>
            <a:off x="4862192" y="4564134"/>
            <a:ext cx="2528575" cy="186056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FF3183-B972-4F30-9823-BCB4FCC8F837}"/>
              </a:ext>
            </a:extLst>
          </p:cNvPr>
          <p:cNvSpPr/>
          <p:nvPr/>
        </p:nvSpPr>
        <p:spPr>
          <a:xfrm>
            <a:off x="7572464" y="4548890"/>
            <a:ext cx="2528575" cy="186056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40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F1AC-84BC-42A3-9F54-D5C26C43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7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64DD3-D609-4407-83E0-FA40B7387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</p:spPr>
            <p:txBody>
              <a:bodyPr>
                <a:noAutofit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Menggunakan fungsi “</a:t>
                </a:r>
                <a:r>
                  <a:rPr lang="en-US" dirty="0" err="1"/>
                  <a:t>t.hit</a:t>
                </a:r>
                <a:r>
                  <a:rPr lang="en-US" dirty="0"/>
                  <a:t>()”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melakukan</a:t>
                </a:r>
                <a:r>
                  <a:rPr lang="en-US" dirty="0"/>
                  <a:t> uji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pada </a:t>
                </a:r>
                <a:r>
                  <a:rPr lang="en-US" dirty="0" err="1"/>
                  <a:t>dua</a:t>
                </a:r>
                <a:r>
                  <a:rPr lang="en-US" dirty="0"/>
                  <a:t> set data </a:t>
                </a:r>
                <a:r>
                  <a:rPr lang="en-US" dirty="0" err="1"/>
                  <a:t>bangkitan</a:t>
                </a:r>
                <a:r>
                  <a:rPr lang="en-US" dirty="0"/>
                  <a:t> </a:t>
                </a:r>
              </a:p>
              <a:p>
                <a:pPr marL="544608" lvl="1" indent="-252000">
                  <a:buFont typeface="Wingdings" panose="05000000000000000000" pitchFamily="2" charset="2"/>
                  <a:buChar char="§"/>
                </a:pPr>
                <a:r>
                  <a:rPr lang="en-US" sz="2000" b="1" dirty="0" err="1"/>
                  <a:t>nilai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tengah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populasi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satu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lebih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kecil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daripada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nilai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tengah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populasi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dua</a:t>
                </a:r>
                <a:endParaRPr lang="en-US" sz="2000" b="1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Set data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disimpan</a:t>
                </a:r>
                <a:r>
                  <a:rPr lang="en-US" dirty="0"/>
                  <a:t> pada </a:t>
                </a:r>
                <a:r>
                  <a:rPr lang="en-US" dirty="0" err="1"/>
                  <a:t>vektor</a:t>
                </a:r>
                <a:r>
                  <a:rPr lang="en-US" dirty="0"/>
                  <a:t> y, </a:t>
                </a:r>
                <a:r>
                  <a:rPr lang="en-US" dirty="0" err="1"/>
                  <a:t>sebanyak</a:t>
                </a:r>
                <a:r>
                  <a:rPr lang="en-US" dirty="0"/>
                  <a:t> 15, </a:t>
                </a:r>
                <a:r>
                  <a:rPr lang="en-US" dirty="0" err="1"/>
                  <a:t>dibangkitkan</a:t>
                </a:r>
                <a:r>
                  <a:rPr lang="en-US" dirty="0"/>
                  <a:t> </a:t>
                </a:r>
                <a:r>
                  <a:rPr lang="en-US" dirty="0" err="1"/>
                  <a:t>sesuai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20,8</m:t>
                        </m:r>
                      </m:e>
                    </m:d>
                  </m:oMath>
                </a14:m>
                <a:endParaRPr lang="en-ID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Set data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disimpan</a:t>
                </a:r>
                <a:r>
                  <a:rPr lang="en-US" dirty="0"/>
                  <a:t> pada </a:t>
                </a:r>
                <a:r>
                  <a:rPr lang="en-US" dirty="0" err="1"/>
                  <a:t>vektor</a:t>
                </a:r>
                <a:r>
                  <a:rPr lang="en-US" dirty="0"/>
                  <a:t> x, </a:t>
                </a:r>
                <a:r>
                  <a:rPr lang="en-US" dirty="0" err="1"/>
                  <a:t>sebanyak</a:t>
                </a:r>
                <a:r>
                  <a:rPr lang="en-US" dirty="0"/>
                  <a:t> 10, </a:t>
                </a:r>
                <a:r>
                  <a:rPr lang="en-US" dirty="0" err="1"/>
                  <a:t>dibangkitkan</a:t>
                </a:r>
                <a:r>
                  <a:rPr lang="en-US" dirty="0"/>
                  <a:t> </a:t>
                </a:r>
                <a:r>
                  <a:rPr lang="en-US" dirty="0" err="1"/>
                  <a:t>sesuai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ID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endParaRPr lang="en-ID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64DD3-D609-4407-83E0-FA40B7387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  <a:blipFill>
                <a:blip r:embed="rId2"/>
                <a:stretch>
                  <a:fillRect l="-1455" t="-4231" b="-265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61A30E-4D8E-43CA-84BB-57A10369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408" y="3840009"/>
            <a:ext cx="4223183" cy="7959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C29774-5C77-4CA6-8556-B0B7BD61F0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9682" y="4982270"/>
                <a:ext cx="10644130" cy="145075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Dengan </a:t>
                </a:r>
                <a:r>
                  <a:rPr lang="en-US" dirty="0" err="1"/>
                  <a:t>asumsi</a:t>
                </a:r>
                <a:r>
                  <a:rPr lang="en-US" dirty="0"/>
                  <a:t>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0 (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Input </a:t>
                </a:r>
                <a:r>
                  <a:rPr lang="en-US" dirty="0" err="1"/>
                  <a:t>untuk</a:t>
                </a:r>
                <a:r>
                  <a:rPr lang="en-US" dirty="0"/>
                  <a:t> fungsi </a:t>
                </a:r>
                <a:r>
                  <a:rPr lang="en-US" dirty="0" err="1"/>
                  <a:t>t.hit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: </a:t>
                </a:r>
                <a:r>
                  <a:rPr lang="en-US" dirty="0" err="1"/>
                  <a:t>vektor</a:t>
                </a:r>
                <a:r>
                  <a:rPr lang="en-US" dirty="0"/>
                  <a:t> y, vektor x,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var.equal</a:t>
                </a:r>
                <a:r>
                  <a:rPr lang="en-ID" dirty="0"/>
                  <a:t>=TRUE, alternative = “less”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C29774-5C77-4CA6-8556-B0B7BD61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82" y="4982270"/>
                <a:ext cx="10644130" cy="1450757"/>
              </a:xfrm>
              <a:prstGeom prst="rect">
                <a:avLst/>
              </a:prstGeom>
              <a:blipFill>
                <a:blip r:embed="rId4"/>
                <a:stretch>
                  <a:fillRect l="-1432" t="-420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123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F1AC-84BC-42A3-9F54-D5C26C43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7 (lanjutan)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C29774-5C77-4CA6-8556-B0B7BD61F0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631" y="1978243"/>
                <a:ext cx="10644130" cy="145075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Dengan </a:t>
                </a:r>
                <a:r>
                  <a:rPr lang="en-US" dirty="0" err="1"/>
                  <a:t>asumsi</a:t>
                </a:r>
                <a:r>
                  <a:rPr lang="en-US" dirty="0"/>
                  <a:t>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0 (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Input </a:t>
                </a:r>
                <a:r>
                  <a:rPr lang="en-US" dirty="0" err="1"/>
                  <a:t>untuk</a:t>
                </a:r>
                <a:r>
                  <a:rPr lang="en-US" dirty="0"/>
                  <a:t> fungsi </a:t>
                </a:r>
                <a:r>
                  <a:rPr lang="en-US" dirty="0" err="1"/>
                  <a:t>t.hit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: </a:t>
                </a:r>
                <a:r>
                  <a:rPr lang="en-US" dirty="0" err="1"/>
                  <a:t>vektor</a:t>
                </a:r>
                <a:r>
                  <a:rPr lang="en-US" dirty="0"/>
                  <a:t> y, vektor x,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var.equal</a:t>
                </a:r>
                <a:r>
                  <a:rPr lang="en-ID" dirty="0"/>
                  <a:t>=TRUE, alternative = “less than”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C29774-5C77-4CA6-8556-B0B7BD61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31" y="1978243"/>
                <a:ext cx="10644130" cy="1450757"/>
              </a:xfrm>
              <a:prstGeom prst="rect">
                <a:avLst/>
              </a:prstGeom>
              <a:blipFill>
                <a:blip r:embed="rId2"/>
                <a:stretch>
                  <a:fillRect l="-1489" t="-46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39B4FD-B4B1-4B34-B159-B845294A45C4}"/>
                  </a:ext>
                </a:extLst>
              </p:cNvPr>
              <p:cNvSpPr txBox="1"/>
              <p:nvPr/>
            </p:nvSpPr>
            <p:spPr>
              <a:xfrm>
                <a:off x="413257" y="4781596"/>
                <a:ext cx="3778786" cy="19389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Kesimpulan: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tidak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ditolak</a:t>
                </a:r>
                <a:r>
                  <a:rPr lang="en-ID" sz="2000" dirty="0"/>
                  <a:t>, </a:t>
                </a:r>
                <a:r>
                  <a:rPr lang="en-US" sz="2000" dirty="0" err="1"/>
                  <a:t>tidak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dimiliki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cukup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bukti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menyatakan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bahwa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tengah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populasi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pertama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lebih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kecil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daripada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tengah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populasi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kedua</a:t>
                </a:r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39B4FD-B4B1-4B34-B159-B845294A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7" y="4781596"/>
                <a:ext cx="3778786" cy="1938992"/>
              </a:xfrm>
              <a:prstGeom prst="rect">
                <a:avLst/>
              </a:prstGeom>
              <a:blipFill>
                <a:blip r:embed="rId3"/>
                <a:stretch>
                  <a:fillRect l="-1774" t="-1572" r="-1452" b="-47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5F7105-1CF6-42CC-8D76-4451AC9E9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18" y="3786395"/>
            <a:ext cx="7898082" cy="28985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852DF2-A3F0-4029-A96A-C2329F37F4DF}"/>
              </a:ext>
            </a:extLst>
          </p:cNvPr>
          <p:cNvSpPr/>
          <p:nvPr/>
        </p:nvSpPr>
        <p:spPr>
          <a:xfrm>
            <a:off x="4271884" y="4981132"/>
            <a:ext cx="2528575" cy="186056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B13D8-27DC-4040-BFD7-5D70605F07D9}"/>
              </a:ext>
            </a:extLst>
          </p:cNvPr>
          <p:cNvSpPr/>
          <p:nvPr/>
        </p:nvSpPr>
        <p:spPr>
          <a:xfrm>
            <a:off x="6822493" y="4970115"/>
            <a:ext cx="2528575" cy="186056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A852D-EC95-4CF5-B8C6-8638B8545B85}"/>
              </a:ext>
            </a:extLst>
          </p:cNvPr>
          <p:cNvSpPr txBox="1"/>
          <p:nvPr/>
        </p:nvSpPr>
        <p:spPr>
          <a:xfrm>
            <a:off x="413257" y="3549776"/>
            <a:ext cx="3778786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t hitung (</a:t>
            </a:r>
            <a:r>
              <a:rPr lang="en-US" sz="2000" dirty="0" err="1"/>
              <a:t>statistik</a:t>
            </a:r>
            <a:r>
              <a:rPr lang="en-US" sz="2000" dirty="0"/>
              <a:t> uji) </a:t>
            </a:r>
            <a:r>
              <a:rPr lang="en-US" sz="2000" dirty="0" err="1"/>
              <a:t>sebesar</a:t>
            </a:r>
            <a:r>
              <a:rPr lang="en-US" sz="2000" dirty="0"/>
              <a:t> 3.7631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derajat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 23, </a:t>
            </a:r>
            <a:r>
              <a:rPr lang="en-US" sz="2000" dirty="0" err="1"/>
              <a:t>nilai</a:t>
            </a:r>
            <a:r>
              <a:rPr lang="en-US" sz="2000" dirty="0"/>
              <a:t> p=0.995</a:t>
            </a:r>
          </a:p>
        </p:txBody>
      </p:sp>
    </p:spTree>
    <p:extLst>
      <p:ext uri="{BB962C8B-B14F-4D97-AF65-F5344CB8AC3E}">
        <p14:creationId xmlns:p14="http://schemas.microsoft.com/office/powerpoint/2010/main" val="4149968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F1AC-84BC-42A3-9F54-D5C26C43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8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64DD3-D609-4407-83E0-FA40B7387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</p:spPr>
            <p:txBody>
              <a:bodyPr>
                <a:noAutofit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Menggunakan fungsi “</a:t>
                </a:r>
                <a:r>
                  <a:rPr lang="en-US" dirty="0" err="1"/>
                  <a:t>t.hit</a:t>
                </a:r>
                <a:r>
                  <a:rPr lang="en-US" dirty="0"/>
                  <a:t>()”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melakukan</a:t>
                </a:r>
                <a:r>
                  <a:rPr lang="en-US" dirty="0"/>
                  <a:t> uji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pada </a:t>
                </a:r>
                <a:r>
                  <a:rPr lang="en-US" dirty="0" err="1"/>
                  <a:t>dua</a:t>
                </a:r>
                <a:r>
                  <a:rPr lang="en-US" dirty="0"/>
                  <a:t> set data </a:t>
                </a:r>
                <a:r>
                  <a:rPr lang="en-US" dirty="0" err="1"/>
                  <a:t>bangkitan</a:t>
                </a:r>
                <a:r>
                  <a:rPr lang="en-US" dirty="0"/>
                  <a:t> </a:t>
                </a:r>
              </a:p>
              <a:p>
                <a:pPr marL="544608" lvl="1" indent="-252000">
                  <a:buFont typeface="Wingdings" panose="05000000000000000000" pitchFamily="2" charset="2"/>
                  <a:buChar char="§"/>
                </a:pPr>
                <a:r>
                  <a:rPr lang="en-US" sz="2000" b="1" dirty="0" err="1"/>
                  <a:t>nilai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tengah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populasi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satu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lebih</a:t>
                </a:r>
                <a:r>
                  <a:rPr lang="en-US" sz="2000" b="1" dirty="0"/>
                  <a:t> besar </a:t>
                </a:r>
                <a:r>
                  <a:rPr lang="en-US" sz="2000" b="1" dirty="0" err="1"/>
                  <a:t>daripada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nilai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tengah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populasi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dua</a:t>
                </a:r>
                <a:endParaRPr lang="en-US" sz="2000" b="1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Set data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disimpan</a:t>
                </a:r>
                <a:r>
                  <a:rPr lang="en-US" dirty="0"/>
                  <a:t> pada </a:t>
                </a:r>
                <a:r>
                  <a:rPr lang="en-US" dirty="0" err="1"/>
                  <a:t>vektor</a:t>
                </a:r>
                <a:r>
                  <a:rPr lang="en-US" dirty="0"/>
                  <a:t> y, </a:t>
                </a:r>
                <a:r>
                  <a:rPr lang="en-US" dirty="0" err="1"/>
                  <a:t>sebanyak</a:t>
                </a:r>
                <a:r>
                  <a:rPr lang="en-US" dirty="0"/>
                  <a:t> 15, </a:t>
                </a:r>
                <a:r>
                  <a:rPr lang="en-US" dirty="0" err="1"/>
                  <a:t>dibangkitkan</a:t>
                </a:r>
                <a:r>
                  <a:rPr lang="en-US" dirty="0"/>
                  <a:t> </a:t>
                </a:r>
                <a:r>
                  <a:rPr lang="en-US" dirty="0" err="1"/>
                  <a:t>sesuai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20,8</m:t>
                        </m:r>
                      </m:e>
                    </m:d>
                  </m:oMath>
                </a14:m>
                <a:endParaRPr lang="en-ID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Set data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disimpan</a:t>
                </a:r>
                <a:r>
                  <a:rPr lang="en-US" dirty="0"/>
                  <a:t> pada </a:t>
                </a:r>
                <a:r>
                  <a:rPr lang="en-US" dirty="0" err="1"/>
                  <a:t>vektor</a:t>
                </a:r>
                <a:r>
                  <a:rPr lang="en-US" dirty="0"/>
                  <a:t> x, </a:t>
                </a:r>
                <a:r>
                  <a:rPr lang="en-US" dirty="0" err="1"/>
                  <a:t>sebanyak</a:t>
                </a:r>
                <a:r>
                  <a:rPr lang="en-US" dirty="0"/>
                  <a:t> 10, </a:t>
                </a:r>
                <a:r>
                  <a:rPr lang="en-US" dirty="0" err="1"/>
                  <a:t>dibangkitkan</a:t>
                </a:r>
                <a:r>
                  <a:rPr lang="en-US" dirty="0"/>
                  <a:t> </a:t>
                </a:r>
                <a:r>
                  <a:rPr lang="en-US" dirty="0" err="1"/>
                  <a:t>sesuai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ID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endParaRPr lang="en-ID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64DD3-D609-4407-83E0-FA40B7387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  <a:blipFill>
                <a:blip r:embed="rId2"/>
                <a:stretch>
                  <a:fillRect l="-1455" t="-4231" b="-265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61A30E-4D8E-43CA-84BB-57A10369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408" y="3840009"/>
            <a:ext cx="4223183" cy="7959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C29774-5C77-4CA6-8556-B0B7BD61F0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9681" y="4982270"/>
                <a:ext cx="10853451" cy="145075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Dengan </a:t>
                </a:r>
                <a:r>
                  <a:rPr lang="en-US" dirty="0" err="1"/>
                  <a:t>asumsi</a:t>
                </a:r>
                <a:r>
                  <a:rPr lang="en-US" dirty="0"/>
                  <a:t>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&gt;0 (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Input </a:t>
                </a:r>
                <a:r>
                  <a:rPr lang="en-US" dirty="0" err="1"/>
                  <a:t>untuk</a:t>
                </a:r>
                <a:r>
                  <a:rPr lang="en-US" dirty="0"/>
                  <a:t> fungsi </a:t>
                </a:r>
                <a:r>
                  <a:rPr lang="en-US" dirty="0" err="1"/>
                  <a:t>t.hit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: </a:t>
                </a:r>
                <a:r>
                  <a:rPr lang="en-US" dirty="0" err="1"/>
                  <a:t>vektor</a:t>
                </a:r>
                <a:r>
                  <a:rPr lang="en-US" dirty="0"/>
                  <a:t> y, vektor x,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var.equal</a:t>
                </a:r>
                <a:r>
                  <a:rPr lang="en-ID" dirty="0"/>
                  <a:t>=FALSE, alternative = “greater”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C29774-5C77-4CA6-8556-B0B7BD61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81" y="4982270"/>
                <a:ext cx="10853451" cy="1450757"/>
              </a:xfrm>
              <a:prstGeom prst="rect">
                <a:avLst/>
              </a:prstGeom>
              <a:blipFill>
                <a:blip r:embed="rId4"/>
                <a:stretch>
                  <a:fillRect l="-1404" t="-420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343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F1AC-84BC-42A3-9F54-D5C26C43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8 (lanjutan)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C29774-5C77-4CA6-8556-B0B7BD61F0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631" y="1978243"/>
                <a:ext cx="11052090" cy="145075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Dengan </a:t>
                </a:r>
                <a:r>
                  <a:rPr lang="en-US" dirty="0" err="1"/>
                  <a:t>asumsi</a:t>
                </a:r>
                <a:r>
                  <a:rPr lang="en-US" dirty="0"/>
                  <a:t>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ragam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&gt;0 (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Input </a:t>
                </a:r>
                <a:r>
                  <a:rPr lang="en-US" dirty="0" err="1"/>
                  <a:t>untuk</a:t>
                </a:r>
                <a:r>
                  <a:rPr lang="en-US" dirty="0"/>
                  <a:t> fungsi </a:t>
                </a:r>
                <a:r>
                  <a:rPr lang="en-US" dirty="0" err="1"/>
                  <a:t>t.hit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: </a:t>
                </a:r>
                <a:r>
                  <a:rPr lang="en-US" dirty="0" err="1"/>
                  <a:t>vektor</a:t>
                </a:r>
                <a:r>
                  <a:rPr lang="en-US" dirty="0"/>
                  <a:t> y, vektor x,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var.equal</a:t>
                </a:r>
                <a:r>
                  <a:rPr lang="en-ID" dirty="0"/>
                  <a:t>=FALSE, alternative = “greater”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C29774-5C77-4CA6-8556-B0B7BD61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31" y="1978243"/>
                <a:ext cx="11052090" cy="1450757"/>
              </a:xfrm>
              <a:prstGeom prst="rect">
                <a:avLst/>
              </a:prstGeom>
              <a:blipFill>
                <a:blip r:embed="rId2"/>
                <a:stretch>
                  <a:fillRect l="-1434" t="-46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39B4FD-B4B1-4B34-B159-B845294A45C4}"/>
                  </a:ext>
                </a:extLst>
              </p:cNvPr>
              <p:cNvSpPr txBox="1"/>
              <p:nvPr/>
            </p:nvSpPr>
            <p:spPr>
              <a:xfrm>
                <a:off x="239500" y="4289616"/>
                <a:ext cx="3382178" cy="19389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Kesimpulan: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D" sz="2000" dirty="0"/>
                  <a:t> ditolak, </a:t>
                </a:r>
                <a:r>
                  <a:rPr lang="en-US" sz="2000" dirty="0" err="1"/>
                  <a:t>terdapat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cukup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bukti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menyatakan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bahwa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tengah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populasi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pertama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lebih</a:t>
                </a:r>
                <a:r>
                  <a:rPr lang="en-US" sz="2000" dirty="0"/>
                  <a:t> besar </a:t>
                </a:r>
                <a:r>
                  <a:rPr lang="en-US" sz="2000" dirty="0" err="1"/>
                  <a:t>daripada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tengah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populasi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kedua</a:t>
                </a:r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39B4FD-B4B1-4B34-B159-B845294A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00" y="4289616"/>
                <a:ext cx="3382178" cy="1938992"/>
              </a:xfrm>
              <a:prstGeom prst="rect">
                <a:avLst/>
              </a:prstGeom>
              <a:blipFill>
                <a:blip r:embed="rId3"/>
                <a:stretch>
                  <a:fillRect l="-1802" t="-1887" r="-721" b="-47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3390021-0492-4D01-8277-0C430B566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849" y="3193598"/>
            <a:ext cx="8321485" cy="30329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662F7E-6E42-43DD-881C-062CCE9DEEBF}"/>
              </a:ext>
            </a:extLst>
          </p:cNvPr>
          <p:cNvSpPr/>
          <p:nvPr/>
        </p:nvSpPr>
        <p:spPr>
          <a:xfrm>
            <a:off x="3791849" y="4420631"/>
            <a:ext cx="2928440" cy="223723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3C5A56-7E85-408C-9573-94DCF8726993}"/>
              </a:ext>
            </a:extLst>
          </p:cNvPr>
          <p:cNvSpPr/>
          <p:nvPr/>
        </p:nvSpPr>
        <p:spPr>
          <a:xfrm>
            <a:off x="6888236" y="4458298"/>
            <a:ext cx="2528575" cy="186056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CD923-D1DD-4AC6-BC11-CE63E1055358}"/>
              </a:ext>
            </a:extLst>
          </p:cNvPr>
          <p:cNvSpPr txBox="1"/>
          <p:nvPr/>
        </p:nvSpPr>
        <p:spPr>
          <a:xfrm>
            <a:off x="239500" y="3193598"/>
            <a:ext cx="338217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t hitung (</a:t>
            </a:r>
            <a:r>
              <a:rPr lang="en-US" sz="2000" dirty="0" err="1"/>
              <a:t>statistik</a:t>
            </a:r>
            <a:r>
              <a:rPr lang="en-US" sz="2000" dirty="0"/>
              <a:t> uji) </a:t>
            </a:r>
            <a:r>
              <a:rPr lang="en-US" sz="2000" dirty="0" err="1"/>
              <a:t>sebesar</a:t>
            </a:r>
            <a:r>
              <a:rPr lang="en-US" sz="2000" dirty="0"/>
              <a:t> 3.6649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derajat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 17.673, </a:t>
            </a:r>
            <a:r>
              <a:rPr lang="en-US" sz="2000" dirty="0" err="1"/>
              <a:t>nilai</a:t>
            </a:r>
            <a:r>
              <a:rPr lang="en-US" sz="2000" dirty="0"/>
              <a:t> p=0.0009087</a:t>
            </a:r>
          </a:p>
        </p:txBody>
      </p:sp>
    </p:spTree>
    <p:extLst>
      <p:ext uri="{BB962C8B-B14F-4D97-AF65-F5344CB8AC3E}">
        <p14:creationId xmlns:p14="http://schemas.microsoft.com/office/powerpoint/2010/main" val="65804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EA3C-F558-4ACA-AEC0-2CDD0A36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fungsi yang bersifat </a:t>
            </a:r>
            <a:r>
              <a:rPr lang="en-US" sz="2200" b="1" i="1" dirty="0"/>
              <a:t>built in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uji </a:t>
            </a:r>
            <a:r>
              <a:rPr lang="en-US" sz="2200" dirty="0" err="1"/>
              <a:t>hipotesis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endParaRPr lang="en-US" sz="2200" dirty="0"/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/>
              <a:t>Akan ditunjukkan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contoh</a:t>
            </a:r>
            <a:r>
              <a:rPr lang="en-US" sz="2200" dirty="0"/>
              <a:t> </a:t>
            </a:r>
            <a:r>
              <a:rPr lang="en-US" sz="2200" dirty="0" err="1"/>
              <a:t>pembentukan</a:t>
            </a:r>
            <a:r>
              <a:rPr lang="en-US" sz="2200" dirty="0"/>
              <a:t> </a:t>
            </a:r>
            <a:r>
              <a:rPr lang="en-US" sz="2200" dirty="0" err="1"/>
              <a:t>perintah</a:t>
            </a:r>
            <a:r>
              <a:rPr lang="en-US" sz="2200" dirty="0"/>
              <a:t>/</a:t>
            </a:r>
            <a:r>
              <a:rPr lang="en-US" sz="2200" dirty="0" err="1"/>
              <a:t>kode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menghitung</a:t>
            </a:r>
            <a:r>
              <a:rPr lang="en-US" sz="2200" dirty="0"/>
              <a:t> </a:t>
            </a:r>
            <a:r>
              <a:rPr lang="en-US" sz="2200" dirty="0" err="1"/>
              <a:t>statistik</a:t>
            </a:r>
            <a:r>
              <a:rPr lang="en-US" sz="2200" dirty="0"/>
              <a:t> uji,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kritis</a:t>
            </a:r>
            <a:r>
              <a:rPr lang="en-US" sz="2200" dirty="0"/>
              <a:t> dan </a:t>
            </a:r>
            <a:r>
              <a:rPr lang="en-US" sz="2200" dirty="0" err="1"/>
              <a:t>nilai</a:t>
            </a:r>
            <a:r>
              <a:rPr lang="en-US" sz="2200" dirty="0"/>
              <a:t> p 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teori</a:t>
            </a:r>
            <a:r>
              <a:rPr lang="en-US" sz="2200" dirty="0"/>
              <a:t>,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tipe</a:t>
            </a:r>
            <a:r>
              <a:rPr lang="en-US" sz="2200" dirty="0"/>
              <a:t> </a:t>
            </a:r>
            <a:r>
              <a:rPr lang="en-US" sz="2200" dirty="0" err="1"/>
              <a:t>alternatif</a:t>
            </a:r>
            <a:r>
              <a:rPr lang="en-US" sz="2200" dirty="0"/>
              <a:t> uji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/>
              <a:t>Akan ditunjukkan pula </a:t>
            </a:r>
            <a:r>
              <a:rPr lang="en-US" sz="2200" dirty="0" err="1"/>
              <a:t>pembentukan</a:t>
            </a:r>
            <a:r>
              <a:rPr lang="en-US" sz="2200" dirty="0"/>
              <a:t> fungsi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perintah-perintah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094FA7-3F8C-407F-82E4-4BFE80C2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308590" cy="1450757"/>
          </a:xfrm>
        </p:spPr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Hipotesis</a:t>
            </a:r>
            <a:r>
              <a:rPr lang="en-US" dirty="0"/>
              <a:t> Satu Nilai Tengah </a:t>
            </a:r>
            <a:r>
              <a:rPr lang="en-US" dirty="0" err="1"/>
              <a:t>dengan</a:t>
            </a:r>
            <a:r>
              <a:rPr lang="en-US" dirty="0"/>
              <a:t> R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4B130A-1703-4A82-BAB2-B2ABA58D2FC1}"/>
                  </a:ext>
                </a:extLst>
              </p:cNvPr>
              <p:cNvSpPr txBox="1"/>
              <p:nvPr/>
            </p:nvSpPr>
            <p:spPr>
              <a:xfrm>
                <a:off x="7902432" y="653665"/>
                <a:ext cx="3131545" cy="70788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/>
                  <a:t> diketahui</a:t>
                </a:r>
                <a:endParaRPr lang="en-ID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4B130A-1703-4A82-BAB2-B2ABA58D2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432" y="653665"/>
                <a:ext cx="3131545" cy="707886"/>
              </a:xfrm>
              <a:prstGeom prst="rect">
                <a:avLst/>
              </a:prstGeom>
              <a:blipFill>
                <a:blip r:embed="rId2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79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5A3D-3498-41FD-ABE7-1EE4BB5E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1: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E6476-414F-4736-938F-B16B8C76C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5"/>
                <a:ext cx="10058400" cy="1583266"/>
              </a:xfrm>
            </p:spPr>
            <p:txBody>
              <a:bodyPr>
                <a:noAutofit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Dimiliki data </a:t>
                </a:r>
                <a:r>
                  <a:rPr lang="en-US" sz="2200" dirty="0" err="1"/>
                  <a:t>sampel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sebagai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berikut</a:t>
                </a:r>
                <a:r>
                  <a:rPr lang="en-US" sz="2200" dirty="0"/>
                  <a:t>: 3, 7, 11, 0, 7, 0, 4, 5, 6, 2</a:t>
                </a:r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Yang </a:t>
                </a:r>
                <a:r>
                  <a:rPr lang="en-US" sz="2200" dirty="0" err="1"/>
                  <a:t>diasumsikan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berasal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sebaran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endParaRPr lang="en-ID" sz="2200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ID" sz="2200" dirty="0"/>
                  <a:t>Akan </a:t>
                </a:r>
                <a:r>
                  <a:rPr lang="en-ID" sz="2200" dirty="0" err="1"/>
                  <a:t>diilustrasikan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penggunaan</a:t>
                </a:r>
                <a:r>
                  <a:rPr lang="en-ID" sz="2200" dirty="0"/>
                  <a:t> R </a:t>
                </a:r>
                <a:r>
                  <a:rPr lang="en-ID" sz="2200" dirty="0" err="1"/>
                  <a:t>untuk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menguji</a:t>
                </a:r>
                <a:r>
                  <a:rPr lang="en-ID" sz="22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20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=3    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2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ID" sz="22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≠3</m:t>
                      </m:r>
                    </m:oMath>
                  </m:oMathPara>
                </a14:m>
                <a:endParaRPr lang="en-ID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E6476-414F-4736-938F-B16B8C76C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5"/>
                <a:ext cx="10058400" cy="1583266"/>
              </a:xfrm>
              <a:blipFill>
                <a:blip r:embed="rId2"/>
                <a:stretch>
                  <a:fillRect l="-1576" t="-5000" b="-80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19D51A8-3F7C-45FD-9CEE-50462FD8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76" y="3843226"/>
            <a:ext cx="5650224" cy="302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9E1EF-2A80-40F7-AD38-48C3A834A7E1}"/>
              </a:ext>
            </a:extLst>
          </p:cNvPr>
          <p:cNvSpPr txBox="1"/>
          <p:nvPr/>
        </p:nvSpPr>
        <p:spPr>
          <a:xfrm>
            <a:off x="576142" y="3735690"/>
            <a:ext cx="60978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dirty="0"/>
              <a:t> </a:t>
            </a:r>
            <a:r>
              <a:rPr lang="en-ID" sz="2200" dirty="0" err="1"/>
              <a:t>Diawali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perintah</a:t>
            </a:r>
            <a:r>
              <a:rPr lang="en-ID" sz="2200" dirty="0"/>
              <a:t> input data pada </a:t>
            </a:r>
            <a:r>
              <a:rPr lang="en-ID" sz="2200" dirty="0" err="1"/>
              <a:t>vektor</a:t>
            </a:r>
            <a:r>
              <a:rPr lang="en-ID" sz="2200" dirty="0"/>
              <a:t> x: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BE5DE-FEBC-4679-A39C-9D9705BCA79F}"/>
              </a:ext>
            </a:extLst>
          </p:cNvPr>
          <p:cNvSpPr txBox="1"/>
          <p:nvPr/>
        </p:nvSpPr>
        <p:spPr>
          <a:xfrm>
            <a:off x="664277" y="4257822"/>
            <a:ext cx="60978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dirty="0" err="1"/>
              <a:t>Menentukan</a:t>
            </a:r>
            <a:r>
              <a:rPr lang="en-ID" sz="2200" dirty="0"/>
              <a:t> n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fungsi</a:t>
            </a:r>
            <a:r>
              <a:rPr lang="en-ID" sz="2200" dirty="0"/>
              <a:t> length():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5DF9D8-8EC9-408A-83BA-00DA1369A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348" y="4315115"/>
            <a:ext cx="3070013" cy="8517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C240D8-4407-4D0D-8A49-C95E3A1595E9}"/>
              </a:ext>
            </a:extLst>
          </p:cNvPr>
          <p:cNvSpPr txBox="1"/>
          <p:nvPr/>
        </p:nvSpPr>
        <p:spPr>
          <a:xfrm>
            <a:off x="664276" y="5302086"/>
            <a:ext cx="62520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dirty="0" err="1"/>
              <a:t>Menentukan</a:t>
            </a:r>
            <a:r>
              <a:rPr lang="en-ID" sz="2200" dirty="0"/>
              <a:t> rata-rata </a:t>
            </a:r>
            <a:r>
              <a:rPr lang="en-ID" sz="2200" dirty="0" err="1"/>
              <a:t>sampel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fungsi</a:t>
            </a:r>
            <a:r>
              <a:rPr lang="en-ID" sz="2200" dirty="0"/>
              <a:t> mean():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7EAD9F-1232-4459-865C-0A65042B5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346" y="5336108"/>
            <a:ext cx="2987817" cy="110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0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5A3D-3498-41FD-ABE7-1EE4BB5E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 (lanjutan):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E6476-414F-4736-938F-B16B8C76C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5094" y="1845770"/>
                <a:ext cx="4411154" cy="888329"/>
              </a:xfrm>
              <a:solidFill>
                <a:schemeClr val="accent1"/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20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=3    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2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ID" sz="22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≠3</m:t>
                      </m:r>
                    </m:oMath>
                  </m:oMathPara>
                </a14:m>
                <a:endParaRPr lang="en-ID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ID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E6476-414F-4736-938F-B16B8C76C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094" y="1845770"/>
                <a:ext cx="4411154" cy="8883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4B9E1EF-2A80-40F7-AD38-48C3A834A7E1}"/>
              </a:ext>
            </a:extLst>
          </p:cNvPr>
          <p:cNvSpPr txBox="1"/>
          <p:nvPr/>
        </p:nvSpPr>
        <p:spPr>
          <a:xfrm>
            <a:off x="664276" y="3869851"/>
            <a:ext cx="60978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dirty="0" err="1"/>
              <a:t>Menghitung</a:t>
            </a:r>
            <a:r>
              <a:rPr lang="en-ID" sz="2200" dirty="0"/>
              <a:t> </a:t>
            </a:r>
            <a:r>
              <a:rPr lang="en-ID" sz="2200" dirty="0" err="1"/>
              <a:t>statistik</a:t>
            </a:r>
            <a:r>
              <a:rPr lang="en-ID" sz="2200" dirty="0"/>
              <a:t> uji z: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BE5DE-FEBC-4679-A39C-9D9705BCA79F}"/>
                  </a:ext>
                </a:extLst>
              </p:cNvPr>
              <p:cNvSpPr txBox="1"/>
              <p:nvPr/>
            </p:nvSpPr>
            <p:spPr>
              <a:xfrm>
                <a:off x="664276" y="2924336"/>
                <a:ext cx="659584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200" dirty="0"/>
                  <a:t>Mendefinisikan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en-ID" sz="2200" dirty="0"/>
                  <a:t>, ragam yang </a:t>
                </a:r>
                <a:r>
                  <a:rPr lang="en-ID" sz="2200" dirty="0" err="1"/>
                  <a:t>sudah</a:t>
                </a:r>
                <a:r>
                  <a:rPr lang="en-ID" sz="2200" dirty="0"/>
                  <a:t> </a:t>
                </a:r>
                <a:r>
                  <a:rPr lang="en-ID" sz="2200" dirty="0" err="1"/>
                  <a:t>diketahui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bernilai</a:t>
                </a:r>
                <a:r>
                  <a:rPr lang="en-ID" sz="2200" dirty="0"/>
                  <a:t> 2, dan </a:t>
                </a:r>
                <a:r>
                  <a:rPr lang="en-ID" sz="2200" dirty="0" err="1"/>
                  <a:t>simpangan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baku</a:t>
                </a:r>
                <a:r>
                  <a:rPr lang="en-ID" sz="2200" dirty="0"/>
                  <a:t> </a:t>
                </a:r>
                <a:r>
                  <a:rPr lang="en-ID" sz="2200" dirty="0" err="1"/>
                  <a:t>sebagai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akarnya</a:t>
                </a:r>
                <a:r>
                  <a:rPr lang="en-ID" sz="2200" dirty="0"/>
                  <a:t>: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BE5DE-FEBC-4679-A39C-9D9705BCA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6" y="2924336"/>
                <a:ext cx="6595840" cy="769441"/>
              </a:xfrm>
              <a:prstGeom prst="rect">
                <a:avLst/>
              </a:prstGeom>
              <a:blipFill>
                <a:blip r:embed="rId3"/>
                <a:stretch>
                  <a:fillRect l="-1201" t="-5556" b="-150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C240D8-4407-4D0D-8A49-C95E3A1595E9}"/>
                  </a:ext>
                </a:extLst>
              </p:cNvPr>
              <p:cNvSpPr txBox="1"/>
              <p:nvPr/>
            </p:nvSpPr>
            <p:spPr>
              <a:xfrm>
                <a:off x="587158" y="4924051"/>
                <a:ext cx="10568522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200" dirty="0"/>
                  <a:t>Menentukan </a:t>
                </a:r>
                <a:r>
                  <a:rPr lang="en-ID" sz="2200" dirty="0" err="1"/>
                  <a:t>titik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kritis</a:t>
                </a:r>
                <a:r>
                  <a:rPr lang="en-ID" sz="2200" dirty="0"/>
                  <a:t> </a:t>
                </a:r>
                <a:r>
                  <a:rPr lang="en-ID" sz="2200" dirty="0" err="1"/>
                  <a:t>dengan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perintah</a:t>
                </a:r>
                <a:r>
                  <a:rPr lang="en-ID" sz="2200" dirty="0"/>
                  <a:t> </a:t>
                </a:r>
                <a:r>
                  <a:rPr lang="en-ID" sz="2200" dirty="0" err="1"/>
                  <a:t>qnorm</a:t>
                </a:r>
                <a:r>
                  <a:rPr lang="en-ID" sz="2200" dirty="0"/>
                  <a:t>(), pada </a:t>
                </a:r>
                <a:r>
                  <a:rPr lang="en-ID" sz="2200" dirty="0" err="1"/>
                  <a:t>sebaran</a:t>
                </a:r>
                <a:r>
                  <a:rPr lang="en-ID" sz="2200" dirty="0"/>
                  <a:t> normal </a:t>
                </a:r>
                <a:r>
                  <a:rPr lang="en-ID" sz="2200" dirty="0" err="1"/>
                  <a:t>baku</a:t>
                </a:r>
                <a:r>
                  <a:rPr lang="en-ID" sz="2200" dirty="0"/>
                  <a:t> </a:t>
                </a:r>
                <a:r>
                  <a:rPr lang="en-ID" sz="2200" dirty="0" err="1"/>
                  <a:t>untuk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ekor</a:t>
                </a:r>
                <a:r>
                  <a:rPr lang="en-ID" sz="2200" dirty="0"/>
                  <a:t> </a:t>
                </a:r>
                <a:r>
                  <a:rPr lang="en-ID" sz="2200" dirty="0" err="1"/>
                  <a:t>kanan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sebesar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D" sz="2200" dirty="0"/>
                  <a:t>, </a:t>
                </a:r>
                <a:r>
                  <a:rPr lang="en-ID" sz="2200" dirty="0" err="1"/>
                  <a:t>untuk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ID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ID" sz="2200" dirty="0"/>
                  <a:t>: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C240D8-4407-4D0D-8A49-C95E3A159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58" y="4924051"/>
                <a:ext cx="10568522" cy="769441"/>
              </a:xfrm>
              <a:prstGeom prst="rect">
                <a:avLst/>
              </a:prstGeom>
              <a:blipFill>
                <a:blip r:embed="rId4"/>
                <a:stretch>
                  <a:fillRect l="-750" t="-23016" b="-1055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1EBD27-A19E-443A-96E4-DFC030A8DF6A}"/>
                  </a:ext>
                </a:extLst>
              </p:cNvPr>
              <p:cNvSpPr txBox="1"/>
              <p:nvPr/>
            </p:nvSpPr>
            <p:spPr>
              <a:xfrm>
                <a:off x="5205929" y="1838390"/>
                <a:ext cx="4003897" cy="9874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2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h𝑖𝑡</m:t>
                          </m:r>
                        </m:sub>
                      </m:sSub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ID" sz="2200" i="1"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D" sz="2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D" sz="22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D" sz="2200" i="1">
                                      <a:effectLst/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2200" b="0" i="1" smtClean="0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sz="2200" b="0" i="1" smtClean="0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2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ID" sz="2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1EBD27-A19E-443A-96E4-DFC030A8D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929" y="1838390"/>
                <a:ext cx="4003897" cy="987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C1E4CAE-3C9B-4CFA-A034-6122F1BF7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67" y="3980135"/>
            <a:ext cx="4912878" cy="9867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DFD18B-E9CF-4F96-928F-1F75EFDFB3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0694" y="5531012"/>
            <a:ext cx="5844986" cy="5724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DAE064-940C-405A-9916-85F3F8083A9B}"/>
                  </a:ext>
                </a:extLst>
              </p:cNvPr>
              <p:cNvSpPr txBox="1"/>
              <p:nvPr/>
            </p:nvSpPr>
            <p:spPr>
              <a:xfrm>
                <a:off x="1790285" y="6177761"/>
                <a:ext cx="7951424" cy="4308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Kesimpulan: </a:t>
                </a:r>
                <a:r>
                  <a:rPr lang="en-US" sz="2200" dirty="0" err="1"/>
                  <a:t>tolak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D" sz="2200" dirty="0"/>
                  <a:t> </a:t>
                </a:r>
                <a:r>
                  <a:rPr lang="en-US" sz="2200" dirty="0" err="1"/>
                  <a:t>karena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statistik</a:t>
                </a:r>
                <a:r>
                  <a:rPr lang="en-US" sz="2200" dirty="0"/>
                  <a:t> uji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besar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titik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kritis</a:t>
                </a:r>
                <a:endParaRPr lang="en-US" sz="2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DAE064-940C-405A-9916-85F3F808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285" y="6177761"/>
                <a:ext cx="7951424" cy="430887"/>
              </a:xfrm>
              <a:prstGeom prst="rect">
                <a:avLst/>
              </a:prstGeom>
              <a:blipFill>
                <a:blip r:embed="rId8"/>
                <a:stretch>
                  <a:fillRect l="-997" t="-8451" b="-281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596642-E860-4C7B-826E-7FC47ABCBC22}"/>
                  </a:ext>
                </a:extLst>
              </p:cNvPr>
              <p:cNvSpPr txBox="1"/>
              <p:nvPr/>
            </p:nvSpPr>
            <p:spPr>
              <a:xfrm>
                <a:off x="9269507" y="1853686"/>
                <a:ext cx="2793963" cy="601768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ID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D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ID" sz="2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596642-E860-4C7B-826E-7FC47ABCB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507" y="1853686"/>
                <a:ext cx="2793963" cy="601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72A228F8-A82E-4EB8-947C-159D5CD20D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6928" y="2967634"/>
            <a:ext cx="2918517" cy="88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5A3D-3498-41FD-ABE7-1EE4BB5E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 (lanjutan):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E6476-414F-4736-938F-B16B8C76C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0499" y="2005199"/>
                <a:ext cx="4411154" cy="888329"/>
              </a:xfrm>
              <a:solidFill>
                <a:schemeClr val="accent1"/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20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=3    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2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22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2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ID" sz="22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≠3</m:t>
                      </m:r>
                    </m:oMath>
                  </m:oMathPara>
                </a14:m>
                <a:endParaRPr lang="en-ID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ID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E6476-414F-4736-938F-B16B8C76C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0499" y="2005199"/>
                <a:ext cx="4411154" cy="8883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B4BE5DE-FEBC-4679-A39C-9D9705BCA79F}"/>
              </a:ext>
            </a:extLst>
          </p:cNvPr>
          <p:cNvSpPr txBox="1"/>
          <p:nvPr/>
        </p:nvSpPr>
        <p:spPr>
          <a:xfrm>
            <a:off x="999759" y="2962659"/>
            <a:ext cx="105128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dirty="0" err="1"/>
              <a:t>Perhitungan</a:t>
            </a:r>
            <a:r>
              <a:rPr lang="en-ID" sz="2200" dirty="0"/>
              <a:t> </a:t>
            </a:r>
            <a:r>
              <a:rPr lang="en-ID" sz="2200" dirty="0" err="1"/>
              <a:t>nilai</a:t>
            </a:r>
            <a:r>
              <a:rPr lang="en-ID" sz="2200" dirty="0"/>
              <a:t> p </a:t>
            </a:r>
            <a:r>
              <a:rPr lang="en-ID" sz="2200" dirty="0" err="1"/>
              <a:t>menggunakan</a:t>
            </a:r>
            <a:r>
              <a:rPr lang="en-ID" sz="2200" dirty="0"/>
              <a:t> </a:t>
            </a:r>
            <a:r>
              <a:rPr lang="en-ID" sz="2200" dirty="0" err="1"/>
              <a:t>fungsi</a:t>
            </a:r>
            <a:r>
              <a:rPr lang="en-ID" sz="2200" dirty="0"/>
              <a:t> </a:t>
            </a:r>
            <a:r>
              <a:rPr lang="en-ID" sz="2200" dirty="0" err="1"/>
              <a:t>pnorm</a:t>
            </a:r>
            <a:r>
              <a:rPr lang="en-ID" sz="2200" dirty="0"/>
              <a:t>() </a:t>
            </a:r>
            <a:r>
              <a:rPr lang="en-ID" sz="2200" dirty="0" err="1"/>
              <a:t>bagi</a:t>
            </a:r>
            <a:r>
              <a:rPr lang="en-ID" sz="2200" dirty="0"/>
              <a:t> </a:t>
            </a:r>
            <a:r>
              <a:rPr lang="en-ID" sz="2200" dirty="0" err="1"/>
              <a:t>sebaran</a:t>
            </a:r>
            <a:r>
              <a:rPr lang="en-ID" sz="2200" dirty="0"/>
              <a:t> normal </a:t>
            </a:r>
            <a:r>
              <a:rPr lang="en-ID" sz="2200" dirty="0" err="1"/>
              <a:t>baku</a:t>
            </a:r>
            <a:r>
              <a:rPr lang="en-ID" sz="2200" dirty="0"/>
              <a:t>, </a:t>
            </a:r>
            <a:r>
              <a:rPr lang="en-ID" sz="2200" dirty="0" err="1"/>
              <a:t>dua</a:t>
            </a:r>
            <a:r>
              <a:rPr lang="en-ID" sz="2200" dirty="0"/>
              <a:t> kali </a:t>
            </a:r>
            <a:r>
              <a:rPr lang="en-ID" sz="2200" dirty="0" err="1"/>
              <a:t>peluang</a:t>
            </a:r>
            <a:r>
              <a:rPr lang="en-ID" sz="2200" dirty="0"/>
              <a:t> </a:t>
            </a:r>
            <a:r>
              <a:rPr lang="en-ID" sz="2200" dirty="0" err="1"/>
              <a:t>ekor</a:t>
            </a:r>
            <a:r>
              <a:rPr lang="en-ID" sz="2200" dirty="0"/>
              <a:t> </a:t>
            </a:r>
            <a:r>
              <a:rPr lang="en-ID" sz="2200" dirty="0" err="1"/>
              <a:t>kanan</a:t>
            </a:r>
            <a:r>
              <a:rPr lang="en-ID" sz="22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C240D8-4407-4D0D-8A49-C95E3A1595E9}"/>
                  </a:ext>
                </a:extLst>
              </p:cNvPr>
              <p:cNvSpPr txBox="1"/>
              <p:nvPr/>
            </p:nvSpPr>
            <p:spPr>
              <a:xfrm>
                <a:off x="587158" y="4924051"/>
                <a:ext cx="1092546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Nilai p yang </a:t>
                </a:r>
                <a:r>
                  <a:rPr lang="en-US" sz="2200" dirty="0" err="1"/>
                  <a:t>jauh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kecil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ID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ID" sz="2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C240D8-4407-4D0D-8A49-C95E3A159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58" y="4924051"/>
                <a:ext cx="10925468" cy="430887"/>
              </a:xfrm>
              <a:prstGeom prst="rect">
                <a:avLst/>
              </a:prstGeom>
              <a:blipFill>
                <a:blip r:embed="rId3"/>
                <a:stretch>
                  <a:fillRect l="-725" t="-10000" b="-285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DAE064-940C-405A-9916-85F3F8083A9B}"/>
                  </a:ext>
                </a:extLst>
              </p:cNvPr>
              <p:cNvSpPr txBox="1"/>
              <p:nvPr/>
            </p:nvSpPr>
            <p:spPr>
              <a:xfrm>
                <a:off x="5651652" y="4924051"/>
                <a:ext cx="6540347" cy="7694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Kesimpulan: </a:t>
                </a:r>
                <a:r>
                  <a:rPr lang="en-US" sz="2200" dirty="0" err="1"/>
                  <a:t>tolak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D" sz="2200" dirty="0"/>
                  <a:t> </a:t>
                </a:r>
                <a:r>
                  <a:rPr lang="en-US" sz="2200" dirty="0" err="1"/>
                  <a:t>sampel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memberikan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cukup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bukti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bahwa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tengah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populasi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sama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3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DAE064-940C-405A-9916-85F3F808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52" y="4924051"/>
                <a:ext cx="6540347" cy="769441"/>
              </a:xfrm>
              <a:prstGeom prst="rect">
                <a:avLst/>
              </a:prstGeom>
              <a:blipFill>
                <a:blip r:embed="rId4"/>
                <a:stretch>
                  <a:fillRect l="-1212" t="-5556" b="-150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FE9DCF-6F92-413B-8664-37DF26E2B27D}"/>
                  </a:ext>
                </a:extLst>
              </p:cNvPr>
              <p:cNvSpPr txBox="1"/>
              <p:nvPr/>
            </p:nvSpPr>
            <p:spPr>
              <a:xfrm>
                <a:off x="5860972" y="2067323"/>
                <a:ext cx="3984707" cy="43088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h𝑖𝑡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D" sz="2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FE9DCF-6F92-413B-8664-37DF26E2B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72" y="2067323"/>
                <a:ext cx="3984707" cy="430887"/>
              </a:xfrm>
              <a:prstGeom prst="rect">
                <a:avLst/>
              </a:prstGeom>
              <a:blipFill>
                <a:blip r:embed="rId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0BC16AE-BF42-4528-B6EC-C22D8B5EF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739" y="3760148"/>
            <a:ext cx="7352549" cy="9365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EFA378-BD79-488F-A521-74EB2D87FFEA}"/>
              </a:ext>
            </a:extLst>
          </p:cNvPr>
          <p:cNvSpPr txBox="1"/>
          <p:nvPr/>
        </p:nvSpPr>
        <p:spPr>
          <a:xfrm>
            <a:off x="504001" y="5850429"/>
            <a:ext cx="1135014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err="1"/>
              <a:t>Untuk</a:t>
            </a:r>
            <a:r>
              <a:rPr lang="en-US" sz="2200" b="1" dirty="0"/>
              <a:t> </a:t>
            </a:r>
            <a:r>
              <a:rPr lang="en-US" sz="2200" b="1" dirty="0" err="1"/>
              <a:t>selanjutnya</a:t>
            </a:r>
            <a:r>
              <a:rPr lang="en-US" sz="2200" b="1" dirty="0"/>
              <a:t>, </a:t>
            </a:r>
            <a:r>
              <a:rPr lang="en-US" sz="2200" b="1" dirty="0" err="1"/>
              <a:t>tidak</a:t>
            </a:r>
            <a:r>
              <a:rPr lang="en-US" sz="2200" b="1" dirty="0"/>
              <a:t> </a:t>
            </a:r>
            <a:r>
              <a:rPr lang="en-US" sz="2200" b="1" dirty="0" err="1"/>
              <a:t>perlu</a:t>
            </a:r>
            <a:r>
              <a:rPr lang="en-US" sz="2200" b="1" dirty="0"/>
              <a:t> </a:t>
            </a:r>
            <a:r>
              <a:rPr lang="en-US" sz="2200" b="1" dirty="0" err="1"/>
              <a:t>menggunakan</a:t>
            </a:r>
            <a:r>
              <a:rPr lang="en-US" sz="2200" b="1" dirty="0"/>
              <a:t> </a:t>
            </a:r>
            <a:r>
              <a:rPr lang="en-US" sz="2200" b="1" dirty="0" err="1"/>
              <a:t>titik</a:t>
            </a:r>
            <a:r>
              <a:rPr lang="en-US" sz="2200" b="1" dirty="0"/>
              <a:t> </a:t>
            </a:r>
            <a:r>
              <a:rPr lang="en-US" sz="2200" b="1" dirty="0" err="1"/>
              <a:t>kritis</a:t>
            </a:r>
            <a:r>
              <a:rPr lang="en-US" sz="2200" b="1" dirty="0"/>
              <a:t> </a:t>
            </a:r>
            <a:r>
              <a:rPr lang="en-US" sz="2200" b="1" dirty="0" err="1"/>
              <a:t>sebagai</a:t>
            </a:r>
            <a:r>
              <a:rPr lang="en-US" sz="2200" b="1" dirty="0"/>
              <a:t> </a:t>
            </a:r>
            <a:r>
              <a:rPr lang="en-US" sz="2200" b="1" dirty="0" err="1"/>
              <a:t>kriteria</a:t>
            </a:r>
            <a:r>
              <a:rPr lang="en-US" sz="2200" b="1" dirty="0"/>
              <a:t> uji, </a:t>
            </a:r>
            <a:r>
              <a:rPr lang="en-US" sz="2200" b="1" dirty="0" err="1"/>
              <a:t>cukup</a:t>
            </a:r>
            <a:r>
              <a:rPr lang="en-US" sz="2200" b="1" dirty="0"/>
              <a:t> </a:t>
            </a:r>
            <a:r>
              <a:rPr lang="en-US" sz="2200" b="1" dirty="0" err="1"/>
              <a:t>dengan</a:t>
            </a:r>
            <a:r>
              <a:rPr lang="en-US" sz="2200" b="1" dirty="0"/>
              <a:t> </a:t>
            </a:r>
            <a:r>
              <a:rPr lang="en-US" sz="2200" b="1" dirty="0" err="1"/>
              <a:t>nilai</a:t>
            </a:r>
            <a:r>
              <a:rPr lang="en-US" sz="2200" b="1" dirty="0"/>
              <a:t> p</a:t>
            </a:r>
            <a:endParaRPr lang="en-ID" sz="2200" b="1" dirty="0"/>
          </a:p>
        </p:txBody>
      </p:sp>
    </p:spTree>
    <p:extLst>
      <p:ext uri="{BB962C8B-B14F-4D97-AF65-F5344CB8AC3E}">
        <p14:creationId xmlns:p14="http://schemas.microsoft.com/office/powerpoint/2010/main" val="347125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6A28-BD37-4E28-BB44-74C1AA81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2: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371AC-23AE-4BEA-83A5-147496188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5933"/>
              </a:xfrm>
            </p:spPr>
            <p:txBody>
              <a:bodyPr>
                <a:normAutofit lnSpcReduction="10000"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Dengan data yang </a:t>
                </a:r>
                <a:r>
                  <a:rPr lang="en-US" dirty="0" err="1"/>
                  <a:t>sama</a:t>
                </a:r>
                <a:r>
                  <a:rPr lang="en-US" dirty="0"/>
                  <a:t>,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diuji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=3    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0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&gt;3</m:t>
                      </m:r>
                    </m:oMath>
                  </m:oMathPara>
                </a14:m>
                <a:endParaRPr lang="en-ID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ID" dirty="0"/>
                  <a:t>Langkah </a:t>
                </a:r>
                <a:r>
                  <a:rPr lang="en-ID" dirty="0" err="1"/>
                  <a:t>perhitungan</a:t>
                </a:r>
                <a:r>
                  <a:rPr lang="en-ID" dirty="0"/>
                  <a:t> </a:t>
                </a:r>
                <a:r>
                  <a:rPr lang="en-ID" dirty="0" err="1"/>
                  <a:t>menggunakan</a:t>
                </a:r>
                <a:r>
                  <a:rPr lang="en-ID" dirty="0"/>
                  <a:t> R </a:t>
                </a:r>
                <a:r>
                  <a:rPr lang="en-ID" dirty="0" err="1"/>
                  <a:t>sama</a:t>
                </a:r>
                <a:r>
                  <a:rPr lang="en-ID" dirty="0"/>
                  <a:t> </a:t>
                </a:r>
                <a:r>
                  <a:rPr lang="en-ID" dirty="0" err="1"/>
                  <a:t>seperti</a:t>
                </a:r>
                <a:r>
                  <a:rPr lang="en-ID" dirty="0"/>
                  <a:t> pada </a:t>
                </a:r>
                <a:r>
                  <a:rPr lang="en-ID" dirty="0" err="1"/>
                  <a:t>contoh</a:t>
                </a:r>
                <a:r>
                  <a:rPr lang="en-ID" dirty="0"/>
                  <a:t> 1</a:t>
                </a:r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ID" dirty="0" err="1"/>
                  <a:t>Kecuali</a:t>
                </a:r>
                <a:r>
                  <a:rPr lang="en-ID" dirty="0"/>
                  <a:t> pada </a:t>
                </a:r>
                <a:r>
                  <a:rPr lang="en-ID" dirty="0" err="1"/>
                  <a:t>perhitungan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p. </a:t>
                </a:r>
                <a:r>
                  <a:rPr lang="en-ID" dirty="0" err="1"/>
                  <a:t>Untuk</a:t>
                </a:r>
                <a:r>
                  <a:rPr lang="en-ID" dirty="0"/>
                  <a:t> uji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arah</a:t>
                </a:r>
                <a:r>
                  <a:rPr lang="en-ID" dirty="0"/>
                  <a:t> </a:t>
                </a:r>
                <a:r>
                  <a:rPr lang="en-ID" dirty="0" err="1"/>
                  <a:t>ekor</a:t>
                </a:r>
                <a:r>
                  <a:rPr lang="en-ID" dirty="0"/>
                  <a:t> </a:t>
                </a:r>
                <a:r>
                  <a:rPr lang="en-ID" dirty="0" err="1"/>
                  <a:t>kanan</a:t>
                </a:r>
                <a:r>
                  <a:rPr lang="en-ID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h𝑖𝑡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371AC-23AE-4BEA-83A5-147496188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5933"/>
              </a:xfrm>
              <a:blipFill>
                <a:blip r:embed="rId2"/>
                <a:stretch>
                  <a:fillRect l="-1455" t="-49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2834165-A811-4B34-916A-730EBC89745F}"/>
              </a:ext>
            </a:extLst>
          </p:cNvPr>
          <p:cNvSpPr txBox="1"/>
          <p:nvPr/>
        </p:nvSpPr>
        <p:spPr>
          <a:xfrm>
            <a:off x="1097280" y="3899093"/>
            <a:ext cx="105128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dirty="0" err="1"/>
              <a:t>Perhitungan</a:t>
            </a:r>
            <a:r>
              <a:rPr lang="en-ID" sz="2200" dirty="0"/>
              <a:t> </a:t>
            </a:r>
            <a:r>
              <a:rPr lang="en-ID" sz="2200" dirty="0" err="1"/>
              <a:t>nilai</a:t>
            </a:r>
            <a:r>
              <a:rPr lang="en-ID" sz="2200" dirty="0"/>
              <a:t> p </a:t>
            </a:r>
            <a:r>
              <a:rPr lang="en-ID" sz="2200" dirty="0" err="1"/>
              <a:t>menggunakan</a:t>
            </a:r>
            <a:r>
              <a:rPr lang="en-ID" sz="2200" dirty="0"/>
              <a:t> </a:t>
            </a:r>
            <a:r>
              <a:rPr lang="en-ID" sz="2200" dirty="0" err="1"/>
              <a:t>fungsi</a:t>
            </a:r>
            <a:r>
              <a:rPr lang="en-ID" sz="2200" dirty="0"/>
              <a:t> </a:t>
            </a:r>
            <a:r>
              <a:rPr lang="en-ID" sz="2200" dirty="0" err="1"/>
              <a:t>pnorm</a:t>
            </a:r>
            <a:r>
              <a:rPr lang="en-ID" sz="2200" dirty="0"/>
              <a:t>() </a:t>
            </a:r>
            <a:r>
              <a:rPr lang="en-ID" sz="2200" dirty="0" err="1"/>
              <a:t>bagi</a:t>
            </a:r>
            <a:r>
              <a:rPr lang="en-ID" sz="2200" dirty="0"/>
              <a:t> </a:t>
            </a:r>
            <a:r>
              <a:rPr lang="en-ID" sz="2200" dirty="0" err="1"/>
              <a:t>sebaran</a:t>
            </a:r>
            <a:r>
              <a:rPr lang="en-ID" sz="2200" dirty="0"/>
              <a:t> normal </a:t>
            </a:r>
            <a:r>
              <a:rPr lang="en-ID" sz="2200" dirty="0" err="1"/>
              <a:t>baku</a:t>
            </a:r>
            <a:r>
              <a:rPr lang="en-ID" sz="2200" dirty="0"/>
              <a:t>, </a:t>
            </a:r>
            <a:r>
              <a:rPr lang="en-ID" sz="2200" dirty="0" err="1"/>
              <a:t>peluang</a:t>
            </a:r>
            <a:r>
              <a:rPr lang="en-ID" sz="2200" dirty="0"/>
              <a:t> </a:t>
            </a:r>
            <a:r>
              <a:rPr lang="en-ID" sz="2200" dirty="0" err="1"/>
              <a:t>ekor</a:t>
            </a:r>
            <a:r>
              <a:rPr lang="en-ID" sz="2200" dirty="0"/>
              <a:t> </a:t>
            </a:r>
            <a:r>
              <a:rPr lang="en-ID" sz="2200" dirty="0" err="1"/>
              <a:t>kanan</a:t>
            </a:r>
            <a:r>
              <a:rPr lang="en-ID" sz="22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C3FF7-8441-44B4-8432-B8E9DA136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233" y="4428979"/>
            <a:ext cx="5559876" cy="8739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15340E-9ABB-4E93-AE54-5AD4FA26F4B1}"/>
                  </a:ext>
                </a:extLst>
              </p:cNvPr>
              <p:cNvSpPr txBox="1"/>
              <p:nvPr/>
            </p:nvSpPr>
            <p:spPr>
              <a:xfrm>
                <a:off x="3448279" y="5539323"/>
                <a:ext cx="6046016" cy="7694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Kesimpulan: </a:t>
                </a:r>
                <a:r>
                  <a:rPr lang="en-US" sz="2200" dirty="0" err="1"/>
                  <a:t>tolak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D" sz="2200" dirty="0"/>
                  <a:t> </a:t>
                </a:r>
                <a:r>
                  <a:rPr lang="en-US" sz="2200" dirty="0" err="1"/>
                  <a:t>sampel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memberikan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cukup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bukti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bahwa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tengah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populasi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besar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3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15340E-9ABB-4E93-AE54-5AD4FA26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79" y="5539323"/>
                <a:ext cx="6046016" cy="769441"/>
              </a:xfrm>
              <a:prstGeom prst="rect">
                <a:avLst/>
              </a:prstGeom>
              <a:blipFill>
                <a:blip r:embed="rId4"/>
                <a:stretch>
                  <a:fillRect l="-1312" t="-5556" r="-505" b="-150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47E87D-80B6-42A3-873A-A702847B94E6}"/>
                  </a:ext>
                </a:extLst>
              </p:cNvPr>
              <p:cNvSpPr txBox="1"/>
              <p:nvPr/>
            </p:nvSpPr>
            <p:spPr>
              <a:xfrm>
                <a:off x="7841968" y="4428979"/>
                <a:ext cx="4045232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Nilai p yang </a:t>
                </a:r>
                <a:r>
                  <a:rPr lang="en-US" sz="2200" dirty="0" err="1"/>
                  <a:t>jauh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kecil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ID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ID" sz="2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47E87D-80B6-42A3-873A-A702847B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968" y="4428979"/>
                <a:ext cx="4045232" cy="769441"/>
              </a:xfrm>
              <a:prstGeom prst="rect">
                <a:avLst/>
              </a:prstGeom>
              <a:blipFill>
                <a:blip r:embed="rId5"/>
                <a:stretch>
                  <a:fillRect l="-1958" t="-55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74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6A28-BD37-4E28-BB44-74C1AA81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3: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371AC-23AE-4BEA-83A5-147496188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5933"/>
              </a:xfrm>
            </p:spPr>
            <p:txBody>
              <a:bodyPr>
                <a:normAutofit lnSpcReduction="10000"/>
              </a:bodyPr>
              <a:lstStyle/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US" dirty="0"/>
                  <a:t>Dengan data yang </a:t>
                </a:r>
                <a:r>
                  <a:rPr lang="en-US" dirty="0" err="1"/>
                  <a:t>sama</a:t>
                </a:r>
                <a:r>
                  <a:rPr lang="en-US" dirty="0"/>
                  <a:t>,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diuji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=3    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𝑣𝑠</m:t>
                      </m:r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D" sz="2000" i="1"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2000" i="1"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ID" sz="20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n-ID" dirty="0"/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ID" dirty="0"/>
                  <a:t>Langkah </a:t>
                </a:r>
                <a:r>
                  <a:rPr lang="en-ID" dirty="0" err="1"/>
                  <a:t>perhitungan</a:t>
                </a:r>
                <a:r>
                  <a:rPr lang="en-ID" dirty="0"/>
                  <a:t> </a:t>
                </a:r>
                <a:r>
                  <a:rPr lang="en-ID" dirty="0" err="1"/>
                  <a:t>menggunakan</a:t>
                </a:r>
                <a:r>
                  <a:rPr lang="en-ID" dirty="0"/>
                  <a:t> R </a:t>
                </a:r>
                <a:r>
                  <a:rPr lang="en-ID" dirty="0" err="1"/>
                  <a:t>sama</a:t>
                </a:r>
                <a:r>
                  <a:rPr lang="en-ID" dirty="0"/>
                  <a:t> </a:t>
                </a:r>
                <a:r>
                  <a:rPr lang="en-ID" dirty="0" err="1"/>
                  <a:t>seperti</a:t>
                </a:r>
                <a:r>
                  <a:rPr lang="en-ID" dirty="0"/>
                  <a:t> pada </a:t>
                </a:r>
                <a:r>
                  <a:rPr lang="en-ID" dirty="0" err="1"/>
                  <a:t>contoh</a:t>
                </a:r>
                <a:r>
                  <a:rPr lang="en-ID" dirty="0"/>
                  <a:t> 1, </a:t>
                </a:r>
              </a:p>
              <a:p>
                <a:pPr marL="252000" indent="-252000">
                  <a:buFont typeface="Wingdings" panose="05000000000000000000" pitchFamily="2" charset="2"/>
                  <a:buChar char="§"/>
                </a:pPr>
                <a:r>
                  <a:rPr lang="en-ID" dirty="0" err="1"/>
                  <a:t>Kecuali</a:t>
                </a:r>
                <a:r>
                  <a:rPr lang="en-ID" dirty="0"/>
                  <a:t> pada </a:t>
                </a:r>
                <a:r>
                  <a:rPr lang="en-ID" dirty="0" err="1"/>
                  <a:t>perhitungan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p. </a:t>
                </a:r>
                <a:r>
                  <a:rPr lang="en-ID" dirty="0" err="1"/>
                  <a:t>Untuk</a:t>
                </a:r>
                <a:r>
                  <a:rPr lang="en-ID" dirty="0"/>
                  <a:t> uji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arah</a:t>
                </a:r>
                <a:r>
                  <a:rPr lang="en-ID" dirty="0"/>
                  <a:t> </a:t>
                </a:r>
                <a:r>
                  <a:rPr lang="en-ID" dirty="0" err="1"/>
                  <a:t>ekor</a:t>
                </a:r>
                <a:r>
                  <a:rPr lang="en-ID" dirty="0"/>
                  <a:t> </a:t>
                </a:r>
                <a:r>
                  <a:rPr lang="en-ID" dirty="0" err="1"/>
                  <a:t>kiri</a:t>
                </a:r>
                <a:r>
                  <a:rPr lang="en-ID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h𝑖𝑡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371AC-23AE-4BEA-83A5-147496188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5933"/>
              </a:xfrm>
              <a:blipFill>
                <a:blip r:embed="rId2"/>
                <a:stretch>
                  <a:fillRect l="-1455" t="-49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2834165-A811-4B34-916A-730EBC89745F}"/>
              </a:ext>
            </a:extLst>
          </p:cNvPr>
          <p:cNvSpPr txBox="1"/>
          <p:nvPr/>
        </p:nvSpPr>
        <p:spPr>
          <a:xfrm>
            <a:off x="1097280" y="3899093"/>
            <a:ext cx="105128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dirty="0" err="1"/>
              <a:t>Perhitungan</a:t>
            </a:r>
            <a:r>
              <a:rPr lang="en-ID" sz="2200" dirty="0"/>
              <a:t> </a:t>
            </a:r>
            <a:r>
              <a:rPr lang="en-ID" sz="2200" dirty="0" err="1"/>
              <a:t>nilai</a:t>
            </a:r>
            <a:r>
              <a:rPr lang="en-ID" sz="2200" dirty="0"/>
              <a:t> p </a:t>
            </a:r>
            <a:r>
              <a:rPr lang="en-ID" sz="2200" dirty="0" err="1"/>
              <a:t>menggunakan</a:t>
            </a:r>
            <a:r>
              <a:rPr lang="en-ID" sz="2200" dirty="0"/>
              <a:t> </a:t>
            </a:r>
            <a:r>
              <a:rPr lang="en-ID" sz="2200" dirty="0" err="1"/>
              <a:t>fungsi</a:t>
            </a:r>
            <a:r>
              <a:rPr lang="en-ID" sz="2200" dirty="0"/>
              <a:t> </a:t>
            </a:r>
            <a:r>
              <a:rPr lang="en-ID" sz="2200" dirty="0" err="1"/>
              <a:t>pnorm</a:t>
            </a:r>
            <a:r>
              <a:rPr lang="en-ID" sz="2200" dirty="0"/>
              <a:t>() </a:t>
            </a:r>
            <a:r>
              <a:rPr lang="en-ID" sz="2200" dirty="0" err="1"/>
              <a:t>bagi</a:t>
            </a:r>
            <a:r>
              <a:rPr lang="en-ID" sz="2200" dirty="0"/>
              <a:t> </a:t>
            </a:r>
            <a:r>
              <a:rPr lang="en-ID" sz="2200" dirty="0" err="1"/>
              <a:t>sebaran</a:t>
            </a:r>
            <a:r>
              <a:rPr lang="en-ID" sz="2200" dirty="0"/>
              <a:t> normal </a:t>
            </a:r>
            <a:r>
              <a:rPr lang="en-ID" sz="2200" dirty="0" err="1"/>
              <a:t>baku</a:t>
            </a:r>
            <a:r>
              <a:rPr lang="en-ID" sz="2200" dirty="0"/>
              <a:t>, </a:t>
            </a:r>
            <a:r>
              <a:rPr lang="en-ID" sz="2200" dirty="0" err="1"/>
              <a:t>peluang</a:t>
            </a:r>
            <a:r>
              <a:rPr lang="en-ID" sz="2200" dirty="0"/>
              <a:t> </a:t>
            </a:r>
            <a:r>
              <a:rPr lang="en-ID" sz="2200" dirty="0" err="1"/>
              <a:t>ekor</a:t>
            </a:r>
            <a:r>
              <a:rPr lang="en-ID" sz="2200" dirty="0"/>
              <a:t> </a:t>
            </a:r>
            <a:r>
              <a:rPr lang="en-ID" sz="2200" dirty="0" err="1"/>
              <a:t>kiri</a:t>
            </a:r>
            <a:r>
              <a:rPr lang="en-ID" sz="22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15340E-9ABB-4E93-AE54-5AD4FA26F4B1}"/>
                  </a:ext>
                </a:extLst>
              </p:cNvPr>
              <p:cNvSpPr txBox="1"/>
              <p:nvPr/>
            </p:nvSpPr>
            <p:spPr>
              <a:xfrm>
                <a:off x="2644046" y="5509461"/>
                <a:ext cx="7194015" cy="7694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Kesimpulan: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D" sz="2200" dirty="0"/>
                  <a:t> </a:t>
                </a:r>
                <a:r>
                  <a:rPr lang="en-ID" sz="2200" dirty="0" err="1"/>
                  <a:t>tidak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ditolak</a:t>
                </a:r>
                <a:r>
                  <a:rPr lang="en-ID" sz="2200" dirty="0"/>
                  <a:t>, </a:t>
                </a:r>
                <a:r>
                  <a:rPr lang="en-US" sz="2200" dirty="0" err="1"/>
                  <a:t>sampel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memberikan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cukup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bukti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bahwa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tengah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populasi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kecil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3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15340E-9ABB-4E93-AE54-5AD4FA26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46" y="5509461"/>
                <a:ext cx="7194015" cy="769441"/>
              </a:xfrm>
              <a:prstGeom prst="rect">
                <a:avLst/>
              </a:prstGeom>
              <a:blipFill>
                <a:blip r:embed="rId3"/>
                <a:stretch>
                  <a:fillRect l="-1102" t="-5556" b="-150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FA260D9-7042-4AEC-87AB-D31D97C40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983" y="4448802"/>
            <a:ext cx="5612234" cy="8956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AB03AE-CE13-4666-A5A3-5366C03D0A41}"/>
                  </a:ext>
                </a:extLst>
              </p:cNvPr>
              <p:cNvSpPr txBox="1"/>
              <p:nvPr/>
            </p:nvSpPr>
            <p:spPr>
              <a:xfrm>
                <a:off x="7469843" y="4402722"/>
                <a:ext cx="4048904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Nilai p yang </a:t>
                </a:r>
                <a:r>
                  <a:rPr lang="en-US" sz="2200" dirty="0" err="1"/>
                  <a:t>jauh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besar </a:t>
                </a:r>
                <a:r>
                  <a:rPr lang="en-US" sz="2200" dirty="0" err="1"/>
                  <a:t>dari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ID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sz="2200" dirty="0"/>
                  <a:t> berapapun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AB03AE-CE13-4666-A5A3-5366C03D0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843" y="4402722"/>
                <a:ext cx="4048904" cy="769441"/>
              </a:xfrm>
              <a:prstGeom prst="rect">
                <a:avLst/>
              </a:prstGeom>
              <a:blipFill>
                <a:blip r:embed="rId5"/>
                <a:stretch>
                  <a:fillRect l="-1955" t="-5556" b="-158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31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AB0C-0675-47F2-84A4-51D09906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Pembentukan</a:t>
            </a:r>
            <a:r>
              <a:rPr lang="en-US" dirty="0"/>
              <a:t> Fungsi Z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4441-7A05-4D6B-9508-1BADD2A1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78" y="2478631"/>
            <a:ext cx="3739125" cy="4023360"/>
          </a:xfrm>
        </p:spPr>
        <p:txBody>
          <a:bodyPr>
            <a:normAutofit/>
          </a:bodyPr>
          <a:lstStyle/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 err="1"/>
              <a:t>Perintah-perintah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pada </a:t>
            </a:r>
            <a:r>
              <a:rPr lang="en-US" sz="2200" dirty="0" err="1"/>
              <a:t>contoh</a:t>
            </a:r>
            <a:r>
              <a:rPr lang="en-US" sz="2200" dirty="0"/>
              <a:t> 1, 2 dan 3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membentuk</a:t>
            </a:r>
            <a:r>
              <a:rPr lang="en-US" sz="2200" dirty="0"/>
              <a:t> fungsi, </a:t>
            </a:r>
            <a:r>
              <a:rPr lang="en-US" sz="2200" dirty="0" err="1"/>
              <a:t>dengan</a:t>
            </a:r>
            <a:r>
              <a:rPr lang="en-US" sz="2200" dirty="0"/>
              <a:t> argument (input):</a:t>
            </a:r>
          </a:p>
          <a:p>
            <a:pPr marL="252000" indent="-252000">
              <a:buFont typeface="Wingdings" panose="05000000000000000000" pitchFamily="2" charset="2"/>
              <a:buChar char="§"/>
            </a:pPr>
            <a:r>
              <a:rPr lang="en-US" sz="2200" dirty="0"/>
              <a:t>Output fungsi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statistik</a:t>
            </a:r>
            <a:r>
              <a:rPr lang="en-US" sz="2200" dirty="0"/>
              <a:t> uji dan </a:t>
            </a:r>
            <a:r>
              <a:rPr lang="en-US" sz="2200" dirty="0" err="1"/>
              <a:t>nilai</a:t>
            </a:r>
            <a:r>
              <a:rPr lang="en-US" sz="2200" dirty="0"/>
              <a:t> 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3EEB110-F23B-4A72-A50D-B1583E76426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0572464"/>
                  </p:ext>
                </p:extLst>
              </p:nvPr>
            </p:nvGraphicFramePr>
            <p:xfrm>
              <a:off x="4979995" y="2237241"/>
              <a:ext cx="705168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626">
                      <a:extLst>
                        <a:ext uri="{9D8B030D-6E8A-4147-A177-3AD203B41FA5}">
                          <a16:colId xmlns:a16="http://schemas.microsoft.com/office/drawing/2014/main" val="240390980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34433864"/>
                        </a:ext>
                      </a:extLst>
                    </a:gridCol>
                    <a:gridCol w="5363776">
                      <a:extLst>
                        <a:ext uri="{9D8B030D-6E8A-4147-A177-3AD203B41FA5}">
                          <a16:colId xmlns:a16="http://schemas.microsoft.com/office/drawing/2014/main" val="3762777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Argumen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Penjelasan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77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y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vektor</a:t>
                          </a:r>
                          <a:r>
                            <a:rPr lang="en-US" dirty="0"/>
                            <a:t> data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pertama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539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mu0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/>
                            <a:t>nilai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D" dirty="0"/>
                            <a:t> yang </a:t>
                          </a:r>
                          <a:r>
                            <a:rPr lang="en-ID" dirty="0" err="1"/>
                            <a:t>dinyatakan</a:t>
                          </a:r>
                          <a:r>
                            <a:rPr lang="en-ID" dirty="0"/>
                            <a:t> pada </a:t>
                          </a:r>
                          <a:r>
                            <a:rPr lang="en-ID" dirty="0" err="1"/>
                            <a:t>hipotesis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429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D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ragam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Ragam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populasi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pertama</a:t>
                          </a:r>
                          <a:r>
                            <a:rPr lang="en-US" dirty="0"/>
                            <a:t> 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14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alternative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pernyataan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hipotesis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alternatif</a:t>
                          </a:r>
                          <a:r>
                            <a:rPr lang="en-US" dirty="0"/>
                            <a:t>, 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“not equal”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“less than”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“greater than”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54533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3EEB110-F23B-4A72-A50D-B1583E76426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0572464"/>
                  </p:ext>
                </p:extLst>
              </p:nvPr>
            </p:nvGraphicFramePr>
            <p:xfrm>
              <a:off x="4979995" y="2237241"/>
              <a:ext cx="705168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626">
                      <a:extLst>
                        <a:ext uri="{9D8B030D-6E8A-4147-A177-3AD203B41FA5}">
                          <a16:colId xmlns:a16="http://schemas.microsoft.com/office/drawing/2014/main" val="240390980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34433864"/>
                        </a:ext>
                      </a:extLst>
                    </a:gridCol>
                    <a:gridCol w="5363776">
                      <a:extLst>
                        <a:ext uri="{9D8B030D-6E8A-4147-A177-3AD203B41FA5}">
                          <a16:colId xmlns:a16="http://schemas.microsoft.com/office/drawing/2014/main" val="3762777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Argumen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Penjelasan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77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y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vektor</a:t>
                          </a:r>
                          <a:r>
                            <a:rPr lang="en-US" dirty="0"/>
                            <a:t> data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pertama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539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Tx/>
                            <a:buNone/>
                          </a:pPr>
                          <a:r>
                            <a:rPr lang="en-ID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mu0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555" t="-208197" r="-454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429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D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ragam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Ragam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populasi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pertama</a:t>
                          </a:r>
                          <a:r>
                            <a:rPr lang="en-US" dirty="0"/>
                            <a:t> 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1461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alternative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: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pernyataan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hipotesis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alternatif</a:t>
                          </a:r>
                          <a:r>
                            <a:rPr lang="en-US" dirty="0"/>
                            <a:t>, 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“not equal”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“less than”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“greater than”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54533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7923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5821</TotalTime>
  <Words>2445</Words>
  <Application>Microsoft Office PowerPoint</Application>
  <PresentationFormat>Widescreen</PresentationFormat>
  <Paragraphs>272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Century Schoolbook</vt:lpstr>
      <vt:lpstr>Courier New</vt:lpstr>
      <vt:lpstr>Wingdings</vt:lpstr>
      <vt:lpstr>Retrospect</vt:lpstr>
      <vt:lpstr>Uji Hipotesis Menggunakan R</vt:lpstr>
      <vt:lpstr>Uji Hipotesis Satu Nilai Tengah</vt:lpstr>
      <vt:lpstr>Uji Hipotesis Satu Nilai Tengah dengan R</vt:lpstr>
      <vt:lpstr>Contoh 1:</vt:lpstr>
      <vt:lpstr>Contoh 1 (lanjutan):</vt:lpstr>
      <vt:lpstr>Contoh 1 (lanjutan):</vt:lpstr>
      <vt:lpstr>Contoh 2:</vt:lpstr>
      <vt:lpstr>Contoh 3:</vt:lpstr>
      <vt:lpstr>Pembentukan Fungsi Z test</vt:lpstr>
      <vt:lpstr>Pembentukan Fungsi Z test</vt:lpstr>
      <vt:lpstr>Contoh 4</vt:lpstr>
      <vt:lpstr>Uji Hipotesis dua Nilai Tengah</vt:lpstr>
      <vt:lpstr>Pembentukan fungsi bagi z test dua nilai tengah</vt:lpstr>
      <vt:lpstr>Pembentukan fungsi bagi z test dua nilai tengah</vt:lpstr>
      <vt:lpstr>Contoh 5</vt:lpstr>
      <vt:lpstr>Contoh 5 (lanjutan)</vt:lpstr>
      <vt:lpstr>Uji Hipotesis Satu Nilai Tengah</vt:lpstr>
      <vt:lpstr>Uji Hipotesis dua Nilai Tengah</vt:lpstr>
      <vt:lpstr>Uji Hipotesis dua Nilai Tengah</vt:lpstr>
      <vt:lpstr>Uji Hipotesis Satu dan dua Nilai Tengah dengan R</vt:lpstr>
      <vt:lpstr>Uji Hipotesis Satu dan dua Nilai Tengah dengan R</vt:lpstr>
      <vt:lpstr>Contoh 6:</vt:lpstr>
      <vt:lpstr>Contoh 6 (lanjutan):</vt:lpstr>
      <vt:lpstr>Contoh 7</vt:lpstr>
      <vt:lpstr>Contoh 7 (lanjutan)</vt:lpstr>
      <vt:lpstr>Contoh 8</vt:lpstr>
      <vt:lpstr>Contoh 8 (lanjutan)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 Hipotesis Menggunakan R</dc:title>
  <dc:creator>Rahma Fitriani</dc:creator>
  <cp:lastModifiedBy>Rahma Fitriani</cp:lastModifiedBy>
  <cp:revision>15</cp:revision>
  <dcterms:created xsi:type="dcterms:W3CDTF">2022-02-24T06:47:59Z</dcterms:created>
  <dcterms:modified xsi:type="dcterms:W3CDTF">2022-02-28T07:49:55Z</dcterms:modified>
</cp:coreProperties>
</file>