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5" r:id="rId3"/>
    <p:sldId id="256" r:id="rId4"/>
    <p:sldId id="265" r:id="rId5"/>
    <p:sldId id="266" r:id="rId6"/>
    <p:sldId id="267" r:id="rId7"/>
    <p:sldId id="269" r:id="rId8"/>
    <p:sldId id="271" r:id="rId9"/>
    <p:sldId id="270" r:id="rId10"/>
    <p:sldId id="273" r:id="rId11"/>
    <p:sldId id="272" r:id="rId12"/>
    <p:sldId id="274" r:id="rId13"/>
    <p:sldId id="27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77" r:id="rId23"/>
    <p:sldId id="278" r:id="rId24"/>
    <p:sldId id="280" r:id="rId25"/>
    <p:sldId id="288" r:id="rId26"/>
    <p:sldId id="287" r:id="rId27"/>
    <p:sldId id="289" r:id="rId28"/>
    <p:sldId id="290" r:id="rId29"/>
    <p:sldId id="282" r:id="rId30"/>
    <p:sldId id="283" r:id="rId31"/>
    <p:sldId id="284" r:id="rId32"/>
    <p:sldId id="286" r:id="rId33"/>
    <p:sldId id="291" r:id="rId34"/>
    <p:sldId id="281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622"/>
  </p:normalViewPr>
  <p:slideViewPr>
    <p:cSldViewPr snapToGrid="0">
      <p:cViewPr varScale="1">
        <p:scale>
          <a:sx n="113" d="100"/>
          <a:sy n="113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2E7AC-D8C1-41AA-97F3-2A7EB224B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BB88F8-82A8-A27E-99AD-8584A89AD6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EE737D-F0E9-7705-6C5A-6264F93A7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BEDC-04A3-8E4C-A2F0-AC0039878D78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44E4E1-7E52-A81C-1B76-61A458937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5D6424-A06B-3F4F-C39A-27094A19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034D-7330-1A4A-B936-2B6841936D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7903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6324D5-2F32-F71E-504E-C41BD0C4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6BAA83-C92D-F28B-4B80-75D9FC1B3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1A305-DC43-BE93-5767-E43FE8E3A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BEDC-04A3-8E4C-A2F0-AC0039878D78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1C4510-2237-820E-21A9-96B5C5A7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39126B-243F-B813-D501-85436A8E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034D-7330-1A4A-B936-2B6841936D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354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9E1D02-25F7-D322-E302-6773D9FEA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957BB8-8349-ECBA-507E-6239D3AA7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0247A1-2BBB-CB2D-E09A-2C7489615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BEDC-04A3-8E4C-A2F0-AC0039878D78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16505-69F6-75C9-6376-6ADD3923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F68563-686F-FBB4-A780-CCFDC9F69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034D-7330-1A4A-B936-2B6841936D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5556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B5481-BE89-48F1-395C-294205E5D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7BF57-50D0-5615-53C2-C2A01313A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93C15A-CAD9-6A89-DDB8-14F00062B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BEDC-04A3-8E4C-A2F0-AC0039878D78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4EBC0-B8FC-4C3C-5627-D85678682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81CE3-3A07-26FE-B145-4F5D2B07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034D-7330-1A4A-B936-2B6841936D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1124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07218-A0C0-B07D-361A-9C443EE97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AE1DB-7783-B8B4-6080-A2F3FDC6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D19709-1AA8-8835-4FD2-23571900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BEDC-04A3-8E4C-A2F0-AC0039878D78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B95A0D-AA54-5118-BC0F-4D482C96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D97C22-DBB3-AC85-FA7C-EED7599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034D-7330-1A4A-B936-2B6841936D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7717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74DF1-A15B-5564-46AD-5A93F0FE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C7554D-B54A-1AE0-2AC6-C517A50A72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676897-93A3-036D-A710-F8830400C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250E4F-F58F-3ADA-C429-0A5AA4A7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BEDC-04A3-8E4C-A2F0-AC0039878D78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A7C3AB-A36D-CEDC-A3BD-C26C90B4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6D07D8-EB38-CD0D-774D-B34AD059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034D-7330-1A4A-B936-2B6841936D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531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EC7EA-2983-F03F-B81E-8B569D450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1A4029-3A9F-EC7A-4137-B96CBE6D3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2B549FA-73C9-1A74-0B99-17F2B50C0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E62FC-5D2D-DFB6-3B3C-D6746AB95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7DD3FE-359B-4648-AE09-15E941F72F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0E251F-F977-6314-117D-AA852D00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BEDC-04A3-8E4C-A2F0-AC0039878D78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59F8D3-7B58-F3E7-44BB-DC984FACF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A512F3-F8A6-EF05-39FC-795F7F19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034D-7330-1A4A-B936-2B6841936D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227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D00F3-5731-6BED-0DA2-B28C991AB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8629F0-82A2-8693-7D57-B3BD02759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BEDC-04A3-8E4C-A2F0-AC0039878D78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521D507-40CA-50A5-BEB2-82593A42D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25D41D-18C9-1CD1-52D6-06D4F44A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034D-7330-1A4A-B936-2B6841936D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1293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A7ADBC-E14E-CFFE-FECC-5FC4DD269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BEDC-04A3-8E4C-A2F0-AC0039878D78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DB04241-5E63-F43E-43D0-742FA0F73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0A4946-1BFA-6566-1EFA-8FB43ED8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034D-7330-1A4A-B936-2B6841936D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074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46B82-1DCF-8AFD-89D7-965874676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7F330-0314-85BD-8037-8DA66C96A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B79918-F6DA-7CC3-735E-0E4B93BD1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1C106-D0A8-9D61-D2FC-F83CA2142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BEDC-04A3-8E4C-A2F0-AC0039878D78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5DBBF-9250-2A63-923B-E0C3579E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7574F2-B999-32FF-1D1B-5D6BD7DA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034D-7330-1A4A-B936-2B6841936D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339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3EAC4D-3D5B-FA7B-49E5-A3EBFB04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0EBF55-2F76-7818-8EF1-C23C555C3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5411BB-4294-E793-1A64-E93F11BDC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66C388-43F4-0D65-1744-BD43DA7B6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BEDC-04A3-8E4C-A2F0-AC0039878D78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5C7BEC-55FB-094D-00F4-D35022B9C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2208E-D031-2784-82C7-560FBDC4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9034D-7330-1A4A-B936-2B6841936D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877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E8DEC1A-D040-0138-ABD0-E02B68FF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4CD38E-982E-1DF5-717E-AA0C56C70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98510-CDB1-8D2F-22EB-4E9FCD8BE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ABBEDC-04A3-8E4C-A2F0-AC0039878D78}" type="datetimeFigureOut">
              <a:rPr kumimoji="1" lang="ko-KR" altLang="en-US" smtClean="0"/>
              <a:t>2025. 4. 10.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C6DA60-C157-8AB9-38BB-D74B9ADA4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4FC4ED-60DF-6E5F-8A8D-D57B25E37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9034D-7330-1A4A-B936-2B6841936DC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559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E6D3E-D98D-62B4-F51E-FF4E02461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0729"/>
            <a:ext cx="9144000" cy="1134753"/>
          </a:xfrm>
        </p:spPr>
        <p:txBody>
          <a:bodyPr>
            <a:normAutofit/>
          </a:bodyPr>
          <a:lstStyle/>
          <a:p>
            <a:r>
              <a:rPr kumimoji="1" lang="en-US" altLang="ko-KR" sz="5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Nimda</a:t>
            </a:r>
            <a:r>
              <a:rPr kumimoji="1"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5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cpp</a:t>
            </a:r>
            <a:r>
              <a:rPr kumimoji="1" lang="en-US" altLang="ko-KR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week2 </a:t>
            </a:r>
            <a:r>
              <a:rPr kumimoji="1" lang="ko-KR" altLang="en-US" sz="5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복습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0DF98-CE6B-354F-3CCA-8564DFF15DEF}"/>
              </a:ext>
            </a:extLst>
          </p:cNvPr>
          <p:cNvSpPr/>
          <p:nvPr/>
        </p:nvSpPr>
        <p:spPr>
          <a:xfrm>
            <a:off x="2814169" y="2246107"/>
            <a:ext cx="6533032" cy="37914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200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308D294-5A07-0C43-7C00-E5A5EB30009E}"/>
              </a:ext>
            </a:extLst>
          </p:cNvPr>
          <p:cNvSpPr txBox="1">
            <a:spLocks/>
          </p:cNvSpPr>
          <p:nvPr/>
        </p:nvSpPr>
        <p:spPr>
          <a:xfrm>
            <a:off x="3096391" y="2726103"/>
            <a:ext cx="6386277" cy="755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Brute Force 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알고리즘이란</a:t>
            </a: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?</a:t>
            </a:r>
            <a:endParaRPr kumimoji="1" lang="ko-KR" altLang="en-US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2C6F758-89E5-D9CA-A8DD-5DBAE390CF0C}"/>
              </a:ext>
            </a:extLst>
          </p:cNvPr>
          <p:cNvSpPr txBox="1">
            <a:spLocks/>
          </p:cNvSpPr>
          <p:nvPr/>
        </p:nvSpPr>
        <p:spPr>
          <a:xfrm>
            <a:off x="4092739" y="3554071"/>
            <a:ext cx="4393580" cy="4393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Sort() Method Time Complexity </a:t>
            </a:r>
            <a:endParaRPr kumimoji="1"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9432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EA5675F-B486-1CB4-24E8-712FF95B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616" y="2647725"/>
            <a:ext cx="3929238" cy="28499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DF2C6D-6FB9-C8A9-27EF-06EA31BB2458}"/>
              </a:ext>
            </a:extLst>
          </p:cNvPr>
          <p:cNvSpPr/>
          <p:nvPr/>
        </p:nvSpPr>
        <p:spPr>
          <a:xfrm>
            <a:off x="4481689" y="3239429"/>
            <a:ext cx="2709333" cy="163737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473A805-9AE3-7222-3670-5CD28E68E2FE}"/>
              </a:ext>
            </a:extLst>
          </p:cNvPr>
          <p:cNvSpPr txBox="1">
            <a:spLocks/>
          </p:cNvSpPr>
          <p:nvPr/>
        </p:nvSpPr>
        <p:spPr>
          <a:xfrm>
            <a:off x="2688437" y="1726512"/>
            <a:ext cx="6471596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Q2) Time Complexity = O(5)</a:t>
            </a:r>
            <a:endParaRPr kumimoji="1"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2075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633175-E4D5-109B-31FE-EB69CAD4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427" y="2876776"/>
            <a:ext cx="4669262" cy="18194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DF2C6D-6FB9-C8A9-27EF-06EA31BB2458}"/>
              </a:ext>
            </a:extLst>
          </p:cNvPr>
          <p:cNvSpPr/>
          <p:nvPr/>
        </p:nvSpPr>
        <p:spPr>
          <a:xfrm>
            <a:off x="3495427" y="3228141"/>
            <a:ext cx="3943951" cy="1468038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473A805-9AE3-7222-3670-5CD28E68E2FE}"/>
              </a:ext>
            </a:extLst>
          </p:cNvPr>
          <p:cNvSpPr txBox="1">
            <a:spLocks/>
          </p:cNvSpPr>
          <p:nvPr/>
        </p:nvSpPr>
        <p:spPr>
          <a:xfrm>
            <a:off x="2688437" y="1726512"/>
            <a:ext cx="6471596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Q3) Time Complexity = ?</a:t>
            </a:r>
            <a:endParaRPr kumimoji="1"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5364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633175-E4D5-109B-31FE-EB69CAD4F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427" y="2876776"/>
            <a:ext cx="4669262" cy="181940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DF2C6D-6FB9-C8A9-27EF-06EA31BB2458}"/>
              </a:ext>
            </a:extLst>
          </p:cNvPr>
          <p:cNvSpPr/>
          <p:nvPr/>
        </p:nvSpPr>
        <p:spPr>
          <a:xfrm>
            <a:off x="3495427" y="3228141"/>
            <a:ext cx="3943951" cy="1468038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473A805-9AE3-7222-3670-5CD28E68E2FE}"/>
              </a:ext>
            </a:extLst>
          </p:cNvPr>
          <p:cNvSpPr txBox="1">
            <a:spLocks/>
          </p:cNvSpPr>
          <p:nvPr/>
        </p:nvSpPr>
        <p:spPr>
          <a:xfrm>
            <a:off x="2688437" y="1726512"/>
            <a:ext cx="6471596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Q3) Time Complexity = O(N^2)</a:t>
            </a:r>
            <a:endParaRPr kumimoji="1"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450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F2A09-FC68-C2E1-445E-390FD826D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3" y="461387"/>
            <a:ext cx="8983133" cy="1250421"/>
          </a:xfrm>
        </p:spPr>
        <p:txBody>
          <a:bodyPr>
            <a:normAutofit/>
          </a:bodyPr>
          <a:lstStyle/>
          <a:p>
            <a:r>
              <a:rPr kumimoji="1" lang="en-US" altLang="ko-KR" sz="3600" dirty="0" err="1"/>
              <a:t>Cpp</a:t>
            </a:r>
            <a:r>
              <a:rPr kumimoji="1" lang="en-US" altLang="ko-KR" sz="3600" dirty="0"/>
              <a:t> Algorithm Code </a:t>
            </a:r>
            <a:r>
              <a:rPr kumimoji="1" lang="ko-KR" altLang="en-US" sz="3600" dirty="0"/>
              <a:t>속도 향상 기법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A6FF8A-DB04-D769-43A5-AFEA89F2B584}"/>
              </a:ext>
            </a:extLst>
          </p:cNvPr>
          <p:cNvSpPr txBox="1"/>
          <p:nvPr/>
        </p:nvSpPr>
        <p:spPr>
          <a:xfrm>
            <a:off x="1251653" y="1711808"/>
            <a:ext cx="10137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주의</a:t>
            </a:r>
            <a:r>
              <a:rPr lang="en-US" altLang="ko-KR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!</a:t>
            </a:r>
            <a:r>
              <a:rPr lang="ko-KR" altLang="en-US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lang="en-US" altLang="ko-KR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)</a:t>
            </a:r>
            <a:r>
              <a:rPr lang="ko-KR" altLang="en-US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lang="ko-KR" altLang="en-US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실제로 </a:t>
            </a:r>
            <a:r>
              <a:rPr lang="en-US" altLang="ko-KR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Cpp</a:t>
            </a:r>
            <a:r>
              <a:rPr lang="ko-KR" altLang="en-US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로 프로그램을 </a:t>
            </a:r>
            <a:r>
              <a:rPr lang="ko-KR" altLang="en-US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작성할때는</a:t>
            </a:r>
            <a:r>
              <a:rPr lang="ko-KR" altLang="en-US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사용하지 말고</a:t>
            </a:r>
            <a:r>
              <a:rPr lang="en-US" altLang="ko-KR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</a:t>
            </a:r>
            <a:r>
              <a:rPr lang="ko-KR" altLang="en-US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반드시 알고리즘 문제를 푸는 경우에만 사용</a:t>
            </a:r>
            <a:r>
              <a:rPr lang="en-US" altLang="ko-KR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.</a:t>
            </a:r>
            <a:r>
              <a:rPr lang="ko-KR" altLang="en-US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endParaRPr lang="en-US" altLang="ko-KR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  <a:p>
            <a:pPr algn="ctr"/>
            <a:r>
              <a:rPr lang="en-US" altLang="ko-KR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C</a:t>
            </a:r>
            <a:r>
              <a:rPr lang="ko-KR" altLang="en-US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언어의 </a:t>
            </a:r>
            <a:r>
              <a:rPr lang="en-US" altLang="ko-KR" b="1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Scanf</a:t>
            </a:r>
            <a:r>
              <a:rPr lang="en-US" altLang="ko-KR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 </a:t>
            </a:r>
            <a:r>
              <a:rPr lang="en-US" altLang="ko-KR" b="1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Printf</a:t>
            </a:r>
            <a:r>
              <a:rPr lang="en-US" altLang="ko-KR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lang="ko-KR" altLang="en-US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함수 사용을 막음으로써 </a:t>
            </a:r>
            <a:r>
              <a:rPr lang="en-US" altLang="ko-KR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Cpp</a:t>
            </a:r>
            <a:r>
              <a:rPr lang="en-US" altLang="ko-KR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lang="en-US" altLang="ko-KR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Cout</a:t>
            </a:r>
            <a:r>
              <a:rPr lang="en-US" altLang="ko-KR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, </a:t>
            </a:r>
            <a:r>
              <a:rPr lang="en-US" altLang="ko-KR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Cin</a:t>
            </a:r>
            <a:r>
              <a:rPr lang="en-US" altLang="ko-KR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lang="ko-KR" altLang="en-US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함수의 입출력 속도를 </a:t>
            </a:r>
            <a:r>
              <a:rPr lang="ko-KR" altLang="en-US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향상시켜줌</a:t>
            </a:r>
            <a:endParaRPr lang="ko-KR" altLang="en-US" dirty="0">
              <a:latin typeface="Apple SD Gothic Neo Thin" panose="02000300000000000000" pitchFamily="2" charset="-127"/>
              <a:ea typeface="Apple SD Gothic Neo Thin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360898-F04A-2D6D-B593-691BFCA0D251}"/>
              </a:ext>
            </a:extLst>
          </p:cNvPr>
          <p:cNvSpPr/>
          <p:nvPr/>
        </p:nvSpPr>
        <p:spPr>
          <a:xfrm>
            <a:off x="1964266" y="2022824"/>
            <a:ext cx="8037690" cy="323166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ACB60AF-AF09-5887-053A-4C8E1B6E7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35" y="2902962"/>
            <a:ext cx="6052930" cy="19922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100DF8-C2B4-10EC-60AD-0098A984B66E}"/>
              </a:ext>
            </a:extLst>
          </p:cNvPr>
          <p:cNvSpPr/>
          <p:nvPr/>
        </p:nvSpPr>
        <p:spPr>
          <a:xfrm>
            <a:off x="3665359" y="4061327"/>
            <a:ext cx="3277308" cy="578405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6654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E7A0ED5-31D3-1EAC-AC03-5757EEF02AD3}"/>
              </a:ext>
            </a:extLst>
          </p:cNvPr>
          <p:cNvSpPr txBox="1">
            <a:spLocks/>
          </p:cNvSpPr>
          <p:nvPr/>
        </p:nvSpPr>
        <p:spPr>
          <a:xfrm>
            <a:off x="3372315" y="2798956"/>
            <a:ext cx="5447370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String</a:t>
            </a:r>
            <a:endParaRPr kumimoji="1"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563D44-FA2C-CB46-BEE5-00198D4388D3}"/>
              </a:ext>
            </a:extLst>
          </p:cNvPr>
          <p:cNvSpPr/>
          <p:nvPr/>
        </p:nvSpPr>
        <p:spPr>
          <a:xfrm>
            <a:off x="5283199" y="3049859"/>
            <a:ext cx="1625601" cy="37914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56037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786354C-A0C5-18E0-A2CA-81376529AA46}"/>
              </a:ext>
            </a:extLst>
          </p:cNvPr>
          <p:cNvSpPr txBox="1">
            <a:spLocks/>
          </p:cNvSpPr>
          <p:nvPr/>
        </p:nvSpPr>
        <p:spPr>
          <a:xfrm>
            <a:off x="3372315" y="474133"/>
            <a:ext cx="5447370" cy="694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C-Style String</a:t>
            </a:r>
            <a:endParaRPr kumimoji="1" lang="ko-KR" altLang="en-US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6459B7-137B-1637-F2A3-DFB1AAD2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912" y="1360549"/>
            <a:ext cx="4644576" cy="231563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FEEA06C-A064-4629-0ED9-4988752E53A9}"/>
              </a:ext>
            </a:extLst>
          </p:cNvPr>
          <p:cNvSpPr/>
          <p:nvPr/>
        </p:nvSpPr>
        <p:spPr>
          <a:xfrm>
            <a:off x="4944532" y="665802"/>
            <a:ext cx="2336801" cy="37914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525DA3-F6C2-9A62-3280-128FCF00DF64}"/>
              </a:ext>
            </a:extLst>
          </p:cNvPr>
          <p:cNvSpPr/>
          <p:nvPr/>
        </p:nvSpPr>
        <p:spPr>
          <a:xfrm>
            <a:off x="3456981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N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8CB8FC-8896-64F2-9909-0B6037DE67A7}"/>
              </a:ext>
            </a:extLst>
          </p:cNvPr>
          <p:cNvSpPr/>
          <p:nvPr/>
        </p:nvSpPr>
        <p:spPr>
          <a:xfrm>
            <a:off x="3897248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i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E04104-41C7-C6DB-95DE-606A8DD27880}"/>
              </a:ext>
            </a:extLst>
          </p:cNvPr>
          <p:cNvSpPr/>
          <p:nvPr/>
        </p:nvSpPr>
        <p:spPr>
          <a:xfrm>
            <a:off x="4337515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m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E614C2-BCCF-1937-166F-F64B40323A0F}"/>
              </a:ext>
            </a:extLst>
          </p:cNvPr>
          <p:cNvSpPr/>
          <p:nvPr/>
        </p:nvSpPr>
        <p:spPr>
          <a:xfrm>
            <a:off x="4777782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A7E4C0-0882-7361-7039-40237C3F9A45}"/>
              </a:ext>
            </a:extLst>
          </p:cNvPr>
          <p:cNvSpPr/>
          <p:nvPr/>
        </p:nvSpPr>
        <p:spPr>
          <a:xfrm>
            <a:off x="5218049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a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D4BC70-E85A-B16E-34C6-0742FBC6E0F1}"/>
              </a:ext>
            </a:extLst>
          </p:cNvPr>
          <p:cNvSpPr/>
          <p:nvPr/>
        </p:nvSpPr>
        <p:spPr>
          <a:xfrm>
            <a:off x="5658316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27AEBF-04A7-4E1C-B5F0-082EEA36DBB8}"/>
              </a:ext>
            </a:extLst>
          </p:cNvPr>
          <p:cNvSpPr/>
          <p:nvPr/>
        </p:nvSpPr>
        <p:spPr>
          <a:xfrm>
            <a:off x="6098583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S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302F38-CD0A-CCA3-DE8F-DFD4E6F672D0}"/>
              </a:ext>
            </a:extLst>
          </p:cNvPr>
          <p:cNvSpPr/>
          <p:nvPr/>
        </p:nvSpPr>
        <p:spPr>
          <a:xfrm>
            <a:off x="6538850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e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6E95F6-2787-0407-6FA5-96854E6287CB}"/>
              </a:ext>
            </a:extLst>
          </p:cNvPr>
          <p:cNvSpPr/>
          <p:nvPr/>
        </p:nvSpPr>
        <p:spPr>
          <a:xfrm>
            <a:off x="6979117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c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994023-41BB-8056-06C5-3C4789AA6282}"/>
              </a:ext>
            </a:extLst>
          </p:cNvPr>
          <p:cNvSpPr/>
          <p:nvPr/>
        </p:nvSpPr>
        <p:spPr>
          <a:xfrm>
            <a:off x="7419384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u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3BB54F-0585-EBE1-16AC-10F426AB45C3}"/>
              </a:ext>
            </a:extLst>
          </p:cNvPr>
          <p:cNvSpPr/>
          <p:nvPr/>
        </p:nvSpPr>
        <p:spPr>
          <a:xfrm>
            <a:off x="7859651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88075-5B61-E657-D3AB-1A4EC57BE69C}"/>
              </a:ext>
            </a:extLst>
          </p:cNvPr>
          <p:cNvSpPr/>
          <p:nvPr/>
        </p:nvSpPr>
        <p:spPr>
          <a:xfrm>
            <a:off x="8299918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i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430F3A-7C52-D329-356D-67E935B479C1}"/>
              </a:ext>
            </a:extLst>
          </p:cNvPr>
          <p:cNvSpPr/>
          <p:nvPr/>
        </p:nvSpPr>
        <p:spPr>
          <a:xfrm>
            <a:off x="8740185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t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741F87-C6E7-2979-4537-B7C917E99A9D}"/>
              </a:ext>
            </a:extLst>
          </p:cNvPr>
          <p:cNvSpPr/>
          <p:nvPr/>
        </p:nvSpPr>
        <p:spPr>
          <a:xfrm>
            <a:off x="9180452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9B1B14-DA8A-D246-ED15-A84C7BAB7367}"/>
              </a:ext>
            </a:extLst>
          </p:cNvPr>
          <p:cNvSpPr/>
          <p:nvPr/>
        </p:nvSpPr>
        <p:spPr>
          <a:xfrm>
            <a:off x="2198748" y="4278489"/>
            <a:ext cx="225778" cy="225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3B48ED83-1B3C-CAE2-3674-FC168A4BD569}"/>
              </a:ext>
            </a:extLst>
          </p:cNvPr>
          <p:cNvSpPr txBox="1">
            <a:spLocks/>
          </p:cNvSpPr>
          <p:nvPr/>
        </p:nvSpPr>
        <p:spPr>
          <a:xfrm>
            <a:off x="1091169" y="3838221"/>
            <a:ext cx="2017475" cy="440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myStr</a:t>
            </a:r>
            <a:endParaRPr kumimoji="1"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CD7E53-6B3C-4332-6282-1EBFB491C25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424526" y="4391378"/>
            <a:ext cx="7928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7F9AA4-4E85-98E9-3F3B-9E9652C70E66}"/>
              </a:ext>
            </a:extLst>
          </p:cNvPr>
          <p:cNvSpPr/>
          <p:nvPr/>
        </p:nvSpPr>
        <p:spPr>
          <a:xfrm>
            <a:off x="9620719" y="4278489"/>
            <a:ext cx="440267" cy="4402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null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617A3F46-3980-BA63-853E-09BEBA93B130}"/>
              </a:ext>
            </a:extLst>
          </p:cNvPr>
          <p:cNvSpPr txBox="1">
            <a:spLocks/>
          </p:cNvSpPr>
          <p:nvPr/>
        </p:nvSpPr>
        <p:spPr>
          <a:xfrm>
            <a:off x="2099906" y="4771313"/>
            <a:ext cx="8153164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C-Style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String : Char Type Array.</a:t>
            </a:r>
            <a:b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문자 배열 마지막에 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null </a:t>
            </a:r>
            <a:r>
              <a:rPr kumimoji="1"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값이 들어가 있음</a:t>
            </a:r>
            <a:r>
              <a:rPr kumimoji="1" lang="en-US" altLang="ko-KR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kumimoji="1" lang="ko-KR" altLang="en-US"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CB7A13-88F1-E4EF-196C-B842518E25C5}"/>
              </a:ext>
            </a:extLst>
          </p:cNvPr>
          <p:cNvSpPr/>
          <p:nvPr/>
        </p:nvSpPr>
        <p:spPr>
          <a:xfrm>
            <a:off x="6015448" y="5264342"/>
            <a:ext cx="724019" cy="233109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1446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786354C-A0C5-18E0-A2CA-81376529AA46}"/>
              </a:ext>
            </a:extLst>
          </p:cNvPr>
          <p:cNvSpPr txBox="1">
            <a:spLocks/>
          </p:cNvSpPr>
          <p:nvPr/>
        </p:nvSpPr>
        <p:spPr>
          <a:xfrm>
            <a:off x="3372315" y="474133"/>
            <a:ext cx="5447370" cy="694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C-Style String Input With </a:t>
            </a:r>
            <a:r>
              <a:rPr kumimoji="1" lang="en-US" altLang="ko-KR" sz="3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Cin</a:t>
            </a:r>
            <a:endParaRPr kumimoji="1" lang="ko-KR" altLang="en-US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EEA06C-A064-4629-0ED9-4988752E53A9}"/>
              </a:ext>
            </a:extLst>
          </p:cNvPr>
          <p:cNvSpPr/>
          <p:nvPr/>
        </p:nvSpPr>
        <p:spPr>
          <a:xfrm>
            <a:off x="3541648" y="676366"/>
            <a:ext cx="5198537" cy="37914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525DA3-F6C2-9A62-3280-128FCF00DF64}"/>
              </a:ext>
            </a:extLst>
          </p:cNvPr>
          <p:cNvSpPr/>
          <p:nvPr/>
        </p:nvSpPr>
        <p:spPr>
          <a:xfrm>
            <a:off x="3456981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N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8CB8FC-8896-64F2-9909-0B6037DE67A7}"/>
              </a:ext>
            </a:extLst>
          </p:cNvPr>
          <p:cNvSpPr/>
          <p:nvPr/>
        </p:nvSpPr>
        <p:spPr>
          <a:xfrm>
            <a:off x="3897248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i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E04104-41C7-C6DB-95DE-606A8DD27880}"/>
              </a:ext>
            </a:extLst>
          </p:cNvPr>
          <p:cNvSpPr/>
          <p:nvPr/>
        </p:nvSpPr>
        <p:spPr>
          <a:xfrm>
            <a:off x="4337515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m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E614C2-BCCF-1937-166F-F64B40323A0F}"/>
              </a:ext>
            </a:extLst>
          </p:cNvPr>
          <p:cNvSpPr/>
          <p:nvPr/>
        </p:nvSpPr>
        <p:spPr>
          <a:xfrm>
            <a:off x="4777782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A7E4C0-0882-7361-7039-40237C3F9A45}"/>
              </a:ext>
            </a:extLst>
          </p:cNvPr>
          <p:cNvSpPr/>
          <p:nvPr/>
        </p:nvSpPr>
        <p:spPr>
          <a:xfrm>
            <a:off x="5218049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a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D4BC70-E85A-B16E-34C6-0742FBC6E0F1}"/>
              </a:ext>
            </a:extLst>
          </p:cNvPr>
          <p:cNvSpPr/>
          <p:nvPr/>
        </p:nvSpPr>
        <p:spPr>
          <a:xfrm>
            <a:off x="5658316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27AEBF-04A7-4E1C-B5F0-082EEA36DBB8}"/>
              </a:ext>
            </a:extLst>
          </p:cNvPr>
          <p:cNvSpPr/>
          <p:nvPr/>
        </p:nvSpPr>
        <p:spPr>
          <a:xfrm>
            <a:off x="6098583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S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302F38-CD0A-CCA3-DE8F-DFD4E6F672D0}"/>
              </a:ext>
            </a:extLst>
          </p:cNvPr>
          <p:cNvSpPr/>
          <p:nvPr/>
        </p:nvSpPr>
        <p:spPr>
          <a:xfrm>
            <a:off x="6538850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e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6E95F6-2787-0407-6FA5-96854E6287CB}"/>
              </a:ext>
            </a:extLst>
          </p:cNvPr>
          <p:cNvSpPr/>
          <p:nvPr/>
        </p:nvSpPr>
        <p:spPr>
          <a:xfrm>
            <a:off x="6979117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c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994023-41BB-8056-06C5-3C4789AA6282}"/>
              </a:ext>
            </a:extLst>
          </p:cNvPr>
          <p:cNvSpPr/>
          <p:nvPr/>
        </p:nvSpPr>
        <p:spPr>
          <a:xfrm>
            <a:off x="7419384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u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3BB54F-0585-EBE1-16AC-10F426AB45C3}"/>
              </a:ext>
            </a:extLst>
          </p:cNvPr>
          <p:cNvSpPr/>
          <p:nvPr/>
        </p:nvSpPr>
        <p:spPr>
          <a:xfrm>
            <a:off x="7859651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88075-5B61-E657-D3AB-1A4EC57BE69C}"/>
              </a:ext>
            </a:extLst>
          </p:cNvPr>
          <p:cNvSpPr/>
          <p:nvPr/>
        </p:nvSpPr>
        <p:spPr>
          <a:xfrm>
            <a:off x="8299918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i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430F3A-7C52-D329-356D-67E935B479C1}"/>
              </a:ext>
            </a:extLst>
          </p:cNvPr>
          <p:cNvSpPr/>
          <p:nvPr/>
        </p:nvSpPr>
        <p:spPr>
          <a:xfrm>
            <a:off x="8740185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t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741F87-C6E7-2979-4537-B7C917E99A9D}"/>
              </a:ext>
            </a:extLst>
          </p:cNvPr>
          <p:cNvSpPr/>
          <p:nvPr/>
        </p:nvSpPr>
        <p:spPr>
          <a:xfrm>
            <a:off x="9180452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9B1B14-DA8A-D246-ED15-A84C7BAB7367}"/>
              </a:ext>
            </a:extLst>
          </p:cNvPr>
          <p:cNvSpPr/>
          <p:nvPr/>
        </p:nvSpPr>
        <p:spPr>
          <a:xfrm>
            <a:off x="2198748" y="4278489"/>
            <a:ext cx="225778" cy="225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3B48ED83-1B3C-CAE2-3674-FC168A4BD569}"/>
              </a:ext>
            </a:extLst>
          </p:cNvPr>
          <p:cNvSpPr txBox="1">
            <a:spLocks/>
          </p:cNvSpPr>
          <p:nvPr/>
        </p:nvSpPr>
        <p:spPr>
          <a:xfrm>
            <a:off x="1091169" y="3838221"/>
            <a:ext cx="2017475" cy="440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myStr</a:t>
            </a:r>
            <a:endParaRPr kumimoji="1"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CD7E53-6B3C-4332-6282-1EBFB491C25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424526" y="4391378"/>
            <a:ext cx="7928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7F9AA4-4E85-98E9-3F3B-9E9652C70E66}"/>
              </a:ext>
            </a:extLst>
          </p:cNvPr>
          <p:cNvSpPr/>
          <p:nvPr/>
        </p:nvSpPr>
        <p:spPr>
          <a:xfrm>
            <a:off x="9620719" y="4278489"/>
            <a:ext cx="440267" cy="4402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null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705934E-5B89-0AAE-FB5B-83628162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1425221"/>
            <a:ext cx="3708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644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786354C-A0C5-18E0-A2CA-81376529AA46}"/>
              </a:ext>
            </a:extLst>
          </p:cNvPr>
          <p:cNvSpPr txBox="1">
            <a:spLocks/>
          </p:cNvSpPr>
          <p:nvPr/>
        </p:nvSpPr>
        <p:spPr>
          <a:xfrm>
            <a:off x="3372315" y="474133"/>
            <a:ext cx="5447370" cy="694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C-Style String Input With </a:t>
            </a:r>
            <a:r>
              <a:rPr kumimoji="1" lang="en-US" altLang="ko-KR" sz="3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Cin</a:t>
            </a:r>
            <a:endParaRPr kumimoji="1" lang="ko-KR" altLang="en-US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EEA06C-A064-4629-0ED9-4988752E53A9}"/>
              </a:ext>
            </a:extLst>
          </p:cNvPr>
          <p:cNvSpPr/>
          <p:nvPr/>
        </p:nvSpPr>
        <p:spPr>
          <a:xfrm>
            <a:off x="3541648" y="676366"/>
            <a:ext cx="5198537" cy="37914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525DA3-F6C2-9A62-3280-128FCF00DF64}"/>
              </a:ext>
            </a:extLst>
          </p:cNvPr>
          <p:cNvSpPr/>
          <p:nvPr/>
        </p:nvSpPr>
        <p:spPr>
          <a:xfrm>
            <a:off x="3456981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N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8CB8FC-8896-64F2-9909-0B6037DE67A7}"/>
              </a:ext>
            </a:extLst>
          </p:cNvPr>
          <p:cNvSpPr/>
          <p:nvPr/>
        </p:nvSpPr>
        <p:spPr>
          <a:xfrm>
            <a:off x="3897248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i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E04104-41C7-C6DB-95DE-606A8DD27880}"/>
              </a:ext>
            </a:extLst>
          </p:cNvPr>
          <p:cNvSpPr/>
          <p:nvPr/>
        </p:nvSpPr>
        <p:spPr>
          <a:xfrm>
            <a:off x="4337515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m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E614C2-BCCF-1937-166F-F64B40323A0F}"/>
              </a:ext>
            </a:extLst>
          </p:cNvPr>
          <p:cNvSpPr/>
          <p:nvPr/>
        </p:nvSpPr>
        <p:spPr>
          <a:xfrm>
            <a:off x="4777782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A7E4C0-0882-7361-7039-40237C3F9A45}"/>
              </a:ext>
            </a:extLst>
          </p:cNvPr>
          <p:cNvSpPr/>
          <p:nvPr/>
        </p:nvSpPr>
        <p:spPr>
          <a:xfrm>
            <a:off x="5218049" y="4278489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a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D4BC70-E85A-B16E-34C6-0742FBC6E0F1}"/>
              </a:ext>
            </a:extLst>
          </p:cNvPr>
          <p:cNvSpPr/>
          <p:nvPr/>
        </p:nvSpPr>
        <p:spPr>
          <a:xfrm>
            <a:off x="5658316" y="4278489"/>
            <a:ext cx="440267" cy="4402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D27AEBF-04A7-4E1C-B5F0-082EEA36DBB8}"/>
              </a:ext>
            </a:extLst>
          </p:cNvPr>
          <p:cNvSpPr/>
          <p:nvPr/>
        </p:nvSpPr>
        <p:spPr>
          <a:xfrm>
            <a:off x="6098583" y="4278489"/>
            <a:ext cx="440267" cy="4402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S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302F38-CD0A-CCA3-DE8F-DFD4E6F672D0}"/>
              </a:ext>
            </a:extLst>
          </p:cNvPr>
          <p:cNvSpPr/>
          <p:nvPr/>
        </p:nvSpPr>
        <p:spPr>
          <a:xfrm>
            <a:off x="6538850" y="4278489"/>
            <a:ext cx="440267" cy="4402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6E95F6-2787-0407-6FA5-96854E6287CB}"/>
              </a:ext>
            </a:extLst>
          </p:cNvPr>
          <p:cNvSpPr/>
          <p:nvPr/>
        </p:nvSpPr>
        <p:spPr>
          <a:xfrm>
            <a:off x="6979117" y="4278489"/>
            <a:ext cx="440267" cy="4402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c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2994023-41BB-8056-06C5-3C4789AA6282}"/>
              </a:ext>
            </a:extLst>
          </p:cNvPr>
          <p:cNvSpPr/>
          <p:nvPr/>
        </p:nvSpPr>
        <p:spPr>
          <a:xfrm>
            <a:off x="7419384" y="4278489"/>
            <a:ext cx="440267" cy="4402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u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3BB54F-0585-EBE1-16AC-10F426AB45C3}"/>
              </a:ext>
            </a:extLst>
          </p:cNvPr>
          <p:cNvSpPr/>
          <p:nvPr/>
        </p:nvSpPr>
        <p:spPr>
          <a:xfrm>
            <a:off x="7859651" y="4278489"/>
            <a:ext cx="440267" cy="4402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r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B88075-5B61-E657-D3AB-1A4EC57BE69C}"/>
              </a:ext>
            </a:extLst>
          </p:cNvPr>
          <p:cNvSpPr/>
          <p:nvPr/>
        </p:nvSpPr>
        <p:spPr>
          <a:xfrm>
            <a:off x="8299918" y="4278489"/>
            <a:ext cx="440267" cy="4402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i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9430F3A-7C52-D329-356D-67E935B479C1}"/>
              </a:ext>
            </a:extLst>
          </p:cNvPr>
          <p:cNvSpPr/>
          <p:nvPr/>
        </p:nvSpPr>
        <p:spPr>
          <a:xfrm>
            <a:off x="8740185" y="4278489"/>
            <a:ext cx="440267" cy="4402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t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B741F87-C6E7-2979-4537-B7C917E99A9D}"/>
              </a:ext>
            </a:extLst>
          </p:cNvPr>
          <p:cNvSpPr/>
          <p:nvPr/>
        </p:nvSpPr>
        <p:spPr>
          <a:xfrm>
            <a:off x="9180452" y="4278489"/>
            <a:ext cx="440267" cy="4402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</a:rPr>
              <a:t>y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9B1B14-DA8A-D246-ED15-A84C7BAB7367}"/>
              </a:ext>
            </a:extLst>
          </p:cNvPr>
          <p:cNvSpPr/>
          <p:nvPr/>
        </p:nvSpPr>
        <p:spPr>
          <a:xfrm>
            <a:off x="2198748" y="4278489"/>
            <a:ext cx="225778" cy="225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3B48ED83-1B3C-CAE2-3674-FC168A4BD569}"/>
              </a:ext>
            </a:extLst>
          </p:cNvPr>
          <p:cNvSpPr txBox="1">
            <a:spLocks/>
          </p:cNvSpPr>
          <p:nvPr/>
        </p:nvSpPr>
        <p:spPr>
          <a:xfrm>
            <a:off x="1091169" y="3838221"/>
            <a:ext cx="2017475" cy="440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myStr</a:t>
            </a:r>
            <a:endParaRPr kumimoji="1"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3CD7E53-6B3C-4332-6282-1EBFB491C25C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2424526" y="4391378"/>
            <a:ext cx="7928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7F9AA4-4E85-98E9-3F3B-9E9652C70E66}"/>
              </a:ext>
            </a:extLst>
          </p:cNvPr>
          <p:cNvSpPr/>
          <p:nvPr/>
        </p:nvSpPr>
        <p:spPr>
          <a:xfrm>
            <a:off x="9620719" y="4278489"/>
            <a:ext cx="440267" cy="4402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null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705934E-5B89-0AAE-FB5B-83628162D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1425221"/>
            <a:ext cx="3708400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423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786354C-A0C5-18E0-A2CA-81376529AA46}"/>
              </a:ext>
            </a:extLst>
          </p:cNvPr>
          <p:cNvSpPr txBox="1">
            <a:spLocks/>
          </p:cNvSpPr>
          <p:nvPr/>
        </p:nvSpPr>
        <p:spPr>
          <a:xfrm>
            <a:off x="3394892" y="756355"/>
            <a:ext cx="5447370" cy="69474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C-Style String Input With </a:t>
            </a:r>
            <a:r>
              <a:rPr kumimoji="1" lang="en-US" altLang="ko-KR" sz="32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Cin.getline</a:t>
            </a:r>
            <a:endParaRPr kumimoji="1" lang="ko-KR" altLang="en-US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EEA06C-A064-4629-0ED9-4988752E53A9}"/>
              </a:ext>
            </a:extLst>
          </p:cNvPr>
          <p:cNvSpPr/>
          <p:nvPr/>
        </p:nvSpPr>
        <p:spPr>
          <a:xfrm>
            <a:off x="3479558" y="990356"/>
            <a:ext cx="5283204" cy="37914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A2CC606-99B1-C966-8122-42986A76C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506" y="2019300"/>
            <a:ext cx="4584700" cy="28194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BF3B702-D73F-5BE0-9219-9751121705F5}"/>
              </a:ext>
            </a:extLst>
          </p:cNvPr>
          <p:cNvSpPr/>
          <p:nvPr/>
        </p:nvSpPr>
        <p:spPr>
          <a:xfrm>
            <a:off x="3403294" y="5086576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N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DD8950-D87C-431F-70A2-9642D6DD059A}"/>
              </a:ext>
            </a:extLst>
          </p:cNvPr>
          <p:cNvSpPr/>
          <p:nvPr/>
        </p:nvSpPr>
        <p:spPr>
          <a:xfrm>
            <a:off x="3843561" y="5086576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i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70140CF-619B-881A-E3A3-2F92F515D980}"/>
              </a:ext>
            </a:extLst>
          </p:cNvPr>
          <p:cNvSpPr/>
          <p:nvPr/>
        </p:nvSpPr>
        <p:spPr>
          <a:xfrm>
            <a:off x="4283828" y="5086576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m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54340C1-47EC-5151-4137-DF33E1B65A88}"/>
              </a:ext>
            </a:extLst>
          </p:cNvPr>
          <p:cNvSpPr/>
          <p:nvPr/>
        </p:nvSpPr>
        <p:spPr>
          <a:xfrm>
            <a:off x="4724095" y="5086576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d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42B1498-BAEA-2284-A2A9-12C761CB61BD}"/>
              </a:ext>
            </a:extLst>
          </p:cNvPr>
          <p:cNvSpPr/>
          <p:nvPr/>
        </p:nvSpPr>
        <p:spPr>
          <a:xfrm>
            <a:off x="5164362" y="5086576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a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E50DA7E-4EF3-433B-9796-8F09345E29E5}"/>
              </a:ext>
            </a:extLst>
          </p:cNvPr>
          <p:cNvSpPr/>
          <p:nvPr/>
        </p:nvSpPr>
        <p:spPr>
          <a:xfrm>
            <a:off x="5604629" y="5086576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F804D21-2F92-D4DB-F88F-846D46D2A95A}"/>
              </a:ext>
            </a:extLst>
          </p:cNvPr>
          <p:cNvSpPr/>
          <p:nvPr/>
        </p:nvSpPr>
        <p:spPr>
          <a:xfrm>
            <a:off x="6044896" y="5086576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S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FC64A77-005A-1714-907C-C0EB149A1E64}"/>
              </a:ext>
            </a:extLst>
          </p:cNvPr>
          <p:cNvSpPr/>
          <p:nvPr/>
        </p:nvSpPr>
        <p:spPr>
          <a:xfrm>
            <a:off x="6485163" y="5086576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e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9DBA3E4-DEFC-2856-AAA5-B7D88A7F2909}"/>
              </a:ext>
            </a:extLst>
          </p:cNvPr>
          <p:cNvSpPr/>
          <p:nvPr/>
        </p:nvSpPr>
        <p:spPr>
          <a:xfrm>
            <a:off x="6925430" y="5086576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c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78E235-C161-FED1-1806-680DEB2431EB}"/>
              </a:ext>
            </a:extLst>
          </p:cNvPr>
          <p:cNvSpPr/>
          <p:nvPr/>
        </p:nvSpPr>
        <p:spPr>
          <a:xfrm>
            <a:off x="7365697" y="5086576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u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977CD0A-5EC0-3708-CD89-20A6F5E278D4}"/>
              </a:ext>
            </a:extLst>
          </p:cNvPr>
          <p:cNvSpPr/>
          <p:nvPr/>
        </p:nvSpPr>
        <p:spPr>
          <a:xfrm>
            <a:off x="7805964" y="5086576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r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155301B-33D0-672F-0A8B-FF0C01773352}"/>
              </a:ext>
            </a:extLst>
          </p:cNvPr>
          <p:cNvSpPr/>
          <p:nvPr/>
        </p:nvSpPr>
        <p:spPr>
          <a:xfrm>
            <a:off x="8246231" y="5086576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i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EEE609E-2D1D-350C-4C95-63A8FBA70B5F}"/>
              </a:ext>
            </a:extLst>
          </p:cNvPr>
          <p:cNvSpPr/>
          <p:nvPr/>
        </p:nvSpPr>
        <p:spPr>
          <a:xfrm>
            <a:off x="8686498" y="5086576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t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A41D30-DFFF-01BE-DF47-72FD0BE85CAD}"/>
              </a:ext>
            </a:extLst>
          </p:cNvPr>
          <p:cNvSpPr/>
          <p:nvPr/>
        </p:nvSpPr>
        <p:spPr>
          <a:xfrm>
            <a:off x="9126765" y="5086576"/>
            <a:ext cx="440267" cy="44026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174D194-5784-8319-9172-52EFDDFCD3A1}"/>
              </a:ext>
            </a:extLst>
          </p:cNvPr>
          <p:cNvSpPr/>
          <p:nvPr/>
        </p:nvSpPr>
        <p:spPr>
          <a:xfrm>
            <a:off x="2145061" y="5086576"/>
            <a:ext cx="225778" cy="2257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39" name="제목 1">
            <a:extLst>
              <a:ext uri="{FF2B5EF4-FFF2-40B4-BE49-F238E27FC236}">
                <a16:creationId xmlns:a16="http://schemas.microsoft.com/office/drawing/2014/main" id="{6AB1F3B3-D5E2-A85A-68A8-CF701A043B41}"/>
              </a:ext>
            </a:extLst>
          </p:cNvPr>
          <p:cNvSpPr txBox="1">
            <a:spLocks/>
          </p:cNvSpPr>
          <p:nvPr/>
        </p:nvSpPr>
        <p:spPr>
          <a:xfrm>
            <a:off x="1136324" y="4646308"/>
            <a:ext cx="2017475" cy="4402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myStr</a:t>
            </a:r>
            <a:endParaRPr kumimoji="1" lang="ko-KR" altLang="en-US" sz="16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D4915E0-5FA1-E40C-0191-69CDA611CBE8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370839" y="5199465"/>
            <a:ext cx="7928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9AE8435-1909-49C8-9403-67A8D6DBB4FB}"/>
              </a:ext>
            </a:extLst>
          </p:cNvPr>
          <p:cNvSpPr/>
          <p:nvPr/>
        </p:nvSpPr>
        <p:spPr>
          <a:xfrm>
            <a:off x="9567032" y="5086576"/>
            <a:ext cx="440267" cy="440267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dirty="0">
                <a:solidFill>
                  <a:schemeClr val="bg1"/>
                </a:solidFill>
              </a:rPr>
              <a:t>null</a:t>
            </a:r>
            <a:endParaRPr kumimoji="1"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42" name="제목 1">
            <a:extLst>
              <a:ext uri="{FF2B5EF4-FFF2-40B4-BE49-F238E27FC236}">
                <a16:creationId xmlns:a16="http://schemas.microsoft.com/office/drawing/2014/main" id="{51794932-1E6D-A358-BAD2-0CE8FC24736F}"/>
              </a:ext>
            </a:extLst>
          </p:cNvPr>
          <p:cNvSpPr txBox="1">
            <a:spLocks/>
          </p:cNvSpPr>
          <p:nvPr/>
        </p:nvSpPr>
        <p:spPr>
          <a:xfrm>
            <a:off x="4167081" y="1397687"/>
            <a:ext cx="4393580" cy="4393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18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Cin.getline</a:t>
            </a:r>
            <a:r>
              <a:rPr kumimoji="1"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–</a:t>
            </a:r>
            <a:r>
              <a:rPr kumimoji="1"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공백 포함 문자열 입력 가능</a:t>
            </a:r>
          </a:p>
        </p:txBody>
      </p:sp>
    </p:spTree>
    <p:extLst>
      <p:ext uri="{BB962C8B-B14F-4D97-AF65-F5344CB8AC3E}">
        <p14:creationId xmlns:p14="http://schemas.microsoft.com/office/powerpoint/2010/main" val="1001732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786354C-A0C5-18E0-A2CA-81376529AA46}"/>
              </a:ext>
            </a:extLst>
          </p:cNvPr>
          <p:cNvSpPr txBox="1">
            <a:spLocks/>
          </p:cNvSpPr>
          <p:nvPr/>
        </p:nvSpPr>
        <p:spPr>
          <a:xfrm>
            <a:off x="3372315" y="474133"/>
            <a:ext cx="5447370" cy="69474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C++</a:t>
            </a: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Style String</a:t>
            </a:r>
            <a:endParaRPr kumimoji="1" lang="ko-KR" altLang="en-US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6459B7-137B-1637-F2A3-DFB1AAD29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38" y="1548814"/>
            <a:ext cx="4644576" cy="231563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60720C1-6E72-552D-49D9-245743179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272" y="1548814"/>
            <a:ext cx="5245100" cy="284480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7D199B5-9741-1EB6-9D45-0627B2A06652}"/>
              </a:ext>
            </a:extLst>
          </p:cNvPr>
          <p:cNvSpPr/>
          <p:nvPr/>
        </p:nvSpPr>
        <p:spPr>
          <a:xfrm>
            <a:off x="1825738" y="2781643"/>
            <a:ext cx="3389730" cy="266357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AF1E8CD-CFEE-4562-174B-35229810C87D}"/>
              </a:ext>
            </a:extLst>
          </p:cNvPr>
          <p:cNvSpPr/>
          <p:nvPr/>
        </p:nvSpPr>
        <p:spPr>
          <a:xfrm>
            <a:off x="6516272" y="1861598"/>
            <a:ext cx="1634306" cy="238135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D032ED-612B-0BCF-2535-CE8851C5FF90}"/>
              </a:ext>
            </a:extLst>
          </p:cNvPr>
          <p:cNvSpPr/>
          <p:nvPr/>
        </p:nvSpPr>
        <p:spPr>
          <a:xfrm>
            <a:off x="6883160" y="2968978"/>
            <a:ext cx="2362439" cy="711200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524D69E-8009-DC84-71F8-4DF8BB2F08F9}"/>
              </a:ext>
            </a:extLst>
          </p:cNvPr>
          <p:cNvSpPr txBox="1"/>
          <p:nvPr/>
        </p:nvSpPr>
        <p:spPr>
          <a:xfrm>
            <a:off x="1447560" y="4813549"/>
            <a:ext cx="101374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https</a:t>
            </a:r>
            <a:r>
              <a:rPr lang="ko-KR" altLang="en-US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://</a:t>
            </a:r>
            <a:r>
              <a:rPr lang="ko-KR" altLang="en-US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novlog.tistory.com</a:t>
            </a:r>
            <a:r>
              <a:rPr lang="ko-KR" altLang="en-US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/</a:t>
            </a:r>
            <a:r>
              <a:rPr lang="ko-KR" altLang="en-US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entry</a:t>
            </a:r>
            <a:r>
              <a:rPr lang="ko-KR" altLang="en-US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/CC-C%EC%96%B8%EC%96%B4-%EB%B0%A9%EC%8B%9D-%EB%AC%B8%EC%9E%90%EC%97%B4-C-Style-Strings-strlen-strcpy-strcat-strcmp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BD3C67-41BB-CF70-1EDB-A7DDB815D5F0}"/>
              </a:ext>
            </a:extLst>
          </p:cNvPr>
          <p:cNvSpPr/>
          <p:nvPr/>
        </p:nvSpPr>
        <p:spPr>
          <a:xfrm>
            <a:off x="4730044" y="660451"/>
            <a:ext cx="2743200" cy="37914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3059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85DE17-B2B0-199A-A994-B5C7E5436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77" y="1585488"/>
            <a:ext cx="4275667" cy="673453"/>
          </a:xfrm>
        </p:spPr>
        <p:txBody>
          <a:bodyPr>
            <a:normAutofit/>
          </a:bodyPr>
          <a:lstStyle/>
          <a:p>
            <a:r>
              <a:rPr kumimoji="1" lang="en-US" altLang="ko-KR" sz="2000" b="1" dirty="0" err="1"/>
              <a:t>Solved.ac</a:t>
            </a:r>
            <a:endParaRPr kumimoji="1" lang="ko-KR" altLang="en-US" sz="20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62EBF4F-1DEB-EC1E-C544-FF18FD66D13B}"/>
              </a:ext>
            </a:extLst>
          </p:cNvPr>
          <p:cNvGrpSpPr/>
          <p:nvPr/>
        </p:nvGrpSpPr>
        <p:grpSpPr>
          <a:xfrm>
            <a:off x="461432" y="459668"/>
            <a:ext cx="3670301" cy="1075621"/>
            <a:chOff x="540455" y="854779"/>
            <a:chExt cx="4618019" cy="146332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5F3AF86-E1CC-2FA0-865D-E661A5711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455" y="854779"/>
              <a:ext cx="4618019" cy="146332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B9362AA-E3C2-7527-4DF9-DF7AAD0E4BF4}"/>
                </a:ext>
              </a:extLst>
            </p:cNvPr>
            <p:cNvSpPr/>
            <p:nvPr/>
          </p:nvSpPr>
          <p:spPr>
            <a:xfrm>
              <a:off x="2009835" y="951765"/>
              <a:ext cx="575321" cy="379141"/>
            </a:xfrm>
            <a:prstGeom prst="rect">
              <a:avLst/>
            </a:prstGeom>
            <a:solidFill>
              <a:schemeClr val="tx2">
                <a:lumMod val="10000"/>
                <a:lumOff val="90000"/>
                <a:alpha val="34969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00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9CA37D6-8ABF-7CC2-E38C-1A9E63343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023" y="273792"/>
            <a:ext cx="7772400" cy="36271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666704C-44AF-63D6-C933-0375F873D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77" y="5212608"/>
            <a:ext cx="3695700" cy="13716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76D68FA-966C-FAEE-AFCC-E934AA057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1733" y="4166600"/>
            <a:ext cx="7772400" cy="241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63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EDCBDD-7018-BEBD-69C1-DF060C99D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311" y="218194"/>
            <a:ext cx="6000045" cy="16044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2E0DD61-CE6F-16AC-51AE-108E42511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311" y="1871161"/>
            <a:ext cx="6000045" cy="441155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1A8DFC1-9FE1-E6E8-3047-CB53365DF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4999" y="203593"/>
            <a:ext cx="5392690" cy="33524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54D1F7-CA0F-BF97-DCBC-B08C21411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4401" y="3643271"/>
            <a:ext cx="5363288" cy="2080196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347ADB-E002-EA88-6D90-BB0B67007799}"/>
              </a:ext>
            </a:extLst>
          </p:cNvPr>
          <p:cNvSpPr/>
          <p:nvPr/>
        </p:nvSpPr>
        <p:spPr>
          <a:xfrm>
            <a:off x="745067" y="677333"/>
            <a:ext cx="1151466" cy="203200"/>
          </a:xfrm>
          <a:prstGeom prst="rect">
            <a:avLst/>
          </a:prstGeom>
          <a:solidFill>
            <a:schemeClr val="tx2">
              <a:lumMod val="10000"/>
              <a:lumOff val="90000"/>
              <a:alpha val="3287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4028A-1C7F-D91A-27EC-0C6E87468E16}"/>
              </a:ext>
            </a:extLst>
          </p:cNvPr>
          <p:cNvSpPr txBox="1"/>
          <p:nvPr/>
        </p:nvSpPr>
        <p:spPr>
          <a:xfrm>
            <a:off x="1515293" y="6387370"/>
            <a:ext cx="101374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Cpp</a:t>
            </a:r>
            <a:r>
              <a:rPr lang="en-US" altLang="ko-KR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Style String</a:t>
            </a:r>
            <a:r>
              <a:rPr lang="ko-KR" altLang="en-US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문자열을 사용하면 이러한 강력한 기능을 가진 함수들을 사용할 수 있음</a:t>
            </a:r>
            <a:r>
              <a:rPr lang="en-US" altLang="ko-KR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.</a:t>
            </a:r>
            <a:r>
              <a:rPr lang="ko-KR" altLang="en-US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32789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B4ABE87-0B35-DA38-3D8B-5DBBF4408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373" y="573041"/>
            <a:ext cx="8841253" cy="427327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8E3B23C-995B-44FC-758E-3BC1F861A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5373" y="4983338"/>
            <a:ext cx="8224061" cy="10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72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0ED7FD9-988E-E8F0-8B98-743200025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88" y="465195"/>
            <a:ext cx="9604023" cy="592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097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D1F216-00BA-AFB1-E62B-E1BD8D01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14" y="264902"/>
            <a:ext cx="10476326" cy="58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7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E7A0ED5-31D3-1EAC-AC03-5757EEF02AD3}"/>
              </a:ext>
            </a:extLst>
          </p:cNvPr>
          <p:cNvSpPr txBox="1">
            <a:spLocks/>
          </p:cNvSpPr>
          <p:nvPr/>
        </p:nvSpPr>
        <p:spPr>
          <a:xfrm>
            <a:off x="3372315" y="2798956"/>
            <a:ext cx="5447370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Vector</a:t>
            </a:r>
            <a:endParaRPr kumimoji="1"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563D44-FA2C-CB46-BEE5-00198D4388D3}"/>
              </a:ext>
            </a:extLst>
          </p:cNvPr>
          <p:cNvSpPr/>
          <p:nvPr/>
        </p:nvSpPr>
        <p:spPr>
          <a:xfrm>
            <a:off x="5283199" y="3049859"/>
            <a:ext cx="1625601" cy="37914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9694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E7A0ED5-31D3-1EAC-AC03-5757EEF02AD3}"/>
              </a:ext>
            </a:extLst>
          </p:cNvPr>
          <p:cNvSpPr txBox="1">
            <a:spLocks/>
          </p:cNvSpPr>
          <p:nvPr/>
        </p:nvSpPr>
        <p:spPr>
          <a:xfrm>
            <a:off x="3372315" y="2756808"/>
            <a:ext cx="5447370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정적배열 </a:t>
            </a:r>
            <a:r>
              <a:rPr kumimoji="1" lang="en-US" altLang="ko-KR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vs </a:t>
            </a:r>
            <a:r>
              <a:rPr kumimoji="1" lang="ko-KR" altLang="en-US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동적배열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0221BB7-89EF-4858-1168-66B6CD39F61C}"/>
              </a:ext>
            </a:extLst>
          </p:cNvPr>
          <p:cNvSpPr/>
          <p:nvPr/>
        </p:nvSpPr>
        <p:spPr>
          <a:xfrm>
            <a:off x="4210755" y="3049859"/>
            <a:ext cx="3736623" cy="37914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9554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E7A0ED5-31D3-1EAC-AC03-5757EEF02AD3}"/>
              </a:ext>
            </a:extLst>
          </p:cNvPr>
          <p:cNvSpPr txBox="1">
            <a:spLocks/>
          </p:cNvSpPr>
          <p:nvPr/>
        </p:nvSpPr>
        <p:spPr>
          <a:xfrm>
            <a:off x="3372314" y="420008"/>
            <a:ext cx="5447370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</a:t>
            </a:r>
            <a:r>
              <a:rPr kumimoji="1" lang="ko-KR" altLang="en-US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구현한 동적배열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EDA33C-58EF-68DE-C030-3A5B5CE8D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9" y="1493437"/>
            <a:ext cx="7772400" cy="4842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132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0455664-3936-8845-DA7F-1BEACF81E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0" y="2266950"/>
            <a:ext cx="3975100" cy="23241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B0504E3-130B-30ED-15B0-4BE099FDACCA}"/>
              </a:ext>
            </a:extLst>
          </p:cNvPr>
          <p:cNvSpPr txBox="1">
            <a:spLocks/>
          </p:cNvSpPr>
          <p:nvPr/>
        </p:nvSpPr>
        <p:spPr>
          <a:xfrm>
            <a:off x="3372314" y="420008"/>
            <a:ext cx="5447370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Cpp</a:t>
            </a:r>
            <a:r>
              <a:rPr kumimoji="1" lang="ko-KR" altLang="en-US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 구현한 동적배열</a:t>
            </a:r>
          </a:p>
        </p:txBody>
      </p:sp>
    </p:spTree>
    <p:extLst>
      <p:ext uri="{BB962C8B-B14F-4D97-AF65-F5344CB8AC3E}">
        <p14:creationId xmlns:p14="http://schemas.microsoft.com/office/powerpoint/2010/main" val="3319516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E7A0ED5-31D3-1EAC-AC03-5757EEF02AD3}"/>
              </a:ext>
            </a:extLst>
          </p:cNvPr>
          <p:cNvSpPr txBox="1">
            <a:spLocks/>
          </p:cNvSpPr>
          <p:nvPr/>
        </p:nvSpPr>
        <p:spPr>
          <a:xfrm>
            <a:off x="3372314" y="420008"/>
            <a:ext cx="5447370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 vs </a:t>
            </a:r>
            <a:r>
              <a:rPr kumimoji="1" lang="en-US" altLang="ko-KR" sz="3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Cpp</a:t>
            </a:r>
            <a:r>
              <a:rPr kumimoji="1" lang="en-US" altLang="ko-KR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동적배열 비교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EDA33C-58EF-68DE-C030-3A5B5CE8D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66" y="1493437"/>
            <a:ext cx="7772400" cy="484295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044E074-4867-694D-E024-317B69472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900" y="1493437"/>
            <a:ext cx="3975100" cy="23241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6AE6BD4-5BFB-E065-3C04-6282202E4B9D}"/>
              </a:ext>
            </a:extLst>
          </p:cNvPr>
          <p:cNvSpPr/>
          <p:nvPr/>
        </p:nvSpPr>
        <p:spPr>
          <a:xfrm>
            <a:off x="587022" y="2253768"/>
            <a:ext cx="4165600" cy="3413254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B2D952-9EAB-DFF9-A3C0-4BA811B5C5AC}"/>
              </a:ext>
            </a:extLst>
          </p:cNvPr>
          <p:cNvSpPr/>
          <p:nvPr/>
        </p:nvSpPr>
        <p:spPr>
          <a:xfrm>
            <a:off x="8534400" y="3143086"/>
            <a:ext cx="2669822" cy="252047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8297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F26401-8077-A3C0-6269-2604CBC1D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510" y="969228"/>
            <a:ext cx="9767571" cy="51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E6D3E-D98D-62B4-F51E-FF4E02461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8062"/>
            <a:ext cx="9144000" cy="1134753"/>
          </a:xfrm>
        </p:spPr>
        <p:txBody>
          <a:bodyPr/>
          <a:lstStyle/>
          <a:p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Nimda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cpp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week3</a:t>
            </a:r>
            <a:endParaRPr kumimoji="1"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30DF98-CE6B-354F-3CCA-8564DFF15DEF}"/>
              </a:ext>
            </a:extLst>
          </p:cNvPr>
          <p:cNvSpPr/>
          <p:nvPr/>
        </p:nvSpPr>
        <p:spPr>
          <a:xfrm>
            <a:off x="3245005" y="2840659"/>
            <a:ext cx="5742878" cy="37914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7308D294-5A07-0C43-7C00-E5A5EB30009E}"/>
              </a:ext>
            </a:extLst>
          </p:cNvPr>
          <p:cNvSpPr txBox="1">
            <a:spLocks/>
          </p:cNvSpPr>
          <p:nvPr/>
        </p:nvSpPr>
        <p:spPr>
          <a:xfrm>
            <a:off x="3852746" y="3250583"/>
            <a:ext cx="4486507" cy="7556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2025.04.10(</a:t>
            </a:r>
            <a:r>
              <a:rPr kumimoji="1" lang="ko-KR" altLang="en-US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목</a:t>
            </a:r>
            <a:r>
              <a:rPr kumimoji="1" lang="en-US" altLang="ko-KR" sz="2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endParaRPr kumimoji="1" lang="ko-KR" altLang="en-US" sz="2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72C6F758-89E5-D9CA-A8DD-5DBAE390CF0C}"/>
              </a:ext>
            </a:extLst>
          </p:cNvPr>
          <p:cNvSpPr txBox="1">
            <a:spLocks/>
          </p:cNvSpPr>
          <p:nvPr/>
        </p:nvSpPr>
        <p:spPr>
          <a:xfrm>
            <a:off x="3852746" y="3975412"/>
            <a:ext cx="4393580" cy="4393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Doil</a:t>
            </a:r>
            <a:endParaRPr kumimoji="1" lang="ko-KR" altLang="en-US" sz="2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66440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D9E96A-43ED-C3F4-E829-DF44E8EC9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233" y="2579991"/>
            <a:ext cx="6595533" cy="194187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16192A22-E370-6AA9-4B63-448700BA5C4E}"/>
              </a:ext>
            </a:extLst>
          </p:cNvPr>
          <p:cNvSpPr txBox="1">
            <a:spLocks/>
          </p:cNvSpPr>
          <p:nvPr/>
        </p:nvSpPr>
        <p:spPr>
          <a:xfrm>
            <a:off x="3372314" y="1557179"/>
            <a:ext cx="5447370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Vector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Init</a:t>
            </a:r>
            <a:endParaRPr kumimoji="1"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760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57F5A63-071C-3458-0C82-1E7799616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14" y="1164158"/>
            <a:ext cx="6595533" cy="42625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FFA25DB-DE3E-1B04-150F-32AF01EAF17F}"/>
              </a:ext>
            </a:extLst>
          </p:cNvPr>
          <p:cNvSpPr txBox="1">
            <a:spLocks/>
          </p:cNvSpPr>
          <p:nvPr/>
        </p:nvSpPr>
        <p:spPr>
          <a:xfrm>
            <a:off x="3507781" y="868557"/>
            <a:ext cx="5447370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EEC742-561A-E53C-AB64-FD8275CCD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758" y="1164158"/>
            <a:ext cx="7414228" cy="4920553"/>
          </a:xfrm>
          <a:prstGeom prst="rect">
            <a:avLst/>
          </a:prstGeom>
        </p:spPr>
      </p:pic>
      <p:sp>
        <p:nvSpPr>
          <p:cNvPr id="9" name="제목 1">
            <a:extLst>
              <a:ext uri="{FF2B5EF4-FFF2-40B4-BE49-F238E27FC236}">
                <a16:creationId xmlns:a16="http://schemas.microsoft.com/office/drawing/2014/main" id="{254C634F-7E6A-3C3A-C06F-656BED10BA6D}"/>
              </a:ext>
            </a:extLst>
          </p:cNvPr>
          <p:cNvSpPr txBox="1">
            <a:spLocks/>
          </p:cNvSpPr>
          <p:nvPr/>
        </p:nvSpPr>
        <p:spPr>
          <a:xfrm>
            <a:off x="3372315" y="196744"/>
            <a:ext cx="5447370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Vector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Input &amp; Sort</a:t>
            </a:r>
            <a:endParaRPr kumimoji="1"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3685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745BED-1FFF-3E8E-98F3-CBE4792C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389859"/>
            <a:ext cx="7772400" cy="4349214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53E751C3-858C-1899-842D-745700FF1CA8}"/>
              </a:ext>
            </a:extLst>
          </p:cNvPr>
          <p:cNvSpPr txBox="1">
            <a:spLocks/>
          </p:cNvSpPr>
          <p:nvPr/>
        </p:nvSpPr>
        <p:spPr>
          <a:xfrm>
            <a:off x="3372315" y="456389"/>
            <a:ext cx="5447370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Vector</a:t>
            </a:r>
            <a:r>
              <a:rPr kumimoji="1"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Find</a:t>
            </a:r>
            <a:endParaRPr kumimoji="1"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66487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BFF6D0-CAEA-C532-BB84-4F726FA1B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423" y="834208"/>
            <a:ext cx="8977488" cy="50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6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EDABFA0-BAF6-941D-6EB2-8202D174C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97" y="825913"/>
            <a:ext cx="9172900" cy="472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9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FED6B-A402-3545-BC7C-2D96C022F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1854" y="2228852"/>
            <a:ext cx="4896556" cy="955674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1. Time Complexity </a:t>
            </a:r>
            <a:endParaRPr kumimoji="1" lang="ko-KR" altLang="en-US" sz="36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56A05FF-E590-FAC8-E3E7-0E83B9D3158A}"/>
              </a:ext>
            </a:extLst>
          </p:cNvPr>
          <p:cNvSpPr txBox="1">
            <a:spLocks/>
          </p:cNvSpPr>
          <p:nvPr/>
        </p:nvSpPr>
        <p:spPr>
          <a:xfrm>
            <a:off x="2557639" y="3429000"/>
            <a:ext cx="7365294" cy="9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2. C-Style String vs </a:t>
            </a:r>
            <a:r>
              <a:rPr kumimoji="1" lang="en-US" altLang="ko-KR" sz="3600" dirty="0" err="1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Cpp</a:t>
            </a:r>
            <a:r>
              <a:rPr kumimoji="1" lang="en-US" altLang="ko-KR" sz="36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 Style String</a:t>
            </a:r>
            <a:endParaRPr kumimoji="1" lang="ko-KR" altLang="en-US" sz="36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C249A10-071B-3F1F-1322-525CF2DEDB28}"/>
              </a:ext>
            </a:extLst>
          </p:cNvPr>
          <p:cNvSpPr txBox="1">
            <a:spLocks/>
          </p:cNvSpPr>
          <p:nvPr/>
        </p:nvSpPr>
        <p:spPr>
          <a:xfrm>
            <a:off x="5159018" y="4174771"/>
            <a:ext cx="2167467" cy="955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600" dirty="0">
                <a:latin typeface="Apple SD Gothic Neo Light" panose="02000300000000000000" pitchFamily="2" charset="-127"/>
                <a:ea typeface="Apple SD Gothic Neo Light" panose="02000300000000000000" pitchFamily="2" charset="-127"/>
              </a:rPr>
              <a:t>3. Vector </a:t>
            </a:r>
            <a:endParaRPr kumimoji="1" lang="ko-KR" altLang="en-US" sz="3600" dirty="0">
              <a:latin typeface="Apple SD Gothic Neo Light" panose="02000300000000000000" pitchFamily="2" charset="-127"/>
              <a:ea typeface="Apple SD Gothic Neo Light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A0B501-CF16-26DC-6BAC-40CF43C7A860}"/>
              </a:ext>
            </a:extLst>
          </p:cNvPr>
          <p:cNvSpPr txBox="1"/>
          <p:nvPr/>
        </p:nvSpPr>
        <p:spPr>
          <a:xfrm>
            <a:off x="4866595" y="3059668"/>
            <a:ext cx="27473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부록</a:t>
            </a:r>
            <a:r>
              <a:rPr lang="en-US" altLang="ko-KR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)</a:t>
            </a:r>
            <a:r>
              <a:rPr lang="ko-KR" altLang="en-US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lang="en-US" altLang="ko-KR" b="1" dirty="0" err="1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Cpp</a:t>
            </a:r>
            <a:r>
              <a:rPr lang="en-US" altLang="ko-KR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 </a:t>
            </a:r>
            <a:r>
              <a:rPr lang="ko-KR" altLang="en-US" b="1" dirty="0">
                <a:latin typeface="Apple SD Gothic Neo Thin" panose="02000300000000000000" pitchFamily="2" charset="-127"/>
                <a:ea typeface="Apple SD Gothic Neo Thin" panose="02000300000000000000" pitchFamily="2" charset="-127"/>
              </a:rPr>
              <a:t>속도 향상 기법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BF4413-A833-5F0D-DE1A-F7BFA8310ACD}"/>
              </a:ext>
            </a:extLst>
          </p:cNvPr>
          <p:cNvSpPr/>
          <p:nvPr/>
        </p:nvSpPr>
        <p:spPr>
          <a:xfrm>
            <a:off x="4866594" y="3048758"/>
            <a:ext cx="2482473" cy="37914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980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E7A0ED5-31D3-1EAC-AC03-5757EEF02AD3}"/>
              </a:ext>
            </a:extLst>
          </p:cNvPr>
          <p:cNvSpPr txBox="1">
            <a:spLocks/>
          </p:cNvSpPr>
          <p:nvPr/>
        </p:nvSpPr>
        <p:spPr>
          <a:xfrm>
            <a:off x="3372315" y="2798956"/>
            <a:ext cx="5447370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1. Time Complexity</a:t>
            </a:r>
            <a:endParaRPr kumimoji="1"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563D44-FA2C-CB46-BEE5-00198D4388D3}"/>
              </a:ext>
            </a:extLst>
          </p:cNvPr>
          <p:cNvSpPr/>
          <p:nvPr/>
        </p:nvSpPr>
        <p:spPr>
          <a:xfrm>
            <a:off x="3708399" y="3019191"/>
            <a:ext cx="4837289" cy="37914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946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E7A0ED5-31D3-1EAC-AC03-5757EEF02AD3}"/>
              </a:ext>
            </a:extLst>
          </p:cNvPr>
          <p:cNvSpPr txBox="1">
            <a:spLocks/>
          </p:cNvSpPr>
          <p:nvPr/>
        </p:nvSpPr>
        <p:spPr>
          <a:xfrm>
            <a:off x="1449091" y="1983334"/>
            <a:ext cx="9293818" cy="14456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프로그래머가 작성한 코드의 </a:t>
            </a:r>
            <a:endParaRPr kumimoji="1" lang="en-US" altLang="ko-KR" sz="32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 시간을 예측하는 수학 함수 식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563D44-FA2C-CB46-BEE5-00198D4388D3}"/>
              </a:ext>
            </a:extLst>
          </p:cNvPr>
          <p:cNvSpPr/>
          <p:nvPr/>
        </p:nvSpPr>
        <p:spPr>
          <a:xfrm>
            <a:off x="3301999" y="2999540"/>
            <a:ext cx="2661117" cy="37914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B3EB1B-A2A2-C930-1BC2-9ADB6A0D3580}"/>
              </a:ext>
            </a:extLst>
          </p:cNvPr>
          <p:cNvSpPr txBox="1">
            <a:spLocks/>
          </p:cNvSpPr>
          <p:nvPr/>
        </p:nvSpPr>
        <p:spPr>
          <a:xfrm>
            <a:off x="1949390" y="2705685"/>
            <a:ext cx="8293220" cy="13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O(</a:t>
            </a: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실행시간</a:t>
            </a:r>
            <a:r>
              <a:rPr kumimoji="1" lang="en-US" altLang="ko-KR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  <a:r>
              <a:rPr kumimoji="1" lang="ko-KR" altLang="en-US" sz="32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과 같이 작성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5FFAD41-D8DE-F647-E987-1FE46D1F57C7}"/>
              </a:ext>
            </a:extLst>
          </p:cNvPr>
          <p:cNvSpPr/>
          <p:nvPr/>
        </p:nvSpPr>
        <p:spPr>
          <a:xfrm>
            <a:off x="4154311" y="3533284"/>
            <a:ext cx="1941689" cy="37914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744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67F7CC-48F4-D417-09DA-2DB6933B4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08" y="2711450"/>
            <a:ext cx="4854854" cy="19221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DF2C6D-6FB9-C8A9-27EF-06EA31BB2458}"/>
              </a:ext>
            </a:extLst>
          </p:cNvPr>
          <p:cNvSpPr/>
          <p:nvPr/>
        </p:nvSpPr>
        <p:spPr>
          <a:xfrm>
            <a:off x="4097867" y="3482942"/>
            <a:ext cx="3330222" cy="37914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473A805-9AE3-7222-3670-5CD28E68E2FE}"/>
              </a:ext>
            </a:extLst>
          </p:cNvPr>
          <p:cNvSpPr txBox="1">
            <a:spLocks/>
          </p:cNvSpPr>
          <p:nvPr/>
        </p:nvSpPr>
        <p:spPr>
          <a:xfrm>
            <a:off x="2688437" y="1726512"/>
            <a:ext cx="6471596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Q1) Time Complexity = ?</a:t>
            </a:r>
            <a:endParaRPr kumimoji="1"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683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167F7CC-48F4-D417-09DA-2DB6933B4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808" y="2711450"/>
            <a:ext cx="4854854" cy="192212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2473A805-9AE3-7222-3670-5CD28E68E2FE}"/>
              </a:ext>
            </a:extLst>
          </p:cNvPr>
          <p:cNvSpPr txBox="1">
            <a:spLocks/>
          </p:cNvSpPr>
          <p:nvPr/>
        </p:nvSpPr>
        <p:spPr>
          <a:xfrm>
            <a:off x="2688437" y="1726512"/>
            <a:ext cx="6471596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Q1) Time Complexity = O(1)</a:t>
            </a:r>
            <a:endParaRPr kumimoji="1"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947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EA5675F-B486-1CB4-24E8-712FF95BB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616" y="2647725"/>
            <a:ext cx="3929238" cy="284996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DDF2C6D-6FB9-C8A9-27EF-06EA31BB2458}"/>
              </a:ext>
            </a:extLst>
          </p:cNvPr>
          <p:cNvSpPr/>
          <p:nvPr/>
        </p:nvSpPr>
        <p:spPr>
          <a:xfrm>
            <a:off x="4481689" y="3239429"/>
            <a:ext cx="2709333" cy="1637371"/>
          </a:xfrm>
          <a:prstGeom prst="rect">
            <a:avLst/>
          </a:prstGeom>
          <a:solidFill>
            <a:schemeClr val="tx2">
              <a:lumMod val="10000"/>
              <a:lumOff val="90000"/>
              <a:alpha val="3496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473A805-9AE3-7222-3670-5CD28E68E2FE}"/>
              </a:ext>
            </a:extLst>
          </p:cNvPr>
          <p:cNvSpPr txBox="1">
            <a:spLocks/>
          </p:cNvSpPr>
          <p:nvPr/>
        </p:nvSpPr>
        <p:spPr>
          <a:xfrm>
            <a:off x="2688437" y="1726512"/>
            <a:ext cx="6471596" cy="8196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Q2) Time Complexity = ?</a:t>
            </a:r>
            <a:endParaRPr kumimoji="1" lang="ko-KR" altLang="en-US" sz="48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157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353</Words>
  <Application>Microsoft Macintosh PowerPoint</Application>
  <PresentationFormat>와이드스크린</PresentationFormat>
  <Paragraphs>102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맑은 고딕</vt:lpstr>
      <vt:lpstr>Apple SD Gothic Neo</vt:lpstr>
      <vt:lpstr>Apple SD Gothic Neo Light</vt:lpstr>
      <vt:lpstr>Apple SD Gothic Neo Thin</vt:lpstr>
      <vt:lpstr>Arial</vt:lpstr>
      <vt:lpstr>Office 테마</vt:lpstr>
      <vt:lpstr>Nimda cpp week2 복습</vt:lpstr>
      <vt:lpstr>Solved.ac</vt:lpstr>
      <vt:lpstr>Nimda cpp week3</vt:lpstr>
      <vt:lpstr>1. Time Complexity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Cpp Algorithm Code 속도 향상 기법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Nimda cpp week2</dc:title>
  <dc:creator>최도일</dc:creator>
  <cp:lastModifiedBy>최도일</cp:lastModifiedBy>
  <cp:revision>142</cp:revision>
  <dcterms:created xsi:type="dcterms:W3CDTF">2025-04-07T12:47:20Z</dcterms:created>
  <dcterms:modified xsi:type="dcterms:W3CDTF">2025-04-10T14:45:06Z</dcterms:modified>
</cp:coreProperties>
</file>