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59" r:id="rId9"/>
    <p:sldId id="258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60" r:id="rId20"/>
    <p:sldId id="271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9"/>
  </p:normalViewPr>
  <p:slideViewPr>
    <p:cSldViewPr snapToGrid="0">
      <p:cViewPr varScale="1">
        <p:scale>
          <a:sx n="115" d="100"/>
          <a:sy n="115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5067C-139A-C5CC-2544-BE3C27F98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AF4F98-9A3F-C9DC-2231-7FD0C705E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EA8989-467D-020A-3300-D18BCE13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A163-0F1F-5742-93D7-4AF88B6A96DD}" type="datetimeFigureOut">
              <a:rPr kumimoji="1" lang="ko-KR" altLang="en-US" smtClean="0"/>
              <a:t>2024. 11. 17.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B2801C-3872-E03E-9A88-CEEF2B4FB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E7B1EC-5DE3-7206-A391-7A341E07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454A-93C7-AB4D-BCEC-8319B92CCF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149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1DD82-D841-5A34-E622-9910E33C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01537F-CD2E-08EF-22CE-EF634C880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0ED4A6-3350-66F8-333D-D748185D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A163-0F1F-5742-93D7-4AF88B6A96DD}" type="datetimeFigureOut">
              <a:rPr kumimoji="1" lang="ko-KR" altLang="en-US" smtClean="0"/>
              <a:t>2024. 11. 17.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B67A9-10FC-DE41-15D1-C90ECB37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B6AC6-11FD-BBBC-5555-6B99B859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454A-93C7-AB4D-BCEC-8319B92CCF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182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9418E1-4520-879F-18CA-5F4D0FF92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4C4332-4A0A-DFD7-6870-FDD11D098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948C63-9684-3EC2-108D-A0889F2F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A163-0F1F-5742-93D7-4AF88B6A96DD}" type="datetimeFigureOut">
              <a:rPr kumimoji="1" lang="ko-KR" altLang="en-US" smtClean="0"/>
              <a:t>2024. 11. 17.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F95E8-D0D9-2579-B8C9-1AF9BF06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203339-80A9-5836-2FE8-76255B55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454A-93C7-AB4D-BCEC-8319B92CCF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127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7B7-79B1-124F-B905-B2AE1A27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7D944-A853-ED88-0CC1-9BD8E8AF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A1872-4D30-006B-B13A-83D32C71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A163-0F1F-5742-93D7-4AF88B6A96DD}" type="datetimeFigureOut">
              <a:rPr kumimoji="1" lang="ko-KR" altLang="en-US" smtClean="0"/>
              <a:t>2024. 11. 17.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14031-3EDB-4D63-FE2B-B2664207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54F311-FD56-529C-F324-96FEB00A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454A-93C7-AB4D-BCEC-8319B92CCF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04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41799-0DCE-5351-FE50-F420A09FB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5B3634-15A2-4666-0B82-24453D729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89CD3E-D95C-AF7F-D15D-7BC6AFD80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A163-0F1F-5742-93D7-4AF88B6A96DD}" type="datetimeFigureOut">
              <a:rPr kumimoji="1" lang="ko-KR" altLang="en-US" smtClean="0"/>
              <a:t>2024. 11. 17.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00835A-C673-7966-F690-D13162CA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7AD3F-5F46-94D8-A8F0-596550EFB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454A-93C7-AB4D-BCEC-8319B92CCF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324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0B8DA-F956-78B9-4C59-9181B49BC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074AA6-BA28-594B-FE97-B79089C8F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51915C-F9E0-D320-4EE7-FCC3F1539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4D691A-0A2F-88D3-C7B2-88316188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A163-0F1F-5742-93D7-4AF88B6A96DD}" type="datetimeFigureOut">
              <a:rPr kumimoji="1" lang="ko-KR" altLang="en-US" smtClean="0"/>
              <a:t>2024. 11. 17.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D67EAE-018E-F41B-3E2B-45C85EB5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872481-155D-8D68-3583-145D8FE5D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454A-93C7-AB4D-BCEC-8319B92CCF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106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12093-7DE9-C061-A486-00C8A026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1CC425-42D5-90AF-6C46-B440F4401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FDD957-D0CF-A1C1-3F23-D12DDC1BF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ECF385-57C6-9EC8-AE35-5DE35FB1B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489C92-359B-3A64-C9DF-96F93E789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F6E3CD-7859-FFF7-8324-4D38C38E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A163-0F1F-5742-93D7-4AF88B6A96DD}" type="datetimeFigureOut">
              <a:rPr kumimoji="1" lang="ko-KR" altLang="en-US" smtClean="0"/>
              <a:t>2024. 11. 17.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BD0E98-7070-E901-E6D2-33901962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5D4A8A-39F5-809E-832E-C7517A657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454A-93C7-AB4D-BCEC-8319B92CCF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287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F7462-52F4-F6B0-4988-44B1436F5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B38DFA-E28D-7227-1EB2-E6CA55928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A163-0F1F-5742-93D7-4AF88B6A96DD}" type="datetimeFigureOut">
              <a:rPr kumimoji="1" lang="ko-KR" altLang="en-US" smtClean="0"/>
              <a:t>2024. 11. 17.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724AB7-3B92-8A3B-A8B4-92D381B1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A8CCF4-0F20-B2E8-209F-DEE020AE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454A-93C7-AB4D-BCEC-8319B92CCF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98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76A18A-9CE4-4A4A-4F9D-6CE93A89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A163-0F1F-5742-93D7-4AF88B6A96DD}" type="datetimeFigureOut">
              <a:rPr kumimoji="1" lang="ko-KR" altLang="en-US" smtClean="0"/>
              <a:t>2024. 11. 17.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F34E1C-E65B-5FAC-A443-76FC2CF8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E98B0B-8343-B6D7-19AA-094FCF64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454A-93C7-AB4D-BCEC-8319B92CCF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048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77439-0482-3459-BB16-7C961687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7CA2E-0B7F-204F-4C2E-59E321BE1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8B3362-10E2-22E8-907E-FCCA1050D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F52C7D-A9D1-BF2F-3809-9A125726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A163-0F1F-5742-93D7-4AF88B6A96DD}" type="datetimeFigureOut">
              <a:rPr kumimoji="1" lang="ko-KR" altLang="en-US" smtClean="0"/>
              <a:t>2024. 11. 17.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8345A5-23F4-85D5-18BA-DE2BF1AB0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6C4E5C-75E0-5072-0D0D-D61E26F3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454A-93C7-AB4D-BCEC-8319B92CCF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193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39DB2-8B99-43E7-30CF-EB527965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5E0E51-415B-74C4-2A46-8279AB4E9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70E894-A658-4C92-1CB1-DD41CC52D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1A7FC4-5A9B-1A8A-FD1E-B6977407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A163-0F1F-5742-93D7-4AF88B6A96DD}" type="datetimeFigureOut">
              <a:rPr kumimoji="1" lang="ko-KR" altLang="en-US" smtClean="0"/>
              <a:t>2024. 11. 17.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291FCF-3FE7-918A-0925-018361AD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E7C876-6A5E-EE00-B788-D15EE57B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454A-93C7-AB4D-BCEC-8319B92CCF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960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EC9F95-FD3D-1D1B-6A9D-89CBB1119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2ADF7C-1D8A-8380-E8ED-DE3EE4309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3DE781-30A0-EC5B-30D4-FFEC302C9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EEA163-0F1F-5742-93D7-4AF88B6A96DD}" type="datetimeFigureOut">
              <a:rPr kumimoji="1" lang="ko-KR" altLang="en-US" smtClean="0"/>
              <a:t>2024. 11. 17.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DDCCC-52AA-B843-57EE-691CAE4F1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FB5E9-7C67-D789-A5FF-E94873A74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9F454A-93C7-AB4D-BCEC-8319B92CCF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33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88708-B14F-A411-3DB8-C6376163B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81368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Nimda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solidFill>
                  <a:schemeClr val="tx2">
                    <a:lumMod val="10000"/>
                    <a:lumOff val="90000"/>
                  </a:schemeClr>
                </a:solidFill>
                <a:highlight>
                  <a:srgbClr val="0000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UCPC</a:t>
            </a:r>
            <a:b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Java &amp; C++</a:t>
            </a:r>
            <a:b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week 2 2024.11.18</a:t>
            </a:r>
            <a:b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31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doil</a:t>
            </a:r>
            <a:endParaRPr kumimoji="1" lang="ko-KR" altLang="en-US" sz="31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7330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95FCF62-C9BB-2F1C-7ED7-0224E7DF5AAC}"/>
              </a:ext>
            </a:extLst>
          </p:cNvPr>
          <p:cNvSpPr txBox="1"/>
          <p:nvPr/>
        </p:nvSpPr>
        <p:spPr>
          <a:xfrm>
            <a:off x="3133492" y="2555979"/>
            <a:ext cx="6204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STL sort() &amp; </a:t>
            </a:r>
            <a:r>
              <a:rPr kumimoji="1" lang="en-US" altLang="ko-KR" sz="4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collections.sort</a:t>
            </a:r>
            <a:endParaRPr kumimoji="1" lang="ko-KR" altLang="en-US" sz="4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8DA9D6-A6CF-C0BB-0C67-557C78FCC039}"/>
              </a:ext>
            </a:extLst>
          </p:cNvPr>
          <p:cNvSpPr txBox="1"/>
          <p:nvPr/>
        </p:nvSpPr>
        <p:spPr>
          <a:xfrm>
            <a:off x="2626577" y="3240193"/>
            <a:ext cx="6938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Quick Sort</a:t>
            </a:r>
            <a:endParaRPr kumimoji="1" lang="ko-KR" altLang="en-US" sz="4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83BCF-7000-124D-D46B-38BF54EA8C1A}"/>
              </a:ext>
            </a:extLst>
          </p:cNvPr>
          <p:cNvSpPr txBox="1"/>
          <p:nvPr/>
        </p:nvSpPr>
        <p:spPr>
          <a:xfrm>
            <a:off x="6645662" y="2263591"/>
            <a:ext cx="1550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Java</a:t>
            </a:r>
            <a:endParaRPr kumimoji="1" lang="ko-KR" altLang="en-US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5762A-B398-5038-8343-CE0A7698C8F6}"/>
              </a:ext>
            </a:extLst>
          </p:cNvPr>
          <p:cNvSpPr txBox="1"/>
          <p:nvPr/>
        </p:nvSpPr>
        <p:spPr>
          <a:xfrm>
            <a:off x="3731477" y="2263591"/>
            <a:ext cx="1550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C++</a:t>
            </a:r>
            <a:endParaRPr kumimoji="1" lang="ko-KR" altLang="en-US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A106D7-85E3-7BF0-D76A-8BB61D8AA9E2}"/>
              </a:ext>
            </a:extLst>
          </p:cNvPr>
          <p:cNvSpPr txBox="1"/>
          <p:nvPr/>
        </p:nvSpPr>
        <p:spPr>
          <a:xfrm>
            <a:off x="1900817" y="4015240"/>
            <a:ext cx="8669609" cy="2308324"/>
          </a:xfrm>
          <a:prstGeom prst="rect">
            <a:avLst/>
          </a:prstGeom>
          <a:solidFill>
            <a:schemeClr val="accent1">
              <a:lumMod val="20000"/>
              <a:lumOff val="80000"/>
              <a:alpha val="4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chemeClr val="tx1">
                    <a:alpha val="89125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Quick Sort</a:t>
            </a:r>
            <a:r>
              <a:rPr kumimoji="1" lang="ko-KR" altLang="en-US" sz="3600" dirty="0">
                <a:solidFill>
                  <a:schemeClr val="tx1">
                    <a:alpha val="89125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성능을 뛰어넘는 정렬 알고리즘은 사실상 존재하지 않기에 </a:t>
            </a:r>
            <a:r>
              <a:rPr kumimoji="1" lang="en-US" altLang="ko-KR" sz="3600" dirty="0">
                <a:solidFill>
                  <a:schemeClr val="tx1">
                    <a:alpha val="89125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C++ , Java </a:t>
            </a:r>
            <a:r>
              <a:rPr kumimoji="1" lang="ko-KR" altLang="en-US" sz="3600" dirty="0">
                <a:solidFill>
                  <a:schemeClr val="tx1">
                    <a:alpha val="89125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뿐 만 아니라 대부분의 언어의 정렬 알고리즘은 </a:t>
            </a:r>
            <a:r>
              <a:rPr kumimoji="1" lang="en-US" altLang="ko-KR" sz="3600" dirty="0">
                <a:solidFill>
                  <a:schemeClr val="tx1">
                    <a:alpha val="89125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Quick Sort</a:t>
            </a:r>
            <a:r>
              <a:rPr kumimoji="1" lang="ko-KR" altLang="en-US" sz="3600" dirty="0" err="1">
                <a:solidFill>
                  <a:schemeClr val="tx1">
                    <a:alpha val="89125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kumimoji="1" lang="ko-KR" altLang="en-US" sz="3600" dirty="0">
                <a:solidFill>
                  <a:schemeClr val="tx1">
                    <a:alpha val="89125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사용해 구현되어 있음</a:t>
            </a:r>
            <a:r>
              <a:rPr kumimoji="1" lang="en-US" altLang="ko-KR" sz="3600" dirty="0">
                <a:solidFill>
                  <a:schemeClr val="tx1">
                    <a:alpha val="89125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kumimoji="1" lang="ko-KR" altLang="en-US" sz="3600" dirty="0">
              <a:solidFill>
                <a:schemeClr val="tx1">
                  <a:alpha val="89125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9824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95FCF62-C9BB-2F1C-7ED7-0224E7DF5AAC}"/>
              </a:ext>
            </a:extLst>
          </p:cNvPr>
          <p:cNvSpPr txBox="1"/>
          <p:nvPr/>
        </p:nvSpPr>
        <p:spPr>
          <a:xfrm>
            <a:off x="3133492" y="2555979"/>
            <a:ext cx="6204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STL sort() &amp; </a:t>
            </a:r>
            <a:r>
              <a:rPr kumimoji="1" lang="en-US" altLang="ko-KR" sz="4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collections.sort</a:t>
            </a:r>
            <a:endParaRPr kumimoji="1" lang="ko-KR" altLang="en-US" sz="4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8DA9D6-A6CF-C0BB-0C67-557C78FCC039}"/>
              </a:ext>
            </a:extLst>
          </p:cNvPr>
          <p:cNvSpPr txBox="1"/>
          <p:nvPr/>
        </p:nvSpPr>
        <p:spPr>
          <a:xfrm>
            <a:off x="2626577" y="3240193"/>
            <a:ext cx="6938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Quick Sort</a:t>
            </a:r>
            <a:endParaRPr kumimoji="1" lang="ko-KR" altLang="en-US" sz="4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83BCF-7000-124D-D46B-38BF54EA8C1A}"/>
              </a:ext>
            </a:extLst>
          </p:cNvPr>
          <p:cNvSpPr txBox="1"/>
          <p:nvPr/>
        </p:nvSpPr>
        <p:spPr>
          <a:xfrm>
            <a:off x="6645662" y="2263591"/>
            <a:ext cx="1550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Java</a:t>
            </a:r>
            <a:endParaRPr kumimoji="1" lang="ko-KR" altLang="en-US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5762A-B398-5038-8343-CE0A7698C8F6}"/>
              </a:ext>
            </a:extLst>
          </p:cNvPr>
          <p:cNvSpPr txBox="1"/>
          <p:nvPr/>
        </p:nvSpPr>
        <p:spPr>
          <a:xfrm>
            <a:off x="3731477" y="2263591"/>
            <a:ext cx="1550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C++</a:t>
            </a:r>
            <a:endParaRPr kumimoji="1" lang="ko-KR" altLang="en-US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A106D7-85E3-7BF0-D76A-8BB61D8AA9E2}"/>
              </a:ext>
            </a:extLst>
          </p:cNvPr>
          <p:cNvSpPr txBox="1"/>
          <p:nvPr/>
        </p:nvSpPr>
        <p:spPr>
          <a:xfrm>
            <a:off x="1900817" y="4015240"/>
            <a:ext cx="8669609" cy="1754326"/>
          </a:xfrm>
          <a:prstGeom prst="rect">
            <a:avLst/>
          </a:prstGeom>
          <a:solidFill>
            <a:schemeClr val="accent1">
              <a:lumMod val="20000"/>
              <a:lumOff val="80000"/>
              <a:alpha val="4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600" dirty="0">
                <a:solidFill>
                  <a:schemeClr val="tx1">
                    <a:alpha val="89125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구현할 줄 알면 </a:t>
            </a:r>
            <a:r>
              <a:rPr kumimoji="1" lang="ko-KR" altLang="en-US" sz="3600" dirty="0" err="1">
                <a:solidFill>
                  <a:schemeClr val="tx1">
                    <a:alpha val="89125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좋긴한데</a:t>
            </a:r>
            <a:r>
              <a:rPr kumimoji="1" lang="en-US" altLang="ko-KR" sz="3600" dirty="0">
                <a:solidFill>
                  <a:schemeClr val="tx1">
                    <a:alpha val="89125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,,,,,,,</a:t>
            </a:r>
          </a:p>
          <a:p>
            <a:pPr algn="ctr"/>
            <a:r>
              <a:rPr kumimoji="1" lang="ko-KR" altLang="en-US" sz="3600" dirty="0">
                <a:solidFill>
                  <a:schemeClr val="tx1">
                    <a:alpha val="89125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그건 각자 알아서</a:t>
            </a:r>
            <a:endParaRPr kumimoji="1" lang="en-US" altLang="ko-KR" sz="3600" dirty="0">
              <a:solidFill>
                <a:schemeClr val="tx1">
                  <a:alpha val="89125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r>
              <a:rPr kumimoji="1" lang="ko-KR" altLang="en-US" sz="3600" dirty="0">
                <a:solidFill>
                  <a:schemeClr val="tx1">
                    <a:alpha val="89125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나중에 </a:t>
            </a:r>
            <a:r>
              <a:rPr kumimoji="1" lang="en-US" altLang="ko-KR" sz="3600" dirty="0">
                <a:solidFill>
                  <a:schemeClr val="tx1">
                    <a:alpha val="89125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CS </a:t>
            </a:r>
            <a:r>
              <a:rPr kumimoji="1" lang="ko-KR" altLang="en-US" sz="3600" dirty="0">
                <a:solidFill>
                  <a:schemeClr val="tx1">
                    <a:alpha val="89125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면접에서 나올 가능성도 있음</a:t>
            </a:r>
          </a:p>
        </p:txBody>
      </p:sp>
    </p:spTree>
    <p:extLst>
      <p:ext uri="{BB962C8B-B14F-4D97-AF65-F5344CB8AC3E}">
        <p14:creationId xmlns:p14="http://schemas.microsoft.com/office/powerpoint/2010/main" val="1917212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95FCF62-C9BB-2F1C-7ED7-0224E7DF5AAC}"/>
              </a:ext>
            </a:extLst>
          </p:cNvPr>
          <p:cNvSpPr txBox="1"/>
          <p:nvPr/>
        </p:nvSpPr>
        <p:spPr>
          <a:xfrm>
            <a:off x="3133492" y="2555979"/>
            <a:ext cx="6204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STL sort() &amp; </a:t>
            </a:r>
            <a:r>
              <a:rPr kumimoji="1" lang="en-US" altLang="ko-KR" sz="4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collections.sort</a:t>
            </a:r>
            <a:endParaRPr kumimoji="1" lang="ko-KR" altLang="en-US" sz="4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8DA9D6-A6CF-C0BB-0C67-557C78FCC039}"/>
              </a:ext>
            </a:extLst>
          </p:cNvPr>
          <p:cNvSpPr txBox="1"/>
          <p:nvPr/>
        </p:nvSpPr>
        <p:spPr>
          <a:xfrm>
            <a:off x="2626577" y="3240193"/>
            <a:ext cx="6938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Quick Sort</a:t>
            </a:r>
            <a:endParaRPr kumimoji="1" lang="ko-KR" altLang="en-US" sz="4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83BCF-7000-124D-D46B-38BF54EA8C1A}"/>
              </a:ext>
            </a:extLst>
          </p:cNvPr>
          <p:cNvSpPr txBox="1"/>
          <p:nvPr/>
        </p:nvSpPr>
        <p:spPr>
          <a:xfrm>
            <a:off x="6645662" y="2263591"/>
            <a:ext cx="1550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Java</a:t>
            </a:r>
            <a:endParaRPr kumimoji="1" lang="ko-KR" altLang="en-US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5762A-B398-5038-8343-CE0A7698C8F6}"/>
              </a:ext>
            </a:extLst>
          </p:cNvPr>
          <p:cNvSpPr txBox="1"/>
          <p:nvPr/>
        </p:nvSpPr>
        <p:spPr>
          <a:xfrm>
            <a:off x="3731477" y="2263591"/>
            <a:ext cx="1550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C++</a:t>
            </a:r>
            <a:endParaRPr kumimoji="1" lang="ko-KR" altLang="en-US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E6F7EE-1213-39AE-6009-12B194D88616}"/>
              </a:ext>
            </a:extLst>
          </p:cNvPr>
          <p:cNvSpPr txBox="1"/>
          <p:nvPr/>
        </p:nvSpPr>
        <p:spPr>
          <a:xfrm>
            <a:off x="2626577" y="3924407"/>
            <a:ext cx="6938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dirty="0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Time Complexity = ?</a:t>
            </a:r>
            <a:endParaRPr kumimoji="1" lang="ko-KR" altLang="en-US" sz="4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4237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95FCF62-C9BB-2F1C-7ED7-0224E7DF5AAC}"/>
              </a:ext>
            </a:extLst>
          </p:cNvPr>
          <p:cNvSpPr txBox="1"/>
          <p:nvPr/>
        </p:nvSpPr>
        <p:spPr>
          <a:xfrm>
            <a:off x="3133492" y="2243748"/>
            <a:ext cx="6204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STL sort() &amp; </a:t>
            </a:r>
            <a:r>
              <a:rPr kumimoji="1" lang="en-US" altLang="ko-KR" sz="4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collections.sort</a:t>
            </a:r>
            <a:endParaRPr kumimoji="1" lang="ko-KR" altLang="en-US" sz="4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8DA9D6-A6CF-C0BB-0C67-557C78FCC039}"/>
              </a:ext>
            </a:extLst>
          </p:cNvPr>
          <p:cNvSpPr txBox="1"/>
          <p:nvPr/>
        </p:nvSpPr>
        <p:spPr>
          <a:xfrm>
            <a:off x="2626577" y="2927962"/>
            <a:ext cx="6938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Quick Sort</a:t>
            </a:r>
            <a:endParaRPr kumimoji="1" lang="ko-KR" altLang="en-US" sz="4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83BCF-7000-124D-D46B-38BF54EA8C1A}"/>
              </a:ext>
            </a:extLst>
          </p:cNvPr>
          <p:cNvSpPr txBox="1"/>
          <p:nvPr/>
        </p:nvSpPr>
        <p:spPr>
          <a:xfrm>
            <a:off x="6645662" y="1951360"/>
            <a:ext cx="1550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Java</a:t>
            </a:r>
            <a:endParaRPr kumimoji="1" lang="ko-KR" altLang="en-US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5762A-B398-5038-8343-CE0A7698C8F6}"/>
              </a:ext>
            </a:extLst>
          </p:cNvPr>
          <p:cNvSpPr txBox="1"/>
          <p:nvPr/>
        </p:nvSpPr>
        <p:spPr>
          <a:xfrm>
            <a:off x="3731477" y="1951360"/>
            <a:ext cx="1550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C++</a:t>
            </a:r>
            <a:endParaRPr kumimoji="1" lang="ko-KR" altLang="en-US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E6F7EE-1213-39AE-6009-12B194D88616}"/>
              </a:ext>
            </a:extLst>
          </p:cNvPr>
          <p:cNvSpPr txBox="1"/>
          <p:nvPr/>
        </p:nvSpPr>
        <p:spPr>
          <a:xfrm>
            <a:off x="2626577" y="3612176"/>
            <a:ext cx="6938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dirty="0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Time Complexity = O(</a:t>
            </a:r>
            <a:r>
              <a:rPr kumimoji="1" lang="en-US" altLang="ko-KR" sz="4000" dirty="0" err="1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NlogN</a:t>
            </a:r>
            <a:r>
              <a:rPr kumimoji="1" lang="en-US" altLang="ko-KR" sz="4000" dirty="0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kumimoji="1" lang="ko-KR" altLang="en-US" sz="4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9801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95FCF62-C9BB-2F1C-7ED7-0224E7DF5AAC}"/>
              </a:ext>
            </a:extLst>
          </p:cNvPr>
          <p:cNvSpPr txBox="1"/>
          <p:nvPr/>
        </p:nvSpPr>
        <p:spPr>
          <a:xfrm>
            <a:off x="3133492" y="2744786"/>
            <a:ext cx="6204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STL sort() &amp; </a:t>
            </a:r>
            <a:r>
              <a:rPr kumimoji="1" lang="en-US" altLang="ko-KR" sz="4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Collections.sort</a:t>
            </a:r>
            <a:endParaRPr kumimoji="1" lang="ko-KR" altLang="en-US" sz="4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8DA9D6-A6CF-C0BB-0C67-557C78FCC039}"/>
              </a:ext>
            </a:extLst>
          </p:cNvPr>
          <p:cNvSpPr txBox="1"/>
          <p:nvPr/>
        </p:nvSpPr>
        <p:spPr>
          <a:xfrm>
            <a:off x="2626577" y="3429000"/>
            <a:ext cx="6938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Sort</a:t>
            </a:r>
            <a:r>
              <a:rPr kumimoji="1" lang="ko-KR" altLang="en-US" sz="4000" b="1" dirty="0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4000" b="1" dirty="0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Customize</a:t>
            </a:r>
            <a:endParaRPr kumimoji="1" lang="ko-KR" altLang="en-US" sz="4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83BCF-7000-124D-D46B-38BF54EA8C1A}"/>
              </a:ext>
            </a:extLst>
          </p:cNvPr>
          <p:cNvSpPr txBox="1"/>
          <p:nvPr/>
        </p:nvSpPr>
        <p:spPr>
          <a:xfrm>
            <a:off x="6645662" y="2452398"/>
            <a:ext cx="1550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Java</a:t>
            </a:r>
            <a:endParaRPr kumimoji="1" lang="ko-KR" altLang="en-US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5762A-B398-5038-8343-CE0A7698C8F6}"/>
              </a:ext>
            </a:extLst>
          </p:cNvPr>
          <p:cNvSpPr txBox="1"/>
          <p:nvPr/>
        </p:nvSpPr>
        <p:spPr>
          <a:xfrm>
            <a:off x="3731477" y="2452398"/>
            <a:ext cx="1550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C++</a:t>
            </a:r>
            <a:endParaRPr kumimoji="1" lang="ko-KR" altLang="en-US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4219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27A8C6A-E8A2-34FE-177C-053EF69B0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89" y="3221440"/>
            <a:ext cx="6258378" cy="12329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1778F91-A0B6-CF2E-E4B5-EC9C8217C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89" y="1924843"/>
            <a:ext cx="5019352" cy="10536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932828-DBC5-D2F9-4083-51105E7E64E3}"/>
              </a:ext>
            </a:extLst>
          </p:cNvPr>
          <p:cNvSpPr txBox="1"/>
          <p:nvPr/>
        </p:nvSpPr>
        <p:spPr>
          <a:xfrm>
            <a:off x="-294109" y="1216957"/>
            <a:ext cx="4286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C++ STL sort()</a:t>
            </a:r>
            <a:endParaRPr kumimoji="1" lang="ko-KR" altLang="en-US" sz="4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9CA4FE-397E-E9FF-50D7-008D98723E34}"/>
              </a:ext>
            </a:extLst>
          </p:cNvPr>
          <p:cNvSpPr txBox="1"/>
          <p:nvPr/>
        </p:nvSpPr>
        <p:spPr>
          <a:xfrm>
            <a:off x="6939317" y="951573"/>
            <a:ext cx="5092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Java </a:t>
            </a:r>
            <a:r>
              <a:rPr kumimoji="1" lang="en-US" altLang="ko-KR" sz="4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Collections.sort</a:t>
            </a:r>
            <a:endParaRPr kumimoji="1" lang="ko-KR" altLang="en-US" sz="4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D831DE4-385F-6E6D-F2F8-1EAFC0DCA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367" y="1924843"/>
            <a:ext cx="5384800" cy="736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14B622B-3E95-A8AF-66A0-5ABBCAF91FE1}"/>
              </a:ext>
            </a:extLst>
          </p:cNvPr>
          <p:cNvSpPr txBox="1"/>
          <p:nvPr/>
        </p:nvSpPr>
        <p:spPr>
          <a:xfrm>
            <a:off x="5744737" y="5107249"/>
            <a:ext cx="60997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://idkim97.github.io/2023-03-03-%EC%95%8C%EA%B3%A0%EB%A6%AC%EC%A6%98_Arrays.sort%EC%99%80%20Collections.sort/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0E294D-DBC5-0155-911A-497601B23AB8}"/>
              </a:ext>
            </a:extLst>
          </p:cNvPr>
          <p:cNvSpPr txBox="1"/>
          <p:nvPr/>
        </p:nvSpPr>
        <p:spPr>
          <a:xfrm>
            <a:off x="5744737" y="4596152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Java </a:t>
            </a:r>
            <a:r>
              <a:rPr lang="en-US" altLang="ko-KR" b="1" dirty="0" err="1"/>
              <a:t>Collections.sort</a:t>
            </a:r>
            <a:r>
              <a:rPr lang="en-US" altLang="ko-KR" b="1" dirty="0"/>
              <a:t> &amp; Comparable Example </a:t>
            </a:r>
            <a:endParaRPr lang="ko-KR" altLang="en-US" b="1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6C4B373-3F43-3B98-5432-6FFD43232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366" y="2801308"/>
            <a:ext cx="5477625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92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C63EEFD-6721-4133-4B60-DFAEBE6A4E59}"/>
              </a:ext>
            </a:extLst>
          </p:cNvPr>
          <p:cNvSpPr txBox="1"/>
          <p:nvPr/>
        </p:nvSpPr>
        <p:spPr>
          <a:xfrm>
            <a:off x="2993869" y="2321035"/>
            <a:ext cx="6204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Char</a:t>
            </a:r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Type to </a:t>
            </a:r>
            <a:r>
              <a:rPr kumimoji="1" lang="en-US" altLang="ko-KR" sz="40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Int</a:t>
            </a:r>
            <a:endParaRPr kumimoji="1" lang="ko-KR" altLang="en-US" sz="4000" b="1" dirty="0">
              <a:solidFill>
                <a:srgbClr val="00206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50D7F60-FBDF-6602-72B8-9DDD844E4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778" y="3398438"/>
            <a:ext cx="4348443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72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C63EEFD-6721-4133-4B60-DFAEBE6A4E59}"/>
              </a:ext>
            </a:extLst>
          </p:cNvPr>
          <p:cNvSpPr txBox="1"/>
          <p:nvPr/>
        </p:nvSpPr>
        <p:spPr>
          <a:xfrm>
            <a:off x="2993869" y="2321035"/>
            <a:ext cx="6204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Char</a:t>
            </a:r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Type to </a:t>
            </a:r>
            <a:r>
              <a:rPr kumimoji="1" lang="en-US" altLang="ko-KR" sz="40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Int</a:t>
            </a:r>
            <a:endParaRPr kumimoji="1" lang="ko-KR" altLang="en-US" sz="4000" b="1" dirty="0">
              <a:solidFill>
                <a:srgbClr val="00206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50D7F60-FBDF-6602-72B8-9DDD844E4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778" y="3398438"/>
            <a:ext cx="4348443" cy="70788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4791747-50C3-8B3B-0B55-15935F9B1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516" y="4475841"/>
            <a:ext cx="7386967" cy="103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57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31D91C0-07A7-C5B0-4249-466922B6C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644" y="251892"/>
            <a:ext cx="9242502" cy="623003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678E284-3157-86F8-F7AE-711EB5368F33}"/>
              </a:ext>
            </a:extLst>
          </p:cNvPr>
          <p:cNvSpPr/>
          <p:nvPr/>
        </p:nvSpPr>
        <p:spPr>
          <a:xfrm>
            <a:off x="4884234" y="3429000"/>
            <a:ext cx="1572322" cy="1800922"/>
          </a:xfrm>
          <a:prstGeom prst="rect">
            <a:avLst/>
          </a:prstGeom>
          <a:solidFill>
            <a:srgbClr val="002060">
              <a:alpha val="21138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0686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BE0E62F-5A26-7AEC-7A3F-8DC0FCD90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998" y="1285690"/>
            <a:ext cx="3440926" cy="403811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690755A-AC43-7467-047D-FF09DCA770CE}"/>
              </a:ext>
            </a:extLst>
          </p:cNvPr>
          <p:cNvSpPr/>
          <p:nvPr/>
        </p:nvSpPr>
        <p:spPr>
          <a:xfrm>
            <a:off x="3824867" y="2486719"/>
            <a:ext cx="3523510" cy="468352"/>
          </a:xfrm>
          <a:prstGeom prst="rect">
            <a:avLst/>
          </a:prstGeom>
          <a:solidFill>
            <a:srgbClr val="002060">
              <a:alpha val="21138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E20BE5-25EC-DA6F-E3DA-C863C7BC0CA3}"/>
              </a:ext>
            </a:extLst>
          </p:cNvPr>
          <p:cNvSpPr/>
          <p:nvPr/>
        </p:nvSpPr>
        <p:spPr>
          <a:xfrm>
            <a:off x="3873998" y="1285690"/>
            <a:ext cx="3523510" cy="468352"/>
          </a:xfrm>
          <a:prstGeom prst="rect">
            <a:avLst/>
          </a:prstGeom>
          <a:solidFill>
            <a:srgbClr val="002060">
              <a:alpha val="21138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9112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425B94-473D-0F2A-5193-60DD7E208FC4}"/>
              </a:ext>
            </a:extLst>
          </p:cNvPr>
          <p:cNvSpPr txBox="1"/>
          <p:nvPr/>
        </p:nvSpPr>
        <p:spPr>
          <a:xfrm>
            <a:off x="2175417" y="2955073"/>
            <a:ext cx="7841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Greedy</a:t>
            </a:r>
          </a:p>
        </p:txBody>
      </p:sp>
    </p:spTree>
    <p:extLst>
      <p:ext uri="{BB962C8B-B14F-4D97-AF65-F5344CB8AC3E}">
        <p14:creationId xmlns:p14="http://schemas.microsoft.com/office/powerpoint/2010/main" val="229804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BE0A250-A9F1-7103-FCE8-A0B628775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50" y="490007"/>
            <a:ext cx="10376227" cy="52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13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22CC5F6-2714-86F7-A85D-144B8EB6E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832" y="713679"/>
            <a:ext cx="9701375" cy="546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2395F5-D25D-E13B-CCEA-57B1CCD3A432}"/>
              </a:ext>
            </a:extLst>
          </p:cNvPr>
          <p:cNvSpPr txBox="1"/>
          <p:nvPr/>
        </p:nvSpPr>
        <p:spPr>
          <a:xfrm>
            <a:off x="2626577" y="2721114"/>
            <a:ext cx="6938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Quick Sort</a:t>
            </a:r>
            <a:r>
              <a:rPr kumimoji="1" lang="ko-KR" altLang="en-US" sz="4000" b="1" dirty="0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저격 문제</a:t>
            </a:r>
            <a:endParaRPr kumimoji="1" lang="ko-KR" altLang="en-US" sz="4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304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C75DC5C-66C1-78DD-9351-C75C3D28A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63" y="802888"/>
            <a:ext cx="10495874" cy="540968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A2A9A55-6ECC-AE37-D8A6-FF41BB2061C2}"/>
              </a:ext>
            </a:extLst>
          </p:cNvPr>
          <p:cNvSpPr/>
          <p:nvPr/>
        </p:nvSpPr>
        <p:spPr>
          <a:xfrm>
            <a:off x="2408663" y="2230244"/>
            <a:ext cx="1293542" cy="769434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77606D-50ED-005A-9F00-3EF076325CB6}"/>
              </a:ext>
            </a:extLst>
          </p:cNvPr>
          <p:cNvSpPr/>
          <p:nvPr/>
        </p:nvSpPr>
        <p:spPr>
          <a:xfrm>
            <a:off x="870365" y="4724400"/>
            <a:ext cx="2742629" cy="360556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06A1B2-3B2B-062D-3A5B-373BE131363D}"/>
              </a:ext>
            </a:extLst>
          </p:cNvPr>
          <p:cNvSpPr txBox="1"/>
          <p:nvPr/>
        </p:nvSpPr>
        <p:spPr>
          <a:xfrm>
            <a:off x="1713571" y="5279433"/>
            <a:ext cx="555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4byte * 10,000,000 = 40,000,000byte = </a:t>
            </a:r>
            <a:r>
              <a:rPr kumimoji="1" lang="en-US" altLang="ko-KR" b="1" dirty="0">
                <a:solidFill>
                  <a:srgbClr val="002060"/>
                </a:solidFill>
              </a:rPr>
              <a:t>40Mb</a:t>
            </a:r>
            <a:endParaRPr kumimoji="1" lang="ko-KR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167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97FC6A-F90E-5863-995C-36D432040E41}"/>
              </a:ext>
            </a:extLst>
          </p:cNvPr>
          <p:cNvSpPr txBox="1"/>
          <p:nvPr/>
        </p:nvSpPr>
        <p:spPr>
          <a:xfrm>
            <a:off x="2626577" y="1628294"/>
            <a:ext cx="6938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Counting Sort</a:t>
            </a:r>
            <a:endParaRPr kumimoji="1" lang="ko-KR" altLang="en-US" sz="4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8A438E-5C3A-9ACA-1DA9-EB656FC25CCF}"/>
              </a:ext>
            </a:extLst>
          </p:cNvPr>
          <p:cNvSpPr txBox="1"/>
          <p:nvPr/>
        </p:nvSpPr>
        <p:spPr>
          <a:xfrm>
            <a:off x="1945421" y="2677094"/>
            <a:ext cx="8669609" cy="1754326"/>
          </a:xfrm>
          <a:prstGeom prst="rect">
            <a:avLst/>
          </a:prstGeom>
          <a:solidFill>
            <a:schemeClr val="accent1">
              <a:lumMod val="20000"/>
              <a:lumOff val="80000"/>
              <a:alpha val="4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600" dirty="0">
                <a:solidFill>
                  <a:schemeClr val="tx1">
                    <a:alpha val="89125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이런 상황은 거의 없긴 한데 </a:t>
            </a:r>
            <a:r>
              <a:rPr kumimoji="1" lang="en-US" altLang="ko-KR" sz="3600" dirty="0">
                <a:solidFill>
                  <a:schemeClr val="tx1">
                    <a:alpha val="89125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Quick Sort </a:t>
            </a:r>
            <a:r>
              <a:rPr kumimoji="1" lang="ko-KR" altLang="en-US" sz="3600" dirty="0">
                <a:solidFill>
                  <a:schemeClr val="tx1">
                    <a:alpha val="89125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알고리즘을 사용하지 못하도록 </a:t>
            </a:r>
            <a:r>
              <a:rPr kumimoji="1" lang="en-US" altLang="ko-KR" sz="3600" dirty="0">
                <a:solidFill>
                  <a:schemeClr val="tx1">
                    <a:alpha val="89125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Memory </a:t>
            </a:r>
            <a:r>
              <a:rPr kumimoji="1" lang="ko-KR" altLang="en-US" sz="3600" dirty="0">
                <a:solidFill>
                  <a:schemeClr val="tx1">
                    <a:alpha val="89125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공간을 극도로 작게 만든 상황</a:t>
            </a:r>
          </a:p>
        </p:txBody>
      </p:sp>
    </p:spTree>
    <p:extLst>
      <p:ext uri="{BB962C8B-B14F-4D97-AF65-F5344CB8AC3E}">
        <p14:creationId xmlns:p14="http://schemas.microsoft.com/office/powerpoint/2010/main" val="3421898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5DB49F-0AFB-CF3B-00E2-1B8CF94F5165}"/>
              </a:ext>
            </a:extLst>
          </p:cNvPr>
          <p:cNvSpPr/>
          <p:nvPr/>
        </p:nvSpPr>
        <p:spPr>
          <a:xfrm>
            <a:off x="3434574" y="1845527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1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F0549E-9ABD-BCCD-2D57-84E09A376952}"/>
              </a:ext>
            </a:extLst>
          </p:cNvPr>
          <p:cNvSpPr/>
          <p:nvPr/>
        </p:nvSpPr>
        <p:spPr>
          <a:xfrm>
            <a:off x="4125950" y="1845526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2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06B888-2B5D-0947-6DE7-C0D938427C77}"/>
              </a:ext>
            </a:extLst>
          </p:cNvPr>
          <p:cNvSpPr/>
          <p:nvPr/>
        </p:nvSpPr>
        <p:spPr>
          <a:xfrm>
            <a:off x="4817326" y="1845525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1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6E6BEE-3DC7-19F2-D86A-884345675B19}"/>
              </a:ext>
            </a:extLst>
          </p:cNvPr>
          <p:cNvSpPr/>
          <p:nvPr/>
        </p:nvSpPr>
        <p:spPr>
          <a:xfrm>
            <a:off x="5508702" y="1845524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3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7E28FB-9D3C-EB4D-1B33-8E4007F5239A}"/>
              </a:ext>
            </a:extLst>
          </p:cNvPr>
          <p:cNvSpPr/>
          <p:nvPr/>
        </p:nvSpPr>
        <p:spPr>
          <a:xfrm>
            <a:off x="6200078" y="1845524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4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3FC541-178F-07AB-64D4-E2D950CF5892}"/>
              </a:ext>
            </a:extLst>
          </p:cNvPr>
          <p:cNvSpPr/>
          <p:nvPr/>
        </p:nvSpPr>
        <p:spPr>
          <a:xfrm>
            <a:off x="6891454" y="1845523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3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47A52C-D097-0D2C-659A-28D54BF0A1A6}"/>
              </a:ext>
            </a:extLst>
          </p:cNvPr>
          <p:cNvSpPr/>
          <p:nvPr/>
        </p:nvSpPr>
        <p:spPr>
          <a:xfrm>
            <a:off x="7582830" y="1845522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3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3F19E9-C164-F815-E8A3-83F6EA83AEB0}"/>
              </a:ext>
            </a:extLst>
          </p:cNvPr>
          <p:cNvSpPr/>
          <p:nvPr/>
        </p:nvSpPr>
        <p:spPr>
          <a:xfrm>
            <a:off x="8274206" y="1845521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2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1CEF44-C8B8-1FE5-0A34-6736D5F376ED}"/>
              </a:ext>
            </a:extLst>
          </p:cNvPr>
          <p:cNvSpPr txBox="1"/>
          <p:nvPr/>
        </p:nvSpPr>
        <p:spPr>
          <a:xfrm>
            <a:off x="2730655" y="981523"/>
            <a:ext cx="6938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Counting Sort</a:t>
            </a:r>
            <a:endParaRPr kumimoji="1" lang="ko-KR" altLang="en-US" sz="4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19AA16-97BF-D04C-E9FF-FBBC8D881192}"/>
              </a:ext>
            </a:extLst>
          </p:cNvPr>
          <p:cNvSpPr txBox="1"/>
          <p:nvPr/>
        </p:nvSpPr>
        <p:spPr>
          <a:xfrm>
            <a:off x="1990025" y="2782669"/>
            <a:ext cx="8669609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4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600" dirty="0">
                <a:solidFill>
                  <a:schemeClr val="tx1">
                    <a:alpha val="89125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배열에 들어갈 수 있는 수의 최대값을 파악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507C61-00CB-494A-5EFF-E801FDDCD221}"/>
              </a:ext>
            </a:extLst>
          </p:cNvPr>
          <p:cNvSpPr txBox="1"/>
          <p:nvPr/>
        </p:nvSpPr>
        <p:spPr>
          <a:xfrm>
            <a:off x="1990025" y="3685917"/>
            <a:ext cx="8669609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4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600" dirty="0">
                <a:solidFill>
                  <a:schemeClr val="tx1">
                    <a:alpha val="89125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예시로 </a:t>
            </a:r>
            <a:r>
              <a:rPr kumimoji="1" lang="en-US" altLang="ko-KR" sz="3600" dirty="0">
                <a:solidFill>
                  <a:schemeClr val="tx1">
                    <a:alpha val="89125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 = 5</a:t>
            </a:r>
            <a:r>
              <a:rPr kumimoji="1" lang="ko-KR" altLang="en-US" sz="3600" dirty="0" err="1">
                <a:solidFill>
                  <a:schemeClr val="tx1">
                    <a:alpha val="89125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라고</a:t>
            </a:r>
            <a:r>
              <a:rPr kumimoji="1" lang="ko-KR" altLang="en-US" sz="3600" dirty="0">
                <a:solidFill>
                  <a:schemeClr val="tx1">
                    <a:alpha val="89125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DC27DF-D9C6-48C4-F321-9A01EF30D88E}"/>
              </a:ext>
            </a:extLst>
          </p:cNvPr>
          <p:cNvSpPr txBox="1"/>
          <p:nvPr/>
        </p:nvSpPr>
        <p:spPr>
          <a:xfrm>
            <a:off x="1990024" y="4589165"/>
            <a:ext cx="8669609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4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chemeClr val="tx1">
                    <a:alpha val="89125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r>
              <a:rPr kumimoji="1" lang="ko-KR" altLang="en-US" sz="3600" dirty="0">
                <a:solidFill>
                  <a:schemeClr val="tx1">
                    <a:alpha val="89125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크기를 가지는 배열을 정의</a:t>
            </a:r>
          </a:p>
        </p:txBody>
      </p:sp>
    </p:spTree>
    <p:extLst>
      <p:ext uri="{BB962C8B-B14F-4D97-AF65-F5344CB8AC3E}">
        <p14:creationId xmlns:p14="http://schemas.microsoft.com/office/powerpoint/2010/main" val="399489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5DB49F-0AFB-CF3B-00E2-1B8CF94F5165}"/>
              </a:ext>
            </a:extLst>
          </p:cNvPr>
          <p:cNvSpPr/>
          <p:nvPr/>
        </p:nvSpPr>
        <p:spPr>
          <a:xfrm>
            <a:off x="3434574" y="1845527"/>
            <a:ext cx="691376" cy="680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1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F0549E-9ABD-BCCD-2D57-84E09A376952}"/>
              </a:ext>
            </a:extLst>
          </p:cNvPr>
          <p:cNvSpPr/>
          <p:nvPr/>
        </p:nvSpPr>
        <p:spPr>
          <a:xfrm>
            <a:off x="4125950" y="1845526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2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06B888-2B5D-0947-6DE7-C0D938427C77}"/>
              </a:ext>
            </a:extLst>
          </p:cNvPr>
          <p:cNvSpPr/>
          <p:nvPr/>
        </p:nvSpPr>
        <p:spPr>
          <a:xfrm>
            <a:off x="4817326" y="1845525"/>
            <a:ext cx="691376" cy="680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1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6E6BEE-3DC7-19F2-D86A-884345675B19}"/>
              </a:ext>
            </a:extLst>
          </p:cNvPr>
          <p:cNvSpPr/>
          <p:nvPr/>
        </p:nvSpPr>
        <p:spPr>
          <a:xfrm>
            <a:off x="5508702" y="1845524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3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7E28FB-9D3C-EB4D-1B33-8E4007F5239A}"/>
              </a:ext>
            </a:extLst>
          </p:cNvPr>
          <p:cNvSpPr/>
          <p:nvPr/>
        </p:nvSpPr>
        <p:spPr>
          <a:xfrm>
            <a:off x="6200078" y="1845524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4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3FC541-178F-07AB-64D4-E2D950CF5892}"/>
              </a:ext>
            </a:extLst>
          </p:cNvPr>
          <p:cNvSpPr/>
          <p:nvPr/>
        </p:nvSpPr>
        <p:spPr>
          <a:xfrm>
            <a:off x="6891454" y="1845523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3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47A52C-D097-0D2C-659A-28D54BF0A1A6}"/>
              </a:ext>
            </a:extLst>
          </p:cNvPr>
          <p:cNvSpPr/>
          <p:nvPr/>
        </p:nvSpPr>
        <p:spPr>
          <a:xfrm>
            <a:off x="7582830" y="1845522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3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3F19E9-C164-F815-E8A3-83F6EA83AEB0}"/>
              </a:ext>
            </a:extLst>
          </p:cNvPr>
          <p:cNvSpPr/>
          <p:nvPr/>
        </p:nvSpPr>
        <p:spPr>
          <a:xfrm>
            <a:off x="8274206" y="1845521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2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1CEF44-C8B8-1FE5-0A34-6736D5F376ED}"/>
              </a:ext>
            </a:extLst>
          </p:cNvPr>
          <p:cNvSpPr txBox="1"/>
          <p:nvPr/>
        </p:nvSpPr>
        <p:spPr>
          <a:xfrm>
            <a:off x="2730655" y="981523"/>
            <a:ext cx="6938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Counting Sort</a:t>
            </a:r>
            <a:endParaRPr kumimoji="1" lang="ko-KR" altLang="en-US" sz="4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F4B7426-65D1-5F11-F6FC-26D2AB8E88A5}"/>
              </a:ext>
            </a:extLst>
          </p:cNvPr>
          <p:cNvSpPr/>
          <p:nvPr/>
        </p:nvSpPr>
        <p:spPr>
          <a:xfrm>
            <a:off x="4471638" y="3652025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2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55A545-88EA-9983-8FC2-15D9FA1B8745}"/>
              </a:ext>
            </a:extLst>
          </p:cNvPr>
          <p:cNvSpPr/>
          <p:nvPr/>
        </p:nvSpPr>
        <p:spPr>
          <a:xfrm>
            <a:off x="5163014" y="3652024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-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988E5A-913B-610B-225C-E8EB8374BDD3}"/>
              </a:ext>
            </a:extLst>
          </p:cNvPr>
          <p:cNvSpPr/>
          <p:nvPr/>
        </p:nvSpPr>
        <p:spPr>
          <a:xfrm>
            <a:off x="5854390" y="3652023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-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CDF0AF-BD8E-6B32-FB68-735C8974C510}"/>
              </a:ext>
            </a:extLst>
          </p:cNvPr>
          <p:cNvSpPr/>
          <p:nvPr/>
        </p:nvSpPr>
        <p:spPr>
          <a:xfrm>
            <a:off x="6545766" y="3652022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-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C90851-DADF-FA1C-1B05-3FB4A19135F6}"/>
              </a:ext>
            </a:extLst>
          </p:cNvPr>
          <p:cNvSpPr/>
          <p:nvPr/>
        </p:nvSpPr>
        <p:spPr>
          <a:xfrm>
            <a:off x="7237142" y="3652022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-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9DE17B-F883-0637-986B-336B9EDA3B91}"/>
              </a:ext>
            </a:extLst>
          </p:cNvPr>
          <p:cNvSpPr txBox="1"/>
          <p:nvPr/>
        </p:nvSpPr>
        <p:spPr>
          <a:xfrm>
            <a:off x="2210961" y="5135354"/>
            <a:ext cx="8669609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4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600" dirty="0">
                <a:solidFill>
                  <a:schemeClr val="tx1">
                    <a:alpha val="89125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배열의 원소의 개수를 저장</a:t>
            </a:r>
          </a:p>
        </p:txBody>
      </p:sp>
    </p:spTree>
    <p:extLst>
      <p:ext uri="{BB962C8B-B14F-4D97-AF65-F5344CB8AC3E}">
        <p14:creationId xmlns:p14="http://schemas.microsoft.com/office/powerpoint/2010/main" val="3942786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5DB49F-0AFB-CF3B-00E2-1B8CF94F5165}"/>
              </a:ext>
            </a:extLst>
          </p:cNvPr>
          <p:cNvSpPr/>
          <p:nvPr/>
        </p:nvSpPr>
        <p:spPr>
          <a:xfrm>
            <a:off x="3434574" y="1845527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1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F0549E-9ABD-BCCD-2D57-84E09A376952}"/>
              </a:ext>
            </a:extLst>
          </p:cNvPr>
          <p:cNvSpPr/>
          <p:nvPr/>
        </p:nvSpPr>
        <p:spPr>
          <a:xfrm>
            <a:off x="4125950" y="1845526"/>
            <a:ext cx="691376" cy="680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2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06B888-2B5D-0947-6DE7-C0D938427C77}"/>
              </a:ext>
            </a:extLst>
          </p:cNvPr>
          <p:cNvSpPr/>
          <p:nvPr/>
        </p:nvSpPr>
        <p:spPr>
          <a:xfrm>
            <a:off x="4817326" y="1845525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1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6E6BEE-3DC7-19F2-D86A-884345675B19}"/>
              </a:ext>
            </a:extLst>
          </p:cNvPr>
          <p:cNvSpPr/>
          <p:nvPr/>
        </p:nvSpPr>
        <p:spPr>
          <a:xfrm>
            <a:off x="5508702" y="1845524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3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7E28FB-9D3C-EB4D-1B33-8E4007F5239A}"/>
              </a:ext>
            </a:extLst>
          </p:cNvPr>
          <p:cNvSpPr/>
          <p:nvPr/>
        </p:nvSpPr>
        <p:spPr>
          <a:xfrm>
            <a:off x="6200078" y="1845524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4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3FC541-178F-07AB-64D4-E2D950CF5892}"/>
              </a:ext>
            </a:extLst>
          </p:cNvPr>
          <p:cNvSpPr/>
          <p:nvPr/>
        </p:nvSpPr>
        <p:spPr>
          <a:xfrm>
            <a:off x="6891454" y="1845523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3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47A52C-D097-0D2C-659A-28D54BF0A1A6}"/>
              </a:ext>
            </a:extLst>
          </p:cNvPr>
          <p:cNvSpPr/>
          <p:nvPr/>
        </p:nvSpPr>
        <p:spPr>
          <a:xfrm>
            <a:off x="7582830" y="1845522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3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3F19E9-C164-F815-E8A3-83F6EA83AEB0}"/>
              </a:ext>
            </a:extLst>
          </p:cNvPr>
          <p:cNvSpPr/>
          <p:nvPr/>
        </p:nvSpPr>
        <p:spPr>
          <a:xfrm>
            <a:off x="8274206" y="1845521"/>
            <a:ext cx="691376" cy="680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2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1CEF44-C8B8-1FE5-0A34-6736D5F376ED}"/>
              </a:ext>
            </a:extLst>
          </p:cNvPr>
          <p:cNvSpPr txBox="1"/>
          <p:nvPr/>
        </p:nvSpPr>
        <p:spPr>
          <a:xfrm>
            <a:off x="2730655" y="981523"/>
            <a:ext cx="6938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Counting Sort</a:t>
            </a:r>
            <a:endParaRPr kumimoji="1" lang="ko-KR" altLang="en-US" sz="4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F4B7426-65D1-5F11-F6FC-26D2AB8E88A5}"/>
              </a:ext>
            </a:extLst>
          </p:cNvPr>
          <p:cNvSpPr/>
          <p:nvPr/>
        </p:nvSpPr>
        <p:spPr>
          <a:xfrm>
            <a:off x="4471638" y="3652025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2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55A545-88EA-9983-8FC2-15D9FA1B8745}"/>
              </a:ext>
            </a:extLst>
          </p:cNvPr>
          <p:cNvSpPr/>
          <p:nvPr/>
        </p:nvSpPr>
        <p:spPr>
          <a:xfrm>
            <a:off x="5163014" y="3652024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2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988E5A-913B-610B-225C-E8EB8374BDD3}"/>
              </a:ext>
            </a:extLst>
          </p:cNvPr>
          <p:cNvSpPr/>
          <p:nvPr/>
        </p:nvSpPr>
        <p:spPr>
          <a:xfrm>
            <a:off x="5854390" y="3652023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-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CDF0AF-BD8E-6B32-FB68-735C8974C510}"/>
              </a:ext>
            </a:extLst>
          </p:cNvPr>
          <p:cNvSpPr/>
          <p:nvPr/>
        </p:nvSpPr>
        <p:spPr>
          <a:xfrm>
            <a:off x="6545766" y="3652022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-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C90851-DADF-FA1C-1B05-3FB4A19135F6}"/>
              </a:ext>
            </a:extLst>
          </p:cNvPr>
          <p:cNvSpPr/>
          <p:nvPr/>
        </p:nvSpPr>
        <p:spPr>
          <a:xfrm>
            <a:off x="7237142" y="3652022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-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9DE17B-F883-0637-986B-336B9EDA3B91}"/>
              </a:ext>
            </a:extLst>
          </p:cNvPr>
          <p:cNvSpPr txBox="1"/>
          <p:nvPr/>
        </p:nvSpPr>
        <p:spPr>
          <a:xfrm>
            <a:off x="2210961" y="5135354"/>
            <a:ext cx="8669609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4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600" dirty="0">
                <a:solidFill>
                  <a:schemeClr val="tx1">
                    <a:alpha val="89125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배열의 원소의 개수를 저장</a:t>
            </a:r>
          </a:p>
        </p:txBody>
      </p:sp>
    </p:spTree>
    <p:extLst>
      <p:ext uri="{BB962C8B-B14F-4D97-AF65-F5344CB8AC3E}">
        <p14:creationId xmlns:p14="http://schemas.microsoft.com/office/powerpoint/2010/main" val="163493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5DB49F-0AFB-CF3B-00E2-1B8CF94F5165}"/>
              </a:ext>
            </a:extLst>
          </p:cNvPr>
          <p:cNvSpPr/>
          <p:nvPr/>
        </p:nvSpPr>
        <p:spPr>
          <a:xfrm>
            <a:off x="3434574" y="1845527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1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F0549E-9ABD-BCCD-2D57-84E09A376952}"/>
              </a:ext>
            </a:extLst>
          </p:cNvPr>
          <p:cNvSpPr/>
          <p:nvPr/>
        </p:nvSpPr>
        <p:spPr>
          <a:xfrm>
            <a:off x="4125950" y="1845526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2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06B888-2B5D-0947-6DE7-C0D938427C77}"/>
              </a:ext>
            </a:extLst>
          </p:cNvPr>
          <p:cNvSpPr/>
          <p:nvPr/>
        </p:nvSpPr>
        <p:spPr>
          <a:xfrm>
            <a:off x="4817326" y="1845525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1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6E6BEE-3DC7-19F2-D86A-884345675B19}"/>
              </a:ext>
            </a:extLst>
          </p:cNvPr>
          <p:cNvSpPr/>
          <p:nvPr/>
        </p:nvSpPr>
        <p:spPr>
          <a:xfrm>
            <a:off x="5508702" y="1845524"/>
            <a:ext cx="691376" cy="680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3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7E28FB-9D3C-EB4D-1B33-8E4007F5239A}"/>
              </a:ext>
            </a:extLst>
          </p:cNvPr>
          <p:cNvSpPr/>
          <p:nvPr/>
        </p:nvSpPr>
        <p:spPr>
          <a:xfrm>
            <a:off x="6200078" y="1845524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4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3FC541-178F-07AB-64D4-E2D950CF5892}"/>
              </a:ext>
            </a:extLst>
          </p:cNvPr>
          <p:cNvSpPr/>
          <p:nvPr/>
        </p:nvSpPr>
        <p:spPr>
          <a:xfrm>
            <a:off x="6891454" y="1845523"/>
            <a:ext cx="691376" cy="680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3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47A52C-D097-0D2C-659A-28D54BF0A1A6}"/>
              </a:ext>
            </a:extLst>
          </p:cNvPr>
          <p:cNvSpPr/>
          <p:nvPr/>
        </p:nvSpPr>
        <p:spPr>
          <a:xfrm>
            <a:off x="7582830" y="1845522"/>
            <a:ext cx="691376" cy="680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3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3F19E9-C164-F815-E8A3-83F6EA83AEB0}"/>
              </a:ext>
            </a:extLst>
          </p:cNvPr>
          <p:cNvSpPr/>
          <p:nvPr/>
        </p:nvSpPr>
        <p:spPr>
          <a:xfrm>
            <a:off x="8274206" y="1845521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2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1CEF44-C8B8-1FE5-0A34-6736D5F376ED}"/>
              </a:ext>
            </a:extLst>
          </p:cNvPr>
          <p:cNvSpPr txBox="1"/>
          <p:nvPr/>
        </p:nvSpPr>
        <p:spPr>
          <a:xfrm>
            <a:off x="2730655" y="981523"/>
            <a:ext cx="6938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Counting Sort</a:t>
            </a:r>
            <a:endParaRPr kumimoji="1" lang="ko-KR" altLang="en-US" sz="4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F4B7426-65D1-5F11-F6FC-26D2AB8E88A5}"/>
              </a:ext>
            </a:extLst>
          </p:cNvPr>
          <p:cNvSpPr/>
          <p:nvPr/>
        </p:nvSpPr>
        <p:spPr>
          <a:xfrm>
            <a:off x="4471638" y="3652025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2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55A545-88EA-9983-8FC2-15D9FA1B8745}"/>
              </a:ext>
            </a:extLst>
          </p:cNvPr>
          <p:cNvSpPr/>
          <p:nvPr/>
        </p:nvSpPr>
        <p:spPr>
          <a:xfrm>
            <a:off x="5163014" y="3652024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2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988E5A-913B-610B-225C-E8EB8374BDD3}"/>
              </a:ext>
            </a:extLst>
          </p:cNvPr>
          <p:cNvSpPr/>
          <p:nvPr/>
        </p:nvSpPr>
        <p:spPr>
          <a:xfrm>
            <a:off x="5854390" y="3652023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3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CDF0AF-BD8E-6B32-FB68-735C8974C510}"/>
              </a:ext>
            </a:extLst>
          </p:cNvPr>
          <p:cNvSpPr/>
          <p:nvPr/>
        </p:nvSpPr>
        <p:spPr>
          <a:xfrm>
            <a:off x="6545766" y="3652022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-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C90851-DADF-FA1C-1B05-3FB4A19135F6}"/>
              </a:ext>
            </a:extLst>
          </p:cNvPr>
          <p:cNvSpPr/>
          <p:nvPr/>
        </p:nvSpPr>
        <p:spPr>
          <a:xfrm>
            <a:off x="7237142" y="3652022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-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9DE17B-F883-0637-986B-336B9EDA3B91}"/>
              </a:ext>
            </a:extLst>
          </p:cNvPr>
          <p:cNvSpPr txBox="1"/>
          <p:nvPr/>
        </p:nvSpPr>
        <p:spPr>
          <a:xfrm>
            <a:off x="2210961" y="5135354"/>
            <a:ext cx="8669609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4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600" dirty="0">
                <a:solidFill>
                  <a:schemeClr val="tx1">
                    <a:alpha val="89125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배열의 원소의 개수를 저장</a:t>
            </a:r>
          </a:p>
        </p:txBody>
      </p:sp>
    </p:spTree>
    <p:extLst>
      <p:ext uri="{BB962C8B-B14F-4D97-AF65-F5344CB8AC3E}">
        <p14:creationId xmlns:p14="http://schemas.microsoft.com/office/powerpoint/2010/main" val="1380265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5DB49F-0AFB-CF3B-00E2-1B8CF94F5165}"/>
              </a:ext>
            </a:extLst>
          </p:cNvPr>
          <p:cNvSpPr/>
          <p:nvPr/>
        </p:nvSpPr>
        <p:spPr>
          <a:xfrm>
            <a:off x="3434574" y="1845527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1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F0549E-9ABD-BCCD-2D57-84E09A376952}"/>
              </a:ext>
            </a:extLst>
          </p:cNvPr>
          <p:cNvSpPr/>
          <p:nvPr/>
        </p:nvSpPr>
        <p:spPr>
          <a:xfrm>
            <a:off x="4125950" y="1845526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2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06B888-2B5D-0947-6DE7-C0D938427C77}"/>
              </a:ext>
            </a:extLst>
          </p:cNvPr>
          <p:cNvSpPr/>
          <p:nvPr/>
        </p:nvSpPr>
        <p:spPr>
          <a:xfrm>
            <a:off x="4817326" y="1845525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1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6E6BEE-3DC7-19F2-D86A-884345675B19}"/>
              </a:ext>
            </a:extLst>
          </p:cNvPr>
          <p:cNvSpPr/>
          <p:nvPr/>
        </p:nvSpPr>
        <p:spPr>
          <a:xfrm>
            <a:off x="5508702" y="1845524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3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7E28FB-9D3C-EB4D-1B33-8E4007F5239A}"/>
              </a:ext>
            </a:extLst>
          </p:cNvPr>
          <p:cNvSpPr/>
          <p:nvPr/>
        </p:nvSpPr>
        <p:spPr>
          <a:xfrm>
            <a:off x="6200078" y="1845524"/>
            <a:ext cx="691376" cy="680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4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3FC541-178F-07AB-64D4-E2D950CF5892}"/>
              </a:ext>
            </a:extLst>
          </p:cNvPr>
          <p:cNvSpPr/>
          <p:nvPr/>
        </p:nvSpPr>
        <p:spPr>
          <a:xfrm>
            <a:off x="6891454" y="1845523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3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47A52C-D097-0D2C-659A-28D54BF0A1A6}"/>
              </a:ext>
            </a:extLst>
          </p:cNvPr>
          <p:cNvSpPr/>
          <p:nvPr/>
        </p:nvSpPr>
        <p:spPr>
          <a:xfrm>
            <a:off x="7582830" y="1845522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3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3F19E9-C164-F815-E8A3-83F6EA83AEB0}"/>
              </a:ext>
            </a:extLst>
          </p:cNvPr>
          <p:cNvSpPr/>
          <p:nvPr/>
        </p:nvSpPr>
        <p:spPr>
          <a:xfrm>
            <a:off x="8274206" y="1845521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2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1CEF44-C8B8-1FE5-0A34-6736D5F376ED}"/>
              </a:ext>
            </a:extLst>
          </p:cNvPr>
          <p:cNvSpPr txBox="1"/>
          <p:nvPr/>
        </p:nvSpPr>
        <p:spPr>
          <a:xfrm>
            <a:off x="2730655" y="981523"/>
            <a:ext cx="6938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Counting Sort</a:t>
            </a:r>
            <a:endParaRPr kumimoji="1" lang="ko-KR" altLang="en-US" sz="4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F4B7426-65D1-5F11-F6FC-26D2AB8E88A5}"/>
              </a:ext>
            </a:extLst>
          </p:cNvPr>
          <p:cNvSpPr/>
          <p:nvPr/>
        </p:nvSpPr>
        <p:spPr>
          <a:xfrm>
            <a:off x="4471638" y="3652025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2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55A545-88EA-9983-8FC2-15D9FA1B8745}"/>
              </a:ext>
            </a:extLst>
          </p:cNvPr>
          <p:cNvSpPr/>
          <p:nvPr/>
        </p:nvSpPr>
        <p:spPr>
          <a:xfrm>
            <a:off x="5163014" y="3652024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2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988E5A-913B-610B-225C-E8EB8374BDD3}"/>
              </a:ext>
            </a:extLst>
          </p:cNvPr>
          <p:cNvSpPr/>
          <p:nvPr/>
        </p:nvSpPr>
        <p:spPr>
          <a:xfrm>
            <a:off x="5854390" y="3652023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3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CDF0AF-BD8E-6B32-FB68-735C8974C510}"/>
              </a:ext>
            </a:extLst>
          </p:cNvPr>
          <p:cNvSpPr/>
          <p:nvPr/>
        </p:nvSpPr>
        <p:spPr>
          <a:xfrm>
            <a:off x="6545766" y="3652022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1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C90851-DADF-FA1C-1B05-3FB4A19135F6}"/>
              </a:ext>
            </a:extLst>
          </p:cNvPr>
          <p:cNvSpPr/>
          <p:nvPr/>
        </p:nvSpPr>
        <p:spPr>
          <a:xfrm>
            <a:off x="7237142" y="3652022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-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9DE17B-F883-0637-986B-336B9EDA3B91}"/>
              </a:ext>
            </a:extLst>
          </p:cNvPr>
          <p:cNvSpPr txBox="1"/>
          <p:nvPr/>
        </p:nvSpPr>
        <p:spPr>
          <a:xfrm>
            <a:off x="2210961" y="5135354"/>
            <a:ext cx="8669609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4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600" dirty="0">
                <a:solidFill>
                  <a:schemeClr val="tx1">
                    <a:alpha val="89125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배열의 원소의 개수를 저장</a:t>
            </a:r>
          </a:p>
        </p:txBody>
      </p:sp>
    </p:spTree>
    <p:extLst>
      <p:ext uri="{BB962C8B-B14F-4D97-AF65-F5344CB8AC3E}">
        <p14:creationId xmlns:p14="http://schemas.microsoft.com/office/powerpoint/2010/main" val="227003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C553B812-5E85-45F7-D274-483E1F48D792}"/>
              </a:ext>
            </a:extLst>
          </p:cNvPr>
          <p:cNvSpPr/>
          <p:nvPr/>
        </p:nvSpPr>
        <p:spPr>
          <a:xfrm>
            <a:off x="936703" y="2152185"/>
            <a:ext cx="2564780" cy="2553629"/>
          </a:xfrm>
          <a:prstGeom prst="ellipse">
            <a:avLst/>
          </a:prstGeom>
          <a:solidFill>
            <a:srgbClr val="002060">
              <a:alpha val="4243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/>
              <a:t>지겹도록</a:t>
            </a:r>
            <a:endParaRPr kumimoji="1" lang="en-US" altLang="ko-KR" sz="2400" dirty="0"/>
          </a:p>
          <a:p>
            <a:pPr algn="ctr"/>
            <a:r>
              <a:rPr kumimoji="1" lang="ko-KR" altLang="en-US" sz="2400" dirty="0" err="1"/>
              <a:t>말한거</a:t>
            </a:r>
            <a:endParaRPr kumimoji="1" lang="ko-KR" altLang="en-US" sz="2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CF97988-3580-E2A8-E699-69B5AD3736DE}"/>
              </a:ext>
            </a:extLst>
          </p:cNvPr>
          <p:cNvSpPr/>
          <p:nvPr/>
        </p:nvSpPr>
        <p:spPr>
          <a:xfrm>
            <a:off x="4813610" y="2152185"/>
            <a:ext cx="2564780" cy="2553629"/>
          </a:xfrm>
          <a:prstGeom prst="ellipse">
            <a:avLst/>
          </a:prstGeom>
          <a:solidFill>
            <a:srgbClr val="002060">
              <a:alpha val="4243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A21C165-1C5B-46E2-567C-55A18FBC8F85}"/>
              </a:ext>
            </a:extLst>
          </p:cNvPr>
          <p:cNvSpPr/>
          <p:nvPr/>
        </p:nvSpPr>
        <p:spPr>
          <a:xfrm>
            <a:off x="8690517" y="2152184"/>
            <a:ext cx="2564780" cy="2553629"/>
          </a:xfrm>
          <a:prstGeom prst="ellipse">
            <a:avLst/>
          </a:prstGeom>
          <a:solidFill>
            <a:srgbClr val="002060">
              <a:alpha val="4243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55EEB-5774-6582-CB75-87378E987E19}"/>
              </a:ext>
            </a:extLst>
          </p:cNvPr>
          <p:cNvSpPr txBox="1"/>
          <p:nvPr/>
        </p:nvSpPr>
        <p:spPr>
          <a:xfrm>
            <a:off x="2175417" y="858644"/>
            <a:ext cx="7841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PS Solve Logic</a:t>
            </a:r>
            <a:endParaRPr kumimoji="1" lang="ko-KR" altLang="en-US" sz="4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85AE586-7451-9E8B-B592-D4A5FD571745}"/>
              </a:ext>
            </a:extLst>
          </p:cNvPr>
          <p:cNvCxnSpPr/>
          <p:nvPr/>
        </p:nvCxnSpPr>
        <p:spPr>
          <a:xfrm>
            <a:off x="3925229" y="3345366"/>
            <a:ext cx="312234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FFC484D-25C4-8C22-7A20-D1C1FC7AC6CF}"/>
              </a:ext>
            </a:extLst>
          </p:cNvPr>
          <p:cNvCxnSpPr/>
          <p:nvPr/>
        </p:nvCxnSpPr>
        <p:spPr>
          <a:xfrm>
            <a:off x="7913649" y="3345366"/>
            <a:ext cx="312234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854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5DB49F-0AFB-CF3B-00E2-1B8CF94F5165}"/>
              </a:ext>
            </a:extLst>
          </p:cNvPr>
          <p:cNvSpPr/>
          <p:nvPr/>
        </p:nvSpPr>
        <p:spPr>
          <a:xfrm>
            <a:off x="3434574" y="1845527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1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F0549E-9ABD-BCCD-2D57-84E09A376952}"/>
              </a:ext>
            </a:extLst>
          </p:cNvPr>
          <p:cNvSpPr/>
          <p:nvPr/>
        </p:nvSpPr>
        <p:spPr>
          <a:xfrm>
            <a:off x="4125950" y="1845526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2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06B888-2B5D-0947-6DE7-C0D938427C77}"/>
              </a:ext>
            </a:extLst>
          </p:cNvPr>
          <p:cNvSpPr/>
          <p:nvPr/>
        </p:nvSpPr>
        <p:spPr>
          <a:xfrm>
            <a:off x="4817326" y="1845525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1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6E6BEE-3DC7-19F2-D86A-884345675B19}"/>
              </a:ext>
            </a:extLst>
          </p:cNvPr>
          <p:cNvSpPr/>
          <p:nvPr/>
        </p:nvSpPr>
        <p:spPr>
          <a:xfrm>
            <a:off x="5508702" y="1845524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3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7E28FB-9D3C-EB4D-1B33-8E4007F5239A}"/>
              </a:ext>
            </a:extLst>
          </p:cNvPr>
          <p:cNvSpPr/>
          <p:nvPr/>
        </p:nvSpPr>
        <p:spPr>
          <a:xfrm>
            <a:off x="6200078" y="1845524"/>
            <a:ext cx="691376" cy="680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4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3FC541-178F-07AB-64D4-E2D950CF5892}"/>
              </a:ext>
            </a:extLst>
          </p:cNvPr>
          <p:cNvSpPr/>
          <p:nvPr/>
        </p:nvSpPr>
        <p:spPr>
          <a:xfrm>
            <a:off x="6891454" y="1845523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3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47A52C-D097-0D2C-659A-28D54BF0A1A6}"/>
              </a:ext>
            </a:extLst>
          </p:cNvPr>
          <p:cNvSpPr/>
          <p:nvPr/>
        </p:nvSpPr>
        <p:spPr>
          <a:xfrm>
            <a:off x="7582830" y="1845522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3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3F19E9-C164-F815-E8A3-83F6EA83AEB0}"/>
              </a:ext>
            </a:extLst>
          </p:cNvPr>
          <p:cNvSpPr/>
          <p:nvPr/>
        </p:nvSpPr>
        <p:spPr>
          <a:xfrm>
            <a:off x="8274206" y="1845521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2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1CEF44-C8B8-1FE5-0A34-6736D5F376ED}"/>
              </a:ext>
            </a:extLst>
          </p:cNvPr>
          <p:cNvSpPr txBox="1"/>
          <p:nvPr/>
        </p:nvSpPr>
        <p:spPr>
          <a:xfrm>
            <a:off x="2730655" y="981523"/>
            <a:ext cx="6938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Counting Sort</a:t>
            </a:r>
            <a:endParaRPr kumimoji="1" lang="ko-KR" altLang="en-US" sz="4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F4B7426-65D1-5F11-F6FC-26D2AB8E88A5}"/>
              </a:ext>
            </a:extLst>
          </p:cNvPr>
          <p:cNvSpPr/>
          <p:nvPr/>
        </p:nvSpPr>
        <p:spPr>
          <a:xfrm>
            <a:off x="4471638" y="3652025"/>
            <a:ext cx="691376" cy="680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2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55A545-88EA-9983-8FC2-15D9FA1B8745}"/>
              </a:ext>
            </a:extLst>
          </p:cNvPr>
          <p:cNvSpPr/>
          <p:nvPr/>
        </p:nvSpPr>
        <p:spPr>
          <a:xfrm>
            <a:off x="5163014" y="3652024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2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988E5A-913B-610B-225C-E8EB8374BDD3}"/>
              </a:ext>
            </a:extLst>
          </p:cNvPr>
          <p:cNvSpPr/>
          <p:nvPr/>
        </p:nvSpPr>
        <p:spPr>
          <a:xfrm>
            <a:off x="5854390" y="3652023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3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CDF0AF-BD8E-6B32-FB68-735C8974C510}"/>
              </a:ext>
            </a:extLst>
          </p:cNvPr>
          <p:cNvSpPr/>
          <p:nvPr/>
        </p:nvSpPr>
        <p:spPr>
          <a:xfrm>
            <a:off x="6545766" y="3652022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1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C90851-DADF-FA1C-1B05-3FB4A19135F6}"/>
              </a:ext>
            </a:extLst>
          </p:cNvPr>
          <p:cNvSpPr/>
          <p:nvPr/>
        </p:nvSpPr>
        <p:spPr>
          <a:xfrm>
            <a:off x="7237142" y="3652022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-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9DE17B-F883-0637-986B-336B9EDA3B91}"/>
              </a:ext>
            </a:extLst>
          </p:cNvPr>
          <p:cNvSpPr txBox="1"/>
          <p:nvPr/>
        </p:nvSpPr>
        <p:spPr>
          <a:xfrm>
            <a:off x="2210961" y="2765717"/>
            <a:ext cx="8669609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4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600" dirty="0">
                <a:solidFill>
                  <a:schemeClr val="tx1">
                    <a:alpha val="89125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저장한 원소를 순차적으로 출력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E9E263-5D90-6A30-89E1-CC72AB4BBC88}"/>
              </a:ext>
            </a:extLst>
          </p:cNvPr>
          <p:cNvSpPr/>
          <p:nvPr/>
        </p:nvSpPr>
        <p:spPr>
          <a:xfrm>
            <a:off x="3479180" y="4718825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1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700ACD-A573-FC25-24F7-7AF984BA5368}"/>
              </a:ext>
            </a:extLst>
          </p:cNvPr>
          <p:cNvSpPr/>
          <p:nvPr/>
        </p:nvSpPr>
        <p:spPr>
          <a:xfrm>
            <a:off x="4170556" y="4718824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1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756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5DB49F-0AFB-CF3B-00E2-1B8CF94F5165}"/>
              </a:ext>
            </a:extLst>
          </p:cNvPr>
          <p:cNvSpPr/>
          <p:nvPr/>
        </p:nvSpPr>
        <p:spPr>
          <a:xfrm>
            <a:off x="3434574" y="1845527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1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F0549E-9ABD-BCCD-2D57-84E09A376952}"/>
              </a:ext>
            </a:extLst>
          </p:cNvPr>
          <p:cNvSpPr/>
          <p:nvPr/>
        </p:nvSpPr>
        <p:spPr>
          <a:xfrm>
            <a:off x="4125950" y="1845526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2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06B888-2B5D-0947-6DE7-C0D938427C77}"/>
              </a:ext>
            </a:extLst>
          </p:cNvPr>
          <p:cNvSpPr/>
          <p:nvPr/>
        </p:nvSpPr>
        <p:spPr>
          <a:xfrm>
            <a:off x="4817326" y="1845525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1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6E6BEE-3DC7-19F2-D86A-884345675B19}"/>
              </a:ext>
            </a:extLst>
          </p:cNvPr>
          <p:cNvSpPr/>
          <p:nvPr/>
        </p:nvSpPr>
        <p:spPr>
          <a:xfrm>
            <a:off x="5508702" y="1845524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3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7E28FB-9D3C-EB4D-1B33-8E4007F5239A}"/>
              </a:ext>
            </a:extLst>
          </p:cNvPr>
          <p:cNvSpPr/>
          <p:nvPr/>
        </p:nvSpPr>
        <p:spPr>
          <a:xfrm>
            <a:off x="6200078" y="1845524"/>
            <a:ext cx="691376" cy="680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4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3FC541-178F-07AB-64D4-E2D950CF5892}"/>
              </a:ext>
            </a:extLst>
          </p:cNvPr>
          <p:cNvSpPr/>
          <p:nvPr/>
        </p:nvSpPr>
        <p:spPr>
          <a:xfrm>
            <a:off x="6891454" y="1845523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3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47A52C-D097-0D2C-659A-28D54BF0A1A6}"/>
              </a:ext>
            </a:extLst>
          </p:cNvPr>
          <p:cNvSpPr/>
          <p:nvPr/>
        </p:nvSpPr>
        <p:spPr>
          <a:xfrm>
            <a:off x="7582830" y="1845522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3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3F19E9-C164-F815-E8A3-83F6EA83AEB0}"/>
              </a:ext>
            </a:extLst>
          </p:cNvPr>
          <p:cNvSpPr/>
          <p:nvPr/>
        </p:nvSpPr>
        <p:spPr>
          <a:xfrm>
            <a:off x="8274206" y="1845521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2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1CEF44-C8B8-1FE5-0A34-6736D5F376ED}"/>
              </a:ext>
            </a:extLst>
          </p:cNvPr>
          <p:cNvSpPr txBox="1"/>
          <p:nvPr/>
        </p:nvSpPr>
        <p:spPr>
          <a:xfrm>
            <a:off x="2730655" y="981523"/>
            <a:ext cx="6938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Counting Sort</a:t>
            </a:r>
            <a:endParaRPr kumimoji="1" lang="ko-KR" altLang="en-US" sz="4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F4B7426-65D1-5F11-F6FC-26D2AB8E88A5}"/>
              </a:ext>
            </a:extLst>
          </p:cNvPr>
          <p:cNvSpPr/>
          <p:nvPr/>
        </p:nvSpPr>
        <p:spPr>
          <a:xfrm>
            <a:off x="4471638" y="3652025"/>
            <a:ext cx="691376" cy="680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2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55A545-88EA-9983-8FC2-15D9FA1B8745}"/>
              </a:ext>
            </a:extLst>
          </p:cNvPr>
          <p:cNvSpPr/>
          <p:nvPr/>
        </p:nvSpPr>
        <p:spPr>
          <a:xfrm>
            <a:off x="5163014" y="3652024"/>
            <a:ext cx="691376" cy="680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2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988E5A-913B-610B-225C-E8EB8374BDD3}"/>
              </a:ext>
            </a:extLst>
          </p:cNvPr>
          <p:cNvSpPr/>
          <p:nvPr/>
        </p:nvSpPr>
        <p:spPr>
          <a:xfrm>
            <a:off x="5854390" y="3652023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3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CDF0AF-BD8E-6B32-FB68-735C8974C510}"/>
              </a:ext>
            </a:extLst>
          </p:cNvPr>
          <p:cNvSpPr/>
          <p:nvPr/>
        </p:nvSpPr>
        <p:spPr>
          <a:xfrm>
            <a:off x="6545766" y="3652022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1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C90851-DADF-FA1C-1B05-3FB4A19135F6}"/>
              </a:ext>
            </a:extLst>
          </p:cNvPr>
          <p:cNvSpPr/>
          <p:nvPr/>
        </p:nvSpPr>
        <p:spPr>
          <a:xfrm>
            <a:off x="7237142" y="3652022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-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9DE17B-F883-0637-986B-336B9EDA3B91}"/>
              </a:ext>
            </a:extLst>
          </p:cNvPr>
          <p:cNvSpPr txBox="1"/>
          <p:nvPr/>
        </p:nvSpPr>
        <p:spPr>
          <a:xfrm>
            <a:off x="2210961" y="2765717"/>
            <a:ext cx="8669609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4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600" dirty="0">
                <a:solidFill>
                  <a:schemeClr val="tx1">
                    <a:alpha val="89125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저장한 원소를 순차적으로 출력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E9E263-5D90-6A30-89E1-CC72AB4BBC88}"/>
              </a:ext>
            </a:extLst>
          </p:cNvPr>
          <p:cNvSpPr/>
          <p:nvPr/>
        </p:nvSpPr>
        <p:spPr>
          <a:xfrm>
            <a:off x="3479180" y="4718825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1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700ACD-A573-FC25-24F7-7AF984BA5368}"/>
              </a:ext>
            </a:extLst>
          </p:cNvPr>
          <p:cNvSpPr/>
          <p:nvPr/>
        </p:nvSpPr>
        <p:spPr>
          <a:xfrm>
            <a:off x="4170556" y="4718824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1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AA112B-D25B-CFE7-DA61-DFBFCFD8B662}"/>
              </a:ext>
            </a:extLst>
          </p:cNvPr>
          <p:cNvSpPr/>
          <p:nvPr/>
        </p:nvSpPr>
        <p:spPr>
          <a:xfrm>
            <a:off x="4861932" y="4716724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2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9031F2-E938-7212-5700-60CF41697A79}"/>
              </a:ext>
            </a:extLst>
          </p:cNvPr>
          <p:cNvSpPr/>
          <p:nvPr/>
        </p:nvSpPr>
        <p:spPr>
          <a:xfrm>
            <a:off x="5553308" y="4716723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2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704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5DB49F-0AFB-CF3B-00E2-1B8CF94F5165}"/>
              </a:ext>
            </a:extLst>
          </p:cNvPr>
          <p:cNvSpPr/>
          <p:nvPr/>
        </p:nvSpPr>
        <p:spPr>
          <a:xfrm>
            <a:off x="3434574" y="1845527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1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F0549E-9ABD-BCCD-2D57-84E09A376952}"/>
              </a:ext>
            </a:extLst>
          </p:cNvPr>
          <p:cNvSpPr/>
          <p:nvPr/>
        </p:nvSpPr>
        <p:spPr>
          <a:xfrm>
            <a:off x="4125950" y="1845526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2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06B888-2B5D-0947-6DE7-C0D938427C77}"/>
              </a:ext>
            </a:extLst>
          </p:cNvPr>
          <p:cNvSpPr/>
          <p:nvPr/>
        </p:nvSpPr>
        <p:spPr>
          <a:xfrm>
            <a:off x="4817326" y="1845525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1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6E6BEE-3DC7-19F2-D86A-884345675B19}"/>
              </a:ext>
            </a:extLst>
          </p:cNvPr>
          <p:cNvSpPr/>
          <p:nvPr/>
        </p:nvSpPr>
        <p:spPr>
          <a:xfrm>
            <a:off x="5508702" y="1845524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3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7E28FB-9D3C-EB4D-1B33-8E4007F5239A}"/>
              </a:ext>
            </a:extLst>
          </p:cNvPr>
          <p:cNvSpPr/>
          <p:nvPr/>
        </p:nvSpPr>
        <p:spPr>
          <a:xfrm>
            <a:off x="6200078" y="1845524"/>
            <a:ext cx="691376" cy="680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4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3FC541-178F-07AB-64D4-E2D950CF5892}"/>
              </a:ext>
            </a:extLst>
          </p:cNvPr>
          <p:cNvSpPr/>
          <p:nvPr/>
        </p:nvSpPr>
        <p:spPr>
          <a:xfrm>
            <a:off x="6891454" y="1845523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3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47A52C-D097-0D2C-659A-28D54BF0A1A6}"/>
              </a:ext>
            </a:extLst>
          </p:cNvPr>
          <p:cNvSpPr/>
          <p:nvPr/>
        </p:nvSpPr>
        <p:spPr>
          <a:xfrm>
            <a:off x="7582830" y="1845522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3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3F19E9-C164-F815-E8A3-83F6EA83AEB0}"/>
              </a:ext>
            </a:extLst>
          </p:cNvPr>
          <p:cNvSpPr/>
          <p:nvPr/>
        </p:nvSpPr>
        <p:spPr>
          <a:xfrm>
            <a:off x="8274206" y="1845521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2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1CEF44-C8B8-1FE5-0A34-6736D5F376ED}"/>
              </a:ext>
            </a:extLst>
          </p:cNvPr>
          <p:cNvSpPr txBox="1"/>
          <p:nvPr/>
        </p:nvSpPr>
        <p:spPr>
          <a:xfrm>
            <a:off x="2730655" y="981523"/>
            <a:ext cx="6938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Counting Sort</a:t>
            </a:r>
            <a:endParaRPr kumimoji="1" lang="ko-KR" altLang="en-US" sz="4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F4B7426-65D1-5F11-F6FC-26D2AB8E88A5}"/>
              </a:ext>
            </a:extLst>
          </p:cNvPr>
          <p:cNvSpPr/>
          <p:nvPr/>
        </p:nvSpPr>
        <p:spPr>
          <a:xfrm>
            <a:off x="4471638" y="3652025"/>
            <a:ext cx="691376" cy="680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2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55A545-88EA-9983-8FC2-15D9FA1B8745}"/>
              </a:ext>
            </a:extLst>
          </p:cNvPr>
          <p:cNvSpPr/>
          <p:nvPr/>
        </p:nvSpPr>
        <p:spPr>
          <a:xfrm>
            <a:off x="5163014" y="3652024"/>
            <a:ext cx="691376" cy="680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2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988E5A-913B-610B-225C-E8EB8374BDD3}"/>
              </a:ext>
            </a:extLst>
          </p:cNvPr>
          <p:cNvSpPr/>
          <p:nvPr/>
        </p:nvSpPr>
        <p:spPr>
          <a:xfrm>
            <a:off x="5854390" y="3652023"/>
            <a:ext cx="691376" cy="680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3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CDF0AF-BD8E-6B32-FB68-735C8974C510}"/>
              </a:ext>
            </a:extLst>
          </p:cNvPr>
          <p:cNvSpPr/>
          <p:nvPr/>
        </p:nvSpPr>
        <p:spPr>
          <a:xfrm>
            <a:off x="6545766" y="3652022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1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C90851-DADF-FA1C-1B05-3FB4A19135F6}"/>
              </a:ext>
            </a:extLst>
          </p:cNvPr>
          <p:cNvSpPr/>
          <p:nvPr/>
        </p:nvSpPr>
        <p:spPr>
          <a:xfrm>
            <a:off x="7237142" y="3652022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-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9DE17B-F883-0637-986B-336B9EDA3B91}"/>
              </a:ext>
            </a:extLst>
          </p:cNvPr>
          <p:cNvSpPr txBox="1"/>
          <p:nvPr/>
        </p:nvSpPr>
        <p:spPr>
          <a:xfrm>
            <a:off x="2210961" y="2765717"/>
            <a:ext cx="8669609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4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600" dirty="0">
                <a:solidFill>
                  <a:schemeClr val="tx1">
                    <a:alpha val="89125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저장한 원소를 순차적으로 출력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E9E263-5D90-6A30-89E1-CC72AB4BBC88}"/>
              </a:ext>
            </a:extLst>
          </p:cNvPr>
          <p:cNvSpPr/>
          <p:nvPr/>
        </p:nvSpPr>
        <p:spPr>
          <a:xfrm>
            <a:off x="3479180" y="4718825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1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700ACD-A573-FC25-24F7-7AF984BA5368}"/>
              </a:ext>
            </a:extLst>
          </p:cNvPr>
          <p:cNvSpPr/>
          <p:nvPr/>
        </p:nvSpPr>
        <p:spPr>
          <a:xfrm>
            <a:off x="4170556" y="4718824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1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AA112B-D25B-CFE7-DA61-DFBFCFD8B662}"/>
              </a:ext>
            </a:extLst>
          </p:cNvPr>
          <p:cNvSpPr/>
          <p:nvPr/>
        </p:nvSpPr>
        <p:spPr>
          <a:xfrm>
            <a:off x="4861932" y="4716724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2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9031F2-E938-7212-5700-60CF41697A79}"/>
              </a:ext>
            </a:extLst>
          </p:cNvPr>
          <p:cNvSpPr/>
          <p:nvPr/>
        </p:nvSpPr>
        <p:spPr>
          <a:xfrm>
            <a:off x="5553308" y="4716723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2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BD78F9-BE8B-A623-742B-016727723040}"/>
              </a:ext>
            </a:extLst>
          </p:cNvPr>
          <p:cNvSpPr/>
          <p:nvPr/>
        </p:nvSpPr>
        <p:spPr>
          <a:xfrm>
            <a:off x="6255836" y="4716724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3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733EE2-06DD-F0C3-209E-CD3996488121}"/>
              </a:ext>
            </a:extLst>
          </p:cNvPr>
          <p:cNvSpPr/>
          <p:nvPr/>
        </p:nvSpPr>
        <p:spPr>
          <a:xfrm>
            <a:off x="6947212" y="4716723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3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34F7D81-7182-B388-50AF-BD3ABF37474F}"/>
              </a:ext>
            </a:extLst>
          </p:cNvPr>
          <p:cNvSpPr/>
          <p:nvPr/>
        </p:nvSpPr>
        <p:spPr>
          <a:xfrm>
            <a:off x="7649740" y="4716723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3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669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5DB49F-0AFB-CF3B-00E2-1B8CF94F5165}"/>
              </a:ext>
            </a:extLst>
          </p:cNvPr>
          <p:cNvSpPr/>
          <p:nvPr/>
        </p:nvSpPr>
        <p:spPr>
          <a:xfrm>
            <a:off x="3434574" y="1845527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1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F0549E-9ABD-BCCD-2D57-84E09A376952}"/>
              </a:ext>
            </a:extLst>
          </p:cNvPr>
          <p:cNvSpPr/>
          <p:nvPr/>
        </p:nvSpPr>
        <p:spPr>
          <a:xfrm>
            <a:off x="4125950" y="1845526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2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06B888-2B5D-0947-6DE7-C0D938427C77}"/>
              </a:ext>
            </a:extLst>
          </p:cNvPr>
          <p:cNvSpPr/>
          <p:nvPr/>
        </p:nvSpPr>
        <p:spPr>
          <a:xfrm>
            <a:off x="4817326" y="1845525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1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6E6BEE-3DC7-19F2-D86A-884345675B19}"/>
              </a:ext>
            </a:extLst>
          </p:cNvPr>
          <p:cNvSpPr/>
          <p:nvPr/>
        </p:nvSpPr>
        <p:spPr>
          <a:xfrm>
            <a:off x="5508702" y="1845524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3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7E28FB-9D3C-EB4D-1B33-8E4007F5239A}"/>
              </a:ext>
            </a:extLst>
          </p:cNvPr>
          <p:cNvSpPr/>
          <p:nvPr/>
        </p:nvSpPr>
        <p:spPr>
          <a:xfrm>
            <a:off x="6200078" y="1845524"/>
            <a:ext cx="691376" cy="680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4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3FC541-178F-07AB-64D4-E2D950CF5892}"/>
              </a:ext>
            </a:extLst>
          </p:cNvPr>
          <p:cNvSpPr/>
          <p:nvPr/>
        </p:nvSpPr>
        <p:spPr>
          <a:xfrm>
            <a:off x="6891454" y="1845523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3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47A52C-D097-0D2C-659A-28D54BF0A1A6}"/>
              </a:ext>
            </a:extLst>
          </p:cNvPr>
          <p:cNvSpPr/>
          <p:nvPr/>
        </p:nvSpPr>
        <p:spPr>
          <a:xfrm>
            <a:off x="7582830" y="1845522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3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3F19E9-C164-F815-E8A3-83F6EA83AEB0}"/>
              </a:ext>
            </a:extLst>
          </p:cNvPr>
          <p:cNvSpPr/>
          <p:nvPr/>
        </p:nvSpPr>
        <p:spPr>
          <a:xfrm>
            <a:off x="8274206" y="1845521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2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1CEF44-C8B8-1FE5-0A34-6736D5F376ED}"/>
              </a:ext>
            </a:extLst>
          </p:cNvPr>
          <p:cNvSpPr txBox="1"/>
          <p:nvPr/>
        </p:nvSpPr>
        <p:spPr>
          <a:xfrm>
            <a:off x="2730655" y="981523"/>
            <a:ext cx="6938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Counting Sort</a:t>
            </a:r>
            <a:endParaRPr kumimoji="1" lang="ko-KR" altLang="en-US" sz="4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F4B7426-65D1-5F11-F6FC-26D2AB8E88A5}"/>
              </a:ext>
            </a:extLst>
          </p:cNvPr>
          <p:cNvSpPr/>
          <p:nvPr/>
        </p:nvSpPr>
        <p:spPr>
          <a:xfrm>
            <a:off x="4471638" y="3652025"/>
            <a:ext cx="691376" cy="680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2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55A545-88EA-9983-8FC2-15D9FA1B8745}"/>
              </a:ext>
            </a:extLst>
          </p:cNvPr>
          <p:cNvSpPr/>
          <p:nvPr/>
        </p:nvSpPr>
        <p:spPr>
          <a:xfrm>
            <a:off x="5163014" y="3652024"/>
            <a:ext cx="691376" cy="680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2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988E5A-913B-610B-225C-E8EB8374BDD3}"/>
              </a:ext>
            </a:extLst>
          </p:cNvPr>
          <p:cNvSpPr/>
          <p:nvPr/>
        </p:nvSpPr>
        <p:spPr>
          <a:xfrm>
            <a:off x="5854390" y="3652023"/>
            <a:ext cx="691376" cy="680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3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CDF0AF-BD8E-6B32-FB68-735C8974C510}"/>
              </a:ext>
            </a:extLst>
          </p:cNvPr>
          <p:cNvSpPr/>
          <p:nvPr/>
        </p:nvSpPr>
        <p:spPr>
          <a:xfrm>
            <a:off x="6545766" y="3652022"/>
            <a:ext cx="691376" cy="680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1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C90851-DADF-FA1C-1B05-3FB4A19135F6}"/>
              </a:ext>
            </a:extLst>
          </p:cNvPr>
          <p:cNvSpPr/>
          <p:nvPr/>
        </p:nvSpPr>
        <p:spPr>
          <a:xfrm>
            <a:off x="7237142" y="3652022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-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9DE17B-F883-0637-986B-336B9EDA3B91}"/>
              </a:ext>
            </a:extLst>
          </p:cNvPr>
          <p:cNvSpPr txBox="1"/>
          <p:nvPr/>
        </p:nvSpPr>
        <p:spPr>
          <a:xfrm>
            <a:off x="2210961" y="2765717"/>
            <a:ext cx="8669609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4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600" dirty="0">
                <a:solidFill>
                  <a:schemeClr val="tx1">
                    <a:alpha val="89125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저장한 원소를 순차적으로 출력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E9E263-5D90-6A30-89E1-CC72AB4BBC88}"/>
              </a:ext>
            </a:extLst>
          </p:cNvPr>
          <p:cNvSpPr/>
          <p:nvPr/>
        </p:nvSpPr>
        <p:spPr>
          <a:xfrm>
            <a:off x="3479180" y="4718825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1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700ACD-A573-FC25-24F7-7AF984BA5368}"/>
              </a:ext>
            </a:extLst>
          </p:cNvPr>
          <p:cNvSpPr/>
          <p:nvPr/>
        </p:nvSpPr>
        <p:spPr>
          <a:xfrm>
            <a:off x="4170556" y="4718824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1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AA112B-D25B-CFE7-DA61-DFBFCFD8B662}"/>
              </a:ext>
            </a:extLst>
          </p:cNvPr>
          <p:cNvSpPr/>
          <p:nvPr/>
        </p:nvSpPr>
        <p:spPr>
          <a:xfrm>
            <a:off x="4861932" y="4716724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2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9031F2-E938-7212-5700-60CF41697A79}"/>
              </a:ext>
            </a:extLst>
          </p:cNvPr>
          <p:cNvSpPr/>
          <p:nvPr/>
        </p:nvSpPr>
        <p:spPr>
          <a:xfrm>
            <a:off x="5553308" y="4716723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2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BD78F9-BE8B-A623-742B-016727723040}"/>
              </a:ext>
            </a:extLst>
          </p:cNvPr>
          <p:cNvSpPr/>
          <p:nvPr/>
        </p:nvSpPr>
        <p:spPr>
          <a:xfrm>
            <a:off x="6255836" y="4716724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3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733EE2-06DD-F0C3-209E-CD3996488121}"/>
              </a:ext>
            </a:extLst>
          </p:cNvPr>
          <p:cNvSpPr/>
          <p:nvPr/>
        </p:nvSpPr>
        <p:spPr>
          <a:xfrm>
            <a:off x="6947212" y="4716723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3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34F7D81-7182-B388-50AF-BD3ABF37474F}"/>
              </a:ext>
            </a:extLst>
          </p:cNvPr>
          <p:cNvSpPr/>
          <p:nvPr/>
        </p:nvSpPr>
        <p:spPr>
          <a:xfrm>
            <a:off x="7649740" y="4716723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3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51F05AA-A4A1-69AF-A4EE-035BD6975425}"/>
              </a:ext>
            </a:extLst>
          </p:cNvPr>
          <p:cNvSpPr/>
          <p:nvPr/>
        </p:nvSpPr>
        <p:spPr>
          <a:xfrm>
            <a:off x="8352268" y="4716723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4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739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01CEF44-C8B8-1FE5-0A34-6736D5F376ED}"/>
              </a:ext>
            </a:extLst>
          </p:cNvPr>
          <p:cNvSpPr txBox="1"/>
          <p:nvPr/>
        </p:nvSpPr>
        <p:spPr>
          <a:xfrm>
            <a:off x="2626577" y="2029738"/>
            <a:ext cx="6938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Counting Sort</a:t>
            </a:r>
            <a:endParaRPr kumimoji="1" lang="ko-KR" altLang="en-US" sz="4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6D112D-FD6C-BDD5-CD39-A04D54CF50CA}"/>
              </a:ext>
            </a:extLst>
          </p:cNvPr>
          <p:cNvSpPr txBox="1"/>
          <p:nvPr/>
        </p:nvSpPr>
        <p:spPr>
          <a:xfrm>
            <a:off x="2626577" y="2781407"/>
            <a:ext cx="6938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dirty="0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Time Complexity = ?</a:t>
            </a:r>
            <a:endParaRPr kumimoji="1" lang="ko-KR" altLang="en-US" sz="4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645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01CEF44-C8B8-1FE5-0A34-6736D5F376ED}"/>
              </a:ext>
            </a:extLst>
          </p:cNvPr>
          <p:cNvSpPr txBox="1"/>
          <p:nvPr/>
        </p:nvSpPr>
        <p:spPr>
          <a:xfrm>
            <a:off x="2626577" y="1205433"/>
            <a:ext cx="6938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Counting Sort</a:t>
            </a:r>
            <a:endParaRPr kumimoji="1" lang="ko-KR" altLang="en-US" sz="4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6D112D-FD6C-BDD5-CD39-A04D54CF50CA}"/>
              </a:ext>
            </a:extLst>
          </p:cNvPr>
          <p:cNvSpPr txBox="1"/>
          <p:nvPr/>
        </p:nvSpPr>
        <p:spPr>
          <a:xfrm>
            <a:off x="2626577" y="1957102"/>
            <a:ext cx="6938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dirty="0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Time Complexity = O(N + K)</a:t>
            </a:r>
            <a:endParaRPr kumimoji="1" lang="ko-KR" altLang="en-US" sz="4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812B3C-CA5A-C6B3-811B-53A8A9640202}"/>
              </a:ext>
            </a:extLst>
          </p:cNvPr>
          <p:cNvSpPr txBox="1"/>
          <p:nvPr/>
        </p:nvSpPr>
        <p:spPr>
          <a:xfrm>
            <a:off x="2032542" y="2772852"/>
            <a:ext cx="8126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O(N) = </a:t>
            </a:r>
            <a:r>
              <a:rPr kumimoji="1" lang="ko-KR" altLang="en-US" sz="2800" dirty="0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원소의 개수를 배열에 추가하는 로직</a:t>
            </a:r>
            <a:endParaRPr kumimoji="1" lang="ko-KR" altLang="en-US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FBBA7-1229-2C1A-07AF-338B24E5C568}"/>
              </a:ext>
            </a:extLst>
          </p:cNvPr>
          <p:cNvSpPr txBox="1"/>
          <p:nvPr/>
        </p:nvSpPr>
        <p:spPr>
          <a:xfrm>
            <a:off x="2032541" y="3296072"/>
            <a:ext cx="8750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O(K) = </a:t>
            </a:r>
            <a:r>
              <a:rPr kumimoji="1" lang="ko-KR" altLang="en-US" sz="2800" dirty="0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원소의 개수를 저장한 배열의 원소들을 출력하는 로직</a:t>
            </a:r>
            <a:endParaRPr kumimoji="1" lang="ko-KR" altLang="en-US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16DC5-7E8C-B8F9-4997-31535914CC8C}"/>
              </a:ext>
            </a:extLst>
          </p:cNvPr>
          <p:cNvSpPr txBox="1"/>
          <p:nvPr/>
        </p:nvSpPr>
        <p:spPr>
          <a:xfrm>
            <a:off x="2949612" y="4155605"/>
            <a:ext cx="69388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즉</a:t>
            </a:r>
            <a:r>
              <a:rPr kumimoji="1" lang="en-US" altLang="ko-KR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수의 범위가 작고 </a:t>
            </a:r>
            <a:r>
              <a:rPr kumimoji="1" lang="en-US" altLang="ko-KR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대략 </a:t>
            </a:r>
            <a:r>
              <a:rPr kumimoji="1" lang="en-US" altLang="ko-KR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10,000</a:t>
            </a:r>
            <a:r>
              <a:rPr kumimoji="1" lang="ko-KR" altLang="en-US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이하</a:t>
            </a:r>
            <a:r>
              <a:rPr kumimoji="1" lang="en-US" altLang="ko-KR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메모리 공간이 극도로 제한되어 있을 때 </a:t>
            </a:r>
            <a:r>
              <a:rPr kumimoji="1" lang="en-US" altLang="ko-KR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Quick Sort</a:t>
            </a:r>
            <a:r>
              <a:rPr kumimoji="1" lang="ko-KR" altLang="en-US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보다 좋은 성능을 보일 수 있음</a:t>
            </a:r>
          </a:p>
        </p:txBody>
      </p:sp>
    </p:spTree>
    <p:extLst>
      <p:ext uri="{BB962C8B-B14F-4D97-AF65-F5344CB8AC3E}">
        <p14:creationId xmlns:p14="http://schemas.microsoft.com/office/powerpoint/2010/main" val="3795062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C75DC5C-66C1-78DD-9351-C75C3D28A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63" y="802888"/>
            <a:ext cx="10495874" cy="540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09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CE1AAE-3C2C-75B6-690B-26E40973D1C8}"/>
              </a:ext>
            </a:extLst>
          </p:cNvPr>
          <p:cNvSpPr txBox="1"/>
          <p:nvPr/>
        </p:nvSpPr>
        <p:spPr>
          <a:xfrm>
            <a:off x="2175417" y="2721114"/>
            <a:ext cx="78411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#2 Heap </a:t>
            </a:r>
            <a:r>
              <a:rPr kumimoji="1" lang="en-US" altLang="ko-KR" sz="4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DataStructure</a:t>
            </a:r>
            <a:br>
              <a:rPr kumimoji="1" lang="en-US" altLang="ko-KR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(Feat.</a:t>
            </a:r>
            <a:r>
              <a:rPr kumimoji="1"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4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Priority_Queue</a:t>
            </a:r>
            <a:r>
              <a:rPr kumimoji="1" lang="en-US" altLang="ko-KR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84529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7C3C2AC3-DDEE-D84C-27B9-52F68572C8E2}"/>
              </a:ext>
            </a:extLst>
          </p:cNvPr>
          <p:cNvSpPr/>
          <p:nvPr/>
        </p:nvSpPr>
        <p:spPr>
          <a:xfrm>
            <a:off x="2698596" y="1343722"/>
            <a:ext cx="1103971" cy="1103972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7</a:t>
            </a:r>
            <a:endParaRPr kumimoji="1"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086CE2E-EC74-1808-3A2C-FCF6ADAB429F}"/>
              </a:ext>
            </a:extLst>
          </p:cNvPr>
          <p:cNvSpPr/>
          <p:nvPr/>
        </p:nvSpPr>
        <p:spPr>
          <a:xfrm>
            <a:off x="1594625" y="2620536"/>
            <a:ext cx="1103971" cy="1103972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3</a:t>
            </a:r>
            <a:endParaRPr kumimoji="1"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7CCB708-6A74-DBBA-2998-E34F6AC19721}"/>
              </a:ext>
            </a:extLst>
          </p:cNvPr>
          <p:cNvSpPr/>
          <p:nvPr/>
        </p:nvSpPr>
        <p:spPr>
          <a:xfrm>
            <a:off x="3698489" y="2620536"/>
            <a:ext cx="1103971" cy="1103972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1</a:t>
            </a:r>
            <a:endParaRPr kumimoji="1"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FF6C9B5-3328-23D8-A350-3C5D5ED067E2}"/>
              </a:ext>
            </a:extLst>
          </p:cNvPr>
          <p:cNvSpPr/>
          <p:nvPr/>
        </p:nvSpPr>
        <p:spPr>
          <a:xfrm>
            <a:off x="620752" y="3897350"/>
            <a:ext cx="1103971" cy="1103972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3</a:t>
            </a:r>
            <a:endParaRPr kumimoji="1"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B87A1BF-A75F-4974-1BC8-12213F1D5B65}"/>
              </a:ext>
            </a:extLst>
          </p:cNvPr>
          <p:cNvSpPr/>
          <p:nvPr/>
        </p:nvSpPr>
        <p:spPr>
          <a:xfrm>
            <a:off x="2609416" y="3930800"/>
            <a:ext cx="1103971" cy="1103972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1</a:t>
            </a:r>
            <a:endParaRPr kumimoji="1" lang="ko-KR" altLang="en-US" sz="40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5B8C2CD-3BFE-2074-5E9B-DF689CE5A51C}"/>
              </a:ext>
            </a:extLst>
          </p:cNvPr>
          <p:cNvCxnSpPr>
            <a:stCxn id="2" idx="3"/>
          </p:cNvCxnSpPr>
          <p:nvPr/>
        </p:nvCxnSpPr>
        <p:spPr>
          <a:xfrm flipH="1">
            <a:off x="2430967" y="2286021"/>
            <a:ext cx="429302" cy="440453"/>
          </a:xfrm>
          <a:prstGeom prst="straightConnector1">
            <a:avLst/>
          </a:prstGeom>
          <a:ln w="57150">
            <a:solidFill>
              <a:schemeClr val="dk1">
                <a:alpha val="53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2E8204E-36FF-4829-77A1-41BC3D031BBF}"/>
              </a:ext>
            </a:extLst>
          </p:cNvPr>
          <p:cNvCxnSpPr>
            <a:cxnSpLocks/>
          </p:cNvCxnSpPr>
          <p:nvPr/>
        </p:nvCxnSpPr>
        <p:spPr>
          <a:xfrm>
            <a:off x="3607410" y="2286020"/>
            <a:ext cx="390313" cy="440454"/>
          </a:xfrm>
          <a:prstGeom prst="straightConnector1">
            <a:avLst/>
          </a:prstGeom>
          <a:ln w="57150">
            <a:solidFill>
              <a:schemeClr val="dk1">
                <a:alpha val="53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F9414DB-B7DB-4D83-89C3-6701C5DA075C}"/>
              </a:ext>
            </a:extLst>
          </p:cNvPr>
          <p:cNvCxnSpPr>
            <a:cxnSpLocks/>
          </p:cNvCxnSpPr>
          <p:nvPr/>
        </p:nvCxnSpPr>
        <p:spPr>
          <a:xfrm flipH="1">
            <a:off x="1432952" y="3590703"/>
            <a:ext cx="364264" cy="384707"/>
          </a:xfrm>
          <a:prstGeom prst="straightConnector1">
            <a:avLst/>
          </a:prstGeom>
          <a:ln w="57150">
            <a:solidFill>
              <a:schemeClr val="dk1">
                <a:alpha val="53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478CD02-F7C2-9B11-56D4-C51C46BC5661}"/>
              </a:ext>
            </a:extLst>
          </p:cNvPr>
          <p:cNvCxnSpPr>
            <a:cxnSpLocks/>
          </p:cNvCxnSpPr>
          <p:nvPr/>
        </p:nvCxnSpPr>
        <p:spPr>
          <a:xfrm>
            <a:off x="2503439" y="3590690"/>
            <a:ext cx="390313" cy="440454"/>
          </a:xfrm>
          <a:prstGeom prst="straightConnector1">
            <a:avLst/>
          </a:prstGeom>
          <a:ln w="57150">
            <a:solidFill>
              <a:schemeClr val="dk1">
                <a:alpha val="53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4F6F757-33DB-6141-0AED-7809F9301003}"/>
              </a:ext>
            </a:extLst>
          </p:cNvPr>
          <p:cNvCxnSpPr>
            <a:cxnSpLocks/>
          </p:cNvCxnSpPr>
          <p:nvPr/>
        </p:nvCxnSpPr>
        <p:spPr>
          <a:xfrm>
            <a:off x="3518230" y="4928834"/>
            <a:ext cx="390313" cy="440454"/>
          </a:xfrm>
          <a:prstGeom prst="straightConnector1">
            <a:avLst/>
          </a:prstGeom>
          <a:ln w="57150">
            <a:solidFill>
              <a:schemeClr val="dk1">
                <a:alpha val="53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E1D41B45-0D04-6C46-4BEF-0BCCF0DFF17C}"/>
              </a:ext>
            </a:extLst>
          </p:cNvPr>
          <p:cNvSpPr/>
          <p:nvPr/>
        </p:nvSpPr>
        <p:spPr>
          <a:xfrm>
            <a:off x="3713386" y="5263350"/>
            <a:ext cx="1103971" cy="1103972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-</a:t>
            </a:r>
            <a:endParaRPr kumimoji="1"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AD55E3-FD09-04DF-37FA-42CEA0D94B50}"/>
              </a:ext>
            </a:extLst>
          </p:cNvPr>
          <p:cNvSpPr txBox="1"/>
          <p:nvPr/>
        </p:nvSpPr>
        <p:spPr>
          <a:xfrm>
            <a:off x="-223498" y="33673"/>
            <a:ext cx="3636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#3 Max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13D19B-BB59-593E-8BFC-4D167A1DEF4D}"/>
              </a:ext>
            </a:extLst>
          </p:cNvPr>
          <p:cNvSpPr txBox="1"/>
          <p:nvPr/>
        </p:nvSpPr>
        <p:spPr>
          <a:xfrm>
            <a:off x="5640680" y="2207981"/>
            <a:ext cx="5208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이진 탐색 </a:t>
            </a:r>
            <a:r>
              <a:rPr kumimoji="1" lang="ko-KR" altLang="en-US" sz="4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트리랑</a:t>
            </a:r>
            <a:r>
              <a:rPr kumimoji="1" lang="ko-KR" altLang="en-US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다름</a:t>
            </a:r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CC9A0A-1947-B6A5-5127-AE550B033542}"/>
              </a:ext>
            </a:extLst>
          </p:cNvPr>
          <p:cNvSpPr txBox="1"/>
          <p:nvPr/>
        </p:nvSpPr>
        <p:spPr>
          <a:xfrm>
            <a:off x="5254073" y="1541765"/>
            <a:ext cx="5208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이진 트리 자료구조</a:t>
            </a:r>
            <a:endParaRPr kumimoji="1" lang="en-US" altLang="ko-KR" sz="4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B4FE54-C770-F9A9-3BCE-7DBB157FD6E3}"/>
              </a:ext>
            </a:extLst>
          </p:cNvPr>
          <p:cNvSpPr txBox="1"/>
          <p:nvPr/>
        </p:nvSpPr>
        <p:spPr>
          <a:xfrm>
            <a:off x="5874568" y="2899140"/>
            <a:ext cx="52080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b="1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부모 노드 크기 </a:t>
            </a:r>
            <a:r>
              <a:rPr kumimoji="1" lang="en-US" altLang="ko-KR" sz="4000" b="1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&gt;=</a:t>
            </a:r>
          </a:p>
          <a:p>
            <a:r>
              <a:rPr kumimoji="1" lang="ko-KR" altLang="en-US" sz="4000" b="1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자식 노드 크기</a:t>
            </a:r>
            <a:endParaRPr kumimoji="1" lang="en-US" altLang="ko-KR" sz="4000" b="1" dirty="0">
              <a:solidFill>
                <a:schemeClr val="bg1">
                  <a:lumMod val="85000"/>
                </a:schemeClr>
              </a:solidFill>
              <a:highlight>
                <a:srgbClr val="000000"/>
              </a:highlight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1258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7C3C2AC3-DDEE-D84C-27B9-52F68572C8E2}"/>
              </a:ext>
            </a:extLst>
          </p:cNvPr>
          <p:cNvSpPr/>
          <p:nvPr/>
        </p:nvSpPr>
        <p:spPr>
          <a:xfrm>
            <a:off x="2698596" y="1343722"/>
            <a:ext cx="1103971" cy="1103972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1</a:t>
            </a:r>
            <a:endParaRPr kumimoji="1"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086CE2E-EC74-1808-3A2C-FCF6ADAB429F}"/>
              </a:ext>
            </a:extLst>
          </p:cNvPr>
          <p:cNvSpPr/>
          <p:nvPr/>
        </p:nvSpPr>
        <p:spPr>
          <a:xfrm>
            <a:off x="1594625" y="2620536"/>
            <a:ext cx="1103971" cy="1103972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2</a:t>
            </a:r>
            <a:endParaRPr kumimoji="1"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7CCB708-6A74-DBBA-2998-E34F6AC19721}"/>
              </a:ext>
            </a:extLst>
          </p:cNvPr>
          <p:cNvSpPr/>
          <p:nvPr/>
        </p:nvSpPr>
        <p:spPr>
          <a:xfrm>
            <a:off x="3698489" y="2620536"/>
            <a:ext cx="1103971" cy="1103972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2</a:t>
            </a:r>
            <a:endParaRPr kumimoji="1"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FF6C9B5-3328-23D8-A350-3C5D5ED067E2}"/>
              </a:ext>
            </a:extLst>
          </p:cNvPr>
          <p:cNvSpPr/>
          <p:nvPr/>
        </p:nvSpPr>
        <p:spPr>
          <a:xfrm>
            <a:off x="620752" y="3897350"/>
            <a:ext cx="1103971" cy="1103972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3</a:t>
            </a:r>
            <a:endParaRPr kumimoji="1"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B87A1BF-A75F-4974-1BC8-12213F1D5B65}"/>
              </a:ext>
            </a:extLst>
          </p:cNvPr>
          <p:cNvSpPr/>
          <p:nvPr/>
        </p:nvSpPr>
        <p:spPr>
          <a:xfrm>
            <a:off x="2609416" y="3930800"/>
            <a:ext cx="1103971" cy="1103972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4</a:t>
            </a:r>
            <a:endParaRPr kumimoji="1" lang="ko-KR" altLang="en-US" sz="40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5B8C2CD-3BFE-2074-5E9B-DF689CE5A51C}"/>
              </a:ext>
            </a:extLst>
          </p:cNvPr>
          <p:cNvCxnSpPr>
            <a:stCxn id="2" idx="3"/>
          </p:cNvCxnSpPr>
          <p:nvPr/>
        </p:nvCxnSpPr>
        <p:spPr>
          <a:xfrm flipH="1">
            <a:off x="2430967" y="2286021"/>
            <a:ext cx="429302" cy="440453"/>
          </a:xfrm>
          <a:prstGeom prst="straightConnector1">
            <a:avLst/>
          </a:prstGeom>
          <a:ln w="57150">
            <a:solidFill>
              <a:schemeClr val="dk1">
                <a:alpha val="53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2E8204E-36FF-4829-77A1-41BC3D031BBF}"/>
              </a:ext>
            </a:extLst>
          </p:cNvPr>
          <p:cNvCxnSpPr>
            <a:cxnSpLocks/>
          </p:cNvCxnSpPr>
          <p:nvPr/>
        </p:nvCxnSpPr>
        <p:spPr>
          <a:xfrm>
            <a:off x="3607410" y="2286020"/>
            <a:ext cx="390313" cy="440454"/>
          </a:xfrm>
          <a:prstGeom prst="straightConnector1">
            <a:avLst/>
          </a:prstGeom>
          <a:ln w="57150">
            <a:solidFill>
              <a:schemeClr val="dk1">
                <a:alpha val="53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F9414DB-B7DB-4D83-89C3-6701C5DA075C}"/>
              </a:ext>
            </a:extLst>
          </p:cNvPr>
          <p:cNvCxnSpPr>
            <a:cxnSpLocks/>
          </p:cNvCxnSpPr>
          <p:nvPr/>
        </p:nvCxnSpPr>
        <p:spPr>
          <a:xfrm flipH="1">
            <a:off x="1432952" y="3590703"/>
            <a:ext cx="364264" cy="384707"/>
          </a:xfrm>
          <a:prstGeom prst="straightConnector1">
            <a:avLst/>
          </a:prstGeom>
          <a:ln w="57150">
            <a:solidFill>
              <a:schemeClr val="dk1">
                <a:alpha val="53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478CD02-F7C2-9B11-56D4-C51C46BC5661}"/>
              </a:ext>
            </a:extLst>
          </p:cNvPr>
          <p:cNvCxnSpPr>
            <a:cxnSpLocks/>
          </p:cNvCxnSpPr>
          <p:nvPr/>
        </p:nvCxnSpPr>
        <p:spPr>
          <a:xfrm>
            <a:off x="2503439" y="3590690"/>
            <a:ext cx="390313" cy="440454"/>
          </a:xfrm>
          <a:prstGeom prst="straightConnector1">
            <a:avLst/>
          </a:prstGeom>
          <a:ln w="57150">
            <a:solidFill>
              <a:schemeClr val="dk1">
                <a:alpha val="53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4F6F757-33DB-6141-0AED-7809F9301003}"/>
              </a:ext>
            </a:extLst>
          </p:cNvPr>
          <p:cNvCxnSpPr>
            <a:cxnSpLocks/>
          </p:cNvCxnSpPr>
          <p:nvPr/>
        </p:nvCxnSpPr>
        <p:spPr>
          <a:xfrm>
            <a:off x="3518230" y="4928834"/>
            <a:ext cx="390313" cy="440454"/>
          </a:xfrm>
          <a:prstGeom prst="straightConnector1">
            <a:avLst/>
          </a:prstGeom>
          <a:ln w="57150">
            <a:solidFill>
              <a:schemeClr val="dk1">
                <a:alpha val="53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E1D41B45-0D04-6C46-4BEF-0BCCF0DFF17C}"/>
              </a:ext>
            </a:extLst>
          </p:cNvPr>
          <p:cNvSpPr/>
          <p:nvPr/>
        </p:nvSpPr>
        <p:spPr>
          <a:xfrm>
            <a:off x="3713386" y="5263350"/>
            <a:ext cx="1103971" cy="1103972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-</a:t>
            </a:r>
            <a:endParaRPr kumimoji="1"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AD55E3-FD09-04DF-37FA-42CEA0D94B50}"/>
              </a:ext>
            </a:extLst>
          </p:cNvPr>
          <p:cNvSpPr txBox="1"/>
          <p:nvPr/>
        </p:nvSpPr>
        <p:spPr>
          <a:xfrm>
            <a:off x="-223498" y="33673"/>
            <a:ext cx="3636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#3 Min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13D19B-BB59-593E-8BFC-4D167A1DEF4D}"/>
              </a:ext>
            </a:extLst>
          </p:cNvPr>
          <p:cNvSpPr txBox="1"/>
          <p:nvPr/>
        </p:nvSpPr>
        <p:spPr>
          <a:xfrm>
            <a:off x="5640680" y="2207981"/>
            <a:ext cx="5208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이진 탐색 </a:t>
            </a:r>
            <a:r>
              <a:rPr kumimoji="1" lang="ko-KR" altLang="en-US" sz="4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트리랑</a:t>
            </a:r>
            <a:r>
              <a:rPr kumimoji="1" lang="ko-KR" altLang="en-US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다름</a:t>
            </a:r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CC9A0A-1947-B6A5-5127-AE550B033542}"/>
              </a:ext>
            </a:extLst>
          </p:cNvPr>
          <p:cNvSpPr txBox="1"/>
          <p:nvPr/>
        </p:nvSpPr>
        <p:spPr>
          <a:xfrm>
            <a:off x="5254073" y="1541765"/>
            <a:ext cx="5208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이진 트리 자료구조</a:t>
            </a:r>
            <a:endParaRPr kumimoji="1" lang="en-US" altLang="ko-KR" sz="4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B4FE54-C770-F9A9-3BCE-7DBB157FD6E3}"/>
              </a:ext>
            </a:extLst>
          </p:cNvPr>
          <p:cNvSpPr txBox="1"/>
          <p:nvPr/>
        </p:nvSpPr>
        <p:spPr>
          <a:xfrm>
            <a:off x="5874568" y="2899140"/>
            <a:ext cx="52080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b="1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자식 노드 크기 </a:t>
            </a:r>
            <a:r>
              <a:rPr kumimoji="1" lang="en-US" altLang="ko-KR" sz="4000" b="1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&gt;=</a:t>
            </a:r>
          </a:p>
          <a:p>
            <a:r>
              <a:rPr kumimoji="1" lang="ko-KR" altLang="en-US" sz="4000" b="1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부모 노드 크기</a:t>
            </a:r>
            <a:endParaRPr kumimoji="1" lang="en-US" altLang="ko-KR" sz="4000" b="1" dirty="0">
              <a:solidFill>
                <a:schemeClr val="bg1">
                  <a:lumMod val="85000"/>
                </a:schemeClr>
              </a:solidFill>
              <a:highlight>
                <a:srgbClr val="000000"/>
              </a:highlight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957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C553B812-5E85-45F7-D274-483E1F48D792}"/>
              </a:ext>
            </a:extLst>
          </p:cNvPr>
          <p:cNvSpPr/>
          <p:nvPr/>
        </p:nvSpPr>
        <p:spPr>
          <a:xfrm>
            <a:off x="936703" y="2152185"/>
            <a:ext cx="2564780" cy="2553629"/>
          </a:xfrm>
          <a:prstGeom prst="ellipse">
            <a:avLst/>
          </a:prstGeom>
          <a:solidFill>
            <a:srgbClr val="002060">
              <a:alpha val="4243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err="1"/>
              <a:t>BruteForce</a:t>
            </a:r>
            <a:endParaRPr kumimoji="1" lang="en-US" altLang="ko-KR" sz="2400" dirty="0"/>
          </a:p>
          <a:p>
            <a:pPr algn="ctr"/>
            <a:r>
              <a:rPr kumimoji="1" lang="en-US" altLang="ko-KR" sz="2400" dirty="0"/>
              <a:t>Algorithm</a:t>
            </a:r>
            <a:endParaRPr kumimoji="1" lang="ko-KR" altLang="en-US" sz="2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CF97988-3580-E2A8-E699-69B5AD3736DE}"/>
              </a:ext>
            </a:extLst>
          </p:cNvPr>
          <p:cNvSpPr/>
          <p:nvPr/>
        </p:nvSpPr>
        <p:spPr>
          <a:xfrm>
            <a:off x="4813610" y="2152185"/>
            <a:ext cx="2564780" cy="2553629"/>
          </a:xfrm>
          <a:prstGeom prst="ellipse">
            <a:avLst/>
          </a:prstGeom>
          <a:solidFill>
            <a:srgbClr val="002060">
              <a:alpha val="4243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A21C165-1C5B-46E2-567C-55A18FBC8F85}"/>
              </a:ext>
            </a:extLst>
          </p:cNvPr>
          <p:cNvSpPr/>
          <p:nvPr/>
        </p:nvSpPr>
        <p:spPr>
          <a:xfrm>
            <a:off x="8690517" y="2152184"/>
            <a:ext cx="2564780" cy="2553629"/>
          </a:xfrm>
          <a:prstGeom prst="ellipse">
            <a:avLst/>
          </a:prstGeom>
          <a:solidFill>
            <a:srgbClr val="002060">
              <a:alpha val="4243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55EEB-5774-6582-CB75-87378E987E19}"/>
              </a:ext>
            </a:extLst>
          </p:cNvPr>
          <p:cNvSpPr txBox="1"/>
          <p:nvPr/>
        </p:nvSpPr>
        <p:spPr>
          <a:xfrm>
            <a:off x="2175417" y="858644"/>
            <a:ext cx="7841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PS Solve Logic</a:t>
            </a:r>
            <a:endParaRPr kumimoji="1" lang="ko-KR" altLang="en-US" sz="4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85AE586-7451-9E8B-B592-D4A5FD571745}"/>
              </a:ext>
            </a:extLst>
          </p:cNvPr>
          <p:cNvCxnSpPr/>
          <p:nvPr/>
        </p:nvCxnSpPr>
        <p:spPr>
          <a:xfrm>
            <a:off x="3925229" y="3345366"/>
            <a:ext cx="312234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FFC484D-25C4-8C22-7A20-D1C1FC7AC6CF}"/>
              </a:ext>
            </a:extLst>
          </p:cNvPr>
          <p:cNvCxnSpPr/>
          <p:nvPr/>
        </p:nvCxnSpPr>
        <p:spPr>
          <a:xfrm>
            <a:off x="7913649" y="3345366"/>
            <a:ext cx="312234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579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7C3C2AC3-DDEE-D84C-27B9-52F68572C8E2}"/>
              </a:ext>
            </a:extLst>
          </p:cNvPr>
          <p:cNvSpPr/>
          <p:nvPr/>
        </p:nvSpPr>
        <p:spPr>
          <a:xfrm>
            <a:off x="2698596" y="1343722"/>
            <a:ext cx="1103971" cy="11039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7</a:t>
            </a:r>
            <a:endParaRPr kumimoji="1"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086CE2E-EC74-1808-3A2C-FCF6ADAB429F}"/>
              </a:ext>
            </a:extLst>
          </p:cNvPr>
          <p:cNvSpPr/>
          <p:nvPr/>
        </p:nvSpPr>
        <p:spPr>
          <a:xfrm>
            <a:off x="1594625" y="2620536"/>
            <a:ext cx="1103971" cy="1103972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3</a:t>
            </a:r>
            <a:endParaRPr kumimoji="1"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7CCB708-6A74-DBBA-2998-E34F6AC19721}"/>
              </a:ext>
            </a:extLst>
          </p:cNvPr>
          <p:cNvSpPr/>
          <p:nvPr/>
        </p:nvSpPr>
        <p:spPr>
          <a:xfrm>
            <a:off x="3698489" y="2620536"/>
            <a:ext cx="1103971" cy="1103972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dk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1</a:t>
            </a:r>
            <a:endParaRPr kumimoji="1"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FF6C9B5-3328-23D8-A350-3C5D5ED067E2}"/>
              </a:ext>
            </a:extLst>
          </p:cNvPr>
          <p:cNvSpPr/>
          <p:nvPr/>
        </p:nvSpPr>
        <p:spPr>
          <a:xfrm>
            <a:off x="620752" y="3897350"/>
            <a:ext cx="1103971" cy="1103972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3</a:t>
            </a:r>
            <a:endParaRPr kumimoji="1"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B87A1BF-A75F-4974-1BC8-12213F1D5B65}"/>
              </a:ext>
            </a:extLst>
          </p:cNvPr>
          <p:cNvSpPr/>
          <p:nvPr/>
        </p:nvSpPr>
        <p:spPr>
          <a:xfrm>
            <a:off x="2609416" y="3930800"/>
            <a:ext cx="1103971" cy="1103972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1</a:t>
            </a:r>
            <a:endParaRPr kumimoji="1" lang="ko-KR" altLang="en-US" sz="40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5B8C2CD-3BFE-2074-5E9B-DF689CE5A51C}"/>
              </a:ext>
            </a:extLst>
          </p:cNvPr>
          <p:cNvCxnSpPr>
            <a:stCxn id="2" idx="3"/>
          </p:cNvCxnSpPr>
          <p:nvPr/>
        </p:nvCxnSpPr>
        <p:spPr>
          <a:xfrm flipH="1">
            <a:off x="2430967" y="2286021"/>
            <a:ext cx="429302" cy="440453"/>
          </a:xfrm>
          <a:prstGeom prst="straightConnector1">
            <a:avLst/>
          </a:prstGeom>
          <a:ln w="57150">
            <a:solidFill>
              <a:schemeClr val="dk1">
                <a:alpha val="53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2E8204E-36FF-4829-77A1-41BC3D031BBF}"/>
              </a:ext>
            </a:extLst>
          </p:cNvPr>
          <p:cNvCxnSpPr>
            <a:cxnSpLocks/>
          </p:cNvCxnSpPr>
          <p:nvPr/>
        </p:nvCxnSpPr>
        <p:spPr>
          <a:xfrm>
            <a:off x="3607410" y="2286020"/>
            <a:ext cx="390313" cy="440454"/>
          </a:xfrm>
          <a:prstGeom prst="straightConnector1">
            <a:avLst/>
          </a:prstGeom>
          <a:ln w="57150">
            <a:solidFill>
              <a:schemeClr val="dk1">
                <a:alpha val="53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F9414DB-B7DB-4D83-89C3-6701C5DA075C}"/>
              </a:ext>
            </a:extLst>
          </p:cNvPr>
          <p:cNvCxnSpPr>
            <a:cxnSpLocks/>
          </p:cNvCxnSpPr>
          <p:nvPr/>
        </p:nvCxnSpPr>
        <p:spPr>
          <a:xfrm flipH="1">
            <a:off x="1432952" y="3590703"/>
            <a:ext cx="364264" cy="384707"/>
          </a:xfrm>
          <a:prstGeom prst="straightConnector1">
            <a:avLst/>
          </a:prstGeom>
          <a:ln w="57150">
            <a:solidFill>
              <a:schemeClr val="dk1">
                <a:alpha val="53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478CD02-F7C2-9B11-56D4-C51C46BC5661}"/>
              </a:ext>
            </a:extLst>
          </p:cNvPr>
          <p:cNvCxnSpPr>
            <a:cxnSpLocks/>
          </p:cNvCxnSpPr>
          <p:nvPr/>
        </p:nvCxnSpPr>
        <p:spPr>
          <a:xfrm>
            <a:off x="2503439" y="3590690"/>
            <a:ext cx="390313" cy="440454"/>
          </a:xfrm>
          <a:prstGeom prst="straightConnector1">
            <a:avLst/>
          </a:prstGeom>
          <a:ln w="57150">
            <a:solidFill>
              <a:schemeClr val="dk1">
                <a:alpha val="53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4F6F757-33DB-6141-0AED-7809F9301003}"/>
              </a:ext>
            </a:extLst>
          </p:cNvPr>
          <p:cNvCxnSpPr>
            <a:cxnSpLocks/>
          </p:cNvCxnSpPr>
          <p:nvPr/>
        </p:nvCxnSpPr>
        <p:spPr>
          <a:xfrm>
            <a:off x="3518230" y="4928834"/>
            <a:ext cx="390313" cy="440454"/>
          </a:xfrm>
          <a:prstGeom prst="straightConnector1">
            <a:avLst/>
          </a:prstGeom>
          <a:ln w="57150">
            <a:solidFill>
              <a:schemeClr val="dk1">
                <a:alpha val="53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E1D41B45-0D04-6C46-4BEF-0BCCF0DFF17C}"/>
              </a:ext>
            </a:extLst>
          </p:cNvPr>
          <p:cNvSpPr/>
          <p:nvPr/>
        </p:nvSpPr>
        <p:spPr>
          <a:xfrm>
            <a:off x="3713386" y="5263350"/>
            <a:ext cx="1103971" cy="1103972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dk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-</a:t>
            </a:r>
            <a:endParaRPr kumimoji="1"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3E3773-3E2D-C768-22D7-00F6105EF9EA}"/>
              </a:ext>
            </a:extLst>
          </p:cNvPr>
          <p:cNvSpPr txBox="1"/>
          <p:nvPr/>
        </p:nvSpPr>
        <p:spPr>
          <a:xfrm>
            <a:off x="5016229" y="5492170"/>
            <a:ext cx="4809892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4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600" dirty="0">
                <a:solidFill>
                  <a:schemeClr val="tx1">
                    <a:alpha val="89125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원소 추가 </a:t>
            </a:r>
            <a:r>
              <a:rPr kumimoji="1" lang="en-US" altLang="ko-KR" sz="3600" dirty="0">
                <a:solidFill>
                  <a:schemeClr val="tx1">
                    <a:alpha val="89125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O(</a:t>
            </a:r>
            <a:r>
              <a:rPr kumimoji="1" lang="en-US" altLang="ko-KR" sz="3600" dirty="0" err="1">
                <a:solidFill>
                  <a:schemeClr val="tx1">
                    <a:alpha val="89125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LogN</a:t>
            </a:r>
            <a:r>
              <a:rPr kumimoji="1" lang="en-US" altLang="ko-KR" sz="3600" dirty="0">
                <a:solidFill>
                  <a:schemeClr val="tx1">
                    <a:alpha val="89125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kumimoji="1" lang="ko-KR" altLang="en-US" sz="3600" dirty="0">
              <a:solidFill>
                <a:schemeClr val="tx1">
                  <a:alpha val="89125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B8E667-D4A9-5018-F744-2578CB902959}"/>
              </a:ext>
            </a:extLst>
          </p:cNvPr>
          <p:cNvSpPr txBox="1"/>
          <p:nvPr/>
        </p:nvSpPr>
        <p:spPr>
          <a:xfrm>
            <a:off x="4984596" y="3487751"/>
            <a:ext cx="4809892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4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600" dirty="0">
                <a:solidFill>
                  <a:schemeClr val="tx1">
                    <a:alpha val="89125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원소 제거 </a:t>
            </a:r>
            <a:r>
              <a:rPr kumimoji="1" lang="en-US" altLang="ko-KR" sz="3600" dirty="0">
                <a:solidFill>
                  <a:schemeClr val="tx1">
                    <a:alpha val="89125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O(</a:t>
            </a:r>
            <a:r>
              <a:rPr kumimoji="1" lang="en-US" altLang="ko-KR" sz="3600" dirty="0" err="1">
                <a:solidFill>
                  <a:schemeClr val="tx1">
                    <a:alpha val="89125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LogN</a:t>
            </a:r>
            <a:r>
              <a:rPr kumimoji="1" lang="en-US" altLang="ko-KR" sz="3600" dirty="0">
                <a:solidFill>
                  <a:schemeClr val="tx1">
                    <a:alpha val="89125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kumimoji="1" lang="ko-KR" altLang="en-US" sz="3600" dirty="0">
              <a:solidFill>
                <a:schemeClr val="tx1">
                  <a:alpha val="89125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06E7DA00-94E1-08AA-7CAE-EA0DFFB00D74}"/>
              </a:ext>
            </a:extLst>
          </p:cNvPr>
          <p:cNvCxnSpPr>
            <a:stCxn id="2" idx="7"/>
          </p:cNvCxnSpPr>
          <p:nvPr/>
        </p:nvCxnSpPr>
        <p:spPr>
          <a:xfrm flipV="1">
            <a:off x="3640894" y="1170878"/>
            <a:ext cx="356829" cy="334517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DC73F6D5-FAA2-1933-82CB-4FEB880DDA70}"/>
              </a:ext>
            </a:extLst>
          </p:cNvPr>
          <p:cNvCxnSpPr>
            <a:cxnSpLocks/>
          </p:cNvCxnSpPr>
          <p:nvPr/>
        </p:nvCxnSpPr>
        <p:spPr>
          <a:xfrm>
            <a:off x="3986572" y="1170878"/>
            <a:ext cx="2109428" cy="0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B0B1E94-358C-84C6-7116-648BE5D12078}"/>
              </a:ext>
            </a:extLst>
          </p:cNvPr>
          <p:cNvSpPr txBox="1"/>
          <p:nvPr/>
        </p:nvSpPr>
        <p:spPr>
          <a:xfrm>
            <a:off x="6096000" y="870215"/>
            <a:ext cx="4809892" cy="646331"/>
          </a:xfrm>
          <a:prstGeom prst="rect">
            <a:avLst/>
          </a:prstGeom>
          <a:solidFill>
            <a:schemeClr val="accent2">
              <a:lumMod val="20000"/>
              <a:lumOff val="80000"/>
              <a:alpha val="4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600" dirty="0">
                <a:solidFill>
                  <a:schemeClr val="tx1">
                    <a:alpha val="89125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최대</a:t>
            </a:r>
            <a:r>
              <a:rPr kumimoji="1" lang="en-US" altLang="ko-KR" sz="3600" dirty="0">
                <a:solidFill>
                  <a:schemeClr val="tx1">
                    <a:alpha val="89125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kumimoji="1" lang="ko-KR" altLang="en-US" sz="3600" dirty="0">
                <a:solidFill>
                  <a:schemeClr val="tx1">
                    <a:alpha val="89125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최소 원소 탐색 </a:t>
            </a:r>
            <a:r>
              <a:rPr kumimoji="1" lang="en-US" altLang="ko-KR" sz="3600" dirty="0">
                <a:solidFill>
                  <a:schemeClr val="tx1">
                    <a:alpha val="89125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O(1)</a:t>
            </a:r>
            <a:endParaRPr kumimoji="1" lang="ko-KR" altLang="en-US" sz="3600" dirty="0">
              <a:solidFill>
                <a:schemeClr val="tx1">
                  <a:alpha val="89125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AD55E3-FD09-04DF-37FA-42CEA0D94B50}"/>
              </a:ext>
            </a:extLst>
          </p:cNvPr>
          <p:cNvSpPr txBox="1"/>
          <p:nvPr/>
        </p:nvSpPr>
        <p:spPr>
          <a:xfrm>
            <a:off x="-223498" y="33673"/>
            <a:ext cx="3636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#3 Max Heap</a:t>
            </a:r>
          </a:p>
        </p:txBody>
      </p:sp>
    </p:spTree>
    <p:extLst>
      <p:ext uri="{BB962C8B-B14F-4D97-AF65-F5344CB8AC3E}">
        <p14:creationId xmlns:p14="http://schemas.microsoft.com/office/powerpoint/2010/main" val="42830219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251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AB0360E-2440-E11C-746F-953B18C4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48" y="133350"/>
            <a:ext cx="6159500" cy="65913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B6A4963-1610-DFD8-EFED-25F6CC453C7A}"/>
              </a:ext>
            </a:extLst>
          </p:cNvPr>
          <p:cNvSpPr/>
          <p:nvPr/>
        </p:nvSpPr>
        <p:spPr>
          <a:xfrm>
            <a:off x="250748" y="434898"/>
            <a:ext cx="6159500" cy="301082"/>
          </a:xfrm>
          <a:prstGeom prst="rect">
            <a:avLst/>
          </a:prstGeom>
          <a:solidFill>
            <a:schemeClr val="accent1">
              <a:lumMod val="20000"/>
              <a:lumOff val="80000"/>
              <a:alpha val="34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18CEF5-85CD-D338-F8ED-F9C02A218FE2}"/>
              </a:ext>
            </a:extLst>
          </p:cNvPr>
          <p:cNvSpPr/>
          <p:nvPr/>
        </p:nvSpPr>
        <p:spPr>
          <a:xfrm>
            <a:off x="250748" y="2672575"/>
            <a:ext cx="6159500" cy="301082"/>
          </a:xfrm>
          <a:prstGeom prst="rect">
            <a:avLst/>
          </a:prstGeom>
          <a:solidFill>
            <a:schemeClr val="accent1">
              <a:lumMod val="20000"/>
              <a:lumOff val="80000"/>
              <a:alpha val="34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1A0178-19DD-0516-47C9-94CB98DA0DC7}"/>
              </a:ext>
            </a:extLst>
          </p:cNvPr>
          <p:cNvSpPr txBox="1"/>
          <p:nvPr/>
        </p:nvSpPr>
        <p:spPr>
          <a:xfrm>
            <a:off x="6646127" y="1495746"/>
            <a:ext cx="2968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priority_queue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선언</a:t>
            </a:r>
            <a:endParaRPr kumimoji="1"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B15DC511-55F3-B18C-5875-F9D127AE2313}"/>
              </a:ext>
            </a:extLst>
          </p:cNvPr>
          <p:cNvCxnSpPr>
            <a:cxnSpLocks/>
          </p:cNvCxnSpPr>
          <p:nvPr/>
        </p:nvCxnSpPr>
        <p:spPr>
          <a:xfrm>
            <a:off x="6646127" y="585439"/>
            <a:ext cx="0" cy="223582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67AFCD-EF9E-43D3-D4A7-B27E8AF1FD83}"/>
              </a:ext>
            </a:extLst>
          </p:cNvPr>
          <p:cNvSpPr/>
          <p:nvPr/>
        </p:nvSpPr>
        <p:spPr>
          <a:xfrm>
            <a:off x="250748" y="2975514"/>
            <a:ext cx="6159500" cy="1083530"/>
          </a:xfrm>
          <a:prstGeom prst="rect">
            <a:avLst/>
          </a:prstGeom>
          <a:solidFill>
            <a:schemeClr val="accent1">
              <a:lumMod val="40000"/>
              <a:lumOff val="60000"/>
              <a:alpha val="34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5025A327-8C63-DB10-30A1-D1ECAD678D16}"/>
              </a:ext>
            </a:extLst>
          </p:cNvPr>
          <p:cNvCxnSpPr>
            <a:cxnSpLocks/>
          </p:cNvCxnSpPr>
          <p:nvPr/>
        </p:nvCxnSpPr>
        <p:spPr>
          <a:xfrm>
            <a:off x="6646127" y="3101898"/>
            <a:ext cx="0" cy="867936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604726-A367-E025-6D62-45DA29585D63}"/>
              </a:ext>
            </a:extLst>
          </p:cNvPr>
          <p:cNvSpPr txBox="1"/>
          <p:nvPr/>
        </p:nvSpPr>
        <p:spPr>
          <a:xfrm>
            <a:off x="6410248" y="3254296"/>
            <a:ext cx="488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priority_queue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push (5, 3, 6, 1)</a:t>
            </a:r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D59D429A-8DE3-D901-ACF8-68DAC3E6261C}"/>
              </a:ext>
            </a:extLst>
          </p:cNvPr>
          <p:cNvCxnSpPr>
            <a:cxnSpLocks/>
          </p:cNvCxnSpPr>
          <p:nvPr/>
        </p:nvCxnSpPr>
        <p:spPr>
          <a:xfrm>
            <a:off x="6646127" y="4338570"/>
            <a:ext cx="0" cy="1437761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5FFDAA-83BD-ACC9-CB31-90B804D97655}"/>
              </a:ext>
            </a:extLst>
          </p:cNvPr>
          <p:cNvSpPr/>
          <p:nvPr/>
        </p:nvSpPr>
        <p:spPr>
          <a:xfrm>
            <a:off x="250748" y="4338570"/>
            <a:ext cx="6159500" cy="1437761"/>
          </a:xfrm>
          <a:prstGeom prst="rect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FD3696-5384-B777-7EDA-C0E939791CFF}"/>
              </a:ext>
            </a:extLst>
          </p:cNvPr>
          <p:cNvSpPr txBox="1"/>
          <p:nvPr/>
        </p:nvSpPr>
        <p:spPr>
          <a:xfrm>
            <a:off x="6096000" y="4787214"/>
            <a:ext cx="488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priority_queue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pop (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출력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55BBDB-76EC-B096-75D1-8053E988A0F9}"/>
              </a:ext>
            </a:extLst>
          </p:cNvPr>
          <p:cNvSpPr txBox="1"/>
          <p:nvPr/>
        </p:nvSpPr>
        <p:spPr>
          <a:xfrm>
            <a:off x="7053913" y="447328"/>
            <a:ext cx="2968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13925268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72E2202-6653-F0C0-57FD-A63173E77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67" y="1054410"/>
            <a:ext cx="6311900" cy="40132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69FEF72-AE84-881C-0FB7-7F843D781532}"/>
              </a:ext>
            </a:extLst>
          </p:cNvPr>
          <p:cNvSpPr/>
          <p:nvPr/>
        </p:nvSpPr>
        <p:spPr>
          <a:xfrm>
            <a:off x="707948" y="1683834"/>
            <a:ext cx="5388052" cy="301082"/>
          </a:xfrm>
          <a:prstGeom prst="rect">
            <a:avLst/>
          </a:prstGeom>
          <a:solidFill>
            <a:schemeClr val="accent1">
              <a:lumMod val="20000"/>
              <a:lumOff val="80000"/>
              <a:alpha val="34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16E9D-B52C-A827-36D4-C83613530955}"/>
              </a:ext>
            </a:extLst>
          </p:cNvPr>
          <p:cNvSpPr txBox="1"/>
          <p:nvPr/>
        </p:nvSpPr>
        <p:spPr>
          <a:xfrm>
            <a:off x="7190683" y="1664780"/>
            <a:ext cx="2968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PriorityQueue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선언</a:t>
            </a:r>
            <a:endParaRPr kumimoji="1"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85C80B-9E67-12AA-7C2D-63CEC7790C4A}"/>
              </a:ext>
            </a:extLst>
          </p:cNvPr>
          <p:cNvSpPr/>
          <p:nvPr/>
        </p:nvSpPr>
        <p:spPr>
          <a:xfrm>
            <a:off x="752552" y="2272988"/>
            <a:ext cx="5388052" cy="1083530"/>
          </a:xfrm>
          <a:prstGeom prst="rect">
            <a:avLst/>
          </a:prstGeom>
          <a:solidFill>
            <a:schemeClr val="accent1">
              <a:lumMod val="40000"/>
              <a:lumOff val="60000"/>
              <a:alpha val="34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8E8917E-699A-F24D-12EA-AA6FAF47E88D}"/>
              </a:ext>
            </a:extLst>
          </p:cNvPr>
          <p:cNvCxnSpPr>
            <a:cxnSpLocks/>
          </p:cNvCxnSpPr>
          <p:nvPr/>
        </p:nvCxnSpPr>
        <p:spPr>
          <a:xfrm>
            <a:off x="7190683" y="2432825"/>
            <a:ext cx="0" cy="867936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1B072D-CD02-3385-56BA-189C4F0BC1AE}"/>
              </a:ext>
            </a:extLst>
          </p:cNvPr>
          <p:cNvSpPr txBox="1"/>
          <p:nvPr/>
        </p:nvSpPr>
        <p:spPr>
          <a:xfrm>
            <a:off x="6854443" y="2583920"/>
            <a:ext cx="488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priority_queue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push (5, 3, 6, 1)</a:t>
            </a: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7C59A93-D41F-00C4-B26D-DFC37C093739}"/>
              </a:ext>
            </a:extLst>
          </p:cNvPr>
          <p:cNvCxnSpPr>
            <a:cxnSpLocks/>
          </p:cNvCxnSpPr>
          <p:nvPr/>
        </p:nvCxnSpPr>
        <p:spPr>
          <a:xfrm>
            <a:off x="7190683" y="3669497"/>
            <a:ext cx="0" cy="1047469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A77E3540-A90F-755D-203E-594B7702A5B3}"/>
              </a:ext>
            </a:extLst>
          </p:cNvPr>
          <p:cNvCxnSpPr>
            <a:cxnSpLocks/>
          </p:cNvCxnSpPr>
          <p:nvPr/>
        </p:nvCxnSpPr>
        <p:spPr>
          <a:xfrm>
            <a:off x="7190683" y="1683834"/>
            <a:ext cx="0" cy="442611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A5910C-7432-51E0-77F8-EC7375AA6026}"/>
              </a:ext>
            </a:extLst>
          </p:cNvPr>
          <p:cNvSpPr/>
          <p:nvPr/>
        </p:nvSpPr>
        <p:spPr>
          <a:xfrm>
            <a:off x="752552" y="3607549"/>
            <a:ext cx="5648248" cy="1109417"/>
          </a:xfrm>
          <a:prstGeom prst="rect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5A0541-1A7B-07A9-9D23-E8BE3E0ED665}"/>
              </a:ext>
            </a:extLst>
          </p:cNvPr>
          <p:cNvSpPr txBox="1"/>
          <p:nvPr/>
        </p:nvSpPr>
        <p:spPr>
          <a:xfrm>
            <a:off x="6664867" y="3812416"/>
            <a:ext cx="488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priority_queue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pop (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출력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1E1569-0273-1887-8E7B-C6742B92DEC9}"/>
              </a:ext>
            </a:extLst>
          </p:cNvPr>
          <p:cNvSpPr txBox="1"/>
          <p:nvPr/>
        </p:nvSpPr>
        <p:spPr>
          <a:xfrm>
            <a:off x="7053913" y="447328"/>
            <a:ext cx="2968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4059225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CD46722E-C10B-AE6C-C236-B88CE2203D36}"/>
              </a:ext>
            </a:extLst>
          </p:cNvPr>
          <p:cNvCxnSpPr>
            <a:cxnSpLocks/>
          </p:cNvCxnSpPr>
          <p:nvPr/>
        </p:nvCxnSpPr>
        <p:spPr>
          <a:xfrm>
            <a:off x="3479180" y="2403088"/>
            <a:ext cx="5018049" cy="0"/>
          </a:xfrm>
          <a:prstGeom prst="line">
            <a:avLst/>
          </a:prstGeom>
          <a:ln w="984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57FF17-07FD-E1FD-565F-2041A84C150C}"/>
              </a:ext>
            </a:extLst>
          </p:cNvPr>
          <p:cNvSpPr/>
          <p:nvPr/>
        </p:nvSpPr>
        <p:spPr>
          <a:xfrm>
            <a:off x="3813719" y="2637264"/>
            <a:ext cx="847492" cy="79173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alpha val="66000"/>
                  </a:schemeClr>
                </a:solidFill>
              </a:rPr>
              <a:t>5</a:t>
            </a:r>
            <a:endParaRPr kumimoji="1" lang="ko-KR" altLang="en-US" b="1" dirty="0">
              <a:solidFill>
                <a:schemeClr val="tx1">
                  <a:alpha val="66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7268B4-2286-26A8-9641-8F8FC616D943}"/>
              </a:ext>
            </a:extLst>
          </p:cNvPr>
          <p:cNvSpPr/>
          <p:nvPr/>
        </p:nvSpPr>
        <p:spPr>
          <a:xfrm>
            <a:off x="4947427" y="2637264"/>
            <a:ext cx="847492" cy="79173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alpha val="66000"/>
                  </a:schemeClr>
                </a:solidFill>
              </a:rPr>
              <a:t>3</a:t>
            </a:r>
            <a:endParaRPr kumimoji="1" lang="ko-KR" altLang="en-US" b="1" dirty="0">
              <a:solidFill>
                <a:schemeClr val="tx1">
                  <a:alpha val="66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28B79C-8428-DB4E-E367-497091B2814F}"/>
              </a:ext>
            </a:extLst>
          </p:cNvPr>
          <p:cNvSpPr/>
          <p:nvPr/>
        </p:nvSpPr>
        <p:spPr>
          <a:xfrm>
            <a:off x="6081135" y="2637264"/>
            <a:ext cx="847492" cy="79173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alpha val="66000"/>
                  </a:schemeClr>
                </a:solidFill>
              </a:rPr>
              <a:t>6</a:t>
            </a:r>
            <a:endParaRPr kumimoji="1" lang="ko-KR" altLang="en-US" b="1" dirty="0">
              <a:solidFill>
                <a:schemeClr val="tx1">
                  <a:alpha val="66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C3EDFB-A21D-CA30-D7AF-C634B39C35CD}"/>
              </a:ext>
            </a:extLst>
          </p:cNvPr>
          <p:cNvSpPr/>
          <p:nvPr/>
        </p:nvSpPr>
        <p:spPr>
          <a:xfrm>
            <a:off x="7185109" y="2637264"/>
            <a:ext cx="847492" cy="79173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alpha val="66000"/>
                  </a:schemeClr>
                </a:solidFill>
              </a:rPr>
              <a:t>1</a:t>
            </a:r>
            <a:endParaRPr kumimoji="1" lang="ko-KR" altLang="en-US" b="1" dirty="0">
              <a:solidFill>
                <a:schemeClr val="tx1">
                  <a:alpha val="66000"/>
                </a:schemeClr>
              </a:solidFill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E9C8A4BA-97BA-A81B-FC57-77A1B94225DE}"/>
              </a:ext>
            </a:extLst>
          </p:cNvPr>
          <p:cNvCxnSpPr>
            <a:cxnSpLocks/>
          </p:cNvCxnSpPr>
          <p:nvPr/>
        </p:nvCxnSpPr>
        <p:spPr>
          <a:xfrm>
            <a:off x="3479180" y="3704063"/>
            <a:ext cx="5018049" cy="0"/>
          </a:xfrm>
          <a:prstGeom prst="line">
            <a:avLst/>
          </a:prstGeom>
          <a:ln w="984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4C8467-47F9-B4B8-1A03-D20A0BC42EFE}"/>
              </a:ext>
            </a:extLst>
          </p:cNvPr>
          <p:cNvSpPr txBox="1"/>
          <p:nvPr/>
        </p:nvSpPr>
        <p:spPr>
          <a:xfrm>
            <a:off x="3586975" y="1434559"/>
            <a:ext cx="5018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Normal Queue</a:t>
            </a:r>
          </a:p>
        </p:txBody>
      </p:sp>
    </p:spTree>
    <p:extLst>
      <p:ext uri="{BB962C8B-B14F-4D97-AF65-F5344CB8AC3E}">
        <p14:creationId xmlns:p14="http://schemas.microsoft.com/office/powerpoint/2010/main" val="34746446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CD46722E-C10B-AE6C-C236-B88CE2203D36}"/>
              </a:ext>
            </a:extLst>
          </p:cNvPr>
          <p:cNvCxnSpPr>
            <a:cxnSpLocks/>
          </p:cNvCxnSpPr>
          <p:nvPr/>
        </p:nvCxnSpPr>
        <p:spPr>
          <a:xfrm>
            <a:off x="3479180" y="2246970"/>
            <a:ext cx="5018049" cy="0"/>
          </a:xfrm>
          <a:prstGeom prst="line">
            <a:avLst/>
          </a:prstGeom>
          <a:ln w="984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57FF17-07FD-E1FD-565F-2041A84C150C}"/>
              </a:ext>
            </a:extLst>
          </p:cNvPr>
          <p:cNvSpPr/>
          <p:nvPr/>
        </p:nvSpPr>
        <p:spPr>
          <a:xfrm>
            <a:off x="3813719" y="2481146"/>
            <a:ext cx="847492" cy="79173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alpha val="66000"/>
                  </a:schemeClr>
                </a:solidFill>
              </a:rPr>
              <a:t>6</a:t>
            </a:r>
            <a:endParaRPr kumimoji="1" lang="ko-KR" altLang="en-US" b="1" dirty="0">
              <a:solidFill>
                <a:schemeClr val="tx1">
                  <a:alpha val="66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7268B4-2286-26A8-9641-8F8FC616D943}"/>
              </a:ext>
            </a:extLst>
          </p:cNvPr>
          <p:cNvSpPr/>
          <p:nvPr/>
        </p:nvSpPr>
        <p:spPr>
          <a:xfrm>
            <a:off x="4947427" y="2481146"/>
            <a:ext cx="847492" cy="79173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alpha val="66000"/>
                  </a:schemeClr>
                </a:solidFill>
              </a:rPr>
              <a:t>5</a:t>
            </a:r>
            <a:endParaRPr kumimoji="1" lang="ko-KR" altLang="en-US" b="1" dirty="0">
              <a:solidFill>
                <a:schemeClr val="tx1">
                  <a:alpha val="66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28B79C-8428-DB4E-E367-497091B2814F}"/>
              </a:ext>
            </a:extLst>
          </p:cNvPr>
          <p:cNvSpPr/>
          <p:nvPr/>
        </p:nvSpPr>
        <p:spPr>
          <a:xfrm>
            <a:off x="6081135" y="2481146"/>
            <a:ext cx="847492" cy="79173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alpha val="66000"/>
                  </a:schemeClr>
                </a:solidFill>
              </a:rPr>
              <a:t>3</a:t>
            </a:r>
            <a:endParaRPr kumimoji="1" lang="ko-KR" altLang="en-US" b="1" dirty="0">
              <a:solidFill>
                <a:schemeClr val="tx1">
                  <a:alpha val="66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C3EDFB-A21D-CA30-D7AF-C634B39C35CD}"/>
              </a:ext>
            </a:extLst>
          </p:cNvPr>
          <p:cNvSpPr/>
          <p:nvPr/>
        </p:nvSpPr>
        <p:spPr>
          <a:xfrm>
            <a:off x="7185109" y="2481146"/>
            <a:ext cx="847492" cy="79173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alpha val="66000"/>
                  </a:schemeClr>
                </a:solidFill>
              </a:rPr>
              <a:t>1</a:t>
            </a:r>
            <a:endParaRPr kumimoji="1" lang="ko-KR" altLang="en-US" b="1" dirty="0">
              <a:solidFill>
                <a:schemeClr val="tx1">
                  <a:alpha val="66000"/>
                </a:schemeClr>
              </a:solidFill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E9C8A4BA-97BA-A81B-FC57-77A1B94225DE}"/>
              </a:ext>
            </a:extLst>
          </p:cNvPr>
          <p:cNvCxnSpPr>
            <a:cxnSpLocks/>
          </p:cNvCxnSpPr>
          <p:nvPr/>
        </p:nvCxnSpPr>
        <p:spPr>
          <a:xfrm>
            <a:off x="3479180" y="3547945"/>
            <a:ext cx="5018049" cy="0"/>
          </a:xfrm>
          <a:prstGeom prst="line">
            <a:avLst/>
          </a:prstGeom>
          <a:ln w="984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4C8467-47F9-B4B8-1A03-D20A0BC42EFE}"/>
              </a:ext>
            </a:extLst>
          </p:cNvPr>
          <p:cNvSpPr txBox="1"/>
          <p:nvPr/>
        </p:nvSpPr>
        <p:spPr>
          <a:xfrm>
            <a:off x="2917902" y="1298885"/>
            <a:ext cx="6616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Priority Queue C++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ED6DED-5601-4999-86B9-3F2C73D56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589" y="426922"/>
            <a:ext cx="4416822" cy="7548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436B506-BDB7-4F2F-33EB-1D312F247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527" y="4017967"/>
            <a:ext cx="8385071" cy="8309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4DA6F6-A4AA-FD11-9A0A-AD75613CEDB1}"/>
              </a:ext>
            </a:extLst>
          </p:cNvPr>
          <p:cNvSpPr txBox="1"/>
          <p:nvPr/>
        </p:nvSpPr>
        <p:spPr>
          <a:xfrm>
            <a:off x="3062866" y="5036254"/>
            <a:ext cx="66163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C++ Priority Queue</a:t>
            </a:r>
            <a:r>
              <a:rPr kumimoji="1"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</a:t>
            </a:r>
            <a:endParaRPr kumimoji="1" lang="en-US" altLang="ko-KR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Default</a:t>
            </a:r>
            <a:r>
              <a:rPr kumimoji="1"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</a:t>
            </a:r>
            <a:r>
              <a:rPr kumimoji="1" lang="en-US" altLang="ko-KR" sz="4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Max Heap</a:t>
            </a:r>
          </a:p>
        </p:txBody>
      </p:sp>
    </p:spTree>
    <p:extLst>
      <p:ext uri="{BB962C8B-B14F-4D97-AF65-F5344CB8AC3E}">
        <p14:creationId xmlns:p14="http://schemas.microsoft.com/office/powerpoint/2010/main" val="30264057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CD46722E-C10B-AE6C-C236-B88CE2203D36}"/>
              </a:ext>
            </a:extLst>
          </p:cNvPr>
          <p:cNvCxnSpPr>
            <a:cxnSpLocks/>
          </p:cNvCxnSpPr>
          <p:nvPr/>
        </p:nvCxnSpPr>
        <p:spPr>
          <a:xfrm>
            <a:off x="3479180" y="2246970"/>
            <a:ext cx="5018049" cy="0"/>
          </a:xfrm>
          <a:prstGeom prst="line">
            <a:avLst/>
          </a:prstGeom>
          <a:ln w="984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57FF17-07FD-E1FD-565F-2041A84C150C}"/>
              </a:ext>
            </a:extLst>
          </p:cNvPr>
          <p:cNvSpPr/>
          <p:nvPr/>
        </p:nvSpPr>
        <p:spPr>
          <a:xfrm>
            <a:off x="3813719" y="2481146"/>
            <a:ext cx="847492" cy="79173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alpha val="66000"/>
                  </a:schemeClr>
                </a:solidFill>
              </a:rPr>
              <a:t>1</a:t>
            </a:r>
            <a:endParaRPr kumimoji="1" lang="ko-KR" altLang="en-US" b="1" dirty="0">
              <a:solidFill>
                <a:schemeClr val="tx1">
                  <a:alpha val="66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7268B4-2286-26A8-9641-8F8FC616D943}"/>
              </a:ext>
            </a:extLst>
          </p:cNvPr>
          <p:cNvSpPr/>
          <p:nvPr/>
        </p:nvSpPr>
        <p:spPr>
          <a:xfrm>
            <a:off x="4947427" y="2481146"/>
            <a:ext cx="847492" cy="79173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alpha val="66000"/>
                  </a:schemeClr>
                </a:solidFill>
              </a:rPr>
              <a:t>3</a:t>
            </a:r>
            <a:endParaRPr kumimoji="1" lang="ko-KR" altLang="en-US" b="1" dirty="0">
              <a:solidFill>
                <a:schemeClr val="tx1">
                  <a:alpha val="66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28B79C-8428-DB4E-E367-497091B2814F}"/>
              </a:ext>
            </a:extLst>
          </p:cNvPr>
          <p:cNvSpPr/>
          <p:nvPr/>
        </p:nvSpPr>
        <p:spPr>
          <a:xfrm>
            <a:off x="6081135" y="2481146"/>
            <a:ext cx="847492" cy="79173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alpha val="66000"/>
                  </a:schemeClr>
                </a:solidFill>
              </a:rPr>
              <a:t>5</a:t>
            </a:r>
            <a:endParaRPr kumimoji="1" lang="ko-KR" altLang="en-US" b="1" dirty="0">
              <a:solidFill>
                <a:schemeClr val="tx1">
                  <a:alpha val="66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C3EDFB-A21D-CA30-D7AF-C634B39C35CD}"/>
              </a:ext>
            </a:extLst>
          </p:cNvPr>
          <p:cNvSpPr/>
          <p:nvPr/>
        </p:nvSpPr>
        <p:spPr>
          <a:xfrm>
            <a:off x="7185109" y="2481146"/>
            <a:ext cx="847492" cy="79173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alpha val="66000"/>
                  </a:schemeClr>
                </a:solidFill>
              </a:rPr>
              <a:t>6</a:t>
            </a:r>
            <a:endParaRPr kumimoji="1" lang="ko-KR" altLang="en-US" b="1" dirty="0">
              <a:solidFill>
                <a:schemeClr val="tx1">
                  <a:alpha val="66000"/>
                </a:schemeClr>
              </a:solidFill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E9C8A4BA-97BA-A81B-FC57-77A1B94225DE}"/>
              </a:ext>
            </a:extLst>
          </p:cNvPr>
          <p:cNvCxnSpPr>
            <a:cxnSpLocks/>
          </p:cNvCxnSpPr>
          <p:nvPr/>
        </p:nvCxnSpPr>
        <p:spPr>
          <a:xfrm>
            <a:off x="3479180" y="3547945"/>
            <a:ext cx="5018049" cy="0"/>
          </a:xfrm>
          <a:prstGeom prst="line">
            <a:avLst/>
          </a:prstGeom>
          <a:ln w="984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4C8467-47F9-B4B8-1A03-D20A0BC42EFE}"/>
              </a:ext>
            </a:extLst>
          </p:cNvPr>
          <p:cNvSpPr txBox="1"/>
          <p:nvPr/>
        </p:nvSpPr>
        <p:spPr>
          <a:xfrm>
            <a:off x="2917902" y="1298885"/>
            <a:ext cx="6616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Priority Queue Java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DA6F6-A4AA-FD11-9A0A-AD75613CEDB1}"/>
              </a:ext>
            </a:extLst>
          </p:cNvPr>
          <p:cNvSpPr txBox="1"/>
          <p:nvPr/>
        </p:nvSpPr>
        <p:spPr>
          <a:xfrm>
            <a:off x="3062866" y="5036254"/>
            <a:ext cx="66163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Java Priority Queue</a:t>
            </a:r>
            <a:r>
              <a:rPr kumimoji="1"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</a:t>
            </a:r>
            <a:endParaRPr kumimoji="1" lang="en-US" altLang="ko-KR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Default</a:t>
            </a:r>
            <a:r>
              <a:rPr kumimoji="1"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</a:t>
            </a:r>
            <a:r>
              <a:rPr kumimoji="1" lang="en-US" altLang="ko-KR" sz="4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Min Heap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1CF72A9-4C52-0DC8-BECA-EFC67F49B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268" y="386147"/>
            <a:ext cx="4049658" cy="7574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71AD4F6-D909-9BFE-AF15-262E8B99F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064" y="3823009"/>
            <a:ext cx="10339510" cy="83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6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C553B812-5E85-45F7-D274-483E1F48D792}"/>
              </a:ext>
            </a:extLst>
          </p:cNvPr>
          <p:cNvSpPr/>
          <p:nvPr/>
        </p:nvSpPr>
        <p:spPr>
          <a:xfrm>
            <a:off x="936703" y="2152185"/>
            <a:ext cx="2564780" cy="2553629"/>
          </a:xfrm>
          <a:prstGeom prst="ellipse">
            <a:avLst/>
          </a:prstGeom>
          <a:solidFill>
            <a:srgbClr val="002060">
              <a:alpha val="4243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err="1"/>
              <a:t>BruteForce</a:t>
            </a:r>
            <a:endParaRPr kumimoji="1" lang="en-US" altLang="ko-KR" sz="2400" dirty="0"/>
          </a:p>
          <a:p>
            <a:pPr algn="ctr"/>
            <a:r>
              <a:rPr kumimoji="1" lang="en-US" altLang="ko-KR" sz="2400" dirty="0"/>
              <a:t>Algorithm</a:t>
            </a:r>
            <a:endParaRPr kumimoji="1" lang="ko-KR" altLang="en-US" sz="2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CF97988-3580-E2A8-E699-69B5AD3736DE}"/>
              </a:ext>
            </a:extLst>
          </p:cNvPr>
          <p:cNvSpPr/>
          <p:nvPr/>
        </p:nvSpPr>
        <p:spPr>
          <a:xfrm>
            <a:off x="4813610" y="2152185"/>
            <a:ext cx="2564780" cy="2553629"/>
          </a:xfrm>
          <a:prstGeom prst="ellipse">
            <a:avLst/>
          </a:prstGeom>
          <a:solidFill>
            <a:srgbClr val="002060">
              <a:alpha val="4243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DP</a:t>
            </a:r>
            <a:br>
              <a:rPr kumimoji="1" lang="en-US" altLang="ko-KR" dirty="0"/>
            </a:br>
            <a:r>
              <a:rPr kumimoji="1" lang="en-US" altLang="ko-KR" dirty="0"/>
              <a:t>Dynamic</a:t>
            </a:r>
            <a:br>
              <a:rPr kumimoji="1" lang="en-US" altLang="ko-KR" dirty="0"/>
            </a:br>
            <a:r>
              <a:rPr kumimoji="1" lang="en-US" altLang="ko-KR" dirty="0"/>
              <a:t>Programming</a:t>
            </a:r>
            <a:endParaRPr kumimoji="1"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A21C165-1C5B-46E2-567C-55A18FBC8F85}"/>
              </a:ext>
            </a:extLst>
          </p:cNvPr>
          <p:cNvSpPr/>
          <p:nvPr/>
        </p:nvSpPr>
        <p:spPr>
          <a:xfrm>
            <a:off x="8690517" y="2152184"/>
            <a:ext cx="2564780" cy="2553629"/>
          </a:xfrm>
          <a:prstGeom prst="ellipse">
            <a:avLst/>
          </a:prstGeom>
          <a:solidFill>
            <a:srgbClr val="002060">
              <a:alpha val="4243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55EEB-5774-6582-CB75-87378E987E19}"/>
              </a:ext>
            </a:extLst>
          </p:cNvPr>
          <p:cNvSpPr txBox="1"/>
          <p:nvPr/>
        </p:nvSpPr>
        <p:spPr>
          <a:xfrm>
            <a:off x="2175417" y="858644"/>
            <a:ext cx="7841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PS Solve Logic</a:t>
            </a:r>
            <a:endParaRPr kumimoji="1" lang="ko-KR" altLang="en-US" sz="4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85AE586-7451-9E8B-B592-D4A5FD571745}"/>
              </a:ext>
            </a:extLst>
          </p:cNvPr>
          <p:cNvCxnSpPr/>
          <p:nvPr/>
        </p:nvCxnSpPr>
        <p:spPr>
          <a:xfrm>
            <a:off x="3925229" y="3345366"/>
            <a:ext cx="312234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FFC484D-25C4-8C22-7A20-D1C1FC7AC6CF}"/>
              </a:ext>
            </a:extLst>
          </p:cNvPr>
          <p:cNvCxnSpPr/>
          <p:nvPr/>
        </p:nvCxnSpPr>
        <p:spPr>
          <a:xfrm>
            <a:off x="7913649" y="3345366"/>
            <a:ext cx="312234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01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C553B812-5E85-45F7-D274-483E1F48D792}"/>
              </a:ext>
            </a:extLst>
          </p:cNvPr>
          <p:cNvSpPr/>
          <p:nvPr/>
        </p:nvSpPr>
        <p:spPr>
          <a:xfrm>
            <a:off x="936703" y="2152185"/>
            <a:ext cx="2564780" cy="2553629"/>
          </a:xfrm>
          <a:prstGeom prst="ellipse">
            <a:avLst/>
          </a:prstGeom>
          <a:solidFill>
            <a:srgbClr val="002060">
              <a:alpha val="4243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err="1"/>
              <a:t>BruteForce</a:t>
            </a:r>
            <a:endParaRPr kumimoji="1" lang="en-US" altLang="ko-KR" sz="2400" dirty="0"/>
          </a:p>
          <a:p>
            <a:pPr algn="ctr"/>
            <a:r>
              <a:rPr kumimoji="1" lang="en-US" altLang="ko-KR" sz="2400" dirty="0"/>
              <a:t>Algorithm</a:t>
            </a:r>
            <a:endParaRPr kumimoji="1" lang="ko-KR" altLang="en-US" sz="2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CF97988-3580-E2A8-E699-69B5AD3736DE}"/>
              </a:ext>
            </a:extLst>
          </p:cNvPr>
          <p:cNvSpPr/>
          <p:nvPr/>
        </p:nvSpPr>
        <p:spPr>
          <a:xfrm>
            <a:off x="4813610" y="2152185"/>
            <a:ext cx="2564780" cy="2553629"/>
          </a:xfrm>
          <a:prstGeom prst="ellipse">
            <a:avLst/>
          </a:prstGeom>
          <a:solidFill>
            <a:srgbClr val="002060">
              <a:alpha val="4243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DP</a:t>
            </a:r>
            <a:br>
              <a:rPr kumimoji="1" lang="en-US" altLang="ko-KR" dirty="0"/>
            </a:br>
            <a:r>
              <a:rPr kumimoji="1" lang="en-US" altLang="ko-KR" dirty="0"/>
              <a:t>Dynamic</a:t>
            </a:r>
            <a:br>
              <a:rPr kumimoji="1" lang="en-US" altLang="ko-KR" dirty="0"/>
            </a:br>
            <a:r>
              <a:rPr kumimoji="1" lang="en-US" altLang="ko-KR" dirty="0"/>
              <a:t>Programming</a:t>
            </a:r>
            <a:endParaRPr kumimoji="1"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A21C165-1C5B-46E2-567C-55A18FBC8F85}"/>
              </a:ext>
            </a:extLst>
          </p:cNvPr>
          <p:cNvSpPr/>
          <p:nvPr/>
        </p:nvSpPr>
        <p:spPr>
          <a:xfrm>
            <a:off x="8690517" y="2152184"/>
            <a:ext cx="2564780" cy="2553629"/>
          </a:xfrm>
          <a:prstGeom prst="ellipse">
            <a:avLst/>
          </a:prstGeom>
          <a:solidFill>
            <a:srgbClr val="FF0000">
              <a:alpha val="4243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Greedy</a:t>
            </a:r>
            <a:br>
              <a:rPr kumimoji="1" lang="en-US" altLang="ko-KR" sz="2400" dirty="0"/>
            </a:br>
            <a:r>
              <a:rPr kumimoji="1" lang="en-US" altLang="ko-KR" sz="2400" dirty="0"/>
              <a:t>Algorithm</a:t>
            </a:r>
            <a:endParaRPr kumimoji="1"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55EEB-5774-6582-CB75-87378E987E19}"/>
              </a:ext>
            </a:extLst>
          </p:cNvPr>
          <p:cNvSpPr txBox="1"/>
          <p:nvPr/>
        </p:nvSpPr>
        <p:spPr>
          <a:xfrm>
            <a:off x="2175417" y="858644"/>
            <a:ext cx="7841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PS Solve Logic</a:t>
            </a:r>
            <a:endParaRPr kumimoji="1" lang="ko-KR" altLang="en-US" sz="4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85AE586-7451-9E8B-B592-D4A5FD571745}"/>
              </a:ext>
            </a:extLst>
          </p:cNvPr>
          <p:cNvCxnSpPr/>
          <p:nvPr/>
        </p:nvCxnSpPr>
        <p:spPr>
          <a:xfrm>
            <a:off x="3925229" y="3345366"/>
            <a:ext cx="312234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FFC484D-25C4-8C22-7A20-D1C1FC7AC6CF}"/>
              </a:ext>
            </a:extLst>
          </p:cNvPr>
          <p:cNvCxnSpPr/>
          <p:nvPr/>
        </p:nvCxnSpPr>
        <p:spPr>
          <a:xfrm>
            <a:off x="7913649" y="3345366"/>
            <a:ext cx="312234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029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9A21C165-1C5B-46E2-567C-55A18FBC8F85}"/>
              </a:ext>
            </a:extLst>
          </p:cNvPr>
          <p:cNvSpPr/>
          <p:nvPr/>
        </p:nvSpPr>
        <p:spPr>
          <a:xfrm>
            <a:off x="3126059" y="2152185"/>
            <a:ext cx="2564780" cy="2553629"/>
          </a:xfrm>
          <a:prstGeom prst="ellipse">
            <a:avLst/>
          </a:prstGeom>
          <a:solidFill>
            <a:srgbClr val="002060">
              <a:alpha val="4243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Greedy</a:t>
            </a:r>
            <a:br>
              <a:rPr kumimoji="1" lang="en-US" altLang="ko-KR" sz="2400" dirty="0"/>
            </a:br>
            <a:r>
              <a:rPr kumimoji="1" lang="en-US" altLang="ko-KR" sz="2400" dirty="0"/>
              <a:t>Algorithm</a:t>
            </a:r>
            <a:endParaRPr kumimoji="1" lang="ko-KR" altLang="en-US" sz="24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D57F880-33BB-85C6-123E-168DE51FABCE}"/>
              </a:ext>
            </a:extLst>
          </p:cNvPr>
          <p:cNvSpPr/>
          <p:nvPr/>
        </p:nvSpPr>
        <p:spPr>
          <a:xfrm>
            <a:off x="6196361" y="1490547"/>
            <a:ext cx="2397513" cy="2222810"/>
          </a:xfrm>
          <a:prstGeom prst="ellipse">
            <a:avLst/>
          </a:prstGeom>
          <a:solidFill>
            <a:srgbClr val="FF0000">
              <a:alpha val="4243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Sort</a:t>
            </a:r>
            <a:br>
              <a:rPr kumimoji="1" lang="en-US" altLang="ko-KR" sz="2400" dirty="0"/>
            </a:br>
            <a:r>
              <a:rPr kumimoji="1" lang="en-US" altLang="ko-KR" sz="2400" dirty="0"/>
              <a:t>Algorithm</a:t>
            </a:r>
            <a:endParaRPr kumimoji="1" lang="ko-KR" altLang="en-US" sz="24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4E5303-AA8C-0CF5-5544-53F8213280DA}"/>
              </a:ext>
            </a:extLst>
          </p:cNvPr>
          <p:cNvSpPr/>
          <p:nvPr/>
        </p:nvSpPr>
        <p:spPr>
          <a:xfrm>
            <a:off x="6196361" y="3271024"/>
            <a:ext cx="2397513" cy="2222810"/>
          </a:xfrm>
          <a:prstGeom prst="ellipse">
            <a:avLst/>
          </a:prstGeom>
          <a:solidFill>
            <a:srgbClr val="FF0000">
              <a:alpha val="4243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Priority</a:t>
            </a:r>
            <a:br>
              <a:rPr kumimoji="1" lang="en-US" altLang="ko-KR" sz="2400" dirty="0"/>
            </a:br>
            <a:r>
              <a:rPr kumimoji="1" lang="en-US" altLang="ko-KR" sz="2400" dirty="0"/>
              <a:t>Queue</a:t>
            </a:r>
          </a:p>
          <a:p>
            <a:pPr algn="ctr"/>
            <a:r>
              <a:rPr kumimoji="1" lang="en-US" altLang="ko-KR" sz="2400" dirty="0"/>
              <a:t>“Heap”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189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78216D-7CED-3595-52CF-FE34CA6699FE}"/>
              </a:ext>
            </a:extLst>
          </p:cNvPr>
          <p:cNvSpPr/>
          <p:nvPr/>
        </p:nvSpPr>
        <p:spPr>
          <a:xfrm>
            <a:off x="3378819" y="2849138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1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44B555-C4FD-E346-76BA-1130E963C0C2}"/>
              </a:ext>
            </a:extLst>
          </p:cNvPr>
          <p:cNvSpPr/>
          <p:nvPr/>
        </p:nvSpPr>
        <p:spPr>
          <a:xfrm>
            <a:off x="4070195" y="2849137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2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382858-F821-E25F-1C2E-3ED5100C3F3B}"/>
              </a:ext>
            </a:extLst>
          </p:cNvPr>
          <p:cNvSpPr/>
          <p:nvPr/>
        </p:nvSpPr>
        <p:spPr>
          <a:xfrm>
            <a:off x="4761571" y="2849136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3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78584A-2315-1463-7819-1D6B5A4BD887}"/>
              </a:ext>
            </a:extLst>
          </p:cNvPr>
          <p:cNvSpPr/>
          <p:nvPr/>
        </p:nvSpPr>
        <p:spPr>
          <a:xfrm>
            <a:off x="5452947" y="2849135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7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90FF3A-E7C7-6BCB-AA0A-C26DDFD1E2A8}"/>
              </a:ext>
            </a:extLst>
          </p:cNvPr>
          <p:cNvSpPr/>
          <p:nvPr/>
        </p:nvSpPr>
        <p:spPr>
          <a:xfrm>
            <a:off x="6144323" y="2849135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4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DA2049-9D1A-CF2C-8894-DDBB55B63B38}"/>
              </a:ext>
            </a:extLst>
          </p:cNvPr>
          <p:cNvSpPr/>
          <p:nvPr/>
        </p:nvSpPr>
        <p:spPr>
          <a:xfrm>
            <a:off x="6835699" y="2849134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6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60930F-B955-C4F3-43EB-8E5B8F367A5C}"/>
              </a:ext>
            </a:extLst>
          </p:cNvPr>
          <p:cNvSpPr/>
          <p:nvPr/>
        </p:nvSpPr>
        <p:spPr>
          <a:xfrm>
            <a:off x="7527075" y="2849133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5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C4F8FA-3666-DA6A-31B2-E6365A24F5EC}"/>
              </a:ext>
            </a:extLst>
          </p:cNvPr>
          <p:cNvSpPr/>
          <p:nvPr/>
        </p:nvSpPr>
        <p:spPr>
          <a:xfrm>
            <a:off x="8218451" y="2849132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8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521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78216D-7CED-3595-52CF-FE34CA6699FE}"/>
              </a:ext>
            </a:extLst>
          </p:cNvPr>
          <p:cNvSpPr/>
          <p:nvPr/>
        </p:nvSpPr>
        <p:spPr>
          <a:xfrm>
            <a:off x="3334214" y="2258123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1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44B555-C4FD-E346-76BA-1130E963C0C2}"/>
              </a:ext>
            </a:extLst>
          </p:cNvPr>
          <p:cNvSpPr/>
          <p:nvPr/>
        </p:nvSpPr>
        <p:spPr>
          <a:xfrm>
            <a:off x="4025590" y="2258122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2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382858-F821-E25F-1C2E-3ED5100C3F3B}"/>
              </a:ext>
            </a:extLst>
          </p:cNvPr>
          <p:cNvSpPr/>
          <p:nvPr/>
        </p:nvSpPr>
        <p:spPr>
          <a:xfrm>
            <a:off x="4716966" y="2258121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3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78584A-2315-1463-7819-1D6B5A4BD887}"/>
              </a:ext>
            </a:extLst>
          </p:cNvPr>
          <p:cNvSpPr/>
          <p:nvPr/>
        </p:nvSpPr>
        <p:spPr>
          <a:xfrm>
            <a:off x="5408342" y="2258120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7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90FF3A-E7C7-6BCB-AA0A-C26DDFD1E2A8}"/>
              </a:ext>
            </a:extLst>
          </p:cNvPr>
          <p:cNvSpPr/>
          <p:nvPr/>
        </p:nvSpPr>
        <p:spPr>
          <a:xfrm>
            <a:off x="6099718" y="2258120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4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DA2049-9D1A-CF2C-8894-DDBB55B63B38}"/>
              </a:ext>
            </a:extLst>
          </p:cNvPr>
          <p:cNvSpPr/>
          <p:nvPr/>
        </p:nvSpPr>
        <p:spPr>
          <a:xfrm>
            <a:off x="6791094" y="2258119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6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60930F-B955-C4F3-43EB-8E5B8F367A5C}"/>
              </a:ext>
            </a:extLst>
          </p:cNvPr>
          <p:cNvSpPr/>
          <p:nvPr/>
        </p:nvSpPr>
        <p:spPr>
          <a:xfrm>
            <a:off x="7482470" y="2258118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5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C4F8FA-3666-DA6A-31B2-E6365A24F5EC}"/>
              </a:ext>
            </a:extLst>
          </p:cNvPr>
          <p:cNvSpPr/>
          <p:nvPr/>
        </p:nvSpPr>
        <p:spPr>
          <a:xfrm>
            <a:off x="8173846" y="2258117"/>
            <a:ext cx="691376" cy="6802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8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8ECF36-8481-63F3-4BC7-2C3ADB6CD2F3}"/>
              </a:ext>
            </a:extLst>
          </p:cNvPr>
          <p:cNvCxnSpPr/>
          <p:nvPr/>
        </p:nvCxnSpPr>
        <p:spPr>
          <a:xfrm>
            <a:off x="3434578" y="2012713"/>
            <a:ext cx="5430644" cy="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95FCF62-C9BB-2F1C-7ED7-0224E7DF5AAC}"/>
              </a:ext>
            </a:extLst>
          </p:cNvPr>
          <p:cNvSpPr txBox="1"/>
          <p:nvPr/>
        </p:nvSpPr>
        <p:spPr>
          <a:xfrm>
            <a:off x="3234784" y="1371735"/>
            <a:ext cx="5729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Brute Force O(N^2)</a:t>
            </a:r>
            <a:endParaRPr kumimoji="1" lang="ko-KR" altLang="en-US" sz="4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8DA9D6-A6CF-C0BB-0C67-557C78FCC039}"/>
              </a:ext>
            </a:extLst>
          </p:cNvPr>
          <p:cNvSpPr txBox="1"/>
          <p:nvPr/>
        </p:nvSpPr>
        <p:spPr>
          <a:xfrm>
            <a:off x="3044282" y="3596350"/>
            <a:ext cx="6779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dirty="0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Selection Sort, Bubble Sort </a:t>
            </a:r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….</a:t>
            </a:r>
            <a:endParaRPr kumimoji="1" lang="ko-KR" altLang="en-US" sz="4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06BF18-052C-D9F4-57BF-D2BBF6470942}"/>
              </a:ext>
            </a:extLst>
          </p:cNvPr>
          <p:cNvSpPr txBox="1"/>
          <p:nvPr/>
        </p:nvSpPr>
        <p:spPr>
          <a:xfrm>
            <a:off x="3461060" y="4101131"/>
            <a:ext cx="2511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O(N^2)</a:t>
            </a:r>
            <a:endParaRPr kumimoji="1" lang="ko-KR" altLang="en-US" sz="4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6334F9-CC0F-EA88-AC5B-F492073D30E7}"/>
              </a:ext>
            </a:extLst>
          </p:cNvPr>
          <p:cNvSpPr txBox="1"/>
          <p:nvPr/>
        </p:nvSpPr>
        <p:spPr>
          <a:xfrm>
            <a:off x="6354801" y="4101131"/>
            <a:ext cx="2511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O(N^2)</a:t>
            </a:r>
            <a:endParaRPr kumimoji="1" lang="ko-KR" altLang="en-US" sz="4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084E1B-4AB0-683F-6848-52C86E68BC3A}"/>
              </a:ext>
            </a:extLst>
          </p:cNvPr>
          <p:cNvSpPr txBox="1"/>
          <p:nvPr/>
        </p:nvSpPr>
        <p:spPr>
          <a:xfrm>
            <a:off x="3234784" y="4913688"/>
            <a:ext cx="5979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굳이 알 필요는 없음 비효율적인 알고리즘</a:t>
            </a:r>
          </a:p>
        </p:txBody>
      </p:sp>
    </p:spTree>
    <p:extLst>
      <p:ext uri="{BB962C8B-B14F-4D97-AF65-F5344CB8AC3E}">
        <p14:creationId xmlns:p14="http://schemas.microsoft.com/office/powerpoint/2010/main" val="329982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760</Words>
  <Application>Microsoft Macintosh PowerPoint</Application>
  <PresentationFormat>와이드스크린</PresentationFormat>
  <Paragraphs>298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9" baseType="lpstr">
      <vt:lpstr>맑은 고딕</vt:lpstr>
      <vt:lpstr>Apple SD Gothic Neo</vt:lpstr>
      <vt:lpstr>Arial</vt:lpstr>
      <vt:lpstr>Office 테마</vt:lpstr>
      <vt:lpstr>Nimda UCPC Java &amp; C++ week 2 2024.11.18 doil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Nimda UCPC Java &amp; C++ 1week</dc:title>
  <dc:creator>최도일</dc:creator>
  <cp:lastModifiedBy>최도일</cp:lastModifiedBy>
  <cp:revision>147</cp:revision>
  <dcterms:created xsi:type="dcterms:W3CDTF">2024-11-11T10:35:25Z</dcterms:created>
  <dcterms:modified xsi:type="dcterms:W3CDTF">2024-11-17T08:15:27Z</dcterms:modified>
</cp:coreProperties>
</file>