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278" r:id="rId4"/>
    <p:sldId id="277" r:id="rId5"/>
    <p:sldId id="279" r:id="rId6"/>
    <p:sldId id="280" r:id="rId7"/>
    <p:sldId id="281" r:id="rId8"/>
    <p:sldId id="282" r:id="rId9"/>
    <p:sldId id="286" r:id="rId10"/>
    <p:sldId id="287" r:id="rId11"/>
    <p:sldId id="288" r:id="rId12"/>
    <p:sldId id="289" r:id="rId13"/>
    <p:sldId id="283" r:id="rId14"/>
    <p:sldId id="258" r:id="rId15"/>
    <p:sldId id="290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85" r:id="rId39"/>
    <p:sldId id="313" r:id="rId40"/>
    <p:sldId id="314" r:id="rId41"/>
    <p:sldId id="317" r:id="rId42"/>
    <p:sldId id="315" r:id="rId43"/>
    <p:sldId id="276" r:id="rId44"/>
    <p:sldId id="316" r:id="rId45"/>
    <p:sldId id="318" r:id="rId46"/>
    <p:sldId id="284" r:id="rId47"/>
    <p:sldId id="319" r:id="rId48"/>
    <p:sldId id="321" r:id="rId49"/>
    <p:sldId id="320" r:id="rId50"/>
    <p:sldId id="32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48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7A14-D480-EC49-9077-557AD512A889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6D0E-A0DE-0A4C-AAF9-90DF10BB9D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44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6D0E-A0DE-0A4C-AAF9-90DF10BB9D8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40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796DD-9D74-AFD9-939D-D3863DD20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DDCDF-BB79-2327-AF5A-C4C7C6CD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44E5E-7E4F-5E98-5A09-D248606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085DA-50F9-F58C-6B4A-8DB51DC6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52605-DC18-A8DA-DB28-A8C7983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7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8A1C-0B7F-02F3-404D-2050F7F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E7640-64BB-5C5E-739C-5B72C3683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F9B2C-012E-F2C0-7756-FC16D94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3648-FF97-93F6-484E-646FB774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CF29-FA23-62C6-2771-4A2615D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0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99058-5243-107A-EF68-6280DDFE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0278F-2FFD-BC45-5EEA-A697EF66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ECAE-2960-A10A-FF40-03168CD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53ADB-228D-79F1-F251-5E8D60A6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41E87-1BFE-26CC-1038-8D90464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39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D3245-2CB5-EDF1-C7B2-3CD8AFD6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B1D1E-814D-5C1B-2AC1-103D3840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FE734-23F8-2EF5-7EA0-AAB20BAA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5F7E-7827-ACC8-DEC1-AB81957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7D1E-ACE6-E6A2-9DFF-2479272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1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306A-C559-A0F2-51AC-0D3600A9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A8913-F4EE-6468-4986-6919F956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65233-0AC5-5C6F-F1C9-E197794F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446B2-8328-E3A8-4244-A4043168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28FC-3133-6C86-1C0F-FB4415F9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5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7587-DCA4-F21E-7E6D-28F0E6B2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0A1E-2846-ACED-8A5C-6FC322B0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146AA-B1C7-5F54-EC66-6D2299F2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87CF7-9D20-1752-A55C-2468611C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BC098-8A05-3B3A-58F1-569361B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171F6-D6A4-CA46-14B2-3CE0DA5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0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633B4-8F92-9FFB-5767-A7DCCAF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CEF4D-3406-670F-57D3-3B972756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B4666-B795-49A1-CC76-1E879202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E2FB4-935C-6B6F-9F99-95BD6C5AD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35F58-78A8-37C7-CABB-95CEB21BA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75CBFF-25F5-766E-0504-4D610CC3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16FF0B-348C-9B50-152E-CDD939A7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68AC4B-9444-B7A2-BBB2-13CDC77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9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BBDD-1C42-9C0F-DA38-A4039176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CE4F2-01E7-B0AE-9429-8FF45BE2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7FF55-4C71-6D3D-B0CA-C2E81462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0229B-7718-27B1-59D2-1D30EAD3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1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5232C-35D6-AB1C-3220-A8A7DDCE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9695DE-A330-0057-DF93-AAD9629A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27863-D621-3FFC-C5CE-50BED05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2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BBF9-35E1-E868-528E-8586B1E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888A-6A40-8F0F-FAB0-4D831B92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51B6F-5134-35D8-3038-86F10361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331E-1872-FE66-75B9-2DE70864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7CF52-92D9-79AE-59F7-46026E4B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47A33-57CD-9DFA-03ED-AD71EBA9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9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C326-A33A-F2F2-E210-2D38DF0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39866A-D603-F55F-8CA0-120ECA8C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5C539-13A8-4ACB-6EA4-0F95412C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5E2FD-E7B0-D885-0836-1894703A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78E77-B6BC-92BA-5BF3-F416D97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D205C-06B2-E457-F04F-62F840C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5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6930D-05AA-9495-FE2D-FAA5A686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A970A-4676-732F-A787-B5F3C353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55D9-2EB2-AE11-9B1A-3EA42C975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0BA5C-383B-D943-8648-1F276E7D1C9B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A4DBD-909A-3E53-5B83-C0365846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B9A9B-D2FD-998A-AC55-06BCB1EB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0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8708-B14F-A411-3DB8-C6376163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36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Nimda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UCPC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&amp; C++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week 2 2024.11.18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3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doil</a:t>
            </a:r>
            <a:endParaRPr kumimoji="1" lang="ko-KR" altLang="en-US" sz="3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3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B75053-E88D-D696-59D6-5AA1D3CF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32" y="3429000"/>
            <a:ext cx="6243136" cy="11625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CE07F6-87F8-D912-76AE-BB2FEABC5333}"/>
              </a:ext>
            </a:extLst>
          </p:cNvPr>
          <p:cNvSpPr/>
          <p:nvPr/>
        </p:nvSpPr>
        <p:spPr>
          <a:xfrm>
            <a:off x="5945923" y="3429000"/>
            <a:ext cx="1148576" cy="581257"/>
          </a:xfrm>
          <a:prstGeom prst="rect">
            <a:avLst/>
          </a:prstGeom>
          <a:solidFill>
            <a:schemeClr val="tx2">
              <a:lumMod val="10000"/>
              <a:lumOff val="90000"/>
              <a:alpha val="4221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545E9F-F976-4CA3-24BC-45112CD1D1D5}"/>
              </a:ext>
            </a:extLst>
          </p:cNvPr>
          <p:cNvSpPr/>
          <p:nvPr/>
        </p:nvSpPr>
        <p:spPr>
          <a:xfrm>
            <a:off x="7179992" y="4010257"/>
            <a:ext cx="1263804" cy="347083"/>
          </a:xfrm>
          <a:prstGeom prst="rect">
            <a:avLst/>
          </a:prstGeom>
          <a:solidFill>
            <a:schemeClr val="tx2">
              <a:lumMod val="10000"/>
              <a:lumOff val="90000"/>
              <a:alpha val="4221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64090-F92C-EE31-1F1B-574D29BE5249}"/>
              </a:ext>
            </a:extLst>
          </p:cNvPr>
          <p:cNvSpPr txBox="1"/>
          <p:nvPr/>
        </p:nvSpPr>
        <p:spPr>
          <a:xfrm>
            <a:off x="1124880" y="2215042"/>
            <a:ext cx="1059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이런거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못함 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타입끼리 </a:t>
            </a:r>
            <a:r>
              <a:rPr kumimoji="1" lang="ko-KR" altLang="en-US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묶는거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79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51A84-3AEC-2B5B-D798-565CDBD6E5D3}"/>
              </a:ext>
            </a:extLst>
          </p:cNvPr>
          <p:cNvSpPr txBox="1"/>
          <p:nvPr/>
        </p:nvSpPr>
        <p:spPr>
          <a:xfrm>
            <a:off x="907529" y="2387917"/>
            <a:ext cx="1059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Q)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그럼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쓰면 되지 </a:t>
            </a:r>
            <a:b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 씀</a:t>
            </a:r>
            <a:endParaRPr kumimoji="1" lang="en-US" altLang="ko-KR" sz="5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6ED6E-4B8C-B8C6-8A0D-5E8F473EF584}"/>
              </a:ext>
            </a:extLst>
          </p:cNvPr>
          <p:cNvSpPr txBox="1"/>
          <p:nvPr/>
        </p:nvSpPr>
        <p:spPr>
          <a:xfrm>
            <a:off x="1191787" y="2482671"/>
            <a:ext cx="10593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처럼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잡다한 기능 없어서 가벼움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914400" indent="-914400" algn="ctr">
              <a:buAutoNum type="arabicPeriod"/>
            </a:pP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중복이 가능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………</a:t>
            </a:r>
          </a:p>
          <a:p>
            <a:pPr algn="ctr"/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여튼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장점이 많으니까 그냥 쓰자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56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6EC3F-29A4-D78B-7AB8-6C98E9E3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413389"/>
            <a:ext cx="10426875" cy="61992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BEB413-8427-161E-CD80-2E176400DFA2}"/>
              </a:ext>
            </a:extLst>
          </p:cNvPr>
          <p:cNvSpPr/>
          <p:nvPr/>
        </p:nvSpPr>
        <p:spPr>
          <a:xfrm>
            <a:off x="1483111" y="4382429"/>
            <a:ext cx="1572323" cy="2230244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62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2955073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281331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1605775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44966" y="3552334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25A2-3FCB-723B-1644-A43A4C731A87}"/>
              </a:ext>
            </a:extLst>
          </p:cNvPr>
          <p:cNvSpPr txBox="1"/>
          <p:nvPr/>
        </p:nvSpPr>
        <p:spPr>
          <a:xfrm>
            <a:off x="-144966" y="435989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5B62A-3B80-8220-E843-734B82360E95}"/>
              </a:ext>
            </a:extLst>
          </p:cNvPr>
          <p:cNvSpPr txBox="1"/>
          <p:nvPr/>
        </p:nvSpPr>
        <p:spPr>
          <a:xfrm>
            <a:off x="-144966" y="274477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그리디의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성립 조건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44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1605775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44966" y="3552334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25A2-3FCB-723B-1644-A43A4C731A87}"/>
              </a:ext>
            </a:extLst>
          </p:cNvPr>
          <p:cNvSpPr txBox="1"/>
          <p:nvPr/>
        </p:nvSpPr>
        <p:spPr>
          <a:xfrm>
            <a:off x="-144966" y="435989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5B62A-3B80-8220-E843-734B82360E95}"/>
              </a:ext>
            </a:extLst>
          </p:cNvPr>
          <p:cNvSpPr txBox="1"/>
          <p:nvPr/>
        </p:nvSpPr>
        <p:spPr>
          <a:xfrm>
            <a:off x="-144966" y="274477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그리디의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성립 조건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4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200722" y="2002315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D810D-12FE-87E7-D778-8ED25B2358C7}"/>
              </a:ext>
            </a:extLst>
          </p:cNvPr>
          <p:cNvSpPr txBox="1"/>
          <p:nvPr/>
        </p:nvSpPr>
        <p:spPr>
          <a:xfrm>
            <a:off x="1979341" y="3140619"/>
            <a:ext cx="8837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문제를 </a:t>
            </a:r>
            <a:r>
              <a:rPr lang="ko-KR" altLang="en-US" sz="2800" b="1" dirty="0">
                <a:effectLst/>
                <a:latin typeface="SFMono-Regular"/>
              </a:rPr>
              <a:t>작은 부분 문제</a:t>
            </a:r>
            <a:r>
              <a:rPr lang="ko-KR" altLang="en-US" sz="2800" b="1" dirty="0"/>
              <a:t>로 </a:t>
            </a:r>
            <a:r>
              <a:rPr lang="ko-KR" altLang="en-US" sz="2800" dirty="0"/>
              <a:t>나눌 수 있으며</a:t>
            </a:r>
            <a:r>
              <a:rPr lang="en-US" altLang="ko-KR" sz="2800" dirty="0"/>
              <a:t>, </a:t>
            </a:r>
            <a:r>
              <a:rPr lang="ko-KR" altLang="en-US" sz="2800" dirty="0"/>
              <a:t>그 부분 문제들의 </a:t>
            </a:r>
            <a:r>
              <a:rPr lang="ko-KR" altLang="en-US" sz="2800" dirty="0">
                <a:effectLst/>
                <a:latin typeface="SFMono-Regular"/>
              </a:rPr>
              <a:t>최적해</a:t>
            </a:r>
            <a:r>
              <a:rPr lang="ko-KR" altLang="en-US" sz="2800" dirty="0"/>
              <a:t>가 모여서 </a:t>
            </a:r>
            <a:r>
              <a:rPr lang="ko-KR" altLang="en-US" sz="2800" dirty="0">
                <a:effectLst/>
                <a:latin typeface="SFMono-Regular"/>
              </a:rPr>
              <a:t>전체 문제의 최적 해</a:t>
            </a:r>
            <a:r>
              <a:rPr lang="ko-KR" altLang="en-US" sz="2800" dirty="0"/>
              <a:t>를 이룰 수 있는 구조를</a:t>
            </a:r>
            <a:r>
              <a:rPr lang="en-US" altLang="ko-KR" sz="2800" dirty="0"/>
              <a:t> </a:t>
            </a:r>
            <a:r>
              <a:rPr lang="ko-KR" altLang="en-US" sz="2800" dirty="0"/>
              <a:t>의미함</a:t>
            </a:r>
          </a:p>
        </p:txBody>
      </p:sp>
    </p:spTree>
    <p:extLst>
      <p:ext uri="{BB962C8B-B14F-4D97-AF65-F5344CB8AC3E}">
        <p14:creationId xmlns:p14="http://schemas.microsoft.com/office/powerpoint/2010/main" val="31884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200722" y="2002315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D810D-12FE-87E7-D778-8ED25B2358C7}"/>
              </a:ext>
            </a:extLst>
          </p:cNvPr>
          <p:cNvSpPr txBox="1"/>
          <p:nvPr/>
        </p:nvSpPr>
        <p:spPr>
          <a:xfrm>
            <a:off x="1979341" y="3140619"/>
            <a:ext cx="883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뭔소리지이게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48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0" y="374237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67175-3A97-7DBA-5667-DA599D15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9" y="1518269"/>
            <a:ext cx="11267693" cy="38214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9DA2E8-3C4E-083C-AB44-6107D58CD0EF}"/>
              </a:ext>
            </a:extLst>
          </p:cNvPr>
          <p:cNvSpPr/>
          <p:nvPr/>
        </p:nvSpPr>
        <p:spPr>
          <a:xfrm>
            <a:off x="2631688" y="4939990"/>
            <a:ext cx="4839629" cy="26763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BFF2C0-9ECD-BDE3-AF78-AA5A5BC4E5AB}"/>
              </a:ext>
            </a:extLst>
          </p:cNvPr>
          <p:cNvSpPr/>
          <p:nvPr/>
        </p:nvSpPr>
        <p:spPr>
          <a:xfrm>
            <a:off x="4512527" y="4674064"/>
            <a:ext cx="2401229" cy="26763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4EAE1-1277-81A5-FB3B-D23E444AA9FA}"/>
              </a:ext>
            </a:extLst>
          </p:cNvPr>
          <p:cNvSpPr txBox="1"/>
          <p:nvPr/>
        </p:nvSpPr>
        <p:spPr>
          <a:xfrm>
            <a:off x="3322134" y="5327677"/>
            <a:ext cx="5547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작은 문제를 해결해 가며 전체 문제를 해결 가능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4050E-B895-B334-BE2C-9B451D22D2BC}"/>
              </a:ext>
            </a:extLst>
          </p:cNvPr>
          <p:cNvSpPr txBox="1"/>
          <p:nvPr/>
        </p:nvSpPr>
        <p:spPr>
          <a:xfrm>
            <a:off x="3949391" y="4151043"/>
            <a:ext cx="5547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동전을 내는 방법 </a:t>
            </a:r>
            <a:r>
              <a:rPr lang="en-US" altLang="ko-KR" sz="2800" dirty="0"/>
              <a:t>:</a:t>
            </a:r>
            <a:r>
              <a:rPr lang="ko-KR" altLang="en-US" sz="2800" dirty="0"/>
              <a:t> 작은 문제</a:t>
            </a:r>
          </a:p>
        </p:txBody>
      </p:sp>
    </p:spTree>
    <p:extLst>
      <p:ext uri="{BB962C8B-B14F-4D97-AF65-F5344CB8AC3E}">
        <p14:creationId xmlns:p14="http://schemas.microsoft.com/office/powerpoint/2010/main" val="27177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22299-86F0-704E-CD80-66C1B9CBAC3D}"/>
              </a:ext>
            </a:extLst>
          </p:cNvPr>
          <p:cNvSpPr txBox="1"/>
          <p:nvPr/>
        </p:nvSpPr>
        <p:spPr>
          <a:xfrm>
            <a:off x="2175417" y="2955073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About Pair</a:t>
            </a:r>
          </a:p>
        </p:txBody>
      </p:sp>
    </p:spTree>
    <p:extLst>
      <p:ext uri="{BB962C8B-B14F-4D97-AF65-F5344CB8AC3E}">
        <p14:creationId xmlns:p14="http://schemas.microsoft.com/office/powerpoint/2010/main" val="180952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11512" y="2598003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1824618" y="3677296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각 단계에서의 최적 선택</a:t>
            </a:r>
            <a:r>
              <a:rPr lang="ko-KR" altLang="en-US" sz="2800" dirty="0"/>
              <a:t>이 </a:t>
            </a:r>
            <a:r>
              <a:rPr lang="ko-KR" altLang="en-US" sz="2800" b="1" dirty="0"/>
              <a:t>전체 문제에 대해서도 최적 선택을 보장</a:t>
            </a:r>
            <a:r>
              <a:rPr lang="ko-KR" altLang="en-US" sz="2800" dirty="0"/>
              <a:t>함을 의미한다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42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1802315" y="2885559"/>
            <a:ext cx="8542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1000</a:t>
            </a:r>
            <a:r>
              <a:rPr lang="ko-KR" altLang="en-US" sz="2800" b="1" dirty="0"/>
              <a:t>엔 지폐를 냈을 때 거스름돈을 최소화 하는 문제는 </a:t>
            </a:r>
            <a:endParaRPr lang="en-US" altLang="ko-KR" sz="2800" b="1" dirty="0"/>
          </a:p>
          <a:p>
            <a:r>
              <a:rPr lang="en-US" altLang="ko-KR" sz="2800" dirty="0"/>
              <a:t>＂</a:t>
            </a:r>
            <a:r>
              <a:rPr lang="ko-KR" altLang="en-US" sz="2800" dirty="0"/>
              <a:t>가능한</a:t>
            </a:r>
            <a:r>
              <a:rPr lang="en-US" altLang="ko-KR" sz="2800" dirty="0"/>
              <a:t>＂</a:t>
            </a:r>
            <a:r>
              <a:rPr lang="ko-KR" altLang="en-US" sz="2800" dirty="0"/>
              <a:t> </a:t>
            </a:r>
            <a:r>
              <a:rPr lang="en-US" altLang="ko-KR" sz="2800" b="1" dirty="0"/>
              <a:t>500</a:t>
            </a:r>
            <a:r>
              <a:rPr lang="ko-KR" altLang="en-US" sz="2800" b="1" dirty="0"/>
              <a:t>엔 지폐를 많이 주고</a:t>
            </a:r>
            <a:r>
              <a:rPr lang="en-US" altLang="ko-KR" sz="2800" dirty="0"/>
              <a:t>..</a:t>
            </a:r>
            <a:r>
              <a:rPr lang="ko-KR" altLang="en-US" sz="2800" dirty="0"/>
              <a:t> </a:t>
            </a:r>
            <a:r>
              <a:rPr lang="en-US" altLang="ko-KR" sz="2800" dirty="0"/>
              <a:t>100</a:t>
            </a:r>
            <a:r>
              <a:rPr lang="ko-KR" altLang="en-US" sz="2800" dirty="0"/>
              <a:t>엔 지폐를 많이 주고 </a:t>
            </a:r>
            <a:r>
              <a:rPr lang="en-US" altLang="ko-KR" sz="2800" dirty="0"/>
              <a:t>..</a:t>
            </a:r>
            <a:r>
              <a:rPr lang="ko-KR" altLang="en-US" sz="2800" dirty="0"/>
              <a:t> </a:t>
            </a:r>
            <a:r>
              <a:rPr lang="en-US" altLang="ko-KR" sz="2800" dirty="0"/>
              <a:t>50</a:t>
            </a:r>
            <a:r>
              <a:rPr lang="ko-KR" altLang="en-US" sz="2800" dirty="0"/>
              <a:t>엔 지폐를 많이 주고</a:t>
            </a:r>
            <a:r>
              <a:rPr lang="en-US" altLang="ko-KR" sz="2800" dirty="0"/>
              <a:t>…</a:t>
            </a:r>
            <a:r>
              <a:rPr lang="ko-KR" altLang="en-US" sz="2800" dirty="0"/>
              <a:t> 이런 과정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문제</a:t>
            </a:r>
            <a:r>
              <a:rPr lang="en-US" altLang="ko-KR" sz="2800" dirty="0"/>
              <a:t>)</a:t>
            </a:r>
            <a:r>
              <a:rPr lang="ko-KR" altLang="en-US" sz="2800" dirty="0"/>
              <a:t>들이 항상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최적의 선택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ko-KR" altLang="en-US" sz="2800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60760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하지만 거스름돈의 개수가 정해져 있는 케이스는</a:t>
            </a:r>
            <a:r>
              <a:rPr lang="en-US" altLang="ko-KR" sz="2800" b="1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2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Ex) </a:t>
            </a:r>
            <a:r>
              <a:rPr lang="ko-KR" altLang="en-US" sz="2800" b="1" dirty="0"/>
              <a:t>총 금액은 </a:t>
            </a:r>
            <a:r>
              <a:rPr lang="en-US" altLang="ko-KR" sz="2800" b="1" dirty="0"/>
              <a:t>12100</a:t>
            </a:r>
            <a:r>
              <a:rPr lang="ko-KR" altLang="en-US" sz="2800" b="1" dirty="0"/>
              <a:t>원이고 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돈은 </a:t>
            </a:r>
            <a:r>
              <a:rPr lang="en-US" altLang="ko-KR" sz="2800" b="1" dirty="0"/>
              <a:t>8</a:t>
            </a:r>
            <a:r>
              <a:rPr lang="en-US" altLang="ko-KR" sz="2800" dirty="0"/>
              <a:t>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5000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 가 있음</a:t>
            </a:r>
            <a:r>
              <a:rPr lang="en-US" altLang="ko-KR" sz="2800" dirty="0"/>
              <a:t>.</a:t>
            </a:r>
            <a:r>
              <a:rPr lang="ko-KR" altLang="en-US" sz="2800" dirty="0"/>
              <a:t> 여기서 지폐가 많은 순서로 내는게 최적의 선택일까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  <a:r>
              <a:rPr lang="ko-KR" altLang="en-US" sz="2800" b="1" dirty="0"/>
              <a:t> 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72E1-1CD5-3984-3D6D-9F09CB52519A}"/>
              </a:ext>
            </a:extLst>
          </p:cNvPr>
          <p:cNvSpPr txBox="1"/>
          <p:nvPr/>
        </p:nvSpPr>
        <p:spPr>
          <a:xfrm>
            <a:off x="2214910" y="4716603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-&gt; 8000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74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Ex) </a:t>
            </a:r>
            <a:r>
              <a:rPr lang="ko-KR" altLang="en-US" sz="2800" b="1" dirty="0"/>
              <a:t>총 금액은 </a:t>
            </a:r>
            <a:r>
              <a:rPr lang="en-US" altLang="ko-KR" sz="2800" b="1" dirty="0"/>
              <a:t>12100</a:t>
            </a:r>
            <a:r>
              <a:rPr lang="ko-KR" altLang="en-US" sz="2800" b="1" dirty="0"/>
              <a:t>원이고 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돈은 </a:t>
            </a:r>
            <a:r>
              <a:rPr lang="en-US" altLang="ko-KR" sz="2800" b="1" dirty="0"/>
              <a:t>8</a:t>
            </a:r>
            <a:r>
              <a:rPr lang="en-US" altLang="ko-KR" sz="2800" dirty="0"/>
              <a:t>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5000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 가 있음</a:t>
            </a:r>
            <a:r>
              <a:rPr lang="en-US" altLang="ko-KR" sz="2800" dirty="0"/>
              <a:t>.</a:t>
            </a:r>
            <a:r>
              <a:rPr lang="ko-KR" altLang="en-US" sz="2800" dirty="0"/>
              <a:t> 여기서 지폐가 많은 순서로 내는게 최적의 선택일까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  <a:r>
              <a:rPr lang="ko-KR" altLang="en-US" sz="2800" b="1" dirty="0"/>
              <a:t> 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72E1-1CD5-3984-3D6D-9F09CB52519A}"/>
              </a:ext>
            </a:extLst>
          </p:cNvPr>
          <p:cNvSpPr txBox="1"/>
          <p:nvPr/>
        </p:nvSpPr>
        <p:spPr>
          <a:xfrm>
            <a:off x="2214910" y="4716603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-&gt; 5000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 이게 더 효율적임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05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따라서 항상 큰 금액의 지폐를 내는 것은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highlight>
                  <a:srgbClr val="FFFF00"/>
                </a:highlight>
              </a:rPr>
              <a:t>탐욕 선택 속성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각 단계에서의 최적 선택</a:t>
            </a:r>
            <a:r>
              <a:rPr lang="ko-KR" altLang="en-US" sz="2800" dirty="0"/>
              <a:t>이 </a:t>
            </a:r>
            <a:r>
              <a:rPr lang="ko-KR" altLang="en-US" sz="2800" b="1" dirty="0"/>
              <a:t>전체 문제에 대해서도 최적 선택을 보장</a:t>
            </a:r>
            <a:r>
              <a:rPr lang="ko-KR" altLang="en-US" sz="2800" dirty="0"/>
              <a:t>함을 의미한다</a:t>
            </a:r>
            <a:r>
              <a:rPr lang="en-US" altLang="ko-KR" sz="2800" dirty="0"/>
              <a:t>.)</a:t>
            </a:r>
          </a:p>
          <a:p>
            <a:pPr algn="ctr"/>
            <a:r>
              <a:rPr lang="ko-KR" altLang="en-US" sz="2800" b="1" dirty="0"/>
              <a:t>을 만족하지 못함</a:t>
            </a:r>
            <a:endParaRPr lang="en-US" altLang="ko-KR" sz="2800" b="1" dirty="0"/>
          </a:p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673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/>
              <a:t>따져 보아야 함 </a:t>
            </a:r>
          </a:p>
        </p:txBody>
      </p:sp>
    </p:spTree>
    <p:extLst>
      <p:ext uri="{BB962C8B-B14F-4D97-AF65-F5344CB8AC3E}">
        <p14:creationId xmlns:p14="http://schemas.microsoft.com/office/powerpoint/2010/main" val="209508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00361" y="191123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47642" y="3130886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따져 보아야 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00D0-C553-888E-A7E4-105BE316CD0C}"/>
              </a:ext>
            </a:extLst>
          </p:cNvPr>
          <p:cNvSpPr txBox="1"/>
          <p:nvPr/>
        </p:nvSpPr>
        <p:spPr>
          <a:xfrm>
            <a:off x="2779906" y="494676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어떻게 증명함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1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379142" y="1982513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47642" y="3130886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따져 보아야 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00D0-C553-888E-A7E4-105BE316CD0C}"/>
              </a:ext>
            </a:extLst>
          </p:cNvPr>
          <p:cNvSpPr txBox="1"/>
          <p:nvPr/>
        </p:nvSpPr>
        <p:spPr>
          <a:xfrm>
            <a:off x="2779906" y="494676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어떻게 증명함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6B59-6F19-304B-8035-D7076ECF7A93}"/>
              </a:ext>
            </a:extLst>
          </p:cNvPr>
          <p:cNvSpPr txBox="1"/>
          <p:nvPr/>
        </p:nvSpPr>
        <p:spPr>
          <a:xfrm>
            <a:off x="2151721" y="1562215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이거 쓰면 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1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직접 증명 </a:t>
            </a:r>
            <a:r>
              <a:rPr lang="en-US" altLang="ko-KR" sz="2800" dirty="0"/>
              <a:t>:</a:t>
            </a:r>
            <a:r>
              <a:rPr lang="ko-KR" altLang="en-US" sz="2800" dirty="0"/>
              <a:t> 나는 너를 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좋아한다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75E5-4C8F-67DC-095C-25ED2F22A3E0}"/>
              </a:ext>
            </a:extLst>
          </p:cNvPr>
          <p:cNvSpPr txBox="1"/>
          <p:nvPr/>
        </p:nvSpPr>
        <p:spPr>
          <a:xfrm>
            <a:off x="1824618" y="3496795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간접 증명 </a:t>
            </a:r>
            <a:r>
              <a:rPr lang="en-US" altLang="ko-KR" sz="2800" dirty="0"/>
              <a:t>:</a:t>
            </a:r>
            <a:r>
              <a:rPr lang="ko-KR" altLang="en-US" sz="2800" dirty="0"/>
              <a:t> 나는 너를 </a:t>
            </a:r>
            <a:r>
              <a:rPr lang="en-US" altLang="ko-KR" sz="2800" b="1" dirty="0">
                <a:solidFill>
                  <a:srgbClr val="002060"/>
                </a:solidFill>
              </a:rPr>
              <a:t>“</a:t>
            </a:r>
            <a:r>
              <a:rPr lang="ko-KR" altLang="en-US" sz="2800" b="1" dirty="0">
                <a:solidFill>
                  <a:srgbClr val="002060"/>
                </a:solidFill>
              </a:rPr>
              <a:t>좋아하지 않는다</a:t>
            </a:r>
            <a:r>
              <a:rPr lang="en-US" altLang="ko-KR" sz="2800" b="1" dirty="0">
                <a:solidFill>
                  <a:srgbClr val="002060"/>
                </a:solidFill>
              </a:rPr>
              <a:t>.”</a:t>
            </a:r>
            <a:r>
              <a:rPr lang="ko-KR" altLang="en-US" sz="2800" b="1" dirty="0">
                <a:solidFill>
                  <a:srgbClr val="002060"/>
                </a:solidFill>
              </a:rPr>
              <a:t>는 아니다</a:t>
            </a:r>
            <a:r>
              <a:rPr lang="en-US" altLang="ko-KR" sz="2800" b="1" dirty="0">
                <a:solidFill>
                  <a:srgbClr val="002060"/>
                </a:solidFill>
              </a:rPr>
              <a:t>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91A76-2F7B-EAEE-C0C7-9826DFA70AF9}"/>
              </a:ext>
            </a:extLst>
          </p:cNvPr>
          <p:cNvSpPr txBox="1"/>
          <p:nvPr/>
        </p:nvSpPr>
        <p:spPr>
          <a:xfrm>
            <a:off x="2025340" y="4407477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직접 증명으로 어떠한 명제를 증명하기 </a:t>
            </a:r>
            <a:r>
              <a:rPr lang="ko-KR" altLang="en-US" sz="2800" b="1" dirty="0" err="1"/>
              <a:t>어려울때</a:t>
            </a:r>
            <a:r>
              <a:rPr lang="ko-KR" altLang="en-US" sz="2800" b="1" dirty="0"/>
              <a:t> 명제가 거짓이라는 명제를 거짓임을 밝히는 증명 방법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6EC3F-29A4-D78B-7AB8-6C98E9E3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413389"/>
            <a:ext cx="10426875" cy="61992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BEB413-8427-161E-CD80-2E176400DFA2}"/>
              </a:ext>
            </a:extLst>
          </p:cNvPr>
          <p:cNvSpPr/>
          <p:nvPr/>
        </p:nvSpPr>
        <p:spPr>
          <a:xfrm>
            <a:off x="1483111" y="4382429"/>
            <a:ext cx="1572323" cy="2230244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15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ko-KR" altLang="en-US" sz="2800" b="1" dirty="0" err="1">
                <a:ln>
                  <a:solidFill>
                    <a:srgbClr val="002060"/>
                  </a:solidFill>
                </a:ln>
              </a:rPr>
              <a:t>를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 증명해보자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06FE5-86B4-EEDC-4EE8-5226001E5D63}"/>
              </a:ext>
            </a:extLst>
          </p:cNvPr>
          <p:cNvSpPr txBox="1"/>
          <p:nvPr/>
        </p:nvSpPr>
        <p:spPr>
          <a:xfrm>
            <a:off x="1924979" y="3503592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무리수</a:t>
            </a:r>
            <a:r>
              <a:rPr lang="en-US" altLang="ko-KR" sz="2800" dirty="0"/>
              <a:t>?</a:t>
            </a:r>
            <a:r>
              <a:rPr lang="ko-KR" altLang="en-US" sz="2800" dirty="0"/>
              <a:t> 순환하지 않는 </a:t>
            </a:r>
            <a:r>
              <a:rPr lang="ko-KR" altLang="en-US" sz="2800" dirty="0" err="1"/>
              <a:t>무한소수</a:t>
            </a:r>
            <a:endParaRPr lang="ko-KR" altLang="en-US" sz="28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4D59F-046C-9364-8068-C59BA346B067}"/>
              </a:ext>
            </a:extLst>
          </p:cNvPr>
          <p:cNvSpPr txBox="1"/>
          <p:nvPr/>
        </p:nvSpPr>
        <p:spPr>
          <a:xfrm>
            <a:off x="1924978" y="4028693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유리수</a:t>
            </a:r>
            <a:r>
              <a:rPr lang="en-US" altLang="ko-KR" sz="2800" dirty="0"/>
              <a:t>?</a:t>
            </a:r>
            <a:r>
              <a:rPr lang="ko-KR" altLang="en-US" sz="2800" dirty="0"/>
              <a:t> 분수로 표현되는 수</a:t>
            </a:r>
            <a:endParaRPr lang="en-US" altLang="ko-KR" sz="2800" dirty="0"/>
          </a:p>
          <a:p>
            <a:pPr algn="ctr"/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N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=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/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(a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와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약분되지 않는 </a:t>
            </a:r>
            <a:r>
              <a:rPr lang="ko-KR" altLang="en-US" sz="2800" dirty="0" err="1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서로수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)</a:t>
            </a:r>
            <a:endParaRPr lang="ko-KR" altLang="en-US" sz="28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03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7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30C0B-1830-DEF1-F6E6-98D40308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98" y="5610285"/>
            <a:ext cx="19558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0A80E-8882-A811-4703-6322E2A48799}"/>
              </a:ext>
            </a:extLst>
          </p:cNvPr>
          <p:cNvSpPr txBox="1"/>
          <p:nvPr/>
        </p:nvSpPr>
        <p:spPr>
          <a:xfrm>
            <a:off x="5714767" y="4881523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=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2k (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짝수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BBF47-8FEA-042D-33EF-76BE71287169}"/>
              </a:ext>
            </a:extLst>
          </p:cNvPr>
          <p:cNvSpPr txBox="1"/>
          <p:nvPr/>
        </p:nvSpPr>
        <p:spPr>
          <a:xfrm>
            <a:off x="5373493" y="5745695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도 짝수</a:t>
            </a:r>
          </a:p>
        </p:txBody>
      </p:sp>
    </p:spTree>
    <p:extLst>
      <p:ext uri="{BB962C8B-B14F-4D97-AF65-F5344CB8AC3E}">
        <p14:creationId xmlns:p14="http://schemas.microsoft.com/office/powerpoint/2010/main" val="134994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30C0B-1830-DEF1-F6E6-98D40308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98" y="5610285"/>
            <a:ext cx="19558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0A80E-8882-A811-4703-6322E2A48799}"/>
              </a:ext>
            </a:extLst>
          </p:cNvPr>
          <p:cNvSpPr txBox="1"/>
          <p:nvPr/>
        </p:nvSpPr>
        <p:spPr>
          <a:xfrm>
            <a:off x="5714767" y="4881523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와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</a:t>
            </a:r>
            <a:r>
              <a:rPr lang="ko-KR" altLang="en-US" sz="2800" b="1" dirty="0" err="1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서로소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17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8591-6353-2AAA-CEA7-E113CF02CE42}"/>
              </a:ext>
            </a:extLst>
          </p:cNvPr>
          <p:cNvSpPr txBox="1"/>
          <p:nvPr/>
        </p:nvSpPr>
        <p:spPr>
          <a:xfrm>
            <a:off x="1824618" y="384644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즉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,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루트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유리수다는 명제는 거짓임</a:t>
            </a:r>
          </a:p>
        </p:txBody>
      </p:sp>
    </p:spTree>
    <p:extLst>
      <p:ext uri="{BB962C8B-B14F-4D97-AF65-F5344CB8AC3E}">
        <p14:creationId xmlns:p14="http://schemas.microsoft.com/office/powerpoint/2010/main" val="268454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highlight>
                  <a:srgbClr val="FFFF00"/>
                </a:highlight>
              </a:rPr>
              <a:t>루트 </a:t>
            </a:r>
            <a:r>
              <a:rPr lang="en-US" altLang="ko-KR" sz="2800" b="1" dirty="0">
                <a:highlight>
                  <a:srgbClr val="FFFF00"/>
                </a:highlight>
              </a:rPr>
              <a:t>2</a:t>
            </a:r>
            <a:r>
              <a:rPr lang="ko-KR" altLang="en-US" sz="2800" b="1" dirty="0">
                <a:highlight>
                  <a:srgbClr val="FFFF00"/>
                </a:highlight>
              </a:rPr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highlight>
                  <a:srgbClr val="FFFF00"/>
                </a:highlight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8591-6353-2AAA-CEA7-E113CF02CE42}"/>
              </a:ext>
            </a:extLst>
          </p:cNvPr>
          <p:cNvSpPr txBox="1"/>
          <p:nvPr/>
        </p:nvSpPr>
        <p:spPr>
          <a:xfrm>
            <a:off x="1824618" y="384644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따라서 루트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무리수다 라는 명제는 참임</a:t>
            </a:r>
          </a:p>
        </p:txBody>
      </p:sp>
    </p:spTree>
    <p:extLst>
      <p:ext uri="{BB962C8B-B14F-4D97-AF65-F5344CB8AC3E}">
        <p14:creationId xmlns:p14="http://schemas.microsoft.com/office/powerpoint/2010/main" val="202006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59211" y="2459504"/>
            <a:ext cx="10458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정석은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귀류법으로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증명해야 되지만 코테에서 언제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이런걸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하고 있음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7408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가장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중요한건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51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</a:t>
            </a:r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될것같은데</a:t>
            </a:r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,,＂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이게 중요함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9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B8F79-E5C9-7974-A457-AA972B662D37}"/>
              </a:ext>
            </a:extLst>
          </p:cNvPr>
          <p:cNvSpPr txBox="1"/>
          <p:nvPr/>
        </p:nvSpPr>
        <p:spPr>
          <a:xfrm>
            <a:off x="-712749" y="111512"/>
            <a:ext cx="53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ko-KR" sz="48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35842D-3E28-3502-6627-0DB477B59153}"/>
              </a:ext>
            </a:extLst>
          </p:cNvPr>
          <p:cNvSpPr/>
          <p:nvPr/>
        </p:nvSpPr>
        <p:spPr>
          <a:xfrm>
            <a:off x="3457525" y="418728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B09CA7-AD10-379D-539E-23566923991D}"/>
              </a:ext>
            </a:extLst>
          </p:cNvPr>
          <p:cNvSpPr/>
          <p:nvPr/>
        </p:nvSpPr>
        <p:spPr>
          <a:xfrm>
            <a:off x="4524325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CE13-6271-FBBD-102B-57FE1FE5F325}"/>
              </a:ext>
            </a:extLst>
          </p:cNvPr>
          <p:cNvSpPr/>
          <p:nvPr/>
        </p:nvSpPr>
        <p:spPr>
          <a:xfrm>
            <a:off x="5632013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B6874-F322-D740-56E2-DC401C0C61F1}"/>
              </a:ext>
            </a:extLst>
          </p:cNvPr>
          <p:cNvSpPr/>
          <p:nvPr/>
        </p:nvSpPr>
        <p:spPr>
          <a:xfrm>
            <a:off x="6754569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813B6-F94D-A0C0-9658-5F472B5DBCF8}"/>
              </a:ext>
            </a:extLst>
          </p:cNvPr>
          <p:cNvSpPr/>
          <p:nvPr/>
        </p:nvSpPr>
        <p:spPr>
          <a:xfrm>
            <a:off x="7862257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F87A18-447B-CE6F-3E2A-58AE1691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60" y="3324654"/>
            <a:ext cx="3383581" cy="601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21E57-FFE4-982F-3F4C-F6BBF87AB328}"/>
              </a:ext>
            </a:extLst>
          </p:cNvPr>
          <p:cNvSpPr txBox="1"/>
          <p:nvPr/>
        </p:nvSpPr>
        <p:spPr>
          <a:xfrm>
            <a:off x="3795231" y="1572621"/>
            <a:ext cx="4861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 Type Array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06623A-09B0-8B02-83A4-7B5C6EC8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25" y="2462024"/>
            <a:ext cx="5530525" cy="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일단 대충 빨리 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써보고 안되면 다른 알고리즘 적용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231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그래도 어느정도 유형은 있으니까 싹 다 암기해보고 안되면 포기하자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56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그래서 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그리디는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정말 최후의 수단 이라고 생각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37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57F880-33BB-85C6-123E-168DE51FABCE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4E5303-AA8C-0CF5-5544-53F8213280DA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FC1FE5-4F71-1EE6-4C7F-F136520319AB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7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C1CA2-AF00-ED20-C510-FDF7D470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11" y="1477416"/>
            <a:ext cx="9245777" cy="47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5C3EA8-935B-E240-1DD9-C2BA72B7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2" y="580946"/>
            <a:ext cx="10351267" cy="4883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492848-FEB8-5F60-77B4-C353FD97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97" y="4232508"/>
            <a:ext cx="5600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35EA6AE-D776-F507-9311-44C12C8E4191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922298-83D2-351D-80F7-6EA79793EF79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C325C1-EC2F-3E71-5251-315CCE6163CB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772CDC-C95A-3963-CD11-53BE715C9519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788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303F3-E29D-4F57-A1A2-91925509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8" y="976688"/>
            <a:ext cx="10338583" cy="49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35EA6AE-D776-F507-9311-44C12C8E4191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922298-83D2-351D-80F7-6EA79793EF79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C325C1-EC2F-3E71-5251-315CCE6163CB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772CDC-C95A-3963-CD11-53BE715C9519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3280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1D65E8-8AFB-B0A0-4FF6-9635E50E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6" y="754245"/>
            <a:ext cx="9543585" cy="53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B8F79-E5C9-7974-A457-AA972B662D37}"/>
              </a:ext>
            </a:extLst>
          </p:cNvPr>
          <p:cNvSpPr txBox="1"/>
          <p:nvPr/>
        </p:nvSpPr>
        <p:spPr>
          <a:xfrm>
            <a:off x="-712749" y="111512"/>
            <a:ext cx="53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ko-KR" sz="48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35842D-3E28-3502-6627-0DB477B59153}"/>
              </a:ext>
            </a:extLst>
          </p:cNvPr>
          <p:cNvSpPr/>
          <p:nvPr/>
        </p:nvSpPr>
        <p:spPr>
          <a:xfrm>
            <a:off x="3457525" y="418728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B09CA7-AD10-379D-539E-23566923991D}"/>
              </a:ext>
            </a:extLst>
          </p:cNvPr>
          <p:cNvSpPr/>
          <p:nvPr/>
        </p:nvSpPr>
        <p:spPr>
          <a:xfrm>
            <a:off x="4524325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CE13-6271-FBBD-102B-57FE1FE5F325}"/>
              </a:ext>
            </a:extLst>
          </p:cNvPr>
          <p:cNvSpPr/>
          <p:nvPr/>
        </p:nvSpPr>
        <p:spPr>
          <a:xfrm>
            <a:off x="5632013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B6874-F322-D740-56E2-DC401C0C61F1}"/>
              </a:ext>
            </a:extLst>
          </p:cNvPr>
          <p:cNvSpPr/>
          <p:nvPr/>
        </p:nvSpPr>
        <p:spPr>
          <a:xfrm>
            <a:off x="6754569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813B6-F94D-A0C0-9658-5F472B5DBCF8}"/>
              </a:ext>
            </a:extLst>
          </p:cNvPr>
          <p:cNvSpPr/>
          <p:nvPr/>
        </p:nvSpPr>
        <p:spPr>
          <a:xfrm>
            <a:off x="7862257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F87A18-447B-CE6F-3E2A-58AE1691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60" y="3324654"/>
            <a:ext cx="3383581" cy="601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21E57-FFE4-982F-3F4C-F6BBF87AB328}"/>
              </a:ext>
            </a:extLst>
          </p:cNvPr>
          <p:cNvSpPr txBox="1"/>
          <p:nvPr/>
        </p:nvSpPr>
        <p:spPr>
          <a:xfrm>
            <a:off x="825514" y="1684950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std::vector&lt;int&gt;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변수명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3600" b="1" dirty="0">
                <a:solidFill>
                  <a:srgbClr val="00206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 size</a:t>
            </a:r>
            <a:r>
              <a:rPr kumimoji="1"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 value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06623A-09B0-8B02-83A4-7B5C6EC8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25" y="2462024"/>
            <a:ext cx="5530525" cy="601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9146C-04F5-D18C-99B0-5221DC9FF8FE}"/>
              </a:ext>
            </a:extLst>
          </p:cNvPr>
          <p:cNvSpPr txBox="1"/>
          <p:nvPr/>
        </p:nvSpPr>
        <p:spPr>
          <a:xfrm>
            <a:off x="925958" y="5459971"/>
            <a:ext cx="10593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Push_back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계속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쓰는건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효율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안좋음</a:t>
            </a:r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벡터의 사이즈를 미리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알고있는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경우 크기를 지정해 두는 것이 좋음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05B18-F57A-FA60-CAC0-0E9446E8958F}"/>
              </a:ext>
            </a:extLst>
          </p:cNvPr>
          <p:cNvSpPr txBox="1"/>
          <p:nvPr/>
        </p:nvSpPr>
        <p:spPr>
          <a:xfrm>
            <a:off x="772828" y="1038619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배열을 이용한 방식</a:t>
            </a:r>
            <a:endParaRPr kumimoji="1" lang="en-US" altLang="ko-KR" sz="36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46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BC2462-A545-DD78-1FF8-485A2B7E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48774"/>
            <a:ext cx="10101146" cy="61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DE2EC0-4C77-BE75-4419-271739E3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29" y="1431848"/>
            <a:ext cx="5890741" cy="5865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C9A24E-B066-C57E-E7AD-C08831F5EDE5}"/>
              </a:ext>
            </a:extLst>
          </p:cNvPr>
          <p:cNvSpPr/>
          <p:nvPr/>
        </p:nvSpPr>
        <p:spPr>
          <a:xfrm>
            <a:off x="436432" y="532470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A939E-3F74-8026-6D18-19F249B5F0B7}"/>
              </a:ext>
            </a:extLst>
          </p:cNvPr>
          <p:cNvSpPr/>
          <p:nvPr/>
        </p:nvSpPr>
        <p:spPr>
          <a:xfrm>
            <a:off x="2698594" y="532470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F2F666-9C30-E87D-A999-A1C5C38364EE}"/>
              </a:ext>
            </a:extLst>
          </p:cNvPr>
          <p:cNvSpPr/>
          <p:nvPr/>
        </p:nvSpPr>
        <p:spPr>
          <a:xfrm>
            <a:off x="3679255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183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713D6-1518-CE4F-2391-B42AFCAB5252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3600" b="1" dirty="0" err="1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방식</a:t>
            </a:r>
            <a:endParaRPr kumimoji="1" lang="en-US" altLang="ko-KR" sz="36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27225-74D9-F7A2-C4A8-770215FE0047}"/>
              </a:ext>
            </a:extLst>
          </p:cNvPr>
          <p:cNvSpPr/>
          <p:nvPr/>
        </p:nvSpPr>
        <p:spPr>
          <a:xfrm>
            <a:off x="1417093" y="532470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9DE49-4ADF-DE17-E2E2-FD28FB262D16}"/>
              </a:ext>
            </a:extLst>
          </p:cNvPr>
          <p:cNvSpPr/>
          <p:nvPr/>
        </p:nvSpPr>
        <p:spPr>
          <a:xfrm>
            <a:off x="4970373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9F7C4-C899-32C9-E84C-F14C04B50673}"/>
              </a:ext>
            </a:extLst>
          </p:cNvPr>
          <p:cNvSpPr/>
          <p:nvPr/>
        </p:nvSpPr>
        <p:spPr>
          <a:xfrm>
            <a:off x="5951034" y="5324702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F12999-E0D0-DAA5-5CB4-B15C88D273CB}"/>
              </a:ext>
            </a:extLst>
          </p:cNvPr>
          <p:cNvSpPr/>
          <p:nvPr/>
        </p:nvSpPr>
        <p:spPr>
          <a:xfrm>
            <a:off x="7232535" y="532470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2BDB8-ABC1-7D89-7BAC-0F0C59AE7625}"/>
              </a:ext>
            </a:extLst>
          </p:cNvPr>
          <p:cNvSpPr/>
          <p:nvPr/>
        </p:nvSpPr>
        <p:spPr>
          <a:xfrm>
            <a:off x="8213196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175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22DEA-0223-00AE-11B4-80E72AC2E8A4}"/>
              </a:ext>
            </a:extLst>
          </p:cNvPr>
          <p:cNvSpPr/>
          <p:nvPr/>
        </p:nvSpPr>
        <p:spPr>
          <a:xfrm>
            <a:off x="9504314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629981-129C-D497-1460-5F512FEF9554}"/>
              </a:ext>
            </a:extLst>
          </p:cNvPr>
          <p:cNvSpPr/>
          <p:nvPr/>
        </p:nvSpPr>
        <p:spPr>
          <a:xfrm>
            <a:off x="10484975" y="5324702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9975B3-F110-2FE7-38F0-56FC8FB6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86" y="2250621"/>
            <a:ext cx="4597400" cy="2839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783669-09C8-2772-3078-D4760EFC4D84}"/>
              </a:ext>
            </a:extLst>
          </p:cNvPr>
          <p:cNvSpPr txBox="1"/>
          <p:nvPr/>
        </p:nvSpPr>
        <p:spPr>
          <a:xfrm>
            <a:off x="381647" y="2890391"/>
            <a:ext cx="3787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배열에 데이터를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쌍으로 저장할 수 있음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38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77832-5069-42EF-C520-9B07649B847B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Usage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E78F4-E54E-7DBE-02B1-14AE2225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2" y="1527907"/>
            <a:ext cx="8607887" cy="402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662548-8C5C-4A60-D7E2-95E4BA062E36}"/>
              </a:ext>
            </a:extLst>
          </p:cNvPr>
          <p:cNvSpPr/>
          <p:nvPr/>
        </p:nvSpPr>
        <p:spPr>
          <a:xfrm>
            <a:off x="501805" y="2386361"/>
            <a:ext cx="4003288" cy="334537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7A4A-1130-9DBB-8279-B20FC543EB6B}"/>
              </a:ext>
            </a:extLst>
          </p:cNvPr>
          <p:cNvSpPr/>
          <p:nvPr/>
        </p:nvSpPr>
        <p:spPr>
          <a:xfrm>
            <a:off x="501805" y="2831484"/>
            <a:ext cx="4337824" cy="1082594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EDF13-5620-FB1A-C19B-B5113745B701}"/>
              </a:ext>
            </a:extLst>
          </p:cNvPr>
          <p:cNvSpPr/>
          <p:nvPr/>
        </p:nvSpPr>
        <p:spPr>
          <a:xfrm>
            <a:off x="2226527" y="4715387"/>
            <a:ext cx="1910575" cy="403023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D91F2-128F-5817-572F-58DB2FD4537A}"/>
              </a:ext>
            </a:extLst>
          </p:cNvPr>
          <p:cNvSpPr/>
          <p:nvPr/>
        </p:nvSpPr>
        <p:spPr>
          <a:xfrm>
            <a:off x="5628558" y="4715387"/>
            <a:ext cx="1910575" cy="403023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8CA54-5202-1109-A015-5CB707FC3A3B}"/>
              </a:ext>
            </a:extLst>
          </p:cNvPr>
          <p:cNvSpPr txBox="1"/>
          <p:nvPr/>
        </p:nvSpPr>
        <p:spPr>
          <a:xfrm>
            <a:off x="8040030" y="2136123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선언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9184A-6632-A469-1FC1-BBFD45432AC1}"/>
              </a:ext>
            </a:extLst>
          </p:cNvPr>
          <p:cNvSpPr txBox="1"/>
          <p:nvPr/>
        </p:nvSpPr>
        <p:spPr>
          <a:xfrm>
            <a:off x="8054900" y="3028790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삽입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C424A-5751-51DA-7DA4-4DFC666F75B4}"/>
              </a:ext>
            </a:extLst>
          </p:cNvPr>
          <p:cNvSpPr txBox="1"/>
          <p:nvPr/>
        </p:nvSpPr>
        <p:spPr>
          <a:xfrm>
            <a:off x="8054900" y="4624510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접근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48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E40C2-FF83-E4DA-EAB5-91A210C93AB5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Usage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27B0E-2CBB-A871-FE35-DCEAC61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0" y="2172009"/>
            <a:ext cx="4742600" cy="3046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BB949-1364-7D72-C1E8-8DD9F13CA712}"/>
              </a:ext>
            </a:extLst>
          </p:cNvPr>
          <p:cNvSpPr txBox="1"/>
          <p:nvPr/>
        </p:nvSpPr>
        <p:spPr>
          <a:xfrm>
            <a:off x="925958" y="5459971"/>
            <a:ext cx="1059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따로 없어서 직접 클래스로 선언 후 사용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27FAC6-7120-AB4A-29BA-5234FE2D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95" y="2172009"/>
            <a:ext cx="5750621" cy="4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51A84-3AEC-2B5B-D798-565CDBD6E5D3}"/>
              </a:ext>
            </a:extLst>
          </p:cNvPr>
          <p:cNvSpPr txBox="1"/>
          <p:nvPr/>
        </p:nvSpPr>
        <p:spPr>
          <a:xfrm>
            <a:off x="907529" y="2387917"/>
            <a:ext cx="1059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Q)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근데 </a:t>
            </a: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쓰면 되지 </a:t>
            </a:r>
            <a:b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 씀</a:t>
            </a:r>
            <a:endParaRPr kumimoji="1" lang="en-US" altLang="ko-KR" sz="5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893</Words>
  <Application>Microsoft Macintosh PowerPoint</Application>
  <PresentationFormat>와이드스크린</PresentationFormat>
  <Paragraphs>140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Apple SD Gothic Neo</vt:lpstr>
      <vt:lpstr>SFMono-Regular</vt:lpstr>
      <vt:lpstr>Arial</vt:lpstr>
      <vt:lpstr>Office 테마</vt:lpstr>
      <vt:lpstr>Nimda UCPC Java &amp; C++ week 2 2024.11.18 doil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Nimda UCPC Java &amp; C++ week 2 2024.11.18 doil</dc:title>
  <dc:creator>최도일</dc:creator>
  <cp:lastModifiedBy>최도일</cp:lastModifiedBy>
  <cp:revision>99</cp:revision>
  <dcterms:created xsi:type="dcterms:W3CDTF">2024-11-17T08:16:58Z</dcterms:created>
  <dcterms:modified xsi:type="dcterms:W3CDTF">2024-11-18T06:52:08Z</dcterms:modified>
</cp:coreProperties>
</file>