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4" r:id="rId4"/>
    <p:sldId id="269" r:id="rId5"/>
    <p:sldId id="270" r:id="rId6"/>
    <p:sldId id="271" r:id="rId7"/>
    <p:sldId id="273" r:id="rId8"/>
    <p:sldId id="27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18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55" d="100"/>
          <a:sy n="55" d="100"/>
        </p:scale>
        <p:origin x="67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E11CF-CCD0-43CE-B322-35AFB43D3D2C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C4418-CEDE-4F32-BB00-42E1D2339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371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2FB93-D0B6-46B3-BBB8-1265EE19A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71B819-F700-4417-AA4C-D05CE991E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D424D-36F9-4718-BC35-A53B1FFD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47F9-D7D7-4827-8CE8-4BFF453E3523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3251DE-A0D1-41A8-BBFB-32D4AA6A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66A62A-9EC9-4552-9890-7DC1C2BF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C76B-F650-4993-8E93-95BE20A45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94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61F8A-A558-4771-B3A5-A992DA93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CBF11F-465E-48F3-9E5E-D618A08A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0C530-FD15-420F-89EA-1AC993778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47F9-D7D7-4827-8CE8-4BFF453E3523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624CA-05AF-43C2-87ED-7ECFAD60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437B5D-ABDF-4847-8444-CE65E9988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C76B-F650-4993-8E93-95BE20A45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28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12C2AC-CDED-44EA-85A1-618478D56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3123B1-AD8E-4ED0-894A-C65842E90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A09CBD-D644-4D2D-AAD5-CF10D77F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47F9-D7D7-4827-8CE8-4BFF453E3523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A07411-59C1-44DE-A205-D8943A9B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9FA778-2A02-461F-B9DA-BCA7A9F1C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C76B-F650-4993-8E93-95BE20A45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38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55977-1B1B-4BC4-B929-D9797EB3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8F48F3-1C5F-448C-8EAD-A8487DEBE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599AF-BFA0-4D2F-BB65-F1DCDDD1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47F9-D7D7-4827-8CE8-4BFF453E3523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205289-0A58-4F37-8E88-BE920965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048A22-9CFB-4178-889B-C618FCF3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C76B-F650-4993-8E93-95BE20A45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86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D1391-B134-444F-B3D3-8E68C6F2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23D6DE-7727-422F-9E8F-5DD5815B9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18A816-0B90-412E-9CB8-471335587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47F9-D7D7-4827-8CE8-4BFF453E3523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F7242-2E8F-469B-9F38-522B9261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1CEE8D-C144-414F-8740-45F57E70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C76B-F650-4993-8E93-95BE20A45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0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D6CA9-E1B1-466E-9048-1EE23D75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395D7-E944-4851-BBC1-17593B48F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9834F7-5EBF-438E-83F0-6D9D48A9F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71C1B3-D849-4188-9A4B-F1A0F737A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47F9-D7D7-4827-8CE8-4BFF453E3523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60D8CF-E6DA-48D5-AAC4-23780829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32159-492F-4A08-9261-7808F10F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C76B-F650-4993-8E93-95BE20A45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79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15762-5EFD-46EA-B812-17B78A2F3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887A7-EFC7-4612-80E4-CA1FB402F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47C2C9-2B00-4D25-95F0-50FAFC579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2A39AF-FAAF-42A3-8324-FBAE10EEC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7EBF00-809A-4AD9-BE0E-AAF797BCC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55F5B8-486A-4FDC-AC62-916A7E0F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47F9-D7D7-4827-8CE8-4BFF453E3523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1A273B-3830-4260-B996-4DE86A53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9BB5DA-D1F9-47B5-8E22-D342B356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C76B-F650-4993-8E93-95BE20A45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6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1F99B-5AFC-46EA-A63E-7278AA52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A9AFE1-E462-4533-928A-BE8A35A5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47F9-D7D7-4827-8CE8-4BFF453E3523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3CD06F-FDE0-4F89-AAF1-FE4EB8A2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380C46-4272-4C94-92E2-5EF24780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C76B-F650-4993-8E93-95BE20A45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24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1132C1-EF58-4E4D-BB14-BBA85EFC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47F9-D7D7-4827-8CE8-4BFF453E3523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0A8D6D-1E13-47A8-9D98-AC17D5A6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D469F4-2694-4EE4-99D2-0C9A8BB2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C76B-F650-4993-8E93-95BE20A45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20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6A3E2-4BAB-424E-93BE-96DC1179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43AF7A-BC4E-45A1-B592-31CD2B30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E281AD-9237-4613-ADE8-33747043B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2D88A8-19C7-4C9F-B0D7-1426458E6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47F9-D7D7-4827-8CE8-4BFF453E3523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19E773-247C-46DA-89A3-309FCA2D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CA1A2B-D29E-478F-9AB7-B9EDB6F7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C76B-F650-4993-8E93-95BE20A45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62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CD39B-43FD-4A45-8307-39AC2C030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E63CFA-83C1-4FB1-A772-BF5E5F011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B0E4D8-B969-4F98-B928-E66B8D717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E5F483-0FC9-4DC9-ACA6-45DB94178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47F9-D7D7-4827-8CE8-4BFF453E3523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D8E00F-2F01-42A5-8A44-9273A652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75BA45-B1C8-4DB4-82F6-1B8FC2AE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C76B-F650-4993-8E93-95BE20A45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11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A9C3ED-E340-4D6F-9C09-8F1CF6488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437811-C145-4EC5-A1F6-F959A6F7D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1ED28C-1BC5-45D9-A13D-1C7B2E525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447F9-D7D7-4827-8CE8-4BFF453E3523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EE3A9-3A9A-43B7-9987-4BD4ED91F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28B02-BA8B-46D7-8F25-D7A65FFA9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FC76B-F650-4993-8E93-95BE20A45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35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20178-C5C1-4827-8B24-674AB637C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177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생명과학전공실험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1B4C1D-5767-43BC-8D05-F0B23B55F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5587"/>
            <a:ext cx="9144000" cy="1482213"/>
          </a:xfrm>
        </p:spPr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~ 13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 진화생물학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담당교수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정충원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69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346EA-2802-4956-B900-768B8CCD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488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실험 진행 방식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0D07391-AB7E-48BB-9D9C-FFBB33DF1D05}"/>
              </a:ext>
            </a:extLst>
          </p:cNvPr>
          <p:cNvCxnSpPr>
            <a:cxnSpLocks/>
          </p:cNvCxnSpPr>
          <p:nvPr/>
        </p:nvCxnSpPr>
        <p:spPr>
          <a:xfrm>
            <a:off x="525263" y="1191470"/>
            <a:ext cx="1114147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내용 개체 틀 4">
            <a:extLst>
              <a:ext uri="{FF2B5EF4-FFF2-40B4-BE49-F238E27FC236}">
                <a16:creationId xmlns:a16="http://schemas.microsoft.com/office/drawing/2014/main" id="{AD1F6831-710F-4A44-9A14-4CE539C8B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9925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분반 별 담당교수 및 조교 안내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조교 연락처 안내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박미진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(m002468@snu.ac.kr)</a:t>
            </a:r>
          </a:p>
          <a:p>
            <a:pPr lvl="1"/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이주현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(ljh4270@snu.ac.kr)</a:t>
            </a:r>
          </a:p>
          <a:p>
            <a:pPr lvl="1"/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정현재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(wjdguswo1234@snu.ac.kr)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14" name="내용 개체 틀 3">
            <a:extLst>
              <a:ext uri="{FF2B5EF4-FFF2-40B4-BE49-F238E27FC236}">
                <a16:creationId xmlns:a16="http://schemas.microsoft.com/office/drawing/2014/main" id="{0D3EE5F3-78B3-4570-B48F-C498ADFFC8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4030888"/>
              </p:ext>
            </p:extLst>
          </p:nvPr>
        </p:nvGraphicFramePr>
        <p:xfrm>
          <a:off x="838200" y="1989255"/>
          <a:ext cx="10515600" cy="25206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13158898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13948111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6001229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5818050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37177347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2025859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7899303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30345022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722002577"/>
                    </a:ext>
                  </a:extLst>
                </a:gridCol>
              </a:tblGrid>
              <a:tr h="63015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/>
                          <a:cs typeface="+mn-cs"/>
                        </a:rPr>
                        <a:t>요일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6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/>
                          <a:cs typeface="+mn-cs"/>
                        </a:rPr>
                        <a:t>월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6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6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/>
                          <a:cs typeface="+mn-cs"/>
                        </a:rPr>
                        <a:t>화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6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6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/>
                          <a:cs typeface="+mn-cs"/>
                        </a:rPr>
                        <a:t>수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6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6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/>
                          <a:cs typeface="+mn-cs"/>
                        </a:rPr>
                        <a:t>목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6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706485"/>
                  </a:ext>
                </a:extLst>
              </a:tr>
              <a:tr h="63015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/>
                          <a:cs typeface="+mn-cs"/>
                        </a:rPr>
                        <a:t>분반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6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500" kern="0" spc="0" dirty="0">
                          <a:solidFill>
                            <a:srgbClr val="000000">
                              <a:alpha val="90000"/>
                            </a:srgb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/>
                          <a:cs typeface="+mn-cs"/>
                        </a:rPr>
                        <a:t>001</a:t>
                      </a:r>
                      <a:endParaRPr lang="ko-KR" altLang="en-US" sz="1500" kern="0" spc="0" dirty="0">
                        <a:solidFill>
                          <a:srgbClr val="000000">
                            <a:alpha val="90000"/>
                          </a:srgb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500" kern="0" spc="0" dirty="0">
                          <a:solidFill>
                            <a:srgbClr val="000000">
                              <a:alpha val="90000"/>
                            </a:srgb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/>
                          <a:cs typeface="+mn-cs"/>
                        </a:rPr>
                        <a:t>002</a:t>
                      </a:r>
                      <a:endParaRPr lang="ko-KR" altLang="en-US" sz="1500" kern="0" spc="0" dirty="0">
                        <a:solidFill>
                          <a:srgbClr val="000000">
                            <a:alpha val="90000"/>
                          </a:srgb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500" kern="0" spc="0" dirty="0">
                          <a:solidFill>
                            <a:srgbClr val="000000">
                              <a:alpha val="90000"/>
                            </a:srgb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/>
                          <a:cs typeface="+mn-cs"/>
                        </a:rPr>
                        <a:t>003</a:t>
                      </a:r>
                      <a:endParaRPr lang="ko-KR" altLang="en-US" sz="1500" kern="0" spc="0" dirty="0">
                        <a:solidFill>
                          <a:srgbClr val="000000">
                            <a:alpha val="90000"/>
                          </a:srgb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500" kern="0" spc="0" dirty="0">
                          <a:solidFill>
                            <a:srgbClr val="000000">
                              <a:alpha val="90000"/>
                            </a:srgb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/>
                          <a:cs typeface="+mn-cs"/>
                        </a:rPr>
                        <a:t>004</a:t>
                      </a:r>
                      <a:endParaRPr lang="ko-KR" altLang="en-US" sz="1500" kern="0" spc="0" dirty="0">
                        <a:solidFill>
                          <a:srgbClr val="000000">
                            <a:alpha val="90000"/>
                          </a:srgb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500" kern="0" spc="0" dirty="0">
                          <a:solidFill>
                            <a:srgbClr val="000000">
                              <a:alpha val="90000"/>
                            </a:srgb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/>
                          <a:cs typeface="+mn-cs"/>
                        </a:rPr>
                        <a:t>005</a:t>
                      </a:r>
                      <a:endParaRPr lang="ko-KR" altLang="en-US" sz="1500" kern="0" spc="0" dirty="0">
                        <a:solidFill>
                          <a:srgbClr val="000000">
                            <a:alpha val="90000"/>
                          </a:srgb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500" kern="0" spc="0" dirty="0">
                          <a:solidFill>
                            <a:srgbClr val="000000">
                              <a:alpha val="90000"/>
                            </a:srgb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/>
                          <a:cs typeface="+mn-cs"/>
                        </a:rPr>
                        <a:t>006</a:t>
                      </a:r>
                      <a:endParaRPr lang="ko-KR" altLang="en-US" sz="1500" kern="0" spc="0" dirty="0">
                        <a:solidFill>
                          <a:srgbClr val="000000">
                            <a:alpha val="90000"/>
                          </a:srgb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500" kern="0" spc="0" dirty="0">
                          <a:solidFill>
                            <a:srgbClr val="000000">
                              <a:alpha val="90000"/>
                            </a:srgb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/>
                          <a:cs typeface="+mn-cs"/>
                        </a:rPr>
                        <a:t>007</a:t>
                      </a:r>
                      <a:endParaRPr lang="ko-KR" altLang="en-US" sz="1500" kern="0" spc="0" dirty="0">
                        <a:solidFill>
                          <a:srgbClr val="000000">
                            <a:alpha val="90000"/>
                          </a:srgb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500" kern="0" spc="0" dirty="0">
                          <a:solidFill>
                            <a:srgbClr val="000000">
                              <a:alpha val="90000"/>
                            </a:srgb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/>
                          <a:cs typeface="+mn-cs"/>
                        </a:rPr>
                        <a:t>008</a:t>
                      </a:r>
                      <a:endParaRPr lang="ko-KR" altLang="en-US" sz="1500" kern="0" spc="0" dirty="0">
                        <a:solidFill>
                          <a:srgbClr val="000000">
                            <a:alpha val="90000"/>
                          </a:srgb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861437"/>
                  </a:ext>
                </a:extLst>
              </a:tr>
              <a:tr h="63015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/>
                          <a:cs typeface="+mn-cs"/>
                        </a:rPr>
                        <a:t>담당교수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6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500" kern="0" spc="0" dirty="0" err="1">
                          <a:solidFill>
                            <a:srgbClr val="000000">
                              <a:alpha val="90000"/>
                            </a:srgb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/>
                          <a:cs typeface="+mn-cs"/>
                        </a:rPr>
                        <a:t>정충원</a:t>
                      </a:r>
                      <a:endParaRPr lang="en-US" altLang="ko-KR" sz="1500" kern="0" spc="0" dirty="0">
                        <a:solidFill>
                          <a:srgbClr val="000000">
                            <a:alpha val="90000"/>
                          </a:srgb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500" kern="0" spc="0" dirty="0" err="1">
                          <a:solidFill>
                            <a:srgbClr val="000000">
                              <a:alpha val="90000"/>
                            </a:srgb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/>
                          <a:cs typeface="+mn-cs"/>
                        </a:rPr>
                        <a:t>정충원</a:t>
                      </a:r>
                      <a:endParaRPr lang="en-US" altLang="ko-KR" sz="1500" kern="0" spc="0" dirty="0">
                        <a:solidFill>
                          <a:srgbClr val="000000">
                            <a:alpha val="90000"/>
                          </a:srgb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500" kern="0" spc="0" dirty="0" err="1">
                          <a:solidFill>
                            <a:srgbClr val="000000">
                              <a:alpha val="90000"/>
                            </a:srgb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/>
                          <a:cs typeface="+mn-cs"/>
                        </a:rPr>
                        <a:t>임영운</a:t>
                      </a:r>
                      <a:endParaRPr lang="ko-KR" altLang="en-US" sz="1500" kern="0" spc="0" dirty="0">
                        <a:solidFill>
                          <a:srgbClr val="000000">
                            <a:alpha val="90000"/>
                          </a:srgb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0" spc="0" dirty="0">
                          <a:solidFill>
                            <a:srgbClr val="000000">
                              <a:alpha val="90000"/>
                            </a:srgb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/>
                          <a:cs typeface="+mn-cs"/>
                        </a:rPr>
                        <a:t>이은주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500" kern="0" spc="0" dirty="0" err="1">
                          <a:solidFill>
                            <a:srgbClr val="000000">
                              <a:alpha val="90000"/>
                            </a:srgb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/>
                          <a:cs typeface="+mn-cs"/>
                        </a:rPr>
                        <a:t>임영운</a:t>
                      </a:r>
                      <a:endParaRPr lang="ko-KR" altLang="en-US" sz="1500" kern="0" spc="0" dirty="0">
                        <a:solidFill>
                          <a:srgbClr val="000000">
                            <a:alpha val="90000"/>
                          </a:srgb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0" spc="0" dirty="0">
                          <a:solidFill>
                            <a:srgbClr val="000000">
                              <a:alpha val="90000"/>
                            </a:srgb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/>
                          <a:cs typeface="+mn-cs"/>
                        </a:rPr>
                        <a:t>이은주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500" kern="0" spc="0" dirty="0" err="1">
                          <a:solidFill>
                            <a:srgbClr val="000000">
                              <a:alpha val="90000"/>
                            </a:srgb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/>
                          <a:cs typeface="+mn-cs"/>
                        </a:rPr>
                        <a:t>정충원</a:t>
                      </a:r>
                      <a:endParaRPr lang="ko-KR" altLang="en-US" sz="1500" kern="0" spc="0" dirty="0">
                        <a:solidFill>
                          <a:srgbClr val="000000">
                            <a:alpha val="90000"/>
                          </a:srgb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500" kern="0" spc="0" dirty="0" err="1">
                          <a:solidFill>
                            <a:srgbClr val="000000">
                              <a:alpha val="90000"/>
                            </a:srgb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/>
                          <a:cs typeface="+mn-cs"/>
                        </a:rPr>
                        <a:t>정충원</a:t>
                      </a:r>
                      <a:endParaRPr lang="ko-KR" altLang="en-US" sz="1500" kern="0" spc="0" dirty="0">
                        <a:solidFill>
                          <a:srgbClr val="000000">
                            <a:alpha val="90000"/>
                          </a:srgb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087213"/>
                  </a:ext>
                </a:extLst>
              </a:tr>
              <a:tr h="63015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/>
                          <a:cs typeface="+mn-cs"/>
                        </a:rPr>
                        <a:t>담당조교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6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500" kern="0" spc="0" dirty="0">
                          <a:solidFill>
                            <a:srgbClr val="000000">
                              <a:alpha val="90000"/>
                            </a:srgb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/>
                          <a:cs typeface="+mn-cs"/>
                        </a:rPr>
                        <a:t>이주현</a:t>
                      </a:r>
                      <a:endParaRPr lang="en-US" altLang="ko-KR" sz="1500" kern="0" spc="0" dirty="0">
                        <a:solidFill>
                          <a:srgbClr val="000000">
                            <a:alpha val="90000"/>
                          </a:srgb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500" kern="0" spc="0" dirty="0" err="1">
                          <a:solidFill>
                            <a:srgbClr val="000000">
                              <a:alpha val="90000"/>
                            </a:srgb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/>
                          <a:cs typeface="+mn-cs"/>
                        </a:rPr>
                        <a:t>정현재</a:t>
                      </a:r>
                      <a:endParaRPr lang="en-US" altLang="ko-KR" sz="1500" kern="0" spc="0" dirty="0">
                        <a:solidFill>
                          <a:srgbClr val="000000">
                            <a:alpha val="90000"/>
                          </a:srgb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500" kern="0" spc="0" dirty="0" err="1">
                          <a:solidFill>
                            <a:srgbClr val="000000">
                              <a:alpha val="90000"/>
                            </a:srgb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/>
                          <a:cs typeface="+mn-cs"/>
                        </a:rPr>
                        <a:t>박미진</a:t>
                      </a:r>
                      <a:endParaRPr lang="en-US" altLang="ko-KR" sz="1500" kern="0" spc="0" dirty="0">
                        <a:solidFill>
                          <a:srgbClr val="000000">
                            <a:alpha val="90000"/>
                          </a:srgb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500" kern="0" spc="0" dirty="0">
                          <a:solidFill>
                            <a:srgbClr val="000000">
                              <a:alpha val="90000"/>
                            </a:srgb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/>
                          <a:cs typeface="+mn-cs"/>
                        </a:rPr>
                        <a:t>조윤희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0" spc="0" dirty="0">
                          <a:solidFill>
                            <a:srgbClr val="000000">
                              <a:alpha val="90000"/>
                            </a:srgb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/>
                          <a:cs typeface="+mn-cs"/>
                        </a:rPr>
                        <a:t>홍석영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500" kern="0" spc="0" dirty="0">
                          <a:solidFill>
                            <a:srgbClr val="000000">
                              <a:alpha val="90000"/>
                            </a:srgb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/>
                          <a:cs typeface="+mn-cs"/>
                        </a:rPr>
                        <a:t>조윤희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0" spc="0" dirty="0">
                          <a:solidFill>
                            <a:srgbClr val="000000">
                              <a:alpha val="90000"/>
                            </a:srgb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/>
                          <a:cs typeface="+mn-cs"/>
                        </a:rPr>
                        <a:t>홍석영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500" kern="0" spc="0" dirty="0" err="1">
                          <a:solidFill>
                            <a:srgbClr val="000000">
                              <a:alpha val="90000"/>
                            </a:srgb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/>
                          <a:cs typeface="+mn-cs"/>
                        </a:rPr>
                        <a:t>정현재</a:t>
                      </a:r>
                      <a:endParaRPr lang="ko-KR" altLang="en-US" sz="1500" kern="0" spc="0" dirty="0">
                        <a:solidFill>
                          <a:srgbClr val="000000">
                            <a:alpha val="90000"/>
                          </a:srgb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500" kern="0" spc="0" dirty="0">
                          <a:solidFill>
                            <a:srgbClr val="000000">
                              <a:alpha val="90000"/>
                            </a:srgb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/>
                          <a:cs typeface="+mn-cs"/>
                        </a:rPr>
                        <a:t>이주현</a:t>
                      </a:r>
                      <a:endParaRPr lang="en-US" altLang="ko-KR" sz="1500" kern="0" spc="0" dirty="0">
                        <a:solidFill>
                          <a:srgbClr val="000000">
                            <a:alpha val="90000"/>
                          </a:srgb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0" spc="0" dirty="0" err="1">
                          <a:solidFill>
                            <a:srgbClr val="000000">
                              <a:alpha val="90000"/>
                            </a:srgb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/>
                          <a:cs typeface="+mn-cs"/>
                        </a:rPr>
                        <a:t>박미진</a:t>
                      </a:r>
                      <a:endParaRPr lang="en-US" altLang="ko-KR" sz="1500" kern="0" spc="0" dirty="0">
                        <a:solidFill>
                          <a:srgbClr val="000000">
                            <a:alpha val="90000"/>
                          </a:srgb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161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63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346EA-2802-4956-B900-768B8CCD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488"/>
          </a:xfrm>
        </p:spPr>
        <p:txBody>
          <a:bodyPr>
            <a:normAutofit/>
          </a:bodyPr>
          <a:lstStyle/>
          <a:p>
            <a:r>
              <a:rPr lang="ko-KR" altLang="en-US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집단유전체학이란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0D07391-AB7E-48BB-9D9C-FFBB33DF1D05}"/>
              </a:ext>
            </a:extLst>
          </p:cNvPr>
          <p:cNvCxnSpPr>
            <a:cxnSpLocks/>
          </p:cNvCxnSpPr>
          <p:nvPr/>
        </p:nvCxnSpPr>
        <p:spPr>
          <a:xfrm>
            <a:off x="525263" y="1191470"/>
            <a:ext cx="1114147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315E836-BCC5-4694-ACA5-E9443FE11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9925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진화생물학의 한 분야로 적응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 분화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집단 구조 등을 연구하는 집단유전학을 기술의 발달로 유전체에 대해 적용한 학문</a:t>
            </a:r>
          </a:p>
        </p:txBody>
      </p:sp>
      <p:pic>
        <p:nvPicPr>
          <p:cNvPr id="1026" name="Picture 2" descr="https://upload.wikimedia.org/wikipedia/commons/thumb/4/4d/Hardy%E2%80%93Weinberg_law_-_Punnett_square.svg/1024px-Hardy%E2%80%93Weinberg_law_-_Punnett_square.svg.png">
            <a:extLst>
              <a:ext uri="{FF2B5EF4-FFF2-40B4-BE49-F238E27FC236}">
                <a16:creationId xmlns:a16="http://schemas.microsoft.com/office/drawing/2014/main" id="{D8B0785E-BBF1-472D-B154-7198FFAF3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37" y="2755344"/>
            <a:ext cx="3803650" cy="373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4CEE3D0-3913-4697-81C3-EA05A62DF19C}"/>
              </a:ext>
            </a:extLst>
          </p:cNvPr>
          <p:cNvSpPr/>
          <p:nvPr/>
        </p:nvSpPr>
        <p:spPr>
          <a:xfrm>
            <a:off x="1149394" y="2337481"/>
            <a:ext cx="81011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>
                <a:solidFill>
                  <a:srgbClr val="7E180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Hardy-Weinberg equilibrium</a:t>
            </a:r>
            <a:r>
              <a:rPr lang="ko-KR" altLang="en-US" sz="2000" b="1" dirty="0">
                <a:solidFill>
                  <a:srgbClr val="7E180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이를 깨트리는 여러 요인들</a:t>
            </a:r>
            <a:endParaRPr lang="en-US" altLang="ko-KR" sz="2000" b="1" dirty="0">
              <a:solidFill>
                <a:srgbClr val="7E180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8108943-C59C-4D3C-886D-A8A269A6AE27}"/>
              </a:ext>
            </a:extLst>
          </p:cNvPr>
          <p:cNvGrpSpPr/>
          <p:nvPr/>
        </p:nvGrpSpPr>
        <p:grpSpPr>
          <a:xfrm>
            <a:off x="4664765" y="2764977"/>
            <a:ext cx="7001973" cy="3727897"/>
            <a:chOff x="746101" y="1279945"/>
            <a:chExt cx="10937817" cy="5823367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7C31A8D-FF89-4072-95DB-125BD0E6598A}"/>
                </a:ext>
              </a:extLst>
            </p:cNvPr>
            <p:cNvGrpSpPr/>
            <p:nvPr/>
          </p:nvGrpSpPr>
          <p:grpSpPr>
            <a:xfrm>
              <a:off x="746101" y="1279945"/>
              <a:ext cx="10937817" cy="5150672"/>
              <a:chOff x="835553" y="1071223"/>
              <a:chExt cx="10937817" cy="5150672"/>
            </a:xfrm>
          </p:grpSpPr>
          <p:pic>
            <p:nvPicPr>
              <p:cNvPr id="17" name="Picture 2" descr="https://innovativegenomics.org/wp-content/uploads/2018/04/Mutation.png">
                <a:extLst>
                  <a:ext uri="{FF2B5EF4-FFF2-40B4-BE49-F238E27FC236}">
                    <a16:creationId xmlns:a16="http://schemas.microsoft.com/office/drawing/2014/main" id="{5C338B86-9670-4AB0-85DC-E2FEDB1832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659" y="1324360"/>
                <a:ext cx="2627245" cy="24148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4" descr="https://upload.wikimedia.org/wikipedia/commons/4/47/Gene_flow_final.png">
                <a:extLst>
                  <a:ext uri="{FF2B5EF4-FFF2-40B4-BE49-F238E27FC236}">
                    <a16:creationId xmlns:a16="http://schemas.microsoft.com/office/drawing/2014/main" id="{BA2E9392-0CCD-42C9-8081-6DC2E1B0FC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5553" y="4210920"/>
                <a:ext cx="4168418" cy="1971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6" descr="https://upload.wikimedia.org/wikipedia/commons/thumb/0/0b/Random_sampling_genetic_drift.svg/1920px-Random_sampling_genetic_drift.svg.png">
                <a:extLst>
                  <a:ext uri="{FF2B5EF4-FFF2-40B4-BE49-F238E27FC236}">
                    <a16:creationId xmlns:a16="http://schemas.microsoft.com/office/drawing/2014/main" id="{98ABE67C-BAA2-4242-8ED1-11D95EAA0C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46067" y="4554220"/>
                <a:ext cx="5627303" cy="16676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8" descr="https://upload.wikimedia.org/wikipedia/commons/thumb/f/f6/Antibiotic_resistance.svg/800px-Antibiotic_resistance.svg.png">
                <a:extLst>
                  <a:ext uri="{FF2B5EF4-FFF2-40B4-BE49-F238E27FC236}">
                    <a16:creationId xmlns:a16="http://schemas.microsoft.com/office/drawing/2014/main" id="{6CC79EEF-03A4-4985-A895-CF273B7DCF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6854"/>
              <a:stretch/>
            </p:blipFill>
            <p:spPr bwMode="auto">
              <a:xfrm>
                <a:off x="8681917" y="1071223"/>
                <a:ext cx="2960119" cy="28848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10" descr="TwoPointCrossover.svg">
                <a:extLst>
                  <a:ext uri="{FF2B5EF4-FFF2-40B4-BE49-F238E27FC236}">
                    <a16:creationId xmlns:a16="http://schemas.microsoft.com/office/drawing/2014/main" id="{A84FE134-5B0A-4A46-AF62-884FD39F08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3132" y="1944797"/>
                <a:ext cx="3352549" cy="1484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E10BD0-53CA-46CB-A8B2-2F826BF4A35C}"/>
                </a:ext>
              </a:extLst>
            </p:cNvPr>
            <p:cNvSpPr txBox="1"/>
            <p:nvPr/>
          </p:nvSpPr>
          <p:spPr>
            <a:xfrm>
              <a:off x="1258540" y="4019531"/>
              <a:ext cx="2084208" cy="645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mutation</a:t>
              </a:r>
              <a:endPara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7B2443-72DF-4F15-81E6-9D06D78FFCC7}"/>
                </a:ext>
              </a:extLst>
            </p:cNvPr>
            <p:cNvSpPr txBox="1"/>
            <p:nvPr/>
          </p:nvSpPr>
          <p:spPr>
            <a:xfrm>
              <a:off x="4814223" y="4019531"/>
              <a:ext cx="3180740" cy="645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recombination</a:t>
              </a:r>
              <a:endPara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A4C235-AB1B-47B4-BBBE-41EA052E568F}"/>
                </a:ext>
              </a:extLst>
            </p:cNvPr>
            <p:cNvSpPr txBox="1"/>
            <p:nvPr/>
          </p:nvSpPr>
          <p:spPr>
            <a:xfrm>
              <a:off x="9098484" y="4129120"/>
              <a:ext cx="2084208" cy="645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selection</a:t>
              </a:r>
              <a:endPara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F0F4353-998B-4C3F-B631-EBB864B4560E}"/>
                </a:ext>
              </a:extLst>
            </p:cNvPr>
            <p:cNvSpPr txBox="1"/>
            <p:nvPr/>
          </p:nvSpPr>
          <p:spPr>
            <a:xfrm>
              <a:off x="1875450" y="6450494"/>
              <a:ext cx="2413220" cy="645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gene flow</a:t>
              </a:r>
              <a:endPara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8638924-F92E-4747-93A0-D7AD14643AC0}"/>
                </a:ext>
              </a:extLst>
            </p:cNvPr>
            <p:cNvSpPr txBox="1"/>
            <p:nvPr/>
          </p:nvSpPr>
          <p:spPr>
            <a:xfrm>
              <a:off x="7506648" y="6457890"/>
              <a:ext cx="2886688" cy="645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genetic drift</a:t>
              </a:r>
              <a:endPara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144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346EA-2802-4956-B900-768B8CCD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488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진화를 어떻게 연구하는가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0D07391-AB7E-48BB-9D9C-FFBB33DF1D05}"/>
              </a:ext>
            </a:extLst>
          </p:cNvPr>
          <p:cNvCxnSpPr>
            <a:cxnSpLocks/>
          </p:cNvCxnSpPr>
          <p:nvPr/>
        </p:nvCxnSpPr>
        <p:spPr>
          <a:xfrm>
            <a:off x="525263" y="1191470"/>
            <a:ext cx="1114147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내용 개체 틀 4">
            <a:extLst>
              <a:ext uri="{FF2B5EF4-FFF2-40B4-BE49-F238E27FC236}">
                <a16:creationId xmlns:a16="http://schemas.microsoft.com/office/drawing/2014/main" id="{AD1F6831-710F-4A44-9A14-4CE539C8B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9925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sequencing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염기서열 분석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  DNA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A,G,T,C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 염기의 순서를 결정하는 데 사용되는 모든 방법 및 기술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allele frequency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대립형질의 발현 빈도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유전체에 존재하는 특정 대립형질이 집단 안에서 발현되는 비율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6AC127-21EC-4E99-ACAE-FBC00A5F4B6C}"/>
              </a:ext>
            </a:extLst>
          </p:cNvPr>
          <p:cNvGrpSpPr/>
          <p:nvPr/>
        </p:nvGrpSpPr>
        <p:grpSpPr>
          <a:xfrm>
            <a:off x="1185204" y="3134360"/>
            <a:ext cx="9821592" cy="2762830"/>
            <a:chOff x="838200" y="3429000"/>
            <a:chExt cx="9821592" cy="2762830"/>
          </a:xfrm>
        </p:grpSpPr>
        <p:sp>
          <p:nvSpPr>
            <p:cNvPr id="27" name="오른쪽 화살표 9">
              <a:extLst>
                <a:ext uri="{FF2B5EF4-FFF2-40B4-BE49-F238E27FC236}">
                  <a16:creationId xmlns:a16="http://schemas.microsoft.com/office/drawing/2014/main" id="{15846B7D-6524-4B75-9A91-6727D5BB1BC8}"/>
                </a:ext>
              </a:extLst>
            </p:cNvPr>
            <p:cNvSpPr/>
            <p:nvPr/>
          </p:nvSpPr>
          <p:spPr>
            <a:xfrm>
              <a:off x="3578682" y="4517233"/>
              <a:ext cx="692874" cy="4949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오른쪽 화살표 16">
              <a:extLst>
                <a:ext uri="{FF2B5EF4-FFF2-40B4-BE49-F238E27FC236}">
                  <a16:creationId xmlns:a16="http://schemas.microsoft.com/office/drawing/2014/main" id="{E59B628C-FF11-401C-ACEE-1AB525CA34FA}"/>
                </a:ext>
              </a:extLst>
            </p:cNvPr>
            <p:cNvSpPr/>
            <p:nvPr/>
          </p:nvSpPr>
          <p:spPr>
            <a:xfrm>
              <a:off x="7130656" y="4489318"/>
              <a:ext cx="692874" cy="4949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Picture 2" descr="https://upload.wikimedia.org/wikipedia/commons/thumb/9/9a/Illumina_HiSeq_2500.jpg/1024px-Illumina_HiSeq_2500.jpg">
              <a:extLst>
                <a:ext uri="{FF2B5EF4-FFF2-40B4-BE49-F238E27FC236}">
                  <a16:creationId xmlns:a16="http://schemas.microsoft.com/office/drawing/2014/main" id="{FBE29948-1A25-49CE-BAF5-7A675688CC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631720"/>
              <a:ext cx="2588740" cy="2014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2C1D9E-6EE8-4B46-A1EB-C7D564AD9EB0}"/>
                </a:ext>
              </a:extLst>
            </p:cNvPr>
            <p:cNvSpPr txBox="1"/>
            <p:nvPr/>
          </p:nvSpPr>
          <p:spPr>
            <a:xfrm>
              <a:off x="1365064" y="5693245"/>
              <a:ext cx="1535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/>
                <a:t>sequencing</a:t>
              </a:r>
              <a:endParaRPr lang="ko-KR" altLang="en-US" sz="2000" dirty="0"/>
            </a:p>
          </p:txBody>
        </p:sp>
        <p:pic>
          <p:nvPicPr>
            <p:cNvPr id="23" name="Picture 6" descr="파일:Allele-frequency.png">
              <a:extLst>
                <a:ext uri="{FF2B5EF4-FFF2-40B4-BE49-F238E27FC236}">
                  <a16:creationId xmlns:a16="http://schemas.microsoft.com/office/drawing/2014/main" id="{0EA8C281-E7CC-4F3D-8E71-F74252243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3298" y="3429000"/>
              <a:ext cx="2555616" cy="2762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FF7BA7BE-7CD5-4501-904B-3367BFD152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010"/>
            <a:stretch/>
          </p:blipFill>
          <p:spPr bwMode="auto">
            <a:xfrm>
              <a:off x="7975272" y="3429000"/>
              <a:ext cx="2684520" cy="2664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07BF345-31FA-484A-81C0-93D73AC18890}"/>
              </a:ext>
            </a:extLst>
          </p:cNvPr>
          <p:cNvSpPr txBox="1"/>
          <p:nvPr/>
        </p:nvSpPr>
        <p:spPr>
          <a:xfrm>
            <a:off x="7725555" y="5845707"/>
            <a:ext cx="39411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Handley, L. J. L.,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Manica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Goudet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J., &amp;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Balloux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F. (2007). Going the distance: human population genetics in a clinal world. </a:t>
            </a:r>
            <a:r>
              <a:rPr lang="en-US" altLang="ko-KR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TRENDS in Genetics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23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(9), 432-439.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391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346EA-2802-4956-B900-768B8CCD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488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유전체학과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sequencing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기술에서 주목할 만한 사건들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0D07391-AB7E-48BB-9D9C-FFBB33DF1D05}"/>
              </a:ext>
            </a:extLst>
          </p:cNvPr>
          <p:cNvCxnSpPr>
            <a:cxnSpLocks/>
          </p:cNvCxnSpPr>
          <p:nvPr/>
        </p:nvCxnSpPr>
        <p:spPr>
          <a:xfrm>
            <a:off x="525263" y="1191470"/>
            <a:ext cx="1114147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내용 개체 틀 4">
            <a:extLst>
              <a:ext uri="{FF2B5EF4-FFF2-40B4-BE49-F238E27FC236}">
                <a16:creationId xmlns:a16="http://schemas.microsoft.com/office/drawing/2014/main" id="{AD1F6831-710F-4A44-9A14-4CE539C8B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9925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94ABB7-F571-4CBB-AC1B-4495CA87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06" y="1499041"/>
            <a:ext cx="7047390" cy="4352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39EFA12-9A01-41AA-9DF1-C65B25EF0F95}"/>
              </a:ext>
            </a:extLst>
          </p:cNvPr>
          <p:cNvSpPr/>
          <p:nvPr/>
        </p:nvSpPr>
        <p:spPr>
          <a:xfrm>
            <a:off x="838200" y="5969654"/>
            <a:ext cx="66137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Bertin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P. N.,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Médigue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C., &amp; Normand, P. (2008). Advances in environmental genomics: towards an integrated view of micro-organisms and ecosystems. </a:t>
            </a:r>
            <a:r>
              <a:rPr lang="en-US" altLang="ko-KR" sz="1200" i="1" dirty="0">
                <a:solidFill>
                  <a:srgbClr val="222222"/>
                </a:solidFill>
                <a:latin typeface="Arial" panose="020B0604020202020204" pitchFamily="34" charset="0"/>
              </a:rPr>
              <a:t>Microbiology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altLang="ko-KR" sz="1200" i="1" dirty="0">
                <a:solidFill>
                  <a:srgbClr val="222222"/>
                </a:solidFill>
                <a:latin typeface="Arial" panose="020B0604020202020204" pitchFamily="34" charset="0"/>
              </a:rPr>
              <a:t>154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(2), 347-359.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D2FC49-EAB5-4AC5-8E41-C0719C8E3F85}"/>
              </a:ext>
            </a:extLst>
          </p:cNvPr>
          <p:cNvSpPr/>
          <p:nvPr/>
        </p:nvSpPr>
        <p:spPr>
          <a:xfrm>
            <a:off x="7451967" y="1499041"/>
            <a:ext cx="4214771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 indent="-10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1953, DNA double helix structure discovery</a:t>
            </a:r>
          </a:p>
          <a:p>
            <a:pPr marL="108000" indent="-10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1961, first step in the cracking of the genetic code</a:t>
            </a:r>
          </a:p>
          <a:p>
            <a:pPr marL="108000" indent="-10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1975, chain-termination nucleic acid sequencing method developed by Sanger</a:t>
            </a:r>
          </a:p>
          <a:p>
            <a:pPr marL="108000" indent="-10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1985, international consortium set up to sequence the human genome (HGP)</a:t>
            </a:r>
          </a:p>
          <a:p>
            <a:pPr marL="108000" indent="-10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1986, increased sequencing capacities by the use of fluorescent dyes</a:t>
            </a:r>
          </a:p>
          <a:p>
            <a:pPr marL="108000" indent="-10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1995, first microbial genomes published by J. C. Venter and colleagues</a:t>
            </a:r>
          </a:p>
          <a:p>
            <a:pPr marL="108000" indent="-10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1997, development and commercialization of capillary sequencers</a:t>
            </a:r>
          </a:p>
          <a:p>
            <a:pPr marL="108000" indent="-10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2005, development and commercialization of GS20 </a:t>
            </a:r>
            <a:r>
              <a:rPr lang="en-US" altLang="ko-KR" sz="1400" dirty="0" err="1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pyrosequencer</a:t>
            </a:r>
            <a:endParaRPr lang="en-US" altLang="ko-KR" sz="1400" b="0" i="0" dirty="0">
              <a:solidFill>
                <a:srgbClr val="11111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6205DF2-252B-4C16-B084-20BC5C2249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058"/>
          <a:stretch/>
        </p:blipFill>
        <p:spPr>
          <a:xfrm>
            <a:off x="7628951" y="5058106"/>
            <a:ext cx="3860801" cy="143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4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346EA-2802-4956-B900-768B8CCD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488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염기서열을 분석하는 데에 사용되는 프로그램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0D07391-AB7E-48BB-9D9C-FFBB33DF1D05}"/>
              </a:ext>
            </a:extLst>
          </p:cNvPr>
          <p:cNvCxnSpPr>
            <a:cxnSpLocks/>
          </p:cNvCxnSpPr>
          <p:nvPr/>
        </p:nvCxnSpPr>
        <p:spPr>
          <a:xfrm>
            <a:off x="525263" y="1191470"/>
            <a:ext cx="1114147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내용 개체 틀 4">
            <a:extLst>
              <a:ext uri="{FF2B5EF4-FFF2-40B4-BE49-F238E27FC236}">
                <a16:creationId xmlns:a16="http://schemas.microsoft.com/office/drawing/2014/main" id="{AD1F6831-710F-4A44-9A14-4CE539C8B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9925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54D6858-7955-4381-8834-3E8169D9163D}"/>
              </a:ext>
            </a:extLst>
          </p:cNvPr>
          <p:cNvGrpSpPr/>
          <p:nvPr/>
        </p:nvGrpSpPr>
        <p:grpSpPr>
          <a:xfrm>
            <a:off x="537602" y="1500326"/>
            <a:ext cx="11116796" cy="4742381"/>
            <a:chOff x="237004" y="486050"/>
            <a:chExt cx="11116796" cy="4742381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9A9F248-3E74-4471-AD0A-6D942F43A47B}"/>
                </a:ext>
              </a:extLst>
            </p:cNvPr>
            <p:cNvSpPr/>
            <p:nvPr/>
          </p:nvSpPr>
          <p:spPr>
            <a:xfrm>
              <a:off x="7617841" y="486050"/>
              <a:ext cx="37359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https://zzz.bwh.harvard.edu/plink/</a:t>
              </a: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1A1932D-64BB-439E-BF71-4E2A923F6CFB}"/>
                </a:ext>
              </a:extLst>
            </p:cNvPr>
            <p:cNvGrpSpPr/>
            <p:nvPr/>
          </p:nvGrpSpPr>
          <p:grpSpPr>
            <a:xfrm>
              <a:off x="237004" y="1027906"/>
              <a:ext cx="11116796" cy="4200525"/>
              <a:chOff x="130296" y="1744500"/>
              <a:chExt cx="11116796" cy="4200525"/>
            </a:xfrm>
          </p:grpSpPr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986BD3DB-BA47-4889-BFE4-8C97F957A5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0296" y="2763675"/>
                <a:ext cx="9144000" cy="3181350"/>
              </a:xfrm>
              <a:prstGeom prst="rect">
                <a:avLst/>
              </a:prstGeom>
            </p:spPr>
          </p:pic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975D1B66-7265-4F98-B3AB-C4AFFEB15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342" y="1744500"/>
                <a:ext cx="10953750" cy="10191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9318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346EA-2802-4956-B900-768B8CCD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488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실습에 사용될 데이터셋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0D07391-AB7E-48BB-9D9C-FFBB33DF1D05}"/>
              </a:ext>
            </a:extLst>
          </p:cNvPr>
          <p:cNvCxnSpPr>
            <a:cxnSpLocks/>
          </p:cNvCxnSpPr>
          <p:nvPr/>
        </p:nvCxnSpPr>
        <p:spPr>
          <a:xfrm>
            <a:off x="525263" y="1191470"/>
            <a:ext cx="1114147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내용 개체 틀 4">
            <a:extLst>
              <a:ext uri="{FF2B5EF4-FFF2-40B4-BE49-F238E27FC236}">
                <a16:creationId xmlns:a16="http://schemas.microsoft.com/office/drawing/2014/main" id="{AD1F6831-710F-4A44-9A14-4CE539C8B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9925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HGDP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uman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enome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iversity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roject)</a:t>
            </a:r>
          </a:p>
          <a:p>
            <a:pPr lvl="1"/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인류의 역사를 이해하려면 전세계 다양한 집단들의 관계를 파악해야 함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en-US" altLang="ko-KR" sz="2000" dirty="0"/>
              <a:t>Indigenous population</a:t>
            </a:r>
            <a:r>
              <a:rPr lang="ko-KR" altLang="en-US" sz="2000" dirty="0"/>
              <a:t>들의 유전적 구성을 이해 및 기록하기 위해 시작</a:t>
            </a:r>
            <a:endParaRPr lang="en-US" altLang="ko-KR" sz="2000" dirty="0"/>
          </a:p>
        </p:txBody>
      </p:sp>
      <p:pic>
        <p:nvPicPr>
          <p:cNvPr id="1027" name="Picture 3" descr="Figure 1">
            <a:extLst>
              <a:ext uri="{FF2B5EF4-FFF2-40B4-BE49-F238E27FC236}">
                <a16:creationId xmlns:a16="http://schemas.microsoft.com/office/drawing/2014/main" id="{AE4F45B0-CB72-42DE-9EB0-72A74CB590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" t="4766" r="3443" b="1271"/>
          <a:stretch/>
        </p:blipFill>
        <p:spPr bwMode="auto">
          <a:xfrm>
            <a:off x="1775534" y="2563820"/>
            <a:ext cx="3783065" cy="392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808B82-7DB2-4D3D-B912-14D34AE1AC74}"/>
              </a:ext>
            </a:extLst>
          </p:cNvPr>
          <p:cNvSpPr/>
          <p:nvPr/>
        </p:nvSpPr>
        <p:spPr>
          <a:xfrm>
            <a:off x="5861045" y="5846543"/>
            <a:ext cx="4848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Cavalli-Sforza, L. L. (2005). The human genome diversity project: past, present and future. </a:t>
            </a:r>
            <a:r>
              <a:rPr lang="en-US" altLang="ko-KR" sz="12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Nature Reviews Genetics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altLang="ko-KR" sz="12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(4), 333-340.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https://www.internationalgenome.org/data-portal/data-collection/hgdp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F8606C8-B1ED-4B63-AD8F-37A07749F8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2" b="1"/>
          <a:stretch/>
        </p:blipFill>
        <p:spPr>
          <a:xfrm>
            <a:off x="5861045" y="2626398"/>
            <a:ext cx="4730015" cy="326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346EA-2802-4956-B900-768B8CCD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488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PLINK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HGDP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유전체 분석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0D07391-AB7E-48BB-9D9C-FFBB33DF1D05}"/>
              </a:ext>
            </a:extLst>
          </p:cNvPr>
          <p:cNvCxnSpPr>
            <a:cxnSpLocks/>
          </p:cNvCxnSpPr>
          <p:nvPr/>
        </p:nvCxnSpPr>
        <p:spPr>
          <a:xfrm>
            <a:off x="525263" y="1191470"/>
            <a:ext cx="1114147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내용 개체 틀 4">
            <a:extLst>
              <a:ext uri="{FF2B5EF4-FFF2-40B4-BE49-F238E27FC236}">
                <a16:creationId xmlns:a16="http://schemas.microsoft.com/office/drawing/2014/main" id="{AD1F6831-710F-4A44-9A14-4CE539C8B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9925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주차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집단유전체학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소개 및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HGDP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데이터셋 설명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주차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PLINK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활용한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HGDP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유전체 분석 실습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Missingness</a:t>
            </a:r>
          </a:p>
          <a:p>
            <a:pPr lvl="1"/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Allele frequency</a:t>
            </a:r>
          </a:p>
          <a:p>
            <a:pPr lvl="1"/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SNP/individual selection</a:t>
            </a:r>
          </a:p>
          <a:p>
            <a:pPr lvl="1"/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File format conversion</a:t>
            </a:r>
          </a:p>
          <a:p>
            <a:pPr lvl="1"/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PCA …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학생용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서버 계정을 제공 예정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번호에 맞는 디렉토리 생성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 관리 문제로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지시 불이행시 감점될 수 있음</a:t>
            </a:r>
          </a:p>
        </p:txBody>
      </p:sp>
    </p:spTree>
    <p:extLst>
      <p:ext uri="{BB962C8B-B14F-4D97-AF65-F5344CB8AC3E}">
        <p14:creationId xmlns:p14="http://schemas.microsoft.com/office/powerpoint/2010/main" val="187074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492</Words>
  <Application>Microsoft Office PowerPoint</Application>
  <PresentationFormat>와이드스크린</PresentationFormat>
  <Paragraphs>90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HY헤드라인M</vt:lpstr>
      <vt:lpstr>KoPubWorld돋움체 Bold</vt:lpstr>
      <vt:lpstr>맑은 고딕</vt:lpstr>
      <vt:lpstr>함초롬돋움</vt:lpstr>
      <vt:lpstr>Arial</vt:lpstr>
      <vt:lpstr>Wingdings</vt:lpstr>
      <vt:lpstr>Office 테마</vt:lpstr>
      <vt:lpstr>생명과학전공실험1</vt:lpstr>
      <vt:lpstr>실험 진행 방식</vt:lpstr>
      <vt:lpstr>집단유전체학이란?</vt:lpstr>
      <vt:lpstr>진화를 어떻게 연구하는가?</vt:lpstr>
      <vt:lpstr>유전체학과 sequencing 기술에서 주목할 만한 사건들</vt:lpstr>
      <vt:lpstr>염기서열을 분석하는 데에 사용되는 프로그램</vt:lpstr>
      <vt:lpstr>실습에 사용될 데이터셋</vt:lpstr>
      <vt:lpstr>PLINK를 활용한 HGDP 유전체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정현재</dc:creator>
  <cp:lastModifiedBy>SAMSUNG</cp:lastModifiedBy>
  <cp:revision>23</cp:revision>
  <dcterms:created xsi:type="dcterms:W3CDTF">2021-02-22T13:39:11Z</dcterms:created>
  <dcterms:modified xsi:type="dcterms:W3CDTF">2021-02-23T07:01:07Z</dcterms:modified>
</cp:coreProperties>
</file>