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3" r:id="rId8"/>
    <p:sldId id="260" r:id="rId9"/>
    <p:sldId id="264" r:id="rId10"/>
    <p:sldId id="265" r:id="rId11"/>
    <p:sldId id="261" r:id="rId12"/>
    <p:sldId id="266" r:id="rId13"/>
    <p:sldId id="26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2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1D6E4-7694-4584-971E-B10B3F5297A3}" v="1" dt="2025-05-25T15:22:35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ne Vermaak" userId="2220df89a3f5b19f" providerId="LiveId" clId="{E0C1D6E4-7694-4584-971E-B10B3F5297A3}"/>
    <pc:docChg chg="modSld">
      <pc:chgData name="Marne Vermaak" userId="2220df89a3f5b19f" providerId="LiveId" clId="{E0C1D6E4-7694-4584-971E-B10B3F5297A3}" dt="2025-05-25T15:23:32.505" v="29" actId="113"/>
      <pc:docMkLst>
        <pc:docMk/>
      </pc:docMkLst>
      <pc:sldChg chg="modSp mod">
        <pc:chgData name="Marne Vermaak" userId="2220df89a3f5b19f" providerId="LiveId" clId="{E0C1D6E4-7694-4584-971E-B10B3F5297A3}" dt="2025-05-25T15:23:12.553" v="25" actId="113"/>
        <pc:sldMkLst>
          <pc:docMk/>
          <pc:sldMk cId="1422796954" sldId="260"/>
        </pc:sldMkLst>
        <pc:spChg chg="mod">
          <ac:chgData name="Marne Vermaak" userId="2220df89a3f5b19f" providerId="LiveId" clId="{E0C1D6E4-7694-4584-971E-B10B3F5297A3}" dt="2025-05-25T15:22:54.438" v="23" actId="1035"/>
          <ac:spMkLst>
            <pc:docMk/>
            <pc:sldMk cId="1422796954" sldId="260"/>
            <ac:spMk id="2" creationId="{6F79E57D-1124-2F28-A6ED-C9F552DCDC21}"/>
          </ac:spMkLst>
        </pc:spChg>
        <pc:spChg chg="mod">
          <ac:chgData name="Marne Vermaak" userId="2220df89a3f5b19f" providerId="LiveId" clId="{E0C1D6E4-7694-4584-971E-B10B3F5297A3}" dt="2025-05-25T15:23:12.553" v="25" actId="113"/>
          <ac:spMkLst>
            <pc:docMk/>
            <pc:sldMk cId="1422796954" sldId="260"/>
            <ac:spMk id="6" creationId="{42BD3F9F-CA66-733A-B690-9666F157E624}"/>
          </ac:spMkLst>
        </pc:spChg>
      </pc:sldChg>
      <pc:sldChg chg="modSp mod">
        <pc:chgData name="Marne Vermaak" userId="2220df89a3f5b19f" providerId="LiveId" clId="{E0C1D6E4-7694-4584-971E-B10B3F5297A3}" dt="2025-05-25T15:23:32.505" v="29" actId="113"/>
        <pc:sldMkLst>
          <pc:docMk/>
          <pc:sldMk cId="62510767" sldId="261"/>
        </pc:sldMkLst>
        <pc:spChg chg="mod">
          <ac:chgData name="Marne Vermaak" userId="2220df89a3f5b19f" providerId="LiveId" clId="{E0C1D6E4-7694-4584-971E-B10B3F5297A3}" dt="2025-05-25T15:23:32.505" v="29" actId="113"/>
          <ac:spMkLst>
            <pc:docMk/>
            <pc:sldMk cId="62510767" sldId="261"/>
            <ac:spMk id="4" creationId="{17B423CB-576A-2FFF-AAAA-3BA361886129}"/>
          </ac:spMkLst>
        </pc:spChg>
      </pc:sldChg>
      <pc:sldChg chg="modSp mod">
        <pc:chgData name="Marne Vermaak" userId="2220df89a3f5b19f" providerId="LiveId" clId="{E0C1D6E4-7694-4584-971E-B10B3F5297A3}" dt="2025-05-25T15:23:19.165" v="27" actId="113"/>
        <pc:sldMkLst>
          <pc:docMk/>
          <pc:sldMk cId="1218166829" sldId="264"/>
        </pc:sldMkLst>
        <pc:spChg chg="mod">
          <ac:chgData name="Marne Vermaak" userId="2220df89a3f5b19f" providerId="LiveId" clId="{E0C1D6E4-7694-4584-971E-B10B3F5297A3}" dt="2025-05-25T15:23:19.165" v="27" actId="113"/>
          <ac:spMkLst>
            <pc:docMk/>
            <pc:sldMk cId="1218166829" sldId="264"/>
            <ac:spMk id="4" creationId="{EC9F4EC8-1DD6-6AF1-9FF4-EE69F8F436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BC08-E79F-7040-8CD7-D268FC775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FC8C9-99D9-903D-CE6E-DBBD5E993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D387-1BA8-9074-AF7A-AFC937A7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87864-6017-99C9-D994-0EEEA1A2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11324-82A9-53C8-45EF-CED24C31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185DE-9AB3-3792-2A2B-F0FEA950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564B1-18FF-BB19-9B40-76A62803E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B277-24A9-6259-3B9C-873CC062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150F-B42C-7F72-163C-1024DFAF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1D55-221F-11DD-E535-9ABCD47A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19572-B251-3B55-BDFF-5A4C4BCD2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4B3B1C-3D52-773B-2BC9-7CAF85219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67C81-BBC4-12F2-4C69-371781F3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973A-A739-5D01-18CD-77EA80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5F69-913C-121A-5966-DFE44F83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08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0CB43-D14B-4843-9B76-A82E1BB78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DC29-78C2-0A1D-3ED7-91EB9F80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6B6E4-F0A6-ACAC-C0BD-84B01C1D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376E1-1CF8-19E0-A1BC-093BEED3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3F3D-FDA2-88DE-1521-369D6629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B91E-719A-7A87-755C-9BD5D844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E143A-A9ED-6267-246E-D57FC0AC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9E1C-822B-45B4-8D55-D910A052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7498-D67B-3C6A-6C2F-7A3B3CA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B7EBA-B7CE-1FE5-714E-E0AC9F7E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845B-00D3-86C3-A83D-DD0E4A8F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BEC6-C4E4-B2BE-1B8E-4F5BC81C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A034F-85C0-F2F7-B6C3-81787945E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C82D-CFF1-FEEC-88E1-D829B770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DB3A4-CA03-1344-6ECC-76A48C66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03E8E-01FE-EFB4-3EBC-E6D96484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36D0-FF12-66A5-8D1E-3F851118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1D6AB-B92D-33A9-EB86-D23A4267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2AB5F-819F-836E-2107-961FA06C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88996-99C7-BA1D-3722-CE3AFDB03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8B816-6A4D-B432-3763-465301B64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959120-386C-E7C6-2422-29C07064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0B9E5-F780-748E-A4B4-C6426D85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29619-C47A-6E28-690D-573DFD1B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7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60B4-53A7-8A5E-81B4-F1FB79D10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1918C-E9B7-EBFA-BEC0-CAFFF9B2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67FE0-E94F-8718-4641-50EB2771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A0CD1-0E05-CBD8-D7F8-84D5BFDA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7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A738A3-534C-E327-546D-296D3E06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C59B8-2111-125D-9E4B-71DDAF8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5AC02-681C-AAB4-A3DC-00ABE8FAD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6650-2894-1352-8A55-0C123546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5DE14-2C37-6EEC-01D2-51CA2385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7555-CD7D-7D54-9586-E2B27972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F9366-C4F7-0F80-96C9-C337F79E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2F07B-3ECB-0BDC-370C-A25485DB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0014D-B500-2A8D-025F-E8A5D17D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A881-6D96-61B9-96AD-70118D3F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48AD0-AF13-3E5A-EABA-F8F1F4ACC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6730E-9437-89A7-58A8-1AAF9F5CB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682F-63F3-A2CD-78A0-01856CEC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FCEFE-9AED-C52A-51E1-90A2CE3A0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B7724-378C-1763-684D-B1174953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2127D-5057-8E18-F077-6C4F91023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A6024-E2D4-7197-43DB-056A0DACB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391EA-DE72-D3B7-7B8E-3449D1BDB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966A4-F9E1-4082-9BF6-427132D10FA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8A575-6B96-8A47-35F3-66CAA1053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ED54-49D8-6C4D-4EBA-D237BC79F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CF79A-2F49-45EB-A148-F0BEDE4BE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3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87525C2-4DE5-614D-8D40-AD7458CC4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07" y="632088"/>
            <a:ext cx="7373736" cy="1655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6F29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 mobile-based forensic case management system. </a:t>
            </a:r>
            <a:br>
              <a:rPr lang="en-US" sz="4000" dirty="0">
                <a:solidFill>
                  <a:srgbClr val="6F298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6F29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organizing, tracking, and resolving criminal investigations.)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7CA6AE-5AD8-4817-66D3-6C09DFD23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407" y="6225912"/>
            <a:ext cx="5654523" cy="416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6F29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Developer: Marne Vermaak 48073253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9C858-15E4-FA72-F5D7-5B7897B4D997}"/>
              </a:ext>
            </a:extLst>
          </p:cNvPr>
          <p:cNvSpPr txBox="1"/>
          <p:nvPr/>
        </p:nvSpPr>
        <p:spPr>
          <a:xfrm>
            <a:off x="694694" y="3181924"/>
            <a:ext cx="50373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0" dirty="0"/>
              <a:t>Verdict</a:t>
            </a:r>
            <a:endParaRPr lang="en-ZA" sz="10000" dirty="0"/>
          </a:p>
        </p:txBody>
      </p:sp>
    </p:spTree>
    <p:extLst>
      <p:ext uri="{BB962C8B-B14F-4D97-AF65-F5344CB8AC3E}">
        <p14:creationId xmlns:p14="http://schemas.microsoft.com/office/powerpoint/2010/main" val="4273677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5A8F-96CD-C3E8-CF18-DE92FD71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Demonstration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8FFB-71ED-19ED-3D5E-AA2C5C69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section will be presented by </a:t>
            </a:r>
            <a:r>
              <a:rPr lang="en-GB" dirty="0" err="1"/>
              <a:t>demontrating</a:t>
            </a:r>
            <a:r>
              <a:rPr lang="en-GB" dirty="0"/>
              <a:t> the actual application.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0980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5940C29-6AE0-1EC0-4548-A27C4485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End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5C45C5-3408-3B11-1199-5156712B6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9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E416-87AD-24D6-8EAA-67D01701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F298C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80BD-2805-3312-CE5C-B394C667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6F298C"/>
                </a:solidFill>
              </a:rPr>
              <a:t>Introduction</a:t>
            </a:r>
          </a:p>
          <a:p>
            <a:r>
              <a:rPr lang="en-US" dirty="0">
                <a:solidFill>
                  <a:srgbClr val="6F298C"/>
                </a:solidFill>
              </a:rPr>
              <a:t>Problem</a:t>
            </a:r>
          </a:p>
          <a:p>
            <a:r>
              <a:rPr lang="en-US" dirty="0">
                <a:solidFill>
                  <a:srgbClr val="6F298C"/>
                </a:solidFill>
              </a:rPr>
              <a:t>Objectives/Aim</a:t>
            </a:r>
          </a:p>
          <a:p>
            <a:r>
              <a:rPr lang="en-US" dirty="0">
                <a:solidFill>
                  <a:srgbClr val="6F298C"/>
                </a:solidFill>
              </a:rPr>
              <a:t>Methods</a:t>
            </a:r>
          </a:p>
          <a:p>
            <a:r>
              <a:rPr lang="en-US" dirty="0">
                <a:solidFill>
                  <a:srgbClr val="6F298C"/>
                </a:solidFill>
              </a:rPr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87559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9600-F1E7-6560-9CD4-41AA6627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7F7C-86D7-2816-51CE-FA26982B6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33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ZA" dirty="0"/>
              <a:t>Modern investigative environment requires digital tools for tracking cases.</a:t>
            </a:r>
          </a:p>
          <a:p>
            <a:r>
              <a:rPr lang="en-ZA" dirty="0"/>
              <a:t>Traditional methods use paper files or disconnected systems, it is time consuming and prone to human error.</a:t>
            </a:r>
          </a:p>
          <a:p>
            <a:r>
              <a:rPr lang="en-ZA" dirty="0"/>
              <a:t>This project introduces a mobile-based case management system called Verdict.</a:t>
            </a:r>
          </a:p>
          <a:p>
            <a:r>
              <a:rPr lang="en-ZA" dirty="0"/>
              <a:t>Designed for detectives, agents, or school-based simulation teams to use.</a:t>
            </a:r>
          </a:p>
          <a:p>
            <a:r>
              <a:rPr lang="en-ZA" dirty="0"/>
              <a:t>Allows users to:</a:t>
            </a:r>
          </a:p>
          <a:p>
            <a:pPr lvl="1"/>
            <a:r>
              <a:rPr lang="en-ZA" dirty="0"/>
              <a:t>Create and manage cases</a:t>
            </a:r>
          </a:p>
          <a:p>
            <a:pPr lvl="1"/>
            <a:r>
              <a:rPr lang="en-ZA" dirty="0"/>
              <a:t>Add suspects, evidence and interviews</a:t>
            </a:r>
          </a:p>
          <a:p>
            <a:pPr lvl="1"/>
            <a:r>
              <a:rPr lang="en-ZA" dirty="0"/>
              <a:t>Visualize case timelines interactively</a:t>
            </a:r>
          </a:p>
          <a:p>
            <a:pPr lvl="1"/>
            <a:r>
              <a:rPr lang="en-ZA" dirty="0"/>
              <a:t>Track progress from initial report till end </a:t>
            </a:r>
          </a:p>
          <a:p>
            <a:r>
              <a:rPr lang="en-ZA" dirty="0"/>
              <a:t>Build with .NET MAUI, the application supports cross-platform functionality (Android, iOS, Windows)</a:t>
            </a:r>
          </a:p>
        </p:txBody>
      </p:sp>
    </p:spTree>
    <p:extLst>
      <p:ext uri="{BB962C8B-B14F-4D97-AF65-F5344CB8AC3E}">
        <p14:creationId xmlns:p14="http://schemas.microsoft.com/office/powerpoint/2010/main" val="177442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5AC7F-6030-8EAC-4CD5-53387C30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E571-10D0-7A5F-3809-C7876376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  <a:endParaRPr lang="en-Z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8D6250-B626-1B7E-8284-92A7FE5CC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50438"/>
            <a:ext cx="1094235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Investigators often rely on fragmented documentation, leading to: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Lost or inconsistent records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visibility of case progress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managing suspects and evidence chronologically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are often: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Expensive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Overly complex for smaller teams or schools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tailored for timeline-focused case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lightweight, easy-to-use tool that: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Centralizes case information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all entries (e.g., interviews, arrests) in a timeline format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efficient overview of open and closed investigations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74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E57D-1124-2F28-A6ED-C9F552DCD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71"/>
            <a:ext cx="10515600" cy="1325563"/>
          </a:xfrm>
        </p:spPr>
        <p:txBody>
          <a:bodyPr/>
          <a:lstStyle/>
          <a:p>
            <a:r>
              <a:rPr lang="en-GB" dirty="0"/>
              <a:t>Objectives</a:t>
            </a:r>
            <a:endParaRPr lang="en-ZA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BD3F9F-CA66-733A-B690-9666F157E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2139"/>
            <a:ext cx="10515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cross-platform mobile application that enables agents or investigators to create, manage, and track criminal cases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a visual timeline system that displays all case entries (e.g., interviews, evidence, arrests) in chronological order for clear investigative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centralized platform where users can: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suspects and mark them as arrested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Attach evidence with linked suspects and file paths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individual case timelines as visual “evidence boards”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enable agents to manage multiple cases, distinguishing between open and closed investigations.</a:t>
            </a:r>
          </a:p>
        </p:txBody>
      </p:sp>
    </p:spTree>
    <p:extLst>
      <p:ext uri="{BB962C8B-B14F-4D97-AF65-F5344CB8AC3E}">
        <p14:creationId xmlns:p14="http://schemas.microsoft.com/office/powerpoint/2010/main" val="14227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A5BC-FAF6-3A63-C8AF-9CC9B825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8A14-ECFE-A4A7-580E-877AB43A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114"/>
            <a:ext cx="10515600" cy="1325563"/>
          </a:xfrm>
        </p:spPr>
        <p:txBody>
          <a:bodyPr/>
          <a:lstStyle/>
          <a:p>
            <a:r>
              <a:rPr lang="en-GB" dirty="0"/>
              <a:t>Objectives</a:t>
            </a:r>
            <a:endParaRPr lang="en-Z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9F4EC8-1DD6-6AF1-9FF4-EE69F8F43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51"/>
            <a:ext cx="10515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support case management for multiple users (agents), each with their own login and assigned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simplify administration tasks, such as editing or deleting agents and optionally removing all their related case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interface that is user-friendly, lightweight, and fast, especially for use in schools or private investigative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allow offline access to stored data using a local SQLite database, ensuring the app works without internet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maintain data consistency and traceability, ensuring each entry is properly linked to a case and displayed clearly in context.</a:t>
            </a:r>
          </a:p>
        </p:txBody>
      </p:sp>
    </p:spTree>
    <p:extLst>
      <p:ext uri="{BB962C8B-B14F-4D97-AF65-F5344CB8AC3E}">
        <p14:creationId xmlns:p14="http://schemas.microsoft.com/office/powerpoint/2010/main" val="121816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3B32-0E7A-FA72-99A3-1430CC314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9411-8EC7-E4CE-5A65-A43341F6D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0"/>
            <a:ext cx="10515600" cy="1325563"/>
          </a:xfrm>
        </p:spPr>
        <p:txBody>
          <a:bodyPr/>
          <a:lstStyle/>
          <a:p>
            <a:r>
              <a:rPr lang="en-GB" dirty="0"/>
              <a:t>Benefits</a:t>
            </a:r>
            <a:endParaRPr lang="en-Z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39A938-4FEA-1E49-2CEE-0417C89AB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54366"/>
            <a:ext cx="105156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case tracking efficiency and reduces reliance on paper or scattered digital notes.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visibility of case progress and decision-making through clear timelines.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the process of managing and closing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structured format for realistic law enforcement training simulations (e.g., in schools).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serve as a prototype for larger-scale professional forensic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Encourages organized thinking and accountability during investigations.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deploy and use on both Android and iOS, with minimal setup required.</a:t>
            </a:r>
          </a:p>
        </p:txBody>
      </p:sp>
    </p:spTree>
    <p:extLst>
      <p:ext uri="{BB962C8B-B14F-4D97-AF65-F5344CB8AC3E}">
        <p14:creationId xmlns:p14="http://schemas.microsoft.com/office/powerpoint/2010/main" val="214221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E964-27BB-F41B-9BE6-091C187A7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7"/>
            <a:ext cx="10515600" cy="1325563"/>
          </a:xfrm>
        </p:spPr>
        <p:txBody>
          <a:bodyPr/>
          <a:lstStyle/>
          <a:p>
            <a:r>
              <a:rPr lang="en-GB" dirty="0"/>
              <a:t>Methods</a:t>
            </a: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B423CB-576A-2FFF-AAAA-3BA361886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04488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Verdict app was developed using .NET MAUI (Multi-platform App UI), a framework by Microsoft that enables cross-platform mobile and desktop development using a single C# codebase.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was done in Visual Studio 2022, with a focus on building a fully functional prototype for managing criminal investigations on Windows.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interface was built using XAML, allowing for clean layout design and styling consistent with modern UI principles. A consistent light theme was used throughout the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case-related data is stored locally using SQLite, an embedded, serverless database engine that provides fast and efficient data storage within the app.</a:t>
            </a:r>
          </a:p>
        </p:txBody>
      </p:sp>
    </p:spTree>
    <p:extLst>
      <p:ext uri="{BB962C8B-B14F-4D97-AF65-F5344CB8AC3E}">
        <p14:creationId xmlns:p14="http://schemas.microsoft.com/office/powerpoint/2010/main" val="6251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29A8A-CB03-7096-1AC5-06F7CF95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2789-B85F-F91A-0F0A-4238524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7"/>
            <a:ext cx="10515600" cy="1325563"/>
          </a:xfrm>
        </p:spPr>
        <p:txBody>
          <a:bodyPr/>
          <a:lstStyle/>
          <a:p>
            <a:r>
              <a:rPr lang="en-GB" dirty="0"/>
              <a:t>Methods</a:t>
            </a:r>
            <a:endParaRPr lang="en-Z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88C9D3-AD72-CE81-F3D7-F16A4DF169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8268"/>
            <a:ext cx="10515600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the MVVM (Model-View-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pattern to keep the code organized and maintain a clear separation between logic and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functionality includes: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and managing cases, suspects, evidence, and timeline entries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Assigning cases to agents and managing agent 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Viewing entries in a visual horizontal timeline using a Grid inside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ScrollView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Editing and deleting records, with optional cascading deletion of related 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login sessions using .NET MAUI Essentials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the app was built using a cross-platform framework, testing has only been completed on Windows so far. Android and iOS builds are planned but not yet verified.</a:t>
            </a:r>
          </a:p>
        </p:txBody>
      </p:sp>
    </p:spTree>
    <p:extLst>
      <p:ext uri="{BB962C8B-B14F-4D97-AF65-F5344CB8AC3E}">
        <p14:creationId xmlns:p14="http://schemas.microsoft.com/office/powerpoint/2010/main" val="405300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WU colors">
      <a:dk1>
        <a:srgbClr val="6C3D91"/>
      </a:dk1>
      <a:lt1>
        <a:sysClr val="window" lastClr="FFFFFF"/>
      </a:lt1>
      <a:dk2>
        <a:srgbClr val="00889C"/>
      </a:dk2>
      <a:lt2>
        <a:srgbClr val="78848E"/>
      </a:lt2>
      <a:accent1>
        <a:srgbClr val="5F439A"/>
      </a:accent1>
      <a:accent2>
        <a:srgbClr val="036F77"/>
      </a:accent2>
      <a:accent3>
        <a:srgbClr val="78848E"/>
      </a:accent3>
      <a:accent4>
        <a:srgbClr val="C9CDD1"/>
      </a:accent4>
      <a:accent5>
        <a:srgbClr val="B8F5FF"/>
      </a:accent5>
      <a:accent6>
        <a:srgbClr val="525A60"/>
      </a:accent6>
      <a:hlink>
        <a:srgbClr val="00889C"/>
      </a:hlink>
      <a:folHlink>
        <a:srgbClr val="5F439A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+NWU_PPT_01" id="{68C57687-2F59-4E9C-A08E-352AA5668682}" vid="{CE3636B4-926C-451A-92C2-32FF9DEA86F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792943EBFAF46BAF68C89307A2CB8" ma:contentTypeVersion="4" ma:contentTypeDescription="Create a new document." ma:contentTypeScope="" ma:versionID="5ee5e69732fd458cb027bacbffb65ee9">
  <xsd:schema xmlns:xsd="http://www.w3.org/2001/XMLSchema" xmlns:xs="http://www.w3.org/2001/XMLSchema" xmlns:p="http://schemas.microsoft.com/office/2006/metadata/properties" xmlns:ns2="9f01d782-6d68-40f4-a413-83e9a70aa72b" targetNamespace="http://schemas.microsoft.com/office/2006/metadata/properties" ma:root="true" ma:fieldsID="25ad0b24cff3cf512b0fe94a29bce015" ns2:_="">
    <xsd:import namespace="9f01d782-6d68-40f4-a413-83e9a70aa7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1d782-6d68-40f4-a413-83e9a70aa7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5227C7-1DC8-4386-B547-25B44E39E8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01d782-6d68-40f4-a413-83e9a70aa7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656204-1F0A-4FAE-97FE-E259BB7702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48F223-9B2D-4BFA-B39E-51F44A01A976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b14d86f1-83ba-4b13-a702-b5c0231b9337}" enabled="0" method="" siteId="{b14d86f1-83ba-4b13-a702-b5c0231b933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NWU_PPT_02</Template>
  <TotalTime>67</TotalTime>
  <Words>758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Development of a mobile-based forensic case management system.  (For organizing, tracking, and resolving criminal investigations.)</vt:lpstr>
      <vt:lpstr>Contents</vt:lpstr>
      <vt:lpstr>Introduction</vt:lpstr>
      <vt:lpstr>Problem statement</vt:lpstr>
      <vt:lpstr>Objectives</vt:lpstr>
      <vt:lpstr>Objectives</vt:lpstr>
      <vt:lpstr>Benefits</vt:lpstr>
      <vt:lpstr>Methods</vt:lpstr>
      <vt:lpstr>Methods</vt:lpstr>
      <vt:lpstr>Demonstration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an e-Converter for Maths and Physics quantities (Your title here)</dc:title>
  <dc:creator>Bongisa Dyosoba</dc:creator>
  <cp:lastModifiedBy>Marne Vermaak</cp:lastModifiedBy>
  <cp:revision>2</cp:revision>
  <dcterms:created xsi:type="dcterms:W3CDTF">2025-05-15T11:29:35Z</dcterms:created>
  <dcterms:modified xsi:type="dcterms:W3CDTF">2025-05-25T15:23:40Z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0x010100E48792943EBFAF46BAF68C89307A2CB8</vt:lpwstr>
  </property>
</Properties>
</file>