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8" r:id="rId4"/>
    <p:sldId id="266" r:id="rId5"/>
    <p:sldId id="290" r:id="rId6"/>
    <p:sldId id="271" r:id="rId7"/>
    <p:sldId id="272" r:id="rId8"/>
    <p:sldId id="287" r:id="rId9"/>
    <p:sldId id="289" r:id="rId10"/>
    <p:sldId id="288" r:id="rId11"/>
    <p:sldId id="291" r:id="rId12"/>
    <p:sldId id="292" r:id="rId13"/>
    <p:sldId id="293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22"/>
    <p:restoredTop sz="94677"/>
  </p:normalViewPr>
  <p:slideViewPr>
    <p:cSldViewPr>
      <p:cViewPr varScale="1">
        <p:scale>
          <a:sx n="111" d="100"/>
          <a:sy n="111" d="100"/>
        </p:scale>
        <p:origin x="-7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5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8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© 2016 </a:t>
            </a:r>
            <a:r>
              <a:rPr lang="de-DE" dirty="0" smtClean="0"/>
              <a:t>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© 2016 </a:t>
            </a:r>
            <a:r>
              <a:rPr lang="de-DE" dirty="0" smtClean="0"/>
              <a:t>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6/18/2016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Form and Function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Coding for Writers: Basic Programming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function</a:t>
            </a:r>
            <a:r>
              <a:rPr lang="en-US" dirty="0" smtClean="0"/>
              <a:t> is a piece of code that does an action</a:t>
            </a:r>
          </a:p>
          <a:p>
            <a:pPr lvl="1"/>
            <a:r>
              <a:rPr lang="en-US" dirty="0" smtClean="0"/>
              <a:t>In JavaScript (and most programming languages), it has parentheses after it</a:t>
            </a:r>
          </a:p>
          <a:p>
            <a:pPr marL="27432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&lt;button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changeText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()"&gt;Click me&lt;/button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000" dirty="0" smtClean="0"/>
          </a:p>
          <a:p>
            <a:pPr lvl="1"/>
            <a:r>
              <a:rPr lang="en-US" dirty="0" smtClean="0"/>
              <a:t>More detail in a later lesson</a:t>
            </a:r>
            <a:endParaRPr lang="en-US" dirty="0"/>
          </a:p>
          <a:p>
            <a:pPr marL="4619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Periods are used in </a:t>
            </a:r>
            <a:r>
              <a:rPr lang="en-US" i="1" dirty="0" smtClean="0"/>
              <a:t>Object Oriented Programming</a:t>
            </a:r>
            <a:r>
              <a:rPr lang="en-US" b="1" i="1" dirty="0" smtClean="0"/>
              <a:t> </a:t>
            </a:r>
            <a:r>
              <a:rPr lang="en-US" dirty="0" smtClean="0"/>
              <a:t>to indicate something belongs to something.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demoParagraph.innerHTML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"New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text";</a:t>
            </a:r>
          </a:p>
          <a:p>
            <a:r>
              <a:rPr lang="en-US" dirty="0" smtClean="0"/>
              <a:t>We set the </a:t>
            </a:r>
            <a:r>
              <a:rPr lang="en-US" dirty="0" err="1" smtClean="0"/>
              <a:t>demoParagraph’s</a:t>
            </a:r>
            <a:r>
              <a:rPr lang="en-US" dirty="0" smtClean="0"/>
              <a:t> inner HTML to be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"New text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 smtClean="0"/>
          </a:p>
          <a:p>
            <a:r>
              <a:rPr lang="en-US" dirty="0" smtClean="0"/>
              <a:t>More details on Object Oriented Programming in a later lecture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619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5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90950"/>
          </a:xfrm>
        </p:spPr>
        <p:txBody>
          <a:bodyPr>
            <a:normAutofit/>
          </a:bodyPr>
          <a:lstStyle/>
          <a:p>
            <a:r>
              <a:rPr lang="en-US" dirty="0" smtClean="0"/>
              <a:t>When you load code into a browser and something goes wrong, it can be hard to debug</a:t>
            </a:r>
          </a:p>
          <a:p>
            <a:r>
              <a:rPr lang="en-US" dirty="0"/>
              <a:t>The </a:t>
            </a:r>
            <a:r>
              <a:rPr lang="en-US" dirty="0" smtClean="0"/>
              <a:t>JavaScript Console provides information to help you out.</a:t>
            </a:r>
          </a:p>
          <a:p>
            <a:r>
              <a:rPr lang="en-US" dirty="0" smtClean="0"/>
              <a:t>Making the console visible is different in each browser</a:t>
            </a:r>
          </a:p>
          <a:p>
            <a:pPr lvl="1"/>
            <a:r>
              <a:rPr lang="en-US" dirty="0" smtClean="0"/>
              <a:t>Search on: </a:t>
            </a:r>
            <a:r>
              <a:rPr lang="en-US" b="1" dirty="0" smtClean="0"/>
              <a:t>&lt;your browser&gt; JavaScript Console</a:t>
            </a:r>
            <a:r>
              <a:rPr lang="en-US" dirty="0" smtClean="0"/>
              <a:t> to find out how to open it</a:t>
            </a:r>
          </a:p>
          <a:p>
            <a:pPr lvl="1"/>
            <a:r>
              <a:rPr lang="en-US" dirty="0" smtClean="0"/>
              <a:t>Could be called a “browser console” , “developer console”, or “script console”</a:t>
            </a:r>
            <a:endParaRPr lang="en-US" dirty="0"/>
          </a:p>
          <a:p>
            <a:pPr marL="4619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JavaScript Console,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150"/>
            <a:ext cx="9144000" cy="7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describes how a web page is laid out</a:t>
            </a:r>
          </a:p>
          <a:p>
            <a:r>
              <a:rPr lang="en-US" dirty="0" smtClean="0"/>
              <a:t>HTML has tags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&lt;tag&gt;</a:t>
            </a:r>
            <a:r>
              <a:rPr lang="en-US" dirty="0" smtClean="0"/>
              <a:t>) and attributes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attr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value")</a:t>
            </a:r>
            <a:r>
              <a:rPr lang="en-US" dirty="0" smtClean="0"/>
              <a:t> </a:t>
            </a:r>
          </a:p>
          <a:p>
            <a:r>
              <a:rPr lang="en-US" dirty="0" smtClean="0"/>
              <a:t>JavaScript contains actions to take</a:t>
            </a:r>
          </a:p>
          <a:p>
            <a:r>
              <a:rPr lang="en-US" dirty="0" smtClean="0"/>
              <a:t>Use </a:t>
            </a:r>
            <a:r>
              <a:rPr lang="en-US" smtClean="0"/>
              <a:t>the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&lt;script&gt;</a:t>
            </a:r>
            <a:r>
              <a:rPr lang="en-US" smtClean="0"/>
              <a:t> </a:t>
            </a:r>
            <a:r>
              <a:rPr lang="en-US" dirty="0" smtClean="0"/>
              <a:t>tag for JavaScript</a:t>
            </a:r>
          </a:p>
          <a:p>
            <a:r>
              <a:rPr lang="en-US" dirty="0" smtClean="0"/>
              <a:t>HTML can use JavaScript functions and JavaScript functions can refer to HTML elements through their id attribute</a:t>
            </a:r>
          </a:p>
        </p:txBody>
      </p:sp>
    </p:spTree>
    <p:extLst>
      <p:ext uri="{BB962C8B-B14F-4D97-AF65-F5344CB8AC3E}">
        <p14:creationId xmlns:p14="http://schemas.microsoft.com/office/powerpoint/2010/main" val="4285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purpose is so that you can do the exercises</a:t>
            </a:r>
          </a:p>
          <a:p>
            <a:pPr lvl="1"/>
            <a:r>
              <a:rPr lang="en-US" dirty="0" smtClean="0"/>
              <a:t>Just relevant to JavaScript, not other languages</a:t>
            </a:r>
          </a:p>
          <a:p>
            <a:r>
              <a:rPr lang="en-US" dirty="0" smtClean="0"/>
              <a:t>This Lesson Covers</a:t>
            </a:r>
          </a:p>
          <a:p>
            <a:pPr lvl="1"/>
            <a:r>
              <a:rPr lang="en-US" dirty="0" smtClean="0"/>
              <a:t>HTML (tags and attributes)</a:t>
            </a:r>
          </a:p>
          <a:p>
            <a:pPr lvl="1"/>
            <a:r>
              <a:rPr lang="en-US" dirty="0" smtClean="0"/>
              <a:t>How to add JavaScript to HTML</a:t>
            </a:r>
          </a:p>
          <a:p>
            <a:pPr lvl="1"/>
            <a:r>
              <a:rPr lang="en-US" dirty="0" smtClean="0"/>
              <a:t>A little bit about functions and object oriented programming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stands for “</a:t>
            </a:r>
            <a:r>
              <a:rPr lang="en-US" dirty="0" err="1" smtClean="0"/>
              <a:t>HyperText</a:t>
            </a:r>
            <a:r>
              <a:rPr lang="en-US" dirty="0" smtClean="0"/>
              <a:t> Markup Language”</a:t>
            </a:r>
          </a:p>
          <a:p>
            <a:pPr lvl="1"/>
            <a:r>
              <a:rPr lang="en-US" dirty="0" smtClean="0"/>
              <a:t>Hypertext means “more than text”</a:t>
            </a:r>
          </a:p>
          <a:p>
            <a:r>
              <a:rPr lang="en-US" dirty="0" smtClean="0"/>
              <a:t>HTML describes how a webpage is laid out</a:t>
            </a:r>
          </a:p>
          <a:p>
            <a:r>
              <a:rPr lang="en-US" dirty="0" smtClean="0"/>
              <a:t>By its nature, HTML is static</a:t>
            </a:r>
          </a:p>
          <a:p>
            <a:pPr lvl="1"/>
            <a:r>
              <a:rPr lang="en-US" dirty="0" smtClean="0"/>
              <a:t>It doesn’t react to any outside actions</a:t>
            </a:r>
          </a:p>
          <a:p>
            <a:pPr lvl="1"/>
            <a:r>
              <a:rPr lang="en-US" dirty="0" smtClean="0"/>
              <a:t>Such as user actions and other computers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28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is organized into tags</a:t>
            </a:r>
          </a:p>
          <a:p>
            <a:pPr lvl="1"/>
            <a:r>
              <a:rPr lang="en-US" dirty="0" smtClean="0"/>
              <a:t>Tags start with &lt; and end with &gt;</a:t>
            </a:r>
          </a:p>
          <a:p>
            <a:r>
              <a:rPr lang="en-US" dirty="0" smtClean="0"/>
              <a:t>Tags mark elements</a:t>
            </a:r>
          </a:p>
          <a:p>
            <a:pPr lvl="1"/>
            <a:r>
              <a:rPr lang="en-US" dirty="0" smtClean="0"/>
              <a:t>An element starts with &lt;</a:t>
            </a:r>
            <a:r>
              <a:rPr lang="en-US" i="1" dirty="0" smtClean="0"/>
              <a:t>tag</a:t>
            </a:r>
            <a:r>
              <a:rPr lang="en-US" dirty="0" smtClean="0"/>
              <a:t>&gt; and ends with &lt;/</a:t>
            </a:r>
            <a:r>
              <a:rPr lang="en-US" i="1" dirty="0" smtClean="0"/>
              <a:t>tag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Sometimes end tags are optional</a:t>
            </a:r>
          </a:p>
          <a:p>
            <a:r>
              <a:rPr lang="en-US" dirty="0" smtClean="0"/>
              <a:t>Tags can be nested inside each other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&lt;p&gt; This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is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strong&gt;important&lt;/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strong&gt; &lt;/p&gt;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 to tags, HTML has attributes</a:t>
            </a:r>
          </a:p>
          <a:p>
            <a:r>
              <a:rPr lang="en-US" dirty="0" smtClean="0"/>
              <a:t>Takes the form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attr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value"</a:t>
            </a:r>
          </a:p>
          <a:p>
            <a:r>
              <a:rPr lang="en-US" dirty="0" smtClean="0"/>
              <a:t>Examples: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&lt;a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http://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sdkbridge.com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"&gt;SDK Bridge&lt;/a&gt;</a:t>
            </a:r>
          </a:p>
          <a:p>
            <a:pPr marL="274320" lvl="1" indent="0">
              <a:buNone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&lt;button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buttonClicked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()"&gt;Click me&lt;/button&gt;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/>
              <a:t>If your </a:t>
            </a:r>
            <a:r>
              <a:rPr lang="en-US" dirty="0" smtClean="0"/>
              <a:t>tag only has attributes, but nothing between start and end tags, you can end with /&gt;</a:t>
            </a:r>
          </a:p>
          <a:p>
            <a:pPr marL="29845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img</a:t>
            </a:r>
            <a:r>
              <a:rPr lang="en-US" sz="18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sz="18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="http</a:t>
            </a:r>
            <a:r>
              <a:rPr lang="en-US" sz="1800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800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sdkbridge.com</a:t>
            </a:r>
            <a:r>
              <a:rPr lang="en-US" sz="1800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/logo"/&gt;</a:t>
            </a:r>
            <a:endParaRPr lang="en-US" sz="1800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86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contains the actions to take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User actions (button click, etc.)</a:t>
            </a:r>
          </a:p>
          <a:p>
            <a:pPr lvl="1"/>
            <a:r>
              <a:rPr lang="en-US" dirty="0" smtClean="0"/>
              <a:t>Fetching data from a server to display</a:t>
            </a:r>
          </a:p>
          <a:p>
            <a:pPr lvl="1"/>
            <a:r>
              <a:rPr lang="en-US" dirty="0" smtClean="0"/>
              <a:t>Processing data (checking if a new password is secure enough)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JavaScript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Either put code in &lt;script&gt; tag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&lt;script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alert("Hello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, World!");</a:t>
            </a: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&lt;/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script&gt;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Or put it in a separate file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&lt;script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myFile.js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"&gt;&lt;/script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/>
              <a:t>Note: you can also put JavaScript in-line, but I won’t be discussing that.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JavaScript working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connect the two?</a:t>
            </a:r>
            <a:endParaRPr lang="en-US" dirty="0"/>
          </a:p>
          <a:p>
            <a:r>
              <a:rPr lang="en-US" dirty="0" smtClean="0"/>
              <a:t>HTML can reference JavaScript functions</a:t>
            </a:r>
          </a:p>
          <a:p>
            <a:r>
              <a:rPr lang="en-US" dirty="0" smtClean="0"/>
              <a:t>JavaScript can modify HTML elements</a:t>
            </a:r>
          </a:p>
        </p:txBody>
      </p:sp>
    </p:spTree>
    <p:extLst>
      <p:ext uri="{BB962C8B-B14F-4D97-AF65-F5344CB8AC3E}">
        <p14:creationId xmlns:p14="http://schemas.microsoft.com/office/powerpoint/2010/main" val="159845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JavaScript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Certain HTML elements can reference functions through attributes</a:t>
            </a:r>
          </a:p>
          <a:p>
            <a:r>
              <a:rPr lang="en-US" dirty="0" smtClean="0"/>
              <a:t>JavaScript can reference HTML elements through their id attribute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 id="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demoParagraph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"&gt;Original Text&lt;/p&gt;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&lt;button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changeText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()"&gt;Click me&lt;/button&gt;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function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changeText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demoParagraph.innerHTML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"New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text";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&lt;/script&gt;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40022</TotalTime>
  <Words>643</Words>
  <Application>Microsoft Office PowerPoint</Application>
  <PresentationFormat>On-screen Show (16:9)</PresentationFormat>
  <Paragraphs>110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HTML and JavaScript</vt:lpstr>
      <vt:lpstr>Introduction</vt:lpstr>
      <vt:lpstr>HTML</vt:lpstr>
      <vt:lpstr>HTML tags</vt:lpstr>
      <vt:lpstr>HTML attributes</vt:lpstr>
      <vt:lpstr>JavaScript</vt:lpstr>
      <vt:lpstr>Add JavaScript to HTML</vt:lpstr>
      <vt:lpstr>HTML and JavaScript working together</vt:lpstr>
      <vt:lpstr>HTML and JavaScript example</vt:lpstr>
      <vt:lpstr>Functions</vt:lpstr>
      <vt:lpstr>Object Oriented Programming</vt:lpstr>
      <vt:lpstr>The JavaScript Console</vt:lpstr>
      <vt:lpstr>The JavaScript Console, continued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138</cp:revision>
  <dcterms:created xsi:type="dcterms:W3CDTF">2014-12-23T16:50:33Z</dcterms:created>
  <dcterms:modified xsi:type="dcterms:W3CDTF">2016-06-28T15:48:43Z</dcterms:modified>
</cp:coreProperties>
</file>