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268" r:id="rId4"/>
    <p:sldId id="266" r:id="rId5"/>
    <p:sldId id="299" r:id="rId6"/>
    <p:sldId id="298" r:id="rId7"/>
    <p:sldId id="290" r:id="rId8"/>
    <p:sldId id="271" r:id="rId9"/>
    <p:sldId id="272" r:id="rId10"/>
    <p:sldId id="294" r:id="rId11"/>
    <p:sldId id="300" r:id="rId12"/>
    <p:sldId id="289" r:id="rId13"/>
    <p:sldId id="301" r:id="rId14"/>
    <p:sldId id="302" r:id="rId15"/>
    <p:sldId id="304" r:id="rId16"/>
    <p:sldId id="303" r:id="rId17"/>
    <p:sldId id="265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11"/>
    <p:restoredTop sz="94677"/>
  </p:normalViewPr>
  <p:slideViewPr>
    <p:cSldViewPr>
      <p:cViewPr varScale="1">
        <p:scale>
          <a:sx n="111" d="100"/>
          <a:sy n="111" d="100"/>
        </p:scale>
        <p:origin x="-78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6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4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44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05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29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64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64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1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49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3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52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88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3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© 2016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28704" y="471841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© 2016 SDK Bridge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© 2015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Transforming values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120015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Coding for Writers: Basic Programming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It's very common that assignment is used to modify a variable's value based on what the current value is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2600" dirty="0" smtClean="0"/>
              <a:t>Example:</a:t>
            </a:r>
            <a:r>
              <a:rPr lang="en-US" dirty="0" smtClean="0"/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 + 1;</a:t>
            </a:r>
            <a:endParaRPr lang="en-US" dirty="0" smtClean="0"/>
          </a:p>
          <a:p>
            <a:pPr lvl="1"/>
            <a:r>
              <a:rPr lang="en-US" dirty="0" smtClean="0"/>
              <a:t>Takes the current value of x, adds one, and assigns it to the new value of x.</a:t>
            </a:r>
          </a:p>
          <a:p>
            <a:pPr lvl="1"/>
            <a:r>
              <a:rPr lang="en-US" dirty="0" smtClean="0"/>
              <a:t>Essentially adds one to x</a:t>
            </a:r>
          </a:p>
          <a:p>
            <a:r>
              <a:rPr lang="en-US" dirty="0" smtClean="0"/>
              <a:t>Since this is so common, many languages have shortcuts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77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Shortcuts,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Here are some assignment shortcuts:</a:t>
            </a:r>
          </a:p>
          <a:p>
            <a:pPr marL="547688" lvl="1" indent="-273050">
              <a:tabLst>
                <a:tab pos="1139825" algn="l"/>
              </a:tabLst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</a:t>
            </a:r>
            <a:r>
              <a:rPr lang="en-US" dirty="0"/>
              <a:t>	</a:t>
            </a:r>
            <a:r>
              <a:rPr lang="en-US" dirty="0" smtClean="0"/>
              <a:t>Add one	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x++		x = x + 1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547688" lvl="1" indent="-273050">
              <a:tabLst>
                <a:tab pos="1139825" algn="l"/>
              </a:tabLst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dirty="0"/>
              <a:t>	</a:t>
            </a:r>
            <a:r>
              <a:rPr lang="en-US" dirty="0" smtClean="0"/>
              <a:t>Subtract one 	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x--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x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– 1</a:t>
            </a:r>
          </a:p>
          <a:p>
            <a:pPr marL="547688" lvl="1" indent="-273050">
              <a:tabLst>
                <a:tab pos="1139825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+=	</a:t>
            </a:r>
            <a:r>
              <a:rPr lang="en-US" dirty="0"/>
              <a:t>Add something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	x += 3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x + 3</a:t>
            </a:r>
          </a:p>
          <a:p>
            <a:pPr marL="547688" lvl="1" indent="-273050">
              <a:tabLst>
                <a:tab pos="1139825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-=	</a:t>
            </a:r>
            <a:r>
              <a:rPr lang="en-US" dirty="0"/>
              <a:t>Subtract something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	x -= 3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x - 3</a:t>
            </a:r>
          </a:p>
          <a:p>
            <a:pPr marL="547688" lvl="1" indent="-273050">
              <a:tabLst>
                <a:tab pos="1139825" algn="l"/>
              </a:tabLst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*=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/>
              <a:t>Multiply something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x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*=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x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*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</a:p>
          <a:p>
            <a:pPr marL="547688" lvl="1" indent="-273050">
              <a:tabLst>
                <a:tab pos="1139825" algn="l"/>
              </a:tabLst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/=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/>
              <a:t>Divide something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	x /= 3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x / 3</a:t>
            </a:r>
          </a:p>
          <a:p>
            <a:pPr marL="547688" lvl="1" indent="-273050">
              <a:tabLst>
                <a:tab pos="1139825" algn="l"/>
              </a:tabLst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%=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/>
              <a:t>Mod something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x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%=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x = x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%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</a:p>
          <a:p>
            <a:pPr marL="547688" lvl="1" indent="-273050">
              <a:tabLst>
                <a:tab pos="1139825" algn="l"/>
              </a:tabLst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618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</a:t>
            </a:r>
            <a:r>
              <a:rPr lang="en-US" dirty="0" smtClean="0"/>
              <a:t>is one binary string operator:</a:t>
            </a:r>
            <a:endParaRPr lang="en-US" dirty="0"/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dirty="0"/>
              <a:t>	</a:t>
            </a:r>
            <a:r>
              <a:rPr lang="en-US" dirty="0" smtClean="0"/>
              <a:t>Concatenates </a:t>
            </a:r>
            <a:r>
              <a:rPr lang="en-US" dirty="0"/>
              <a:t>two </a:t>
            </a:r>
            <a:r>
              <a:rPr lang="en-US" dirty="0" smtClean="0"/>
              <a:t>strings. 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US"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"A"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"USA"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/>
              <a:t>There </a:t>
            </a:r>
            <a:r>
              <a:rPr lang="en-US" dirty="0" smtClean="0"/>
              <a:t>are two comparison </a:t>
            </a:r>
            <a:r>
              <a:rPr lang="en-US" dirty="0"/>
              <a:t>string </a:t>
            </a:r>
            <a:r>
              <a:rPr lang="en-US" dirty="0" smtClean="0"/>
              <a:t>operators:</a:t>
            </a:r>
            <a:endParaRPr lang="en-US" dirty="0"/>
          </a:p>
          <a:p>
            <a:pPr marL="547688" lvl="1" indent="-273050">
              <a:tabLst>
                <a:tab pos="1139825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==</a:t>
            </a:r>
            <a:r>
              <a:rPr lang="en-US" dirty="0"/>
              <a:t>	Equal to. 	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"US"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"Mexico" </a:t>
            </a:r>
            <a:r>
              <a:rPr lang="en-US" dirty="0"/>
              <a:t>(false)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547688" lvl="1" indent="-273050">
              <a:tabLst>
                <a:tab pos="1139825" algn="l"/>
              </a:tabLst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!=</a:t>
            </a:r>
            <a:r>
              <a:rPr lang="en-US" dirty="0"/>
              <a:t>	Not equal to. 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US"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!=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"Mexico"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/>
              <a:t>(true)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Comparison is case sensitive</a:t>
            </a:r>
            <a:endParaRPr lang="en-US" dirty="0"/>
          </a:p>
          <a:p>
            <a:pPr marL="547688" lvl="1" indent="-273050">
              <a:tabLst>
                <a:tab pos="1139825" algn="l"/>
              </a:tabLst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"Turkey"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"turkey" </a:t>
            </a:r>
            <a:r>
              <a:rPr lang="en-US" dirty="0"/>
              <a:t>(false)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There </a:t>
            </a:r>
            <a:r>
              <a:rPr lang="en-US" dirty="0" smtClean="0"/>
              <a:t>are two common binary Boolean operators:</a:t>
            </a:r>
            <a:endParaRPr lang="en-US" dirty="0"/>
          </a:p>
          <a:p>
            <a:pPr marL="547688" lvl="1" indent="-273050">
              <a:tabLst>
                <a:tab pos="1139825" algn="l"/>
              </a:tabLst>
            </a:pPr>
            <a:r>
              <a:rPr lang="en-US" sz="2600" b="1" dirty="0">
                <a:latin typeface="Courier" charset="0"/>
                <a:ea typeface="Courier" charset="0"/>
                <a:cs typeface="Courier" charset="0"/>
              </a:rPr>
              <a:t>&amp;&amp;</a:t>
            </a:r>
            <a:r>
              <a:rPr lang="en-US" dirty="0"/>
              <a:t>	(</a:t>
            </a:r>
            <a:r>
              <a:rPr lang="en-US" dirty="0" smtClean="0"/>
              <a:t>And)</a:t>
            </a:r>
            <a:endParaRPr lang="en-US" dirty="0"/>
          </a:p>
          <a:p>
            <a:pPr marL="822008" lvl="2" indent="-273050">
              <a:tabLst>
                <a:tab pos="1139825" algn="l"/>
              </a:tabLst>
            </a:pPr>
            <a:r>
              <a:rPr lang="en-US" sz="2300" dirty="0" smtClean="0">
                <a:solidFill>
                  <a:schemeClr val="tx2"/>
                </a:solidFill>
              </a:rPr>
              <a:t>Both values need to be true for it to return true</a:t>
            </a:r>
          </a:p>
          <a:p>
            <a:pPr marL="822008" lvl="2" indent="-273050">
              <a:tabLst>
                <a:tab pos="1139825" algn="l"/>
              </a:tabLst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(true &amp;&amp; true) == true</a:t>
            </a:r>
          </a:p>
          <a:p>
            <a:pPr marL="822008" lvl="2" indent="-273050">
              <a:tabLst>
                <a:tab pos="1139825" algn="l"/>
              </a:tabLst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(true &amp;&amp;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false)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==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822008" lvl="2" indent="-273050">
              <a:tabLst>
                <a:tab pos="1139825" algn="l"/>
              </a:tabLst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false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&amp;&amp; true)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== false</a:t>
            </a:r>
          </a:p>
          <a:p>
            <a:pPr marL="822008" lvl="2" indent="-273050">
              <a:tabLst>
                <a:tab pos="1139825" algn="l"/>
              </a:tabLst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false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&amp;&amp;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false) == false</a:t>
            </a:r>
          </a:p>
          <a:p>
            <a:pPr marL="547688" lvl="1" indent="-273050">
              <a:tabLst>
                <a:tab pos="1139825" algn="l"/>
              </a:tabLst>
            </a:pPr>
            <a:r>
              <a:rPr lang="en-US" sz="2600" b="1" dirty="0" smtClean="0">
                <a:latin typeface="Courier" charset="0"/>
                <a:ea typeface="Courier" charset="0"/>
                <a:cs typeface="Courier" charset="0"/>
              </a:rPr>
              <a:t>||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/>
              <a:t>(Or)</a:t>
            </a:r>
          </a:p>
          <a:p>
            <a:pPr marL="822008" lvl="2" indent="-273050">
              <a:tabLst>
                <a:tab pos="1139825" algn="l"/>
              </a:tabLst>
            </a:pPr>
            <a:r>
              <a:rPr lang="en-US" sz="2300" dirty="0" smtClean="0">
                <a:solidFill>
                  <a:schemeClr val="tx2"/>
                </a:solidFill>
              </a:rPr>
              <a:t>One value needs </a:t>
            </a:r>
            <a:r>
              <a:rPr lang="en-US" sz="2300" dirty="0">
                <a:solidFill>
                  <a:schemeClr val="tx2"/>
                </a:solidFill>
              </a:rPr>
              <a:t>to be true for it to return true</a:t>
            </a:r>
          </a:p>
          <a:p>
            <a:pPr marL="822008" lvl="2" indent="-273050">
              <a:tabLst>
                <a:tab pos="1139825" algn="l"/>
              </a:tabLst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(true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||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true) == true</a:t>
            </a:r>
          </a:p>
          <a:p>
            <a:pPr marL="822008" lvl="2" indent="-273050">
              <a:tabLst>
                <a:tab pos="1139825" algn="l"/>
              </a:tabLst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(true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||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false) == true</a:t>
            </a:r>
          </a:p>
          <a:p>
            <a:pPr marL="822008" lvl="2" indent="-273050">
              <a:tabLst>
                <a:tab pos="1139825" algn="l"/>
              </a:tabLst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(false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||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true) == true</a:t>
            </a:r>
          </a:p>
          <a:p>
            <a:pPr marL="822008" lvl="2" indent="-273050">
              <a:tabLst>
                <a:tab pos="1139825" algn="l"/>
              </a:tabLst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(false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||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false) == false</a:t>
            </a:r>
          </a:p>
          <a:p>
            <a:pPr marL="547688" lvl="1" indent="-273050">
              <a:tabLst>
                <a:tab pos="1139825" algn="l"/>
              </a:tabLst>
            </a:pPr>
            <a:endParaRPr lang="en-US" sz="2600" dirty="0">
              <a:solidFill>
                <a:schemeClr val="tx2"/>
              </a:solidFill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0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Imagine someone who is traveling to Bangalore and Beijing, but not Seattle or Dublin.</a:t>
            </a:r>
          </a:p>
          <a:p>
            <a:r>
              <a:rPr lang="en-US" dirty="0" smtClean="0"/>
              <a:t>&amp;&amp;</a:t>
            </a:r>
          </a:p>
          <a:p>
            <a:pPr lvl="1"/>
            <a:r>
              <a:rPr lang="en-US" dirty="0" smtClean="0"/>
              <a:t>"I am going to Bangalore and I am going to Beijing" – true</a:t>
            </a:r>
          </a:p>
          <a:p>
            <a:pPr lvl="1"/>
            <a:r>
              <a:rPr lang="en-US" dirty="0" smtClean="0"/>
              <a:t>"I am going to Bangalore and I am going to Seattle" </a:t>
            </a:r>
            <a:r>
              <a:rPr lang="en-US" dirty="0"/>
              <a:t>– </a:t>
            </a:r>
            <a:r>
              <a:rPr lang="en-US" dirty="0" smtClean="0"/>
              <a:t>false</a:t>
            </a:r>
          </a:p>
          <a:p>
            <a:pPr lvl="1"/>
            <a:r>
              <a:rPr lang="en-US" dirty="0"/>
              <a:t>"I am going to </a:t>
            </a:r>
            <a:r>
              <a:rPr lang="en-US" dirty="0" smtClean="0"/>
              <a:t>Seattle </a:t>
            </a:r>
            <a:r>
              <a:rPr lang="en-US" dirty="0"/>
              <a:t>and </a:t>
            </a:r>
            <a:r>
              <a:rPr lang="en-US" dirty="0" smtClean="0"/>
              <a:t>I </a:t>
            </a:r>
            <a:r>
              <a:rPr lang="en-US" dirty="0"/>
              <a:t>am going to </a:t>
            </a:r>
            <a:r>
              <a:rPr lang="en-US" dirty="0" smtClean="0"/>
              <a:t>Beijing" </a:t>
            </a:r>
            <a:r>
              <a:rPr lang="en-US" dirty="0"/>
              <a:t>– </a:t>
            </a:r>
            <a:r>
              <a:rPr lang="en-US" dirty="0" smtClean="0"/>
              <a:t>false</a:t>
            </a:r>
          </a:p>
          <a:p>
            <a:pPr lvl="1"/>
            <a:r>
              <a:rPr lang="en-US" dirty="0"/>
              <a:t>"I am going to </a:t>
            </a:r>
            <a:r>
              <a:rPr lang="en-US" dirty="0" smtClean="0"/>
              <a:t>Seattle </a:t>
            </a:r>
            <a:r>
              <a:rPr lang="en-US" dirty="0"/>
              <a:t>and </a:t>
            </a:r>
            <a:r>
              <a:rPr lang="en-US" dirty="0" smtClean="0"/>
              <a:t>I </a:t>
            </a:r>
            <a:r>
              <a:rPr lang="en-US" dirty="0"/>
              <a:t>am going to </a:t>
            </a:r>
            <a:r>
              <a:rPr lang="en-US" dirty="0" smtClean="0"/>
              <a:t>Dublin" </a:t>
            </a:r>
            <a:r>
              <a:rPr lang="en-US" dirty="0"/>
              <a:t>– false</a:t>
            </a:r>
          </a:p>
          <a:p>
            <a:pPr lvl="1"/>
            <a:endParaRPr lang="en-US" dirty="0"/>
          </a:p>
          <a:p>
            <a:pPr marL="547688" lvl="1" indent="-273050">
              <a:tabLst>
                <a:tab pos="1139825" algn="l"/>
              </a:tabLst>
            </a:pPr>
            <a:endParaRPr lang="en-US" dirty="0"/>
          </a:p>
          <a:p>
            <a:pPr marL="273368" indent="-273050">
              <a:tabLst>
                <a:tab pos="1139825" algn="l"/>
              </a:tabLst>
            </a:pPr>
            <a:endParaRPr lang="en-US" sz="2900" dirty="0">
              <a:solidFill>
                <a:schemeClr val="tx2"/>
              </a:solidFill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3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Imagine someone who is traveling to Bangalore and Beijing, but not Seattle or Dublin.</a:t>
            </a:r>
          </a:p>
          <a:p>
            <a:r>
              <a:rPr lang="en-US" dirty="0" smtClean="0"/>
              <a:t>||</a:t>
            </a:r>
          </a:p>
          <a:p>
            <a:pPr lvl="1"/>
            <a:r>
              <a:rPr lang="en-US" dirty="0" smtClean="0"/>
              <a:t>"I am going to Bangalore or I am going to Beijing" – true</a:t>
            </a:r>
          </a:p>
          <a:p>
            <a:pPr lvl="1"/>
            <a:r>
              <a:rPr lang="en-US" dirty="0" smtClean="0"/>
              <a:t>"I am going to Bangalore or I am going to Seattle" </a:t>
            </a:r>
            <a:r>
              <a:rPr lang="en-US" dirty="0"/>
              <a:t>– true</a:t>
            </a:r>
            <a:endParaRPr lang="en-US" dirty="0" smtClean="0"/>
          </a:p>
          <a:p>
            <a:pPr lvl="1"/>
            <a:r>
              <a:rPr lang="en-US" dirty="0"/>
              <a:t>"I am going to </a:t>
            </a:r>
            <a:r>
              <a:rPr lang="en-US" dirty="0" smtClean="0"/>
              <a:t>Seattle or I </a:t>
            </a:r>
            <a:r>
              <a:rPr lang="en-US" dirty="0"/>
              <a:t>am going to </a:t>
            </a:r>
            <a:r>
              <a:rPr lang="en-US" dirty="0" smtClean="0"/>
              <a:t>Beijing" </a:t>
            </a:r>
            <a:r>
              <a:rPr lang="en-US" dirty="0"/>
              <a:t>– true</a:t>
            </a:r>
            <a:endParaRPr lang="en-US" dirty="0" smtClean="0"/>
          </a:p>
          <a:p>
            <a:pPr lvl="1"/>
            <a:r>
              <a:rPr lang="en-US" dirty="0"/>
              <a:t>"I am going to </a:t>
            </a:r>
            <a:r>
              <a:rPr lang="en-US" dirty="0" smtClean="0"/>
              <a:t>Seattle or I </a:t>
            </a:r>
            <a:r>
              <a:rPr lang="en-US" dirty="0"/>
              <a:t>am going to </a:t>
            </a:r>
            <a:r>
              <a:rPr lang="en-US" dirty="0" smtClean="0"/>
              <a:t>Dublin" </a:t>
            </a:r>
            <a:r>
              <a:rPr lang="en-US" dirty="0"/>
              <a:t>– false</a:t>
            </a:r>
          </a:p>
          <a:p>
            <a:pPr lvl="1"/>
            <a:endParaRPr lang="en-US" dirty="0"/>
          </a:p>
          <a:p>
            <a:pPr marL="547688" lvl="1" indent="-273050">
              <a:tabLst>
                <a:tab pos="1139825" algn="l"/>
              </a:tabLst>
            </a:pPr>
            <a:endParaRPr lang="en-US" dirty="0"/>
          </a:p>
          <a:p>
            <a:pPr marL="273368" indent="-273050">
              <a:tabLst>
                <a:tab pos="1139825" algn="l"/>
              </a:tabLst>
            </a:pPr>
            <a:endParaRPr lang="en-US" sz="2900" dirty="0">
              <a:solidFill>
                <a:schemeClr val="tx2"/>
              </a:solidFill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5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</a:t>
            </a:r>
            <a:r>
              <a:rPr lang="en-US" dirty="0" smtClean="0"/>
              <a:t>is one unary Boolean operator:</a:t>
            </a:r>
            <a:endParaRPr lang="en-US" dirty="0"/>
          </a:p>
          <a:p>
            <a:pPr marL="547688" lvl="1" indent="-273050">
              <a:tabLst>
                <a:tab pos="1139825" algn="l"/>
              </a:tabLst>
            </a:pPr>
            <a:r>
              <a:rPr lang="en-US" sz="2600" b="1" dirty="0" smtClean="0">
                <a:latin typeface="Courier" charset="0"/>
                <a:ea typeface="Courier" charset="0"/>
                <a:cs typeface="Courier" charset="0"/>
              </a:rPr>
              <a:t>!</a:t>
            </a:r>
            <a:r>
              <a:rPr lang="en-US" dirty="0"/>
              <a:t>	</a:t>
            </a:r>
            <a:r>
              <a:rPr lang="en-US" dirty="0" smtClean="0"/>
              <a:t>(Not)</a:t>
            </a:r>
            <a:endParaRPr lang="en-US" dirty="0"/>
          </a:p>
          <a:p>
            <a:pPr marL="822008" lvl="2" indent="-273050">
              <a:tabLst>
                <a:tab pos="1139825" algn="l"/>
              </a:tabLst>
            </a:pPr>
            <a:r>
              <a:rPr lang="en-US" sz="2300" dirty="0" smtClean="0">
                <a:solidFill>
                  <a:schemeClr val="tx2"/>
                </a:solidFill>
              </a:rPr>
              <a:t>Switches from true to false and vice-versa</a:t>
            </a:r>
          </a:p>
          <a:p>
            <a:pPr marL="822008" lvl="2" indent="-273050">
              <a:tabLst>
                <a:tab pos="1139825" algn="l"/>
              </a:tabLst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!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true == false</a:t>
            </a:r>
          </a:p>
          <a:p>
            <a:pPr marL="822008" lvl="2" indent="-273050">
              <a:tabLst>
                <a:tab pos="1139825" algn="l"/>
              </a:tabLst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!false == true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273368" indent="-273050">
              <a:tabLst>
                <a:tab pos="1139825" algn="l"/>
              </a:tabLst>
            </a:pPr>
            <a:r>
              <a:rPr lang="en-US" dirty="0" smtClean="0"/>
              <a:t>Boolean operators are often used with comparisons </a:t>
            </a:r>
          </a:p>
          <a:p>
            <a:pPr marL="547688" lvl="1" indent="-273050">
              <a:tabLst>
                <a:tab pos="1139825" algn="l"/>
              </a:tabLst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temperature &gt; 20 &amp;&amp; temperature &lt;= 40</a:t>
            </a:r>
          </a:p>
          <a:p>
            <a:pPr marL="547688" lvl="1" indent="-273050">
              <a:tabLst>
                <a:tab pos="1139825" algn="l"/>
              </a:tabLst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age &lt; 10 || today == birthday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547688" lvl="1" indent="-273050">
              <a:tabLst>
                <a:tab pos="1139825" algn="l"/>
              </a:tabLst>
            </a:pPr>
            <a:endParaRPr lang="en-US" dirty="0"/>
          </a:p>
          <a:p>
            <a:pPr marL="273368" indent="-273050">
              <a:tabLst>
                <a:tab pos="1139825" algn="l"/>
              </a:tabLst>
            </a:pPr>
            <a:endParaRPr lang="en-US" sz="2900" dirty="0">
              <a:solidFill>
                <a:schemeClr val="tx2"/>
              </a:solidFill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6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37033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operators include +, -, *, / and %</a:t>
            </a:r>
          </a:p>
          <a:p>
            <a:r>
              <a:rPr lang="en-US" dirty="0" smtClean="0"/>
              <a:t>% is mod, which returns the remainder of division</a:t>
            </a:r>
          </a:p>
          <a:p>
            <a:r>
              <a:rPr lang="en-US" dirty="0" smtClean="0"/>
              <a:t>Comparison operators include ==, !=, &lt;, &lt;=, &gt; and &gt;=</a:t>
            </a:r>
          </a:p>
          <a:p>
            <a:r>
              <a:rPr lang="en-US" dirty="0" smtClean="0"/>
              <a:t>Operations have an order. Parentheses can help.</a:t>
            </a:r>
          </a:p>
          <a:p>
            <a:r>
              <a:rPr lang="en-US" dirty="0" smtClean="0"/>
              <a:t>Use one equals sign for assignment</a:t>
            </a:r>
          </a:p>
          <a:p>
            <a:r>
              <a:rPr lang="en-US" dirty="0" smtClean="0"/>
              <a:t>There are several assignment shortcuts: ++, --, +=, etc.</a:t>
            </a:r>
          </a:p>
          <a:p>
            <a:r>
              <a:rPr lang="en-US" dirty="0" smtClean="0"/>
              <a:t>String operators include +, ==, !=</a:t>
            </a:r>
          </a:p>
          <a:p>
            <a:r>
              <a:rPr lang="en-US" dirty="0" smtClean="0"/>
              <a:t>Boolean operators include &amp;&amp;, ||, and !</a:t>
            </a:r>
          </a:p>
        </p:txBody>
      </p:sp>
    </p:spTree>
    <p:extLst>
      <p:ext uri="{BB962C8B-B14F-4D97-AF65-F5344CB8AC3E}">
        <p14:creationId xmlns:p14="http://schemas.microsoft.com/office/powerpoint/2010/main" val="428529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lesson covers</a:t>
            </a:r>
          </a:p>
          <a:p>
            <a:pPr lvl="1"/>
            <a:r>
              <a:rPr lang="en-US" dirty="0" smtClean="0"/>
              <a:t>What operators are</a:t>
            </a:r>
          </a:p>
          <a:p>
            <a:pPr lvl="1"/>
            <a:r>
              <a:rPr lang="en-US" dirty="0" smtClean="0"/>
              <a:t>Number operators</a:t>
            </a:r>
          </a:p>
          <a:p>
            <a:pPr lvl="1"/>
            <a:r>
              <a:rPr lang="en-US" dirty="0" smtClean="0"/>
              <a:t>Operation order</a:t>
            </a:r>
          </a:p>
          <a:p>
            <a:pPr lvl="1"/>
            <a:r>
              <a:rPr lang="en-US" dirty="0" smtClean="0"/>
              <a:t>Assignment operator</a:t>
            </a:r>
          </a:p>
          <a:p>
            <a:pPr lvl="1"/>
            <a:r>
              <a:rPr lang="en-US" dirty="0" smtClean="0"/>
              <a:t>String operators</a:t>
            </a:r>
          </a:p>
          <a:p>
            <a:pPr lvl="1"/>
            <a:r>
              <a:rPr lang="en-US" dirty="0" smtClean="0"/>
              <a:t>Boolean operators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Operators transform values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909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Operators are used to take one or two values and create a new value</a:t>
            </a:r>
          </a:p>
          <a:p>
            <a:r>
              <a:rPr lang="en-US" dirty="0" smtClean="0"/>
              <a:t>If you've ever done math, you are familiar with them</a:t>
            </a:r>
          </a:p>
          <a:p>
            <a:r>
              <a:rPr lang="en-US" dirty="0" smtClean="0"/>
              <a:t>Binary operator</a:t>
            </a:r>
          </a:p>
          <a:p>
            <a:pPr lvl="1"/>
            <a:r>
              <a:rPr lang="en-US" dirty="0" smtClean="0"/>
              <a:t>Has a value before and after it</a:t>
            </a:r>
          </a:p>
          <a:p>
            <a:pPr lvl="1"/>
            <a:r>
              <a:rPr lang="en-US" dirty="0" smtClean="0"/>
              <a:t>Examples: 3 + 4, 10 – 9</a:t>
            </a:r>
          </a:p>
          <a:p>
            <a:r>
              <a:rPr lang="en-US" dirty="0" smtClean="0"/>
              <a:t>Unary operator</a:t>
            </a:r>
          </a:p>
          <a:p>
            <a:pPr lvl="1"/>
            <a:r>
              <a:rPr lang="en-US" dirty="0" smtClean="0"/>
              <a:t>Has a value after it</a:t>
            </a:r>
          </a:p>
          <a:p>
            <a:pPr lvl="1"/>
            <a:r>
              <a:rPr lang="en-US" dirty="0" smtClean="0"/>
              <a:t>Example: -10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280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several binary number operators, such as: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dirty="0" smtClean="0"/>
              <a:t>	Adds two numbers.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 + 5 = 8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dirty="0" smtClean="0"/>
              <a:t>	Subtracts two numbers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3 - 5 = -2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dirty="0" smtClean="0"/>
              <a:t>	Multiplies two numbers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 * 5 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15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/>
              <a:t>	</a:t>
            </a:r>
            <a:r>
              <a:rPr lang="en-US" dirty="0" smtClean="0"/>
              <a:t>Divides two </a:t>
            </a:r>
            <a:r>
              <a:rPr lang="en-US" dirty="0"/>
              <a:t>numbers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3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5 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0.6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%</a:t>
            </a:r>
            <a:r>
              <a:rPr lang="en-US" dirty="0"/>
              <a:t>	</a:t>
            </a:r>
            <a:r>
              <a:rPr lang="en-US" dirty="0" smtClean="0"/>
              <a:t>Called mod: Divides two numbers and takes the remainder</a:t>
            </a:r>
          </a:p>
          <a:p>
            <a:r>
              <a:rPr lang="en-US" dirty="0"/>
              <a:t>There </a:t>
            </a:r>
            <a:r>
              <a:rPr lang="en-US" dirty="0" smtClean="0"/>
              <a:t>is one common unary number operator</a:t>
            </a:r>
            <a:endParaRPr lang="en-US" dirty="0"/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dirty="0"/>
              <a:t>	</a:t>
            </a:r>
            <a:r>
              <a:rPr lang="en-US" dirty="0" smtClean="0"/>
              <a:t>Multiplies the value by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-1</a:t>
            </a:r>
            <a:r>
              <a:rPr lang="en-US" dirty="0" smtClean="0"/>
              <a:t>.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–x = -1 * x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823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 (%)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percent sign is used to get the remainder of a division of two integers</a:t>
            </a:r>
          </a:p>
          <a:p>
            <a:r>
              <a:rPr lang="en-US" dirty="0" smtClean="0"/>
              <a:t>More useful than you would think</a:t>
            </a:r>
          </a:p>
          <a:p>
            <a:pPr lvl="1"/>
            <a:r>
              <a:rPr lang="en-US" dirty="0" smtClean="0"/>
              <a:t>The last digit of x		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 % 10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/>
              <a:t>Zero if x is a leap year	</a:t>
            </a:r>
            <a:r>
              <a:rPr lang="en-US" dirty="0" smtClean="0"/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% 4</a:t>
            </a:r>
          </a:p>
          <a:p>
            <a:pPr lvl="1"/>
            <a:r>
              <a:rPr lang="en-US" dirty="0" smtClean="0"/>
              <a:t>One if </a:t>
            </a:r>
            <a:r>
              <a:rPr lang="en-US" dirty="0"/>
              <a:t>x is </a:t>
            </a:r>
            <a:r>
              <a:rPr lang="en-US" dirty="0" smtClean="0"/>
              <a:t>an odd	number</a:t>
            </a:r>
            <a:r>
              <a:rPr lang="en-US" dirty="0"/>
              <a:t>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x %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2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277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several binary operators that compare, such as:</a:t>
            </a:r>
          </a:p>
          <a:p>
            <a:pPr marL="547688" lvl="1" indent="-273050">
              <a:tabLst>
                <a:tab pos="1139825" algn="l"/>
              </a:tabLst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==</a:t>
            </a:r>
            <a:r>
              <a:rPr lang="en-US" dirty="0"/>
              <a:t>	</a:t>
            </a:r>
            <a:r>
              <a:rPr lang="en-US" dirty="0" smtClean="0"/>
              <a:t>Equal </a:t>
            </a:r>
            <a:r>
              <a:rPr lang="en-US" dirty="0"/>
              <a:t>to. </a:t>
            </a:r>
            <a:r>
              <a:rPr lang="en-US" dirty="0" smtClean="0"/>
              <a:t>		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5 </a:t>
            </a:r>
            <a:r>
              <a:rPr lang="en-US" dirty="0"/>
              <a:t>(false)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547688" lvl="1" indent="-273050">
              <a:tabLst>
                <a:tab pos="1139825" algn="l"/>
              </a:tabLst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!=</a:t>
            </a:r>
            <a:r>
              <a:rPr lang="en-US" dirty="0"/>
              <a:t>	</a:t>
            </a:r>
            <a:r>
              <a:rPr lang="en-US" dirty="0" smtClean="0"/>
              <a:t>Not equal </a:t>
            </a:r>
            <a:r>
              <a:rPr lang="en-US" dirty="0"/>
              <a:t>to. </a:t>
            </a:r>
            <a:r>
              <a:rPr lang="en-US" dirty="0" smtClean="0"/>
              <a:t>	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 !=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5 </a:t>
            </a:r>
            <a:r>
              <a:rPr lang="en-US" dirty="0" smtClean="0"/>
              <a:t>(true)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547688" lvl="1" indent="-273050">
              <a:tabLst>
                <a:tab pos="1139825" algn="l"/>
              </a:tabLst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	</a:t>
            </a:r>
            <a:r>
              <a:rPr lang="en-US" dirty="0" smtClean="0"/>
              <a:t>Greater than. 	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 &gt;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5 </a:t>
            </a:r>
            <a:r>
              <a:rPr lang="en-US" dirty="0"/>
              <a:t>(false)</a:t>
            </a:r>
          </a:p>
          <a:p>
            <a:pPr marL="547688" lvl="1" indent="-273050">
              <a:tabLst>
                <a:tab pos="1139825" algn="l"/>
              </a:tabLst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 smtClean="0"/>
              <a:t>	Less than. 		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 &lt; 5 </a:t>
            </a:r>
            <a:r>
              <a:rPr lang="en-US" dirty="0" smtClean="0"/>
              <a:t>(true)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547688" lvl="1" indent="-273050">
              <a:tabLst>
                <a:tab pos="1139825" algn="l"/>
              </a:tabLst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&gt;=</a:t>
            </a:r>
            <a:r>
              <a:rPr lang="en-US" dirty="0"/>
              <a:t>	Greater </a:t>
            </a:r>
            <a:r>
              <a:rPr lang="en-US" dirty="0" smtClean="0"/>
              <a:t>than or equal to. 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 &gt;=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5 </a:t>
            </a:r>
            <a:r>
              <a:rPr lang="en-US" dirty="0"/>
              <a:t>(false)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547688" lvl="1" indent="-273050">
              <a:tabLst>
                <a:tab pos="1139825" algn="l"/>
              </a:tabLst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&lt;=</a:t>
            </a:r>
            <a:r>
              <a:rPr lang="en-US" dirty="0"/>
              <a:t>	Less </a:t>
            </a:r>
            <a:r>
              <a:rPr lang="en-US" dirty="0" smtClean="0"/>
              <a:t>than or equal to. 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 &lt;=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5 </a:t>
            </a:r>
            <a:r>
              <a:rPr lang="en-US" dirty="0"/>
              <a:t>(true)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031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9433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Operations have an order</a:t>
            </a:r>
            <a:endParaRPr lang="en-US" dirty="0"/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Not </a:t>
            </a:r>
            <a:r>
              <a:rPr lang="en-US" sz="2600" dirty="0" smtClean="0">
                <a:solidFill>
                  <a:schemeClr val="tx1"/>
                </a:solidFill>
              </a:rPr>
              <a:t>just left to right</a:t>
            </a:r>
          </a:p>
          <a:p>
            <a:r>
              <a:rPr lang="en-US" sz="2900" dirty="0" smtClean="0"/>
              <a:t>Here are the basics: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 smtClean="0"/>
              <a:t>Parentheses 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 smtClean="0">
                <a:solidFill>
                  <a:schemeClr val="tx1"/>
                </a:solidFill>
              </a:rPr>
              <a:t>Unary minus sign: </a:t>
            </a:r>
            <a:r>
              <a:rPr lang="en-US" sz="29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 smtClean="0"/>
              <a:t>Multiplication, division, and mod: </a:t>
            </a:r>
            <a:r>
              <a:rPr lang="en-US" sz="2900" dirty="0">
                <a:latin typeface="Courier" charset="0"/>
                <a:ea typeface="Courier" charset="0"/>
                <a:cs typeface="Courier" charset="0"/>
              </a:rPr>
              <a:t>* / %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 smtClean="0">
                <a:solidFill>
                  <a:schemeClr val="tx1"/>
                </a:solidFill>
              </a:rPr>
              <a:t>Addition and subtraction: </a:t>
            </a:r>
            <a:r>
              <a:rPr lang="en-US" sz="2900" dirty="0">
                <a:latin typeface="Courier" charset="0"/>
                <a:ea typeface="Courier" charset="0"/>
                <a:cs typeface="Courier" charset="0"/>
              </a:rPr>
              <a:t>+ -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 smtClean="0">
                <a:solidFill>
                  <a:schemeClr val="tx1"/>
                </a:solidFill>
              </a:rPr>
              <a:t>Comparisons: </a:t>
            </a:r>
            <a:r>
              <a:rPr lang="en-US" sz="2900" dirty="0">
                <a:latin typeface="Courier" charset="0"/>
                <a:ea typeface="Courier" charset="0"/>
                <a:cs typeface="Courier" charset="0"/>
              </a:rPr>
              <a:t>&lt; &lt;= &gt; &gt;= == !=</a:t>
            </a:r>
          </a:p>
        </p:txBody>
      </p:sp>
    </p:spTree>
    <p:extLst>
      <p:ext uri="{BB962C8B-B14F-4D97-AF65-F5344CB8AC3E}">
        <p14:creationId xmlns:p14="http://schemas.microsoft.com/office/powerpoint/2010/main" val="83861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the operation order is not what you want, then use parentheses to force certain operations to go first.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Add two numbers (2 and 4) and multiply the sum by 3.</a:t>
            </a:r>
          </a:p>
          <a:p>
            <a:pPr lvl="1"/>
            <a:r>
              <a:rPr lang="en-US" dirty="0" smtClean="0"/>
              <a:t>You might think: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2 + 4 * 3 </a:t>
            </a:r>
          </a:p>
          <a:p>
            <a:pPr lvl="1"/>
            <a:r>
              <a:rPr lang="en-US" dirty="0" smtClean="0"/>
              <a:t>Order of operations says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dirty="0" smtClean="0"/>
              <a:t> before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</a:t>
            </a:r>
            <a:endParaRPr lang="en-US" dirty="0" smtClean="0"/>
          </a:p>
          <a:p>
            <a:pPr lvl="2"/>
            <a:r>
              <a:rPr lang="en-US" dirty="0">
                <a:latin typeface="Courier" charset="0"/>
                <a:ea typeface="Courier" charset="0"/>
                <a:cs typeface="Courier" charset="0"/>
              </a:rPr>
              <a:t>2 +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12 = 14 </a:t>
            </a:r>
          </a:p>
          <a:p>
            <a:pPr lvl="1"/>
            <a:r>
              <a:rPr lang="en-US" dirty="0" smtClean="0"/>
              <a:t>Instead use parentheses:</a:t>
            </a:r>
          </a:p>
          <a:p>
            <a:pPr lvl="2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(2 + 4) * 3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6 * 3 = 18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382000" cy="3703320"/>
          </a:xfrm>
        </p:spPr>
        <p:txBody>
          <a:bodyPr>
            <a:normAutofit/>
          </a:bodyPr>
          <a:lstStyle/>
          <a:p>
            <a:r>
              <a:rPr lang="en-US" dirty="0" smtClean="0"/>
              <a:t>You might wonder: why does equals have two equals signs?</a:t>
            </a:r>
          </a:p>
          <a:p>
            <a:r>
              <a:rPr lang="en-US" dirty="0" smtClean="0"/>
              <a:t>One equal sign is used for assignment of variables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 = 4;</a:t>
            </a:r>
          </a:p>
          <a:p>
            <a:r>
              <a:rPr lang="en-US" dirty="0" smtClean="0"/>
              <a:t>For an assignment, everything on the right of the equal sign is calculated first, and then the variable on the </a:t>
            </a:r>
            <a:r>
              <a:rPr lang="en-US" dirty="0" smtClean="0"/>
              <a:t>left takes </a:t>
            </a:r>
            <a:r>
              <a:rPr lang="en-US" dirty="0" smtClean="0"/>
              <a:t>the new value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(2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+ 4) *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3;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54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33265</TotalTime>
  <Words>686</Words>
  <Application>Microsoft Office PowerPoint</Application>
  <PresentationFormat>On-screen Show (16:9)</PresentationFormat>
  <Paragraphs>183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Origin</vt:lpstr>
      <vt:lpstr>Operators</vt:lpstr>
      <vt:lpstr>Introduction</vt:lpstr>
      <vt:lpstr>Operators transform values</vt:lpstr>
      <vt:lpstr>Number Operators</vt:lpstr>
      <vt:lpstr>Mod (%)</vt:lpstr>
      <vt:lpstr>Comparative Operators</vt:lpstr>
      <vt:lpstr>Operation Order</vt:lpstr>
      <vt:lpstr>Parentheses</vt:lpstr>
      <vt:lpstr>Assignment Operator</vt:lpstr>
      <vt:lpstr>Assignment Shortcuts</vt:lpstr>
      <vt:lpstr>Assignment Shortcuts, continued</vt:lpstr>
      <vt:lpstr>String Operators</vt:lpstr>
      <vt:lpstr>Boolean Operators</vt:lpstr>
      <vt:lpstr>Boolean Operators, continued</vt:lpstr>
      <vt:lpstr>Boolean Operators, continued</vt:lpstr>
      <vt:lpstr>Boolean Operators, continued</vt:lpstr>
      <vt:lpstr>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206</cp:revision>
  <dcterms:created xsi:type="dcterms:W3CDTF">2014-12-23T16:50:33Z</dcterms:created>
  <dcterms:modified xsi:type="dcterms:W3CDTF">2016-07-01T16:33:01Z</dcterms:modified>
</cp:coreProperties>
</file>