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68" r:id="rId4"/>
    <p:sldId id="266" r:id="rId5"/>
    <p:sldId id="309" r:id="rId6"/>
    <p:sldId id="310" r:id="rId7"/>
    <p:sldId id="319" r:id="rId8"/>
    <p:sldId id="317" r:id="rId9"/>
    <p:sldId id="320" r:id="rId10"/>
    <p:sldId id="321" r:id="rId11"/>
    <p:sldId id="322" r:id="rId12"/>
    <p:sldId id="323" r:id="rId13"/>
    <p:sldId id="318" r:id="rId14"/>
    <p:sldId id="26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361"/>
    <p:restoredTop sz="94677"/>
  </p:normalViewPr>
  <p:slideViewPr>
    <p:cSldViewPr>
      <p:cViewPr>
        <p:scale>
          <a:sx n="120" d="100"/>
          <a:sy n="120" d="100"/>
        </p:scale>
        <p:origin x="162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9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0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7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23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1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5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2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2016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2016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that repeats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Coding for Writers: Basic Programming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loop, shortcut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620000" cy="35623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you are only going to use the variable only in the loop, then you can declare the variable </a:t>
            </a:r>
            <a:r>
              <a:rPr lang="en-US" i="1" dirty="0" smtClean="0"/>
              <a:t>inside</a:t>
            </a:r>
            <a:r>
              <a:rPr lang="en-US" dirty="0" smtClean="0"/>
              <a:t> the loop</a:t>
            </a:r>
          </a:p>
          <a:p>
            <a:pPr marL="728663" lvl="1" indent="-385763">
              <a:buNone/>
            </a:pP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numberString = "";</a:t>
            </a:r>
          </a:p>
          <a:p>
            <a:pPr marL="728663" lvl="1" indent="-385763"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i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 0; i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 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4; i++)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 marL="917972" lvl="2" indent="-342900">
              <a:buNone/>
            </a:pPr>
            <a:r>
              <a:rPr lang="en-US" sz="18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numberString += i + " ";</a:t>
            </a:r>
            <a:endParaRPr lang="en-US" sz="18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728663" lvl="1" indent="-385763">
              <a:buNone/>
            </a:pP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  <a:p>
            <a:r>
              <a:rPr lang="is-IS" dirty="0" smtClean="0"/>
              <a:t>However, in JavaScript, if you use i in another loop later, it's better to declare i before the loop. In other languages, if you declare the variable in the for loop, it is local to that for loop.</a:t>
            </a:r>
            <a:endParaRPr lang="is-IS" dirty="0"/>
          </a:p>
          <a:p>
            <a:pPr lvl="1"/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7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loop,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620000" cy="35623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can put anything in the initialization section and the increment section.</a:t>
            </a:r>
          </a:p>
          <a:p>
            <a:pPr marL="728663" lvl="1" indent="-385763"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i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 i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&gt; 0; i--)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 marL="917972" lvl="2" indent="-342900">
              <a:buNone/>
            </a:pPr>
            <a:r>
              <a:rPr lang="en-US" sz="18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// code here</a:t>
            </a:r>
            <a:endParaRPr lang="en-US" sz="18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728663" lvl="1" indent="-385763">
              <a:buNone/>
            </a:pP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is-IS" dirty="0"/>
          </a:p>
          <a:p>
            <a:r>
              <a:rPr lang="en-US" dirty="0" smtClean="0"/>
              <a:t>This one counts down from 10 to 1. Note that it stops before zero.  </a:t>
            </a:r>
          </a:p>
          <a:p>
            <a:r>
              <a:rPr lang="en-US" dirty="0" smtClean="0"/>
              <a:t>This code is the same:</a:t>
            </a:r>
          </a:p>
          <a:p>
            <a:pPr marL="728663" lvl="1" indent="-385763">
              <a:buNone/>
            </a:pP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i = 10; i 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&gt;= 1;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i--) {</a:t>
            </a:r>
          </a:p>
          <a:p>
            <a:pPr marL="917972" lvl="2" indent="-342900">
              <a:buNone/>
            </a:pPr>
            <a:r>
              <a:rPr lang="en-US" sz="18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// code here</a:t>
            </a:r>
          </a:p>
          <a:p>
            <a:pPr marL="728663" lvl="1" indent="-385763">
              <a:buNone/>
            </a:pP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38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loop,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77747"/>
            <a:ext cx="8839200" cy="3562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Here's a string example. It creates a string of dots that goes as long as a variable:</a:t>
            </a:r>
          </a:p>
          <a:p>
            <a:endParaRPr lang="en-US" dirty="0" smtClean="0"/>
          </a:p>
          <a:p>
            <a:pPr marL="728663" lvl="1" indent="-385763">
              <a:buNone/>
            </a:pP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numDots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5;</a:t>
            </a:r>
          </a:p>
          <a:p>
            <a:pPr marL="728663" lvl="1" indent="-385763">
              <a:buNone/>
            </a:pP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strDots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pPr marL="728663" lvl="1" indent="-385763"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strDots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""; </a:t>
            </a:r>
            <a:r>
              <a:rPr lang="en-US" sz="2000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strDots.length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 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numDots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 </a:t>
            </a:r>
          </a:p>
          <a:p>
            <a:pPr marL="728663" lvl="1" indent="-385763"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strDots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+= "."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 marL="917972" lvl="2" indent="-342900">
              <a:buNone/>
            </a:pPr>
            <a:r>
              <a:rPr lang="en-US" sz="2100" dirty="0">
                <a:solidFill>
                  <a:schemeClr val="tx2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// code here</a:t>
            </a:r>
          </a:p>
          <a:p>
            <a:pPr marL="728663" lvl="1" indent="-385763"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  <a:p>
            <a:pPr marL="728663" lvl="1" indent="-385763">
              <a:buNone/>
            </a:pPr>
            <a:endParaRPr lang="en-US" sz="2000" dirty="0" smtClean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287338" lvl="1" indent="-287338"/>
            <a:r>
              <a:rPr lang="en-US" sz="2600" dirty="0" smtClean="0">
                <a:solidFill>
                  <a:schemeClr val="tx1"/>
                </a:solidFill>
              </a:rPr>
              <a:t>Note that I don't have to have the for loop all on one line</a:t>
            </a:r>
            <a:endParaRPr lang="en-US" sz="2600" dirty="0">
              <a:solidFill>
                <a:schemeClr val="tx1"/>
              </a:solidFill>
            </a:endParaRPr>
          </a:p>
          <a:p>
            <a:pPr marL="728663" lvl="1" indent="-385763">
              <a:buNone/>
            </a:pPr>
            <a:endParaRPr lang="en-US" sz="2000" dirty="0" smtClean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is-IS" dirty="0"/>
          </a:p>
          <a:p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87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Loops are used a lot with "containers" of data</a:t>
            </a:r>
          </a:p>
          <a:p>
            <a:pPr lvl="1"/>
            <a:r>
              <a:rPr lang="en-US" dirty="0" smtClean="0"/>
              <a:t>There are several types of containers, depending on how you want to access the data</a:t>
            </a:r>
          </a:p>
          <a:p>
            <a:r>
              <a:rPr lang="en-US" dirty="0" smtClean="0"/>
              <a:t>More on this in the containers lesson</a:t>
            </a:r>
          </a:p>
          <a:p>
            <a:pPr lvl="1"/>
            <a:endParaRPr lang="en-US" dirty="0" smtClean="0"/>
          </a:p>
          <a:p>
            <a:pPr lvl="1"/>
            <a:endParaRPr lang="is-IS" dirty="0"/>
          </a:p>
          <a:p>
            <a:pPr lvl="1"/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150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4019550"/>
          </a:xfrm>
        </p:spPr>
        <p:txBody>
          <a:bodyPr>
            <a:normAutofit/>
          </a:bodyPr>
          <a:lstStyle/>
          <a:p>
            <a:r>
              <a:rPr lang="en-US" dirty="0" smtClean="0"/>
              <a:t>Loops are for blocks of code that are repeated</a:t>
            </a:r>
          </a:p>
          <a:p>
            <a:r>
              <a:rPr lang="en-US" dirty="0" smtClean="0"/>
              <a:t>The while loop has coding repeating as long as a Boolean expression is true</a:t>
            </a:r>
          </a:p>
          <a:p>
            <a:r>
              <a:rPr lang="en-US" dirty="0" smtClean="0"/>
              <a:t>The for loop has three parts: starting value, continuation test, and increment. </a:t>
            </a:r>
          </a:p>
          <a:p>
            <a:r>
              <a:rPr lang="en-US" dirty="0" smtClean="0"/>
              <a:t>You can do any kind of code for those three parts</a:t>
            </a:r>
          </a:p>
          <a:p>
            <a:r>
              <a:rPr lang="en-US" dirty="0" smtClean="0"/>
              <a:t>The most common for loop takes the form: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for (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 0; i &lt; </a:t>
            </a: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totalNumber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i++) {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2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lesson covers</a:t>
            </a:r>
          </a:p>
          <a:p>
            <a:pPr lvl="1"/>
            <a:r>
              <a:rPr lang="en-US" dirty="0" smtClean="0"/>
              <a:t>What </a:t>
            </a:r>
            <a:r>
              <a:rPr lang="en-US" smtClean="0"/>
              <a:t>are loops?</a:t>
            </a:r>
            <a:endParaRPr lang="en-US" dirty="0" smtClean="0"/>
          </a:p>
          <a:p>
            <a:pPr lvl="1"/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for loop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Loops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90950"/>
          </a:xfrm>
        </p:spPr>
        <p:txBody>
          <a:bodyPr>
            <a:normAutofit/>
          </a:bodyPr>
          <a:lstStyle/>
          <a:p>
            <a:r>
              <a:rPr lang="en-US" dirty="0" smtClean="0"/>
              <a:t>Often blocks of code need to be repeated</a:t>
            </a:r>
          </a:p>
          <a:p>
            <a:r>
              <a:rPr lang="en-US" dirty="0" smtClean="0"/>
              <a:t>Each time a block of code is repeated, something changes</a:t>
            </a:r>
          </a:p>
          <a:p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Code is repeated as long as a </a:t>
            </a:r>
            <a:r>
              <a:rPr lang="en-US" dirty="0"/>
              <a:t>B</a:t>
            </a:r>
            <a:r>
              <a:rPr lang="en-US" dirty="0" smtClean="0"/>
              <a:t>oolean expression is true</a:t>
            </a:r>
          </a:p>
          <a:p>
            <a:r>
              <a:rPr lang="en-US" dirty="0" smtClean="0"/>
              <a:t>for loop</a:t>
            </a:r>
          </a:p>
          <a:p>
            <a:pPr lvl="1"/>
            <a:r>
              <a:rPr lang="en-US" dirty="0" smtClean="0"/>
              <a:t>Code is repeated while a value is changed</a:t>
            </a:r>
          </a:p>
          <a:p>
            <a:r>
              <a:rPr lang="en-US" dirty="0" smtClean="0"/>
              <a:t>loops though containers</a:t>
            </a:r>
          </a:p>
          <a:p>
            <a:pPr lvl="1"/>
            <a:r>
              <a:rPr lang="en-US" dirty="0" smtClean="0"/>
              <a:t>Explained in later lesson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8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Takes the format: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while (</a:t>
            </a:r>
            <a:r>
              <a:rPr lang="en-US" i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condition</a:t>
            </a:r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{</a:t>
            </a:r>
            <a:b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i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 code block to be executed</a:t>
            </a:r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dirty="0" smtClean="0"/>
              <a:t>The code block is executed over and over until the condition is no longer true</a:t>
            </a:r>
          </a:p>
          <a:p>
            <a:r>
              <a:rPr lang="en-US" dirty="0" smtClean="0"/>
              <a:t>If the condition isn't true to start with, then the code block is skipped</a:t>
            </a:r>
          </a:p>
          <a:p>
            <a:r>
              <a:rPr lang="en-US" dirty="0" smtClean="0"/>
              <a:t>There's a variation that starts with </a:t>
            </a:r>
            <a:r>
              <a:rPr lang="en-US" b="1" dirty="0" smtClean="0"/>
              <a:t>do</a:t>
            </a:r>
            <a:r>
              <a:rPr lang="en-US" dirty="0" smtClean="0"/>
              <a:t> and ends with </a:t>
            </a:r>
            <a:r>
              <a:rPr lang="en-US" b="1" dirty="0" smtClean="0"/>
              <a:t>while</a:t>
            </a:r>
            <a:r>
              <a:rPr lang="en-US" dirty="0" smtClean="0"/>
              <a:t>, but it is rarely used.</a:t>
            </a:r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2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person= "child";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while (person != "grandparent")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  <a:b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sz="2000" i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</a:t>
            </a:r>
            <a:r>
              <a:rPr lang="en-US" sz="2000" i="1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 (person == "child"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person = "parent";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} else if (person == "parent")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person = "grandparent";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...  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  <a:p>
            <a:pPr marL="60325" indent="0">
              <a:buNone/>
            </a:pPr>
            <a:endParaRPr lang="en-US" sz="20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923925" indent="0">
              <a:buNone/>
            </a:pPr>
            <a:endParaRPr lang="is-IS" sz="22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0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 a block of code while a variable changes</a:t>
            </a:r>
          </a:p>
          <a:p>
            <a:r>
              <a:rPr lang="en-US" dirty="0" smtClean="0"/>
              <a:t>The word "for" comes from usage like "for every box, add a label"</a:t>
            </a:r>
          </a:p>
          <a:p>
            <a:pPr lvl="1"/>
            <a:r>
              <a:rPr lang="en-US" dirty="0" smtClean="0"/>
              <a:t>But it would have been better if they called it "repeat"</a:t>
            </a:r>
          </a:p>
          <a:p>
            <a:r>
              <a:rPr lang="en-US" dirty="0" smtClean="0"/>
              <a:t>More popular than while</a:t>
            </a:r>
          </a:p>
          <a:p>
            <a:r>
              <a:rPr lang="en-US" dirty="0" smtClean="0"/>
              <a:t>Syntax comes from C language in the 1960s</a:t>
            </a:r>
          </a:p>
          <a:p>
            <a:r>
              <a:rPr lang="en-US" dirty="0" smtClean="0"/>
              <a:t>Studies have shown it is a terrible user interface</a:t>
            </a:r>
          </a:p>
          <a:p>
            <a:pPr lvl="1"/>
            <a:r>
              <a:rPr lang="en-US" dirty="0" smtClean="0"/>
              <a:t>So don't feel bad if it's confusing at first</a:t>
            </a:r>
          </a:p>
          <a:p>
            <a:pPr marL="923925" indent="0">
              <a:buNone/>
            </a:pPr>
            <a:endParaRPr lang="is-IS" sz="22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17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81" y="70290"/>
            <a:ext cx="6172200" cy="740664"/>
          </a:xfrm>
        </p:spPr>
        <p:txBody>
          <a:bodyPr rtlCol="0"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>
              <a:defRPr/>
            </a:pPr>
            <a:r>
              <a:rPr lang="en-US" dirty="0" smtClean="0"/>
              <a:t>for loop, continued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485900" y="914400"/>
            <a:ext cx="6172200" cy="325755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b="1" dirty="0" smtClean="0">
                <a:ea typeface="ＭＳ Ｐゴシック" pitchFamily="34" charset="-128"/>
              </a:rPr>
              <a:t>for</a:t>
            </a:r>
            <a:r>
              <a:rPr lang="en-US" dirty="0" smtClean="0">
                <a:ea typeface="ＭＳ Ｐゴシック" pitchFamily="34" charset="-128"/>
              </a:rPr>
              <a:t> loop has several parts, all required 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sz="1000" dirty="0" smtClean="0">
              <a:ea typeface="ＭＳ Ｐゴシック" pitchFamily="34" charset="-128"/>
            </a:endParaRPr>
          </a:p>
          <a:p>
            <a:pPr marL="728663" lvl="1" indent="-385763"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for (j = 0; j &lt; 10; j = j + 1) {</a:t>
            </a:r>
          </a:p>
          <a:p>
            <a:pPr marL="917972" lvl="2" indent="-342900">
              <a:buNone/>
            </a:pPr>
            <a:r>
              <a:rPr lang="en-US" sz="18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</a:t>
            </a:r>
            <a:r>
              <a:rPr lang="en-US" sz="1800" i="1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stuff </a:t>
            </a:r>
            <a:r>
              <a:rPr lang="en-US" sz="1800" i="1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to be </a:t>
            </a:r>
            <a:r>
              <a:rPr lang="en-US" sz="1800" i="1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repeated</a:t>
            </a:r>
            <a:endParaRPr lang="en-US" sz="1800" dirty="0" smtClean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728663" lvl="1" indent="-385763"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E0A4EA8-F939-4C20-9EF7-B762443E045A}" type="datetime1">
              <a:rPr lang="en-US" sz="900">
                <a:solidFill>
                  <a:srgbClr val="3F3F3F"/>
                </a:solidFill>
              </a:rPr>
              <a:t>7/9/2016</a:t>
            </a:fld>
            <a:endParaRPr lang="en-US" sz="900">
              <a:solidFill>
                <a:srgbClr val="3F3F3F"/>
              </a:solidFill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900" dirty="0"/>
              <a:t>Used/modified with permission from Kelvin Sung and © 2010-2012 Larry Snyder</a:t>
            </a:r>
            <a:endParaRPr lang="en-US" sz="900" dirty="0">
              <a:solidFill>
                <a:srgbClr val="3F3F3F"/>
              </a:solidFill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5697852-1B86-405E-81EA-037E20733932}" type="slidenum">
              <a:rPr lang="en-US" sz="900">
                <a:solidFill>
                  <a:srgbClr val="3F3F3F"/>
                </a:solidFill>
              </a:rPr>
              <a:pPr eaLnBrk="1" hangingPunct="1"/>
              <a:t>7</a:t>
            </a:fld>
            <a:endParaRPr lang="en-US" sz="900">
              <a:solidFill>
                <a:srgbClr val="3F3F3F"/>
              </a:solidFill>
            </a:endParaRP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1657350" y="1428750"/>
            <a:ext cx="82907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350" dirty="0" smtClean="0"/>
              <a:t>keyword</a:t>
            </a:r>
            <a:endParaRPr lang="en-US" sz="1350" dirty="0"/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2527392" y="1435827"/>
            <a:ext cx="10599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350" smtClean="0"/>
              <a:t>open </a:t>
            </a:r>
            <a:r>
              <a:rPr lang="en-US" sz="1350" dirty="0" err="1"/>
              <a:t>paren</a:t>
            </a:r>
            <a:endParaRPr lang="en-US" sz="1350" dirty="0"/>
          </a:p>
        </p:txBody>
      </p:sp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3642381" y="1414418"/>
            <a:ext cx="12137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350"/>
              <a:t>starting </a:t>
            </a:r>
            <a:r>
              <a:rPr lang="en-US" sz="1350" smtClean="0"/>
              <a:t>value</a:t>
            </a:r>
            <a:endParaRPr lang="en-US" sz="1350" dirty="0"/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6468308" y="1529305"/>
            <a:ext cx="107914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350" smtClean="0"/>
              <a:t>close </a:t>
            </a:r>
            <a:r>
              <a:rPr lang="en-US" sz="1350" dirty="0" err="1"/>
              <a:t>paren</a:t>
            </a:r>
            <a:endParaRPr lang="en-US" sz="1350" dirty="0"/>
          </a:p>
        </p:txBody>
      </p:sp>
      <p:sp>
        <p:nvSpPr>
          <p:cNvPr id="28682" name="TextBox 10"/>
          <p:cNvSpPr txBox="1">
            <a:spLocks noChangeArrowheads="1"/>
          </p:cNvSpPr>
          <p:nvPr/>
        </p:nvSpPr>
        <p:spPr bwMode="auto">
          <a:xfrm>
            <a:off x="7550010" y="1564459"/>
            <a:ext cx="113983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350" smtClean="0"/>
              <a:t>open </a:t>
            </a:r>
            <a:r>
              <a:rPr lang="en-US" sz="1350" dirty="0"/>
              <a:t>brace</a:t>
            </a:r>
          </a:p>
        </p:txBody>
      </p:sp>
      <p:sp>
        <p:nvSpPr>
          <p:cNvPr id="28683" name="TextBox 11"/>
          <p:cNvSpPr txBox="1">
            <a:spLocks noChangeArrowheads="1"/>
          </p:cNvSpPr>
          <p:nvPr/>
        </p:nvSpPr>
        <p:spPr bwMode="auto">
          <a:xfrm>
            <a:off x="2070192" y="4100468"/>
            <a:ext cx="110799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350" dirty="0" smtClean="0"/>
              <a:t>close </a:t>
            </a:r>
            <a:r>
              <a:rPr lang="en-US" sz="1350" dirty="0"/>
              <a:t>brace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rot="5400000">
            <a:off x="1485901" y="2114551"/>
            <a:ext cx="914400" cy="2381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H="1">
            <a:off x="2642203" y="1785984"/>
            <a:ext cx="370985" cy="799591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3111990" y="1771650"/>
            <a:ext cx="954708" cy="813925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4456763" y="2127489"/>
            <a:ext cx="399413" cy="458086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H="1">
            <a:off x="5839567" y="1829177"/>
            <a:ext cx="180233" cy="756398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flipH="1">
            <a:off x="6400800" y="1829175"/>
            <a:ext cx="670505" cy="79935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H="1">
            <a:off x="6837592" y="1850209"/>
            <a:ext cx="1055319" cy="789747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rot="10800000">
            <a:off x="2070192" y="3700418"/>
            <a:ext cx="457200" cy="40005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450091" y="3759972"/>
            <a:ext cx="3314700" cy="646331"/>
          </a:xfrm>
          <a:prstGeom prst="rect">
            <a:avLst/>
          </a:prstGeom>
          <a:noFill/>
          <a:ln w="6350" cap="rnd">
            <a:solidFill>
              <a:srgbClr val="F0AC00"/>
            </a:solidFill>
            <a:miter lim="800000"/>
            <a:headEnd/>
            <a:tailEnd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800">
                <a:solidFill>
                  <a:srgbClr val="000000"/>
                </a:solidFill>
                <a:latin typeface="Corbel" charset="0"/>
              </a:rPr>
              <a:t>The result of this statement is 10 copies of the stuff to be repeated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50091" y="1517662"/>
            <a:ext cx="94448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>
                <a:latin typeface="Arial" pitchFamily="34" charset="0"/>
                <a:ea typeface="ＭＳ Ｐゴシック" pitchFamily="34" charset="-128"/>
              </a:rPr>
              <a:t>increment</a:t>
            </a:r>
            <a:endParaRPr lang="en-US" sz="135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12258" y="1815659"/>
            <a:ext cx="144462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Arial" pitchFamily="34" charset="0"/>
                <a:ea typeface="ＭＳ Ｐゴシック" pitchFamily="34" charset="-128"/>
              </a:rPr>
              <a:t>c</a:t>
            </a:r>
            <a:r>
              <a:rPr lang="en-US" sz="1350" smtClean="0">
                <a:latin typeface="Arial" pitchFamily="34" charset="0"/>
                <a:ea typeface="ＭＳ Ｐゴシック" pitchFamily="34" charset="-128"/>
              </a:rPr>
              <a:t>ontinuation </a:t>
            </a:r>
            <a:r>
              <a:rPr lang="en-US" sz="1350" dirty="0" smtClean="0">
                <a:latin typeface="Arial" pitchFamily="34" charset="0"/>
                <a:ea typeface="ＭＳ Ｐゴシック" pitchFamily="34" charset="-128"/>
              </a:rPr>
              <a:t>test</a:t>
            </a:r>
            <a:endParaRPr lang="en-US" sz="1350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38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loop,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648200" cy="2419350"/>
          </a:xfrm>
        </p:spPr>
        <p:txBody>
          <a:bodyPr>
            <a:normAutofit/>
          </a:bodyPr>
          <a:lstStyle/>
          <a:p>
            <a:r>
              <a:rPr lang="en-US" dirty="0" smtClean="0"/>
              <a:t>Let's take a simple example:</a:t>
            </a:r>
          </a:p>
          <a:p>
            <a:pPr marL="728663" lvl="1" indent="-385763">
              <a:buNone/>
            </a:pP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numberString = "";</a:t>
            </a:r>
          </a:p>
          <a:p>
            <a:pPr marL="728663" lvl="1" indent="-385763">
              <a:buNone/>
            </a:pP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i;</a:t>
            </a:r>
          </a:p>
          <a:p>
            <a:pPr marL="728663" lvl="1" indent="-385763"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for (i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 0; i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 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4; i++)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 marL="917972" lvl="2" indent="-342900">
              <a:buNone/>
            </a:pPr>
            <a:r>
              <a:rPr lang="en-US" sz="18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numberString += i + " ";</a:t>
            </a:r>
            <a:endParaRPr lang="en-US" sz="18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728663" lvl="1" indent="-385763">
              <a:buNone/>
            </a:pP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is-IS" dirty="0"/>
          </a:p>
          <a:p>
            <a:pPr lvl="1"/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62600" y="112395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 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 = i + 1;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33495" y="1524060"/>
            <a:ext cx="2191105" cy="65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52634" y="3482353"/>
            <a:ext cx="6838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 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numberString = numberString + i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" ";</a:t>
            </a: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52800" y="2845444"/>
            <a:ext cx="76202" cy="64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4129" y="4458935"/>
            <a:ext cx="724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In loops, there's a convention to the use one-letter variables i, j, and k.</a:t>
            </a: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2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loop,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648200" cy="2419350"/>
          </a:xfrm>
        </p:spPr>
        <p:txBody>
          <a:bodyPr>
            <a:normAutofit/>
          </a:bodyPr>
          <a:lstStyle/>
          <a:p>
            <a:r>
              <a:rPr lang="en-US" dirty="0" smtClean="0"/>
              <a:t>Let's take a simple example:</a:t>
            </a:r>
          </a:p>
          <a:p>
            <a:pPr marL="728663" lvl="1" indent="-385763">
              <a:buNone/>
            </a:pP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numberString = "";</a:t>
            </a:r>
          </a:p>
          <a:p>
            <a:pPr marL="728663" lvl="1" indent="-385763">
              <a:buNone/>
            </a:pPr>
            <a:r>
              <a:rPr lang="en-US" sz="2000" dirty="0" err="1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i;</a:t>
            </a:r>
          </a:p>
          <a:p>
            <a:pPr marL="728663" lvl="1" indent="-385763">
              <a:buNone/>
            </a:pP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for (i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= 0; i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 </a:t>
            </a:r>
            <a:r>
              <a:rPr lang="en-US" sz="20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4; i++) </a:t>
            </a: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 marL="917972" lvl="2" indent="-342900">
              <a:buNone/>
            </a:pPr>
            <a:r>
              <a:rPr lang="en-US" sz="18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numberString += i + " ";</a:t>
            </a:r>
            <a:endParaRPr lang="en-US" sz="1800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marL="728663" lvl="1" indent="-385763">
              <a:buNone/>
            </a:pPr>
            <a:r>
              <a:rPr lang="en-US" sz="2000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is-IS" dirty="0"/>
          </a:p>
          <a:p>
            <a:pPr lvl="1"/>
            <a:endParaRPr lang="en-US" dirty="0"/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27617" y="1428750"/>
            <a:ext cx="369012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/>
              <a:t>i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1233" y="1428749"/>
            <a:ext cx="2212465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numberString</a:t>
            </a:r>
          </a:p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"0 1 2 3 "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0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42774</TotalTime>
  <Words>584</Words>
  <Application>Microsoft Office PowerPoint</Application>
  <PresentationFormat>On-screen Show (16:9)</PresentationFormat>
  <Paragraphs>177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Loops</vt:lpstr>
      <vt:lpstr>Introduction</vt:lpstr>
      <vt:lpstr>Loops</vt:lpstr>
      <vt:lpstr>while loop</vt:lpstr>
      <vt:lpstr>while loop, continued</vt:lpstr>
      <vt:lpstr>for loop</vt:lpstr>
      <vt:lpstr>for loop, continued</vt:lpstr>
      <vt:lpstr>for loop, example</vt:lpstr>
      <vt:lpstr>for loop, example</vt:lpstr>
      <vt:lpstr>for loop, shortcut</vt:lpstr>
      <vt:lpstr>for loop, variations</vt:lpstr>
      <vt:lpstr>for loop, variations</vt:lpstr>
      <vt:lpstr>Loops and Arrays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338</cp:revision>
  <dcterms:created xsi:type="dcterms:W3CDTF">2014-12-23T16:50:33Z</dcterms:created>
  <dcterms:modified xsi:type="dcterms:W3CDTF">2016-07-11T19:07:07Z</dcterms:modified>
</cp:coreProperties>
</file>