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8" r:id="rId4"/>
    <p:sldId id="324" r:id="rId5"/>
    <p:sldId id="325" r:id="rId6"/>
    <p:sldId id="266" r:id="rId7"/>
    <p:sldId id="326" r:id="rId8"/>
    <p:sldId id="327" r:id="rId9"/>
    <p:sldId id="328" r:id="rId10"/>
    <p:sldId id="329" r:id="rId11"/>
    <p:sldId id="330" r:id="rId12"/>
    <p:sldId id="331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68"/>
    <p:restoredTop sz="94677"/>
  </p:normalViewPr>
  <p:slideViewPr>
    <p:cSldViewPr>
      <p:cViewPr varScale="1">
        <p:scale>
          <a:sx n="65" d="100"/>
          <a:sy n="65" d="100"/>
        </p:scale>
        <p:origin x="-120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5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7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8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3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3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Function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you reference another function, that function name should be a link to the documentation for the function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Many documentation tools handle this automatically.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Example: Obtain the </a:t>
            </a:r>
            <a:r>
              <a:rPr lang="en-US" dirty="0" err="1" smtClean="0">
                <a:ea typeface="Courier" charset="0"/>
                <a:cs typeface="Courier New" panose="02070309020205020404" pitchFamily="49" charset="0"/>
              </a:rPr>
              <a:t>photoID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 using the </a:t>
            </a:r>
            <a:r>
              <a:rPr lang="en-US" u="sng" dirty="0" err="1" smtClean="0">
                <a:solidFill>
                  <a:srgbClr val="0070C0"/>
                </a:solidFill>
                <a:ea typeface="Courier" charset="0"/>
                <a:cs typeface="Courier New" panose="02070309020205020404" pitchFamily="49" charset="0"/>
              </a:rPr>
              <a:t>getPhoto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 function.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When talking about parts of the SDK (functions, constants, etc.), it's good to make them look different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I prefer using </a:t>
            </a:r>
            <a:r>
              <a:rPr lang="en-US" b="1" dirty="0" smtClean="0">
                <a:ea typeface="Courier" charset="0"/>
                <a:cs typeface="Courier New" panose="02070309020205020404" pitchFamily="49" charset="0"/>
              </a:rPr>
              <a:t>bold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. You've seen this in the exercises.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Others use a </a:t>
            </a:r>
            <a:r>
              <a:rPr lang="en-US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monospaced font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You can use </a:t>
            </a:r>
            <a:r>
              <a:rPr lang="en-US" sz="2300" dirty="0">
                <a:solidFill>
                  <a:schemeClr val="tx2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monospaced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 font for programming language keywords. I often find this is too much trouble.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Example: 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 if object is in bounds; otherwise, </a:t>
            </a:r>
            <a:r>
              <a:rPr lang="en-US" sz="24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.</a:t>
            </a:r>
            <a:endParaRPr lang="en-US" dirty="0"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1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Also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the return value, it can be useful to have a </a:t>
            </a:r>
            <a:r>
              <a:rPr lang="en-US" b="1" dirty="0" smtClean="0"/>
              <a:t>See Also</a:t>
            </a:r>
            <a:r>
              <a:rPr lang="en-US" dirty="0" smtClean="0"/>
              <a:t> section. 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If there are related functions, include them as a bulleted list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Have each function be a link to that function's documentation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Don't include if there aren't related functions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Example: for a function called </a:t>
            </a:r>
            <a:r>
              <a:rPr lang="en-US" b="1" dirty="0" err="1" smtClean="0">
                <a:ea typeface="Courier" charset="0"/>
                <a:cs typeface="Courier New" panose="02070309020205020404" pitchFamily="49" charset="0"/>
              </a:rPr>
              <a:t>openConnection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ea typeface="Courier" charset="0"/>
                <a:cs typeface="Courier New" panose="02070309020205020404" pitchFamily="49" charset="0"/>
              </a:rPr>
              <a:t>See Also</a:t>
            </a:r>
          </a:p>
          <a:p>
            <a:pPr>
              <a:buFont typeface="Arial" charset="0"/>
              <a:buChar char="•"/>
            </a:pPr>
            <a:r>
              <a:rPr lang="en-US" u="sng" dirty="0" err="1" smtClean="0">
                <a:solidFill>
                  <a:srgbClr val="0070C0"/>
                </a:solidFill>
                <a:ea typeface="Courier" charset="0"/>
                <a:cs typeface="Courier New" panose="02070309020205020404" pitchFamily="49" charset="0"/>
              </a:rPr>
              <a:t>closeConnection</a:t>
            </a:r>
            <a:endParaRPr lang="en-US" u="sng" dirty="0" smtClean="0">
              <a:solidFill>
                <a:srgbClr val="0070C0"/>
              </a:solidFill>
              <a:ea typeface="Courier" charset="0"/>
              <a:cs typeface="Courier New" panose="02070309020205020404" pitchFamily="49" charset="0"/>
            </a:endParaRPr>
          </a:p>
          <a:p>
            <a:pPr>
              <a:buFont typeface="Arial" charset="0"/>
              <a:buChar char="•"/>
            </a:pPr>
            <a:r>
              <a:rPr lang="en-US" u="sng" dirty="0" err="1" smtClean="0">
                <a:solidFill>
                  <a:srgbClr val="0070C0"/>
                </a:solidFill>
                <a:ea typeface="Courier" charset="0"/>
                <a:cs typeface="Courier New" panose="02070309020205020404" pitchFamily="49" charset="0"/>
              </a:rPr>
              <a:t>detectConnection</a:t>
            </a:r>
            <a:endParaRPr lang="en-US" u="sng" dirty="0">
              <a:solidFill>
                <a:srgbClr val="0070C0"/>
              </a:solidFill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4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Ideally, you would end the documentation with some sample code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This code illustrates how the function is called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Usually 3 to 10 lines of code, although occasionally longer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Sample code takes a long time to do right and must be kept in sync with changes to the code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Often development teams don't feel like they have the budget to do it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But developers trying to use the SDK really appreciate it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Try to make it meaningful code, not just a line that calls the function</a:t>
            </a:r>
            <a:endParaRPr lang="en-US" dirty="0"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37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4019550"/>
          </a:xfrm>
        </p:spPr>
        <p:txBody>
          <a:bodyPr>
            <a:normAutofit/>
          </a:bodyPr>
          <a:lstStyle/>
          <a:p>
            <a:r>
              <a:rPr lang="en-US" dirty="0" smtClean="0"/>
              <a:t>Document Booleans with "Whether</a:t>
            </a:r>
            <a:r>
              <a:rPr lang="is-IS" dirty="0" smtClean="0"/>
              <a:t>…" or "true if..."</a:t>
            </a:r>
            <a:endParaRPr lang="en-US" dirty="0"/>
          </a:p>
          <a:p>
            <a:r>
              <a:rPr lang="en-US" dirty="0" smtClean="0"/>
              <a:t>Units are critical – make sure they are documented</a:t>
            </a:r>
          </a:p>
          <a:p>
            <a:r>
              <a:rPr lang="en-US" dirty="0" smtClean="0"/>
              <a:t>Use specified for some parameters</a:t>
            </a:r>
          </a:p>
          <a:p>
            <a:r>
              <a:rPr lang="en-US" dirty="0" smtClean="0"/>
              <a:t>Document callbacks with "Called when</a:t>
            </a:r>
            <a:r>
              <a:rPr lang="is-IS" dirty="0" smtClean="0"/>
              <a:t>…"</a:t>
            </a:r>
          </a:p>
          <a:p>
            <a:r>
              <a:rPr lang="is-IS" dirty="0" smtClean="0"/>
              <a:t>Use links to other function documentation</a:t>
            </a:r>
          </a:p>
          <a:p>
            <a:r>
              <a:rPr lang="is-IS" dirty="0" smtClean="0"/>
              <a:t>Optionally include a See Also section </a:t>
            </a:r>
          </a:p>
          <a:p>
            <a:r>
              <a:rPr lang="is-IS" dirty="0" smtClean="0"/>
              <a:t>If there is time and budget, add some sample code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covers how to document: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Callbacks</a:t>
            </a:r>
          </a:p>
          <a:p>
            <a:r>
              <a:rPr lang="en-US" dirty="0" smtClean="0"/>
              <a:t>And also covers:</a:t>
            </a:r>
          </a:p>
          <a:p>
            <a:pPr lvl="1"/>
            <a:r>
              <a:rPr lang="en-US" dirty="0" smtClean="0"/>
              <a:t>Link and fonts</a:t>
            </a:r>
          </a:p>
          <a:p>
            <a:pPr lvl="1"/>
            <a:r>
              <a:rPr lang="en-US" dirty="0" smtClean="0"/>
              <a:t>See Also section</a:t>
            </a:r>
          </a:p>
          <a:p>
            <a:pPr lvl="1"/>
            <a:r>
              <a:rPr lang="en-US" dirty="0" smtClean="0"/>
              <a:t>Sample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Function Documentation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Before, you got the basic information</a:t>
            </a:r>
          </a:p>
          <a:p>
            <a:r>
              <a:rPr lang="en-US" dirty="0" smtClean="0"/>
              <a:t>This lesson covers more detail on writing good documentation for functions</a:t>
            </a:r>
          </a:p>
          <a:p>
            <a:r>
              <a:rPr lang="en-US" dirty="0" smtClean="0"/>
              <a:t>A lot of this is my personal preference</a:t>
            </a:r>
          </a:p>
          <a:p>
            <a:pPr lvl="1"/>
            <a:r>
              <a:rPr lang="en-US" dirty="0" smtClean="0"/>
              <a:t>There's no official way to write function documentation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Booleans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90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here's no right way to describe Boolean parameters and return values, but here's what I like.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Parameters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Start with "Whether"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Example: Whether to turn off the light</a:t>
            </a:r>
            <a:endParaRPr lang="en-US" dirty="0">
              <a:ea typeface="Courier" charset="0"/>
              <a:cs typeface="Courier New" panose="02070309020205020404" pitchFamily="49" charset="0"/>
            </a:endParaRP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Return value</a:t>
            </a:r>
          </a:p>
          <a:p>
            <a:pPr lvl="1"/>
            <a:r>
              <a:rPr lang="en-US" sz="2100" dirty="0" smtClean="0">
                <a:ea typeface="Courier" charset="0"/>
                <a:cs typeface="Courier New" panose="02070309020205020404" pitchFamily="49" charset="0"/>
              </a:rPr>
              <a:t>Explain what true and false return values mean</a:t>
            </a:r>
          </a:p>
          <a:p>
            <a:pPr lvl="1"/>
            <a:r>
              <a:rPr lang="en-US" sz="2100" dirty="0" smtClean="0">
                <a:ea typeface="Courier" charset="0"/>
                <a:cs typeface="Courier New" panose="02070309020205020404" pitchFamily="49" charset="0"/>
              </a:rPr>
              <a:t>Example:  true if the operation was successful; false if it failed.</a:t>
            </a:r>
          </a:p>
          <a:p>
            <a:pPr lvl="2"/>
            <a:r>
              <a:rPr lang="en-US" sz="1800" dirty="0" smtClean="0">
                <a:ea typeface="Courier" charset="0"/>
                <a:cs typeface="Courier New" panose="02070309020205020404" pitchFamily="49" charset="0"/>
              </a:rPr>
              <a:t>Note that true is lowercase, even though it's at the start of the sentence.</a:t>
            </a:r>
          </a:p>
          <a:p>
            <a:pPr lvl="2"/>
            <a:r>
              <a:rPr lang="en-US" sz="1800" dirty="0" smtClean="0">
                <a:ea typeface="Courier" charset="0"/>
                <a:cs typeface="Courier New" panose="02070309020205020404" pitchFamily="49" charset="0"/>
              </a:rPr>
              <a:t>Sometimes you can end with "otherwise, false."</a:t>
            </a:r>
          </a:p>
          <a:p>
            <a:r>
              <a:rPr lang="en-US" sz="2400" dirty="0" smtClean="0">
                <a:ea typeface="Courier" charset="0"/>
                <a:cs typeface="Courier New" panose="02070309020205020404" pitchFamily="49" charset="0"/>
              </a:rPr>
              <a:t>If the function's main purpose is return a Boolean value, then put that in the description</a:t>
            </a:r>
          </a:p>
          <a:p>
            <a:pPr lvl="1"/>
            <a:r>
              <a:rPr lang="en-US" sz="2100" dirty="0" smtClean="0">
                <a:ea typeface="Courier" charset="0"/>
                <a:cs typeface="Courier New" panose="02070309020205020404" pitchFamily="49" charset="0"/>
              </a:rPr>
              <a:t>Example:  Returns whether the database is empty.</a:t>
            </a:r>
            <a:endParaRPr lang="en-US" sz="2100" dirty="0">
              <a:ea typeface="Courier" charset="0"/>
              <a:cs typeface="Courier New" panose="02070309020205020404" pitchFamily="49" charset="0"/>
            </a:endParaRPr>
          </a:p>
          <a:p>
            <a:pPr marL="236538" indent="-236538"/>
            <a:endParaRPr lang="en-US" dirty="0"/>
          </a:p>
          <a:p>
            <a:pPr marL="515938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4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clearDatabase</a:t>
            </a:r>
            <a:r>
              <a:rPr lang="en-US" sz="2000" b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isPermanent</a:t>
            </a:r>
            <a:r>
              <a:rPr lang="en-US" sz="2000" b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Removes all data from the database.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Parameters</a:t>
            </a:r>
          </a:p>
          <a:p>
            <a:pPr>
              <a:buFont typeface="Arial" charset="0"/>
              <a:buChar char="•"/>
            </a:pPr>
            <a:r>
              <a:rPr lang="en-US" sz="2000" b="1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isPermament</a:t>
            </a:r>
            <a:r>
              <a:rPr lang="en-US" sz="2000" b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</a:p>
          <a:p>
            <a:pPr marL="279400" indent="0">
              <a:buNone/>
            </a:pPr>
            <a:r>
              <a:rPr lang="en-US" sz="2100" dirty="0"/>
              <a:t>Type: Boolean</a:t>
            </a:r>
          </a:p>
          <a:p>
            <a:pPr marL="287338" indent="0">
              <a:buNone/>
            </a:pPr>
            <a:r>
              <a:rPr lang="en-US" sz="2000" dirty="0" smtClean="0"/>
              <a:t>Whether to permanently clear the database so that data cannot be recovered.</a:t>
            </a:r>
          </a:p>
          <a:p>
            <a:pPr marL="11113" indent="0">
              <a:buNone/>
            </a:pPr>
            <a:r>
              <a:rPr lang="en-US" sz="2000" b="1" dirty="0" smtClean="0"/>
              <a:t>Returns</a:t>
            </a:r>
          </a:p>
          <a:p>
            <a:pPr marL="11113" indent="0">
              <a:buNone/>
            </a:pPr>
            <a:r>
              <a:rPr lang="en-US" sz="2000" dirty="0" smtClean="0"/>
              <a:t>Type: Boolean</a:t>
            </a:r>
          </a:p>
          <a:p>
            <a:pPr marL="11113" indent="0">
              <a:buNone/>
            </a:pPr>
            <a:r>
              <a:rPr lang="en-US" sz="2000" dirty="0" smtClean="0"/>
              <a:t>true if the database is cleared successfully; otherwise, false.</a:t>
            </a:r>
            <a:endParaRPr lang="en-US" sz="2000" dirty="0"/>
          </a:p>
          <a:p>
            <a:pPr marL="287338" indent="0">
              <a:buNone/>
            </a:pPr>
            <a:endParaRPr lang="en-US" sz="2000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9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Units are very important to document</a:t>
            </a:r>
          </a:p>
          <a:p>
            <a:pPr lvl="1"/>
            <a:r>
              <a:rPr lang="en-US" dirty="0" smtClean="0"/>
              <a:t>Developers often forget to tell you </a:t>
            </a:r>
            <a:r>
              <a:rPr lang="en-US" dirty="0" smtClean="0"/>
              <a:t>what these </a:t>
            </a:r>
            <a:r>
              <a:rPr lang="en-US" dirty="0" smtClean="0"/>
              <a:t>are. You often have to ask.</a:t>
            </a:r>
          </a:p>
          <a:p>
            <a:r>
              <a:rPr lang="en-US" dirty="0" smtClean="0"/>
              <a:t>Unit examples:</a:t>
            </a:r>
          </a:p>
          <a:p>
            <a:pPr lvl="1"/>
            <a:r>
              <a:rPr lang="en-US" dirty="0" smtClean="0"/>
              <a:t>Memory (bytes, kilobytes, megabytes, etc.)</a:t>
            </a:r>
          </a:p>
          <a:p>
            <a:pPr lvl="1"/>
            <a:r>
              <a:rPr lang="en-US" dirty="0" smtClean="0"/>
              <a:t>Time (seconds, minutes, hours, etc.)</a:t>
            </a:r>
          </a:p>
          <a:p>
            <a:pPr lvl="1"/>
            <a:r>
              <a:rPr lang="en-US" dirty="0"/>
              <a:t>Distances (km, </a:t>
            </a:r>
            <a:r>
              <a:rPr lang="en-US" dirty="0" smtClean="0"/>
              <a:t>miles, pixels, etc.)</a:t>
            </a:r>
          </a:p>
          <a:p>
            <a:r>
              <a:rPr lang="en-US" dirty="0" smtClean="0"/>
              <a:t>Document by adding a comma, then "in" units in the Parameter and/or Return value description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Time before timeout, in seconds</a:t>
            </a:r>
          </a:p>
          <a:p>
            <a:pPr lvl="1"/>
            <a:r>
              <a:rPr lang="en-US" dirty="0" smtClean="0"/>
              <a:t>Size of video, in kilobytes</a:t>
            </a:r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"specified"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 parameter indicates that a function take action on something in particular, I like to use the word "specified" in the function description.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>
                <a:ea typeface="Courier" charset="0"/>
                <a:cs typeface="Courier New" panose="02070309020205020404" pitchFamily="49" charset="0"/>
              </a:rPr>
              <a:t>changePassword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(username)</a:t>
            </a:r>
          </a:p>
          <a:p>
            <a:pPr lvl="2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Changes the password for the specified user.</a:t>
            </a:r>
          </a:p>
          <a:p>
            <a:pPr lvl="1"/>
            <a:r>
              <a:rPr lang="en-US" dirty="0" err="1" smtClean="0">
                <a:ea typeface="Courier" charset="0"/>
                <a:cs typeface="Courier New" panose="02070309020205020404" pitchFamily="49" charset="0"/>
              </a:rPr>
              <a:t>deletePhoto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ea typeface="Courier" charset="0"/>
                <a:cs typeface="Courier New" panose="02070309020205020404" pitchFamily="49" charset="0"/>
              </a:rPr>
              <a:t>photoId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Deletes the specified photo.</a:t>
            </a:r>
          </a:p>
          <a:p>
            <a:pPr lvl="1"/>
            <a:r>
              <a:rPr lang="en-US" dirty="0" err="1" smtClean="0">
                <a:ea typeface="Courier" charset="0"/>
                <a:cs typeface="Courier New" panose="02070309020205020404" pitchFamily="49" charset="0"/>
              </a:rPr>
              <a:t>addStudent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ea typeface="Courier" charset="0"/>
                <a:cs typeface="Courier New" panose="02070309020205020404" pitchFamily="49" charset="0"/>
              </a:rPr>
              <a:t>studentId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ea typeface="Courier" charset="0"/>
                <a:cs typeface="Courier New" panose="02070309020205020404" pitchFamily="49" charset="0"/>
              </a:rPr>
              <a:t>classId</a:t>
            </a:r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Adds the specified student to the specified class.</a:t>
            </a:r>
            <a:endParaRPr lang="en-US" dirty="0"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a parameter is actually a function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This is called a "callback"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The function may call the callback function at some point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b="1" dirty="0" smtClean="0">
                <a:ea typeface="Courier" charset="0"/>
                <a:cs typeface="Courier New" panose="02070309020205020404" pitchFamily="49" charset="0"/>
              </a:rPr>
              <a:t>Function makes a call to a server. Callback function is called when the server response is received</a:t>
            </a:r>
          </a:p>
          <a:p>
            <a:pPr lvl="1"/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This way, the program doesn't wait around for something to happen that might take several seconds</a:t>
            </a:r>
          </a:p>
          <a:p>
            <a:r>
              <a:rPr lang="en-US" dirty="0" smtClean="0">
                <a:ea typeface="Courier" charset="0"/>
                <a:cs typeface="Courier New" panose="02070309020205020404" pitchFamily="49" charset="0"/>
              </a:rPr>
              <a:t>Document with "Called when</a:t>
            </a:r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…"</a:t>
            </a:r>
          </a:p>
          <a:p>
            <a:pPr lvl="1"/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This my preference. Have also seen "Function that is called..."</a:t>
            </a:r>
          </a:p>
          <a:p>
            <a:r>
              <a:rPr lang="is-IS" dirty="0" smtClean="0">
                <a:ea typeface="Courier" charset="0"/>
                <a:cs typeface="Courier New" panose="02070309020205020404" pitchFamily="49" charset="0"/>
              </a:rPr>
              <a:t>Describe any parameters the callback function might need.</a:t>
            </a:r>
            <a:endParaRPr lang="en-US" dirty="0"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1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postStatus</a:t>
            </a:r>
            <a:r>
              <a:rPr lang="en-US" sz="2000" b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(status, callback)</a:t>
            </a: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Posts a status to the social network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Parameters</a:t>
            </a:r>
          </a:p>
          <a:p>
            <a:pPr>
              <a:buFont typeface="Arial" charset="0"/>
              <a:buChar char="•"/>
            </a:pPr>
            <a:r>
              <a:rPr lang="en-US" sz="2000" b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status </a:t>
            </a:r>
          </a:p>
          <a:p>
            <a:pPr marL="279400" indent="0">
              <a:buNone/>
            </a:pPr>
            <a:r>
              <a:rPr lang="en-US" sz="2000" dirty="0"/>
              <a:t>Type: </a:t>
            </a:r>
            <a:r>
              <a:rPr lang="en-US" sz="2000" dirty="0" smtClean="0"/>
              <a:t>String</a:t>
            </a:r>
            <a:endParaRPr lang="en-US" sz="2000" dirty="0"/>
          </a:p>
          <a:p>
            <a:pPr marL="287338" indent="0">
              <a:buNone/>
            </a:pPr>
            <a:r>
              <a:rPr lang="en-US" sz="2000" dirty="0" smtClean="0"/>
              <a:t>Status to post</a:t>
            </a:r>
          </a:p>
          <a:p>
            <a:pPr>
              <a:buFont typeface="Arial" charset="0"/>
              <a:buChar char="•"/>
            </a:pPr>
            <a:r>
              <a:rPr lang="en-US" sz="2000" b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callback </a:t>
            </a:r>
          </a:p>
          <a:p>
            <a:pPr marL="279400" indent="0">
              <a:buNone/>
            </a:pPr>
            <a:r>
              <a:rPr lang="en-US" sz="2100" dirty="0"/>
              <a:t>Type: </a:t>
            </a:r>
            <a:r>
              <a:rPr lang="en-US" sz="2000" dirty="0" smtClean="0"/>
              <a:t>function</a:t>
            </a:r>
            <a:endParaRPr lang="en-US" sz="2000" dirty="0"/>
          </a:p>
          <a:p>
            <a:pPr marL="287338" indent="0">
              <a:buNone/>
            </a:pPr>
            <a:r>
              <a:rPr lang="en-US" sz="2000" dirty="0" smtClean="0"/>
              <a:t>Called when the status response is received. Needs a response parameter, which contains a success or error code.</a:t>
            </a:r>
            <a:endParaRPr lang="en-US" sz="2000" dirty="0"/>
          </a:p>
          <a:p>
            <a:pPr marL="287338" indent="0">
              <a:buNone/>
            </a:pPr>
            <a:endParaRPr lang="en-US" sz="2000" dirty="0" smtClean="0"/>
          </a:p>
          <a:p>
            <a:pPr marL="287338" indent="0">
              <a:buNone/>
            </a:pPr>
            <a:endParaRPr lang="en-US" sz="2000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41411</TotalTime>
  <Words>843</Words>
  <Application>Microsoft Office PowerPoint</Application>
  <PresentationFormat>On-screen Show (16:9)</PresentationFormat>
  <Paragraphs>153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Advanced Function Documentation</vt:lpstr>
      <vt:lpstr>Introduction</vt:lpstr>
      <vt:lpstr>Advanced Function Documentation</vt:lpstr>
      <vt:lpstr>Booleans</vt:lpstr>
      <vt:lpstr>Boolean example</vt:lpstr>
      <vt:lpstr>Units</vt:lpstr>
      <vt:lpstr>Use of "specified"</vt:lpstr>
      <vt:lpstr>Callbacks</vt:lpstr>
      <vt:lpstr>Callback example</vt:lpstr>
      <vt:lpstr>Links and fonts</vt:lpstr>
      <vt:lpstr>See Also section</vt:lpstr>
      <vt:lpstr>Sample code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366</cp:revision>
  <dcterms:created xsi:type="dcterms:W3CDTF">2014-12-23T16:50:33Z</dcterms:created>
  <dcterms:modified xsi:type="dcterms:W3CDTF">2016-07-12T19:15:57Z</dcterms:modified>
</cp:coreProperties>
</file>