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4"/>
  </p:notesMasterIdLst>
  <p:sldIdLst>
    <p:sldId id="256" r:id="rId2"/>
    <p:sldId id="306" r:id="rId3"/>
    <p:sldId id="259" r:id="rId4"/>
    <p:sldId id="307" r:id="rId5"/>
    <p:sldId id="312" r:id="rId6"/>
    <p:sldId id="272" r:id="rId7"/>
    <p:sldId id="301" r:id="rId8"/>
    <p:sldId id="308" r:id="rId9"/>
    <p:sldId id="302" r:id="rId10"/>
    <p:sldId id="262" r:id="rId11"/>
    <p:sldId id="303" r:id="rId12"/>
    <p:sldId id="304" r:id="rId13"/>
    <p:sldId id="305" r:id="rId14"/>
    <p:sldId id="309" r:id="rId15"/>
    <p:sldId id="266" r:id="rId16"/>
    <p:sldId id="267" r:id="rId17"/>
    <p:sldId id="310" r:id="rId18"/>
    <p:sldId id="278" r:id="rId19"/>
    <p:sldId id="318" r:id="rId20"/>
    <p:sldId id="319" r:id="rId21"/>
    <p:sldId id="311" r:id="rId22"/>
    <p:sldId id="313" r:id="rId23"/>
    <p:sldId id="314" r:id="rId24"/>
    <p:sldId id="315" r:id="rId25"/>
    <p:sldId id="269" r:id="rId26"/>
    <p:sldId id="276" r:id="rId27"/>
    <p:sldId id="316" r:id="rId28"/>
    <p:sldId id="271" r:id="rId29"/>
    <p:sldId id="320" r:id="rId30"/>
    <p:sldId id="321" r:id="rId31"/>
    <p:sldId id="282" r:id="rId32"/>
    <p:sldId id="281" r:id="rId33"/>
  </p:sldIdLst>
  <p:sldSz cx="9144000" cy="5143500" type="screen16x9"/>
  <p:notesSz cx="6858000" cy="9144000"/>
  <p:embeddedFontLst>
    <p:embeddedFont>
      <p:font typeface="Abadi Extra Light" panose="020B0204020104020204" pitchFamily="34" charset="0"/>
      <p:regular r:id="rId35"/>
    </p:embeddedFont>
    <p:embeddedFont>
      <p:font typeface="Anaheim" panose="020B0604020202020204" charset="-18"/>
      <p:regular r:id="rId36"/>
    </p:embeddedFont>
    <p:embeddedFont>
      <p:font typeface="Barlow Condensed ExtraBold" panose="00000906000000000000" pitchFamily="2" charset="-18"/>
      <p:bold r:id="rId37"/>
      <p:boldItalic r:id="rId38"/>
    </p:embeddedFont>
    <p:embeddedFont>
      <p:font typeface="Nunito Light" pitchFamily="2" charset="-18"/>
      <p:regular r:id="rId39"/>
      <p:italic r:id="rId40"/>
    </p:embeddedFont>
    <p:embeddedFont>
      <p:font typeface="Overpass Mono" panose="020B0604020202020204" charset="-18"/>
      <p:regular r:id="rId41"/>
      <p:bold r:id="rId42"/>
    </p:embeddedFont>
    <p:embeddedFont>
      <p:font typeface="Raleway SemiBold" pitchFamily="2" charset="-18"/>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A4"/>
    <a:srgbClr val="FF4BB6"/>
    <a:srgbClr val="ED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9AAC75-8113-4212-9EFD-874BACDD05D2}">
  <a:tblStyle styleId="{509AAC75-8113-4212-9EFD-874BACDD05D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DAEC06-6170-4DEA-B728-F32D88A4F36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7" autoAdjust="0"/>
    <p:restoredTop sz="94660"/>
  </p:normalViewPr>
  <p:slideViewPr>
    <p:cSldViewPr snapToGrid="0">
      <p:cViewPr>
        <p:scale>
          <a:sx n="142" d="100"/>
          <a:sy n="142" d="100"/>
        </p:scale>
        <p:origin x="145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056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62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62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191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62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63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6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907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01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513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211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6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17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628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262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56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4128595060"/>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0" r:id="rId9"/>
    <p:sldLayoutId id="2147483663" r:id="rId10"/>
    <p:sldLayoutId id="2147483665" r:id="rId11"/>
    <p:sldLayoutId id="2147483668" r:id="rId12"/>
    <p:sldLayoutId id="2147483669" r:id="rId13"/>
    <p:sldLayoutId id="2147483674" r:id="rId14"/>
  </p:sldLayoutIdLst>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nowakowski-m.gitbook.io/lahim/"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hyperlink" Target="https://github.com/nowakowski-m/pjs_michal_nowakowski_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747400"/>
            <a:ext cx="8520600" cy="1216039"/>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pl-PL" dirty="0"/>
              <a:t>LAHIM</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pl-PL" sz="2100" dirty="0">
                <a:solidFill>
                  <a:schemeClr val="dk2"/>
                </a:solidFill>
              </a:rPr>
              <a:t>Final App</a:t>
            </a:r>
            <a:endParaRPr sz="2100" dirty="0">
              <a:solidFill>
                <a:schemeClr val="dk2"/>
              </a:solidFill>
            </a:endParaRPr>
          </a:p>
        </p:txBody>
      </p:sp>
      <p:sp>
        <p:nvSpPr>
          <p:cNvPr id="2" name="pole tekstowe 1">
            <a:extLst>
              <a:ext uri="{FF2B5EF4-FFF2-40B4-BE49-F238E27FC236}">
                <a16:creationId xmlns:a16="http://schemas.microsoft.com/office/drawing/2014/main" id="{83AB2A3C-870D-405C-630A-CDF49905EA97}"/>
              </a:ext>
            </a:extLst>
          </p:cNvPr>
          <p:cNvSpPr txBox="1"/>
          <p:nvPr/>
        </p:nvSpPr>
        <p:spPr>
          <a:xfrm>
            <a:off x="7490012" y="100852"/>
            <a:ext cx="1653988" cy="230832"/>
          </a:xfrm>
          <a:prstGeom prst="rect">
            <a:avLst/>
          </a:prstGeom>
          <a:noFill/>
        </p:spPr>
        <p:txBody>
          <a:bodyPr wrap="square" rtlCol="0">
            <a:spAutoFit/>
          </a:bodyPr>
          <a:lstStyle/>
          <a:p>
            <a:r>
              <a:rPr lang="pl-PL" sz="900" dirty="0">
                <a:solidFill>
                  <a:schemeClr val="bg1"/>
                </a:solidFill>
                <a:latin typeface="Anaheim" panose="020B0604020202020204" charset="-18"/>
              </a:rPr>
              <a:t>@Michał Nowakowski - 2023</a:t>
            </a: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2307518"/>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l-PL" dirty="0"/>
              <a:t>Udało się odwzorować pierwotnie założony wygląd aplikacji, której podczas tworzenia pierwszej prezentacji nie istniał nawet najmniejszy zarys. Mimo to, wizualizacja była trafna, a finalny produkt wygląda tak jak zaplanowany, z wyjątkiem kilku szczegółów, a jednocześnie zawiera całą potrzebną funkcjonalność.</a:t>
            </a:r>
            <a:endParaRPr dirty="0"/>
          </a:p>
        </p:txBody>
      </p:sp>
      <p:sp>
        <p:nvSpPr>
          <p:cNvPr id="381" name="Google Shape;381;p33"/>
          <p:cNvSpPr txBox="1">
            <a:spLocks noGrp="1"/>
          </p:cNvSpPr>
          <p:nvPr>
            <p:ph type="title"/>
          </p:nvPr>
        </p:nvSpPr>
        <p:spPr>
          <a:xfrm>
            <a:off x="4572000" y="1351729"/>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l-PL" dirty="0"/>
              <a:t>Założenia, a rzeczywistość.</a:t>
            </a:r>
            <a:endParaRPr dirty="0"/>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745289" y="1653066"/>
            <a:ext cx="2625504" cy="20390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Program zawiera przydatne dla użytkownika informacje, które są aktualizowane na bieżąco. (np. przy zmianie lokalizacji, zmianie wielkości okna, próbie wykonania działań bez odpowiednich uprawnień)</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Przykładowy widok</a:t>
            </a:r>
            <a:endParaRPr dirty="0"/>
          </a:p>
        </p:txBody>
      </p:sp>
      <p:pic>
        <p:nvPicPr>
          <p:cNvPr id="3" name="Obraz 2">
            <a:extLst>
              <a:ext uri="{FF2B5EF4-FFF2-40B4-BE49-F238E27FC236}">
                <a16:creationId xmlns:a16="http://schemas.microsoft.com/office/drawing/2014/main" id="{EE0AA0C2-4321-8199-04CC-AB17BADF03A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995776" y="1079435"/>
            <a:ext cx="4030107" cy="3102600"/>
          </a:xfrm>
          <a:prstGeom prst="rect">
            <a:avLst/>
          </a:prstGeom>
        </p:spPr>
      </p:pic>
      <p:sp>
        <p:nvSpPr>
          <p:cNvPr id="4" name="pole tekstowe 3">
            <a:extLst>
              <a:ext uri="{FF2B5EF4-FFF2-40B4-BE49-F238E27FC236}">
                <a16:creationId xmlns:a16="http://schemas.microsoft.com/office/drawing/2014/main" id="{74F467BE-6581-A06D-E455-B015B652D980}"/>
              </a:ext>
            </a:extLst>
          </p:cNvPr>
          <p:cNvSpPr txBox="1"/>
          <p:nvPr/>
        </p:nvSpPr>
        <p:spPr>
          <a:xfrm>
            <a:off x="2039279" y="4158194"/>
            <a:ext cx="1943100" cy="230832"/>
          </a:xfrm>
          <a:prstGeom prst="rect">
            <a:avLst/>
          </a:prstGeom>
          <a:noFill/>
        </p:spPr>
        <p:txBody>
          <a:bodyPr wrap="square" rtlCol="0">
            <a:spAutoFit/>
          </a:bodyPr>
          <a:lstStyle/>
          <a:p>
            <a:r>
              <a:rPr lang="pl-PL" sz="900" dirty="0">
                <a:solidFill>
                  <a:schemeClr val="bg1"/>
                </a:solidFill>
                <a:latin typeface="Abadi Extra Light" panose="020B0604020202020204" pitchFamily="34" charset="0"/>
              </a:rPr>
              <a:t>*realny widok stanu z gotowej aplikacji</a:t>
            </a:r>
          </a:p>
        </p:txBody>
      </p:sp>
    </p:spTree>
    <p:extLst>
      <p:ext uri="{BB962C8B-B14F-4D97-AF65-F5344CB8AC3E}">
        <p14:creationId xmlns:p14="http://schemas.microsoft.com/office/powerpoint/2010/main" val="936454806"/>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3956D89-2ECA-2FA8-D3DB-0FF830661391}"/>
              </a:ext>
            </a:extLst>
          </p:cNvPr>
          <p:cNvSpPr>
            <a:spLocks noGrp="1"/>
          </p:cNvSpPr>
          <p:nvPr>
            <p:ph type="title"/>
          </p:nvPr>
        </p:nvSpPr>
        <p:spPr/>
        <p:txBody>
          <a:bodyPr/>
          <a:lstStyle/>
          <a:p>
            <a:r>
              <a:rPr lang="pl-PL" dirty="0"/>
              <a:t>Porównanie</a:t>
            </a:r>
          </a:p>
        </p:txBody>
      </p:sp>
      <p:pic>
        <p:nvPicPr>
          <p:cNvPr id="7" name="Obraz 6">
            <a:extLst>
              <a:ext uri="{FF2B5EF4-FFF2-40B4-BE49-F238E27FC236}">
                <a16:creationId xmlns:a16="http://schemas.microsoft.com/office/drawing/2014/main" id="{82234201-7BD5-9DDC-DBDC-6780E5A48AF0}"/>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4739510" y="970290"/>
            <a:ext cx="3126442" cy="2406908"/>
          </a:xfrm>
          <a:prstGeom prst="rect">
            <a:avLst/>
          </a:prstGeom>
        </p:spPr>
      </p:pic>
      <p:pic>
        <p:nvPicPr>
          <p:cNvPr id="8" name="Obraz 7">
            <a:extLst>
              <a:ext uri="{FF2B5EF4-FFF2-40B4-BE49-F238E27FC236}">
                <a16:creationId xmlns:a16="http://schemas.microsoft.com/office/drawing/2014/main" id="{273F06EF-5497-58FC-612C-3002CFC10623}"/>
              </a:ext>
            </a:extLst>
          </p:cNvPr>
          <p:cNvPicPr>
            <a:picLocks noChangeAspect="1"/>
          </p:cNvPicPr>
          <p:nvPr/>
        </p:nvPicPr>
        <p:blipFill>
          <a:blip r:embed="rId3"/>
          <a:srcRect/>
          <a:stretch/>
        </p:blipFill>
        <p:spPr>
          <a:xfrm>
            <a:off x="1136276" y="970290"/>
            <a:ext cx="3126442" cy="2406908"/>
          </a:xfrm>
          <a:prstGeom prst="rect">
            <a:avLst/>
          </a:prstGeom>
          <a:effectLst/>
        </p:spPr>
      </p:pic>
      <p:sp>
        <p:nvSpPr>
          <p:cNvPr id="9" name="pole tekstowe 8">
            <a:extLst>
              <a:ext uri="{FF2B5EF4-FFF2-40B4-BE49-F238E27FC236}">
                <a16:creationId xmlns:a16="http://schemas.microsoft.com/office/drawing/2014/main" id="{E5ADD9F9-4C84-E174-3E02-F90D61D64FAE}"/>
              </a:ext>
            </a:extLst>
          </p:cNvPr>
          <p:cNvSpPr txBox="1"/>
          <p:nvPr/>
        </p:nvSpPr>
        <p:spPr>
          <a:xfrm>
            <a:off x="477370" y="3476861"/>
            <a:ext cx="6575839" cy="1323439"/>
          </a:xfrm>
          <a:prstGeom prst="rect">
            <a:avLst/>
          </a:prstGeom>
          <a:noFill/>
        </p:spPr>
        <p:txBody>
          <a:bodyPr wrap="none" rtlCol="0">
            <a:spAutoFit/>
          </a:bodyPr>
          <a:lstStyle/>
          <a:p>
            <a:r>
              <a:rPr lang="pl-PL" sz="1600" dirty="0">
                <a:solidFill>
                  <a:schemeClr val="bg1"/>
                </a:solidFill>
                <a:latin typeface="Anaheim" panose="020B0604020202020204" charset="-18"/>
              </a:rPr>
              <a:t>Z widocznych różnic mamy brak logo na ekranie, jak było to w prototypie,</a:t>
            </a:r>
          </a:p>
          <a:p>
            <a:r>
              <a:rPr lang="pl-PL" sz="1600" dirty="0">
                <a:solidFill>
                  <a:schemeClr val="bg1"/>
                </a:solidFill>
                <a:latin typeface="Anaheim" panose="020B0604020202020204" charset="-18"/>
              </a:rPr>
              <a:t>lecz miało ono głównie pełnić funkcję wizualną na prezentacji, a nie było</a:t>
            </a:r>
          </a:p>
          <a:p>
            <a:r>
              <a:rPr lang="pl-PL" sz="1600" dirty="0">
                <a:solidFill>
                  <a:schemeClr val="bg1"/>
                </a:solidFill>
                <a:latin typeface="Anaheim" panose="020B0604020202020204" charset="-18"/>
              </a:rPr>
              <a:t>jakkolwiek praktyczne. Dodatkowo brak propozycji skrótów klawiszowych na</a:t>
            </a:r>
          </a:p>
          <a:p>
            <a:r>
              <a:rPr lang="pl-PL" sz="1600" dirty="0">
                <a:solidFill>
                  <a:schemeClr val="bg1"/>
                </a:solidFill>
                <a:latin typeface="Anaheim" panose="020B0604020202020204" charset="-18"/>
              </a:rPr>
              <a:t>dole ekranu. Wyszło ich zbyt wiele, a na ekranie byłby bałagan. Finalnie</a:t>
            </a:r>
          </a:p>
          <a:p>
            <a:r>
              <a:rPr lang="pl-PL" sz="1600" dirty="0">
                <a:solidFill>
                  <a:schemeClr val="bg1"/>
                </a:solidFill>
                <a:latin typeface="Anaheim" panose="020B0604020202020204" charset="-18"/>
              </a:rPr>
              <a:t>powstała strona z pomocą dot. skrótów, które są proste do zapamiętania. </a:t>
            </a:r>
          </a:p>
        </p:txBody>
      </p:sp>
    </p:spTree>
    <p:extLst>
      <p:ext uri="{BB962C8B-B14F-4D97-AF65-F5344CB8AC3E}">
        <p14:creationId xmlns:p14="http://schemas.microsoft.com/office/powerpoint/2010/main" val="173330116"/>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EEFD4C-705D-E27D-5C25-0D3E4DE6D905}"/>
              </a:ext>
            </a:extLst>
          </p:cNvPr>
          <p:cNvSpPr>
            <a:spLocks noGrp="1"/>
          </p:cNvSpPr>
          <p:nvPr>
            <p:ph type="title"/>
          </p:nvPr>
        </p:nvSpPr>
        <p:spPr>
          <a:xfrm>
            <a:off x="639314" y="1229178"/>
            <a:ext cx="6588000" cy="1810269"/>
          </a:xfrm>
        </p:spPr>
        <p:txBody>
          <a:bodyPr/>
          <a:lstStyle/>
          <a:p>
            <a:pPr algn="l"/>
            <a:r>
              <a:rPr lang="pl-PL" sz="2400" dirty="0"/>
              <a:t>Podsumowując, jedyne zmiany wizualne zostały przeprowadzone na potrzeby łatwiejszej obsługi i zwięzłości interfejsu.</a:t>
            </a:r>
            <a:endParaRPr lang="en-US" sz="2400" dirty="0"/>
          </a:p>
        </p:txBody>
      </p:sp>
      <p:sp>
        <p:nvSpPr>
          <p:cNvPr id="8" name="Title 1">
            <a:extLst>
              <a:ext uri="{FF2B5EF4-FFF2-40B4-BE49-F238E27FC236}">
                <a16:creationId xmlns:a16="http://schemas.microsoft.com/office/drawing/2014/main" id="{F6F119F0-8918-75BC-E2F4-BA4422267BF7}"/>
              </a:ext>
            </a:extLst>
          </p:cNvPr>
          <p:cNvSpPr txBox="1">
            <a:spLocks/>
          </p:cNvSpPr>
          <p:nvPr/>
        </p:nvSpPr>
        <p:spPr>
          <a:xfrm>
            <a:off x="1880926" y="3242610"/>
            <a:ext cx="6588000" cy="9432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r"/>
            <a:r>
              <a:rPr lang="pl-PL" sz="2400" dirty="0">
                <a:solidFill>
                  <a:srgbClr val="FF1DA4"/>
                </a:solidFill>
              </a:rPr>
              <a:t>Przejdźmy zatem do funkcjonalności…</a:t>
            </a:r>
            <a:endParaRPr lang="en-US" sz="2400" dirty="0">
              <a:solidFill>
                <a:srgbClr val="FF1DA4"/>
              </a:solidFill>
            </a:endParaRPr>
          </a:p>
        </p:txBody>
      </p:sp>
      <p:sp>
        <p:nvSpPr>
          <p:cNvPr id="10" name="Prostokąt 9">
            <a:extLst>
              <a:ext uri="{FF2B5EF4-FFF2-40B4-BE49-F238E27FC236}">
                <a16:creationId xmlns:a16="http://schemas.microsoft.com/office/drawing/2014/main" id="{38932EA0-3A55-0510-B19C-735740142452}"/>
              </a:ext>
            </a:extLst>
          </p:cNvPr>
          <p:cNvSpPr/>
          <p:nvPr/>
        </p:nvSpPr>
        <p:spPr>
          <a:xfrm>
            <a:off x="6360459" y="0"/>
            <a:ext cx="1526241" cy="55133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l-PL"/>
          </a:p>
        </p:txBody>
      </p:sp>
      <p:sp>
        <p:nvSpPr>
          <p:cNvPr id="12" name="Prostokąt 11">
            <a:extLst>
              <a:ext uri="{FF2B5EF4-FFF2-40B4-BE49-F238E27FC236}">
                <a16:creationId xmlns:a16="http://schemas.microsoft.com/office/drawing/2014/main" id="{EA8D2C19-E673-D1A5-4739-FD2A3309865A}"/>
              </a:ext>
            </a:extLst>
          </p:cNvPr>
          <p:cNvSpPr/>
          <p:nvPr/>
        </p:nvSpPr>
        <p:spPr>
          <a:xfrm>
            <a:off x="1438835" y="4592170"/>
            <a:ext cx="1526241" cy="55133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702357311"/>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 dirty="0"/>
              <a:t>FUNKCJONALNOŚĆ</a:t>
            </a:r>
            <a:endParaRPr lang="pl-PL"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4</a:t>
            </a:r>
            <a:endParaRPr dirty="0"/>
          </a:p>
        </p:txBody>
      </p:sp>
    </p:spTree>
    <p:extLst>
      <p:ext uri="{BB962C8B-B14F-4D97-AF65-F5344CB8AC3E}">
        <p14:creationId xmlns:p14="http://schemas.microsoft.com/office/powerpoint/2010/main" val="2461037949"/>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7644" y="27226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Tak wiele, tak prosto…</a:t>
            </a:r>
            <a:endParaRPr dirty="0"/>
          </a:p>
        </p:txBody>
      </p:sp>
      <p:sp>
        <p:nvSpPr>
          <p:cNvPr id="463" name="Google Shape;463;p37"/>
          <p:cNvSpPr txBox="1">
            <a:spLocks noGrp="1"/>
          </p:cNvSpPr>
          <p:nvPr>
            <p:ph type="subTitle" idx="1"/>
          </p:nvPr>
        </p:nvSpPr>
        <p:spPr>
          <a:xfrm flipH="1">
            <a:off x="6043274" y="1391234"/>
            <a:ext cx="2066400" cy="98569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pl-PL" dirty="0"/>
              <a:t>Prosty i przejrzysty interfejs pozwala na łatwe dojście do pliku oraz zarządzanie nim.</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464" name="Google Shape;464;p37"/>
          <p:cNvSpPr txBox="1">
            <a:spLocks noGrp="1"/>
          </p:cNvSpPr>
          <p:nvPr>
            <p:ph type="ctrTitle" idx="2"/>
          </p:nvPr>
        </p:nvSpPr>
        <p:spPr>
          <a:xfrm flipH="1">
            <a:off x="1034926" y="954895"/>
            <a:ext cx="2066400" cy="387296"/>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pl-PL" dirty="0"/>
              <a:t>Prywatność</a:t>
            </a:r>
            <a:endParaRPr dirty="0"/>
          </a:p>
        </p:txBody>
      </p:sp>
      <p:sp>
        <p:nvSpPr>
          <p:cNvPr id="465" name="Google Shape;465;p37"/>
          <p:cNvSpPr txBox="1">
            <a:spLocks noGrp="1"/>
          </p:cNvSpPr>
          <p:nvPr>
            <p:ph type="subTitle" idx="3"/>
          </p:nvPr>
        </p:nvSpPr>
        <p:spPr>
          <a:xfrm flipH="1">
            <a:off x="1034326" y="1391234"/>
            <a:ext cx="2067000" cy="1066409"/>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pl-PL" dirty="0"/>
              <a:t>Zgodnie z założeniem program jedynie czyta dane „na żywo”, nigdzie ich nie przechowując.</a:t>
            </a:r>
            <a:endParaRPr dirty="0"/>
          </a:p>
          <a:p>
            <a:pPr marL="0" lvl="0" indent="0" algn="ctr" rtl="0">
              <a:spcBef>
                <a:spcPts val="0"/>
              </a:spcBef>
              <a:spcAft>
                <a:spcPts val="0"/>
              </a:spcAft>
              <a:buNone/>
            </a:pPr>
            <a:endParaRPr dirty="0"/>
          </a:p>
        </p:txBody>
      </p:sp>
      <p:sp>
        <p:nvSpPr>
          <p:cNvPr id="466" name="Google Shape;466;p37"/>
          <p:cNvSpPr txBox="1">
            <a:spLocks noGrp="1"/>
          </p:cNvSpPr>
          <p:nvPr>
            <p:ph type="subTitle" idx="5"/>
          </p:nvPr>
        </p:nvSpPr>
        <p:spPr>
          <a:xfrm flipH="1">
            <a:off x="3538144" y="1379266"/>
            <a:ext cx="2067000" cy="997662"/>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pl-PL" dirty="0"/>
              <a:t>Możliwość sprawdzenia zawartości katalogów i plików bez dodatkowych okienek.</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38744" y="960646"/>
            <a:ext cx="2066400" cy="384336"/>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pl-PL" dirty="0"/>
              <a:t>Podgląd</a:t>
            </a:r>
            <a:endParaRPr dirty="0"/>
          </a:p>
        </p:txBody>
      </p:sp>
      <p:sp>
        <p:nvSpPr>
          <p:cNvPr id="482" name="Google Shape;482;p37"/>
          <p:cNvSpPr txBox="1">
            <a:spLocks noGrp="1"/>
          </p:cNvSpPr>
          <p:nvPr>
            <p:ph type="ctrTitle" idx="8"/>
          </p:nvPr>
        </p:nvSpPr>
        <p:spPr>
          <a:xfrm flipH="1">
            <a:off x="5995705" y="953325"/>
            <a:ext cx="2066400" cy="387297"/>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pl-PL" dirty="0"/>
              <a:t>Czytelność</a:t>
            </a:r>
            <a:endParaRPr dirty="0"/>
          </a:p>
        </p:txBody>
      </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912749"/>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643821" y="2926246"/>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311700" y="3307976"/>
            <a:ext cx="8520600" cy="443753"/>
          </a:xfrm>
          <a:prstGeom prst="rect">
            <a:avLst/>
          </a:prstGeom>
        </p:spPr>
        <p:txBody>
          <a:bodyPr spcFirstLastPara="1" wrap="square" lIns="91425" tIns="91425" rIns="91425" bIns="91425" anchor="t" anchorCtr="0">
            <a:noAutofit/>
          </a:bodyPr>
          <a:lstStyle/>
          <a:p>
            <a:pPr marL="0" lvl="0" indent="0" algn="ctr" rtl="0">
              <a:lnSpc>
                <a:spcPct val="20000"/>
              </a:lnSpc>
              <a:spcBef>
                <a:spcPts val="0"/>
              </a:spcBef>
              <a:spcAft>
                <a:spcPts val="0"/>
              </a:spcAft>
              <a:buNone/>
            </a:pPr>
            <a:endParaRPr lang="pl-PL" dirty="0"/>
          </a:p>
          <a:p>
            <a:pPr marL="0" lvl="0" indent="0" algn="ctr" rtl="0">
              <a:lnSpc>
                <a:spcPct val="20000"/>
              </a:lnSpc>
              <a:spcBef>
                <a:spcPts val="0"/>
              </a:spcBef>
              <a:spcAft>
                <a:spcPts val="0"/>
              </a:spcAft>
              <a:buNone/>
            </a:pPr>
            <a:r>
              <a:rPr lang="pl-PL" dirty="0"/>
              <a:t>Unikalnych skrótów klawiszowych ułatwiających pracę</a:t>
            </a:r>
          </a:p>
          <a:p>
            <a:pPr marL="0" lvl="0" indent="0" algn="ctr" rtl="0">
              <a:lnSpc>
                <a:spcPct val="20000"/>
              </a:lnSpc>
              <a:spcBef>
                <a:spcPts val="0"/>
              </a:spcBef>
              <a:spcAft>
                <a:spcPts val="0"/>
              </a:spcAft>
              <a:buNone/>
            </a:pPr>
            <a:endParaRPr lang="pl-PL" dirty="0"/>
          </a:p>
          <a:p>
            <a:pPr marL="0" lvl="0" indent="0" algn="ctr" rtl="0">
              <a:lnSpc>
                <a:spcPct val="20000"/>
              </a:lnSpc>
              <a:spcBef>
                <a:spcPts val="0"/>
              </a:spcBef>
              <a:spcAft>
                <a:spcPts val="0"/>
              </a:spcAft>
              <a:buNone/>
            </a:pPr>
            <a:endParaRPr lang="pl-PL" dirty="0"/>
          </a:p>
          <a:p>
            <a:pPr marL="0" lvl="0" indent="0" algn="ctr" rtl="0">
              <a:lnSpc>
                <a:spcPct val="20000"/>
              </a:lnSpc>
              <a:spcBef>
                <a:spcPts val="0"/>
              </a:spcBef>
              <a:spcAft>
                <a:spcPts val="0"/>
              </a:spcAft>
              <a:buNone/>
            </a:pPr>
            <a:endParaRPr lang="pl-PL" dirty="0"/>
          </a:p>
          <a:p>
            <a:pPr marL="0" lvl="0" indent="0" algn="ctr" rtl="0">
              <a:lnSpc>
                <a:spcPct val="20000"/>
              </a:lnSpc>
              <a:spcBef>
                <a:spcPts val="0"/>
              </a:spcBef>
              <a:spcAft>
                <a:spcPts val="0"/>
              </a:spcAft>
              <a:buNone/>
            </a:pPr>
            <a:r>
              <a:rPr lang="pl-PL" dirty="0"/>
              <a:t>z programem oraz plikami.</a:t>
            </a:r>
          </a:p>
        </p:txBody>
      </p:sp>
      <p:sp>
        <p:nvSpPr>
          <p:cNvPr id="507" name="Google Shape;507;p38"/>
          <p:cNvSpPr txBox="1">
            <a:spLocks noGrp="1"/>
          </p:cNvSpPr>
          <p:nvPr>
            <p:ph type="title"/>
          </p:nvPr>
        </p:nvSpPr>
        <p:spPr>
          <a:xfrm>
            <a:off x="311700" y="1982321"/>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pl-PL" dirty="0"/>
              <a:t>17</a:t>
            </a:r>
            <a:endParaRPr dirty="0"/>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DODATKI</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5</a:t>
            </a:r>
            <a:endParaRPr dirty="0"/>
          </a:p>
        </p:txBody>
      </p:sp>
    </p:spTree>
    <p:extLst>
      <p:ext uri="{BB962C8B-B14F-4D97-AF65-F5344CB8AC3E}">
        <p14:creationId xmlns:p14="http://schemas.microsoft.com/office/powerpoint/2010/main" val="567037084"/>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099379" y="1964177"/>
            <a:ext cx="3584856"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l-PL" dirty="0"/>
              <a:t>Wszelkie skróty klawiszowe z dokładnym opisem użycia są dostępne w dokumentacji pod adresem:</a:t>
            </a:r>
          </a:p>
          <a:p>
            <a:pPr marL="0" lvl="0" indent="0" algn="r" rtl="0">
              <a:spcBef>
                <a:spcPts val="0"/>
              </a:spcBef>
              <a:spcAft>
                <a:spcPts val="0"/>
              </a:spcAft>
              <a:buNone/>
            </a:pPr>
            <a:endParaRPr lang="pl-PL" dirty="0"/>
          </a:p>
          <a:p>
            <a:pPr marL="0" indent="0">
              <a:buNone/>
            </a:pPr>
            <a:r>
              <a:rPr lang="pl-PL" sz="1200" dirty="0">
                <a:solidFill>
                  <a:schemeClr val="bg1">
                    <a:lumMod val="85000"/>
                  </a:schemeClr>
                </a:solidFill>
                <a:hlinkClick r:id="rId3">
                  <a:extLst>
                    <a:ext uri="{A12FA001-AC4F-418D-AE19-62706E023703}">
                      <ahyp:hlinkClr xmlns:ahyp="http://schemas.microsoft.com/office/drawing/2018/hyperlinkcolor" val="tx"/>
                    </a:ext>
                  </a:extLst>
                </a:hlinkClick>
              </a:rPr>
              <a:t>https://nowakowski-m.gitbook.io/lahim/</a:t>
            </a:r>
            <a:endParaRPr sz="1200" dirty="0">
              <a:solidFill>
                <a:schemeClr val="bg1">
                  <a:lumMod val="85000"/>
                </a:schemeClr>
              </a:solidFill>
            </a:endParaRPr>
          </a:p>
          <a:p>
            <a:pPr marL="0" lvl="0" indent="0" algn="r" rtl="0">
              <a:spcBef>
                <a:spcPts val="0"/>
              </a:spcBef>
              <a:spcAft>
                <a:spcPts val="0"/>
              </a:spcAft>
              <a:buNone/>
            </a:pP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775" name="Google Shape;775;p49"/>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l-PL" dirty="0"/>
              <a:t>Dokumentacja</a:t>
            </a:r>
            <a:endParaRPr dirty="0"/>
          </a:p>
        </p:txBody>
      </p:sp>
      <p:sp>
        <p:nvSpPr>
          <p:cNvPr id="776" name="Google Shape;776;p49"/>
          <p:cNvSpPr/>
          <p:nvPr/>
        </p:nvSpPr>
        <p:spPr>
          <a:xfrm>
            <a:off x="1267466" y="1108303"/>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267466" y="1108303"/>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267466" y="1108303"/>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549546" y="3695180"/>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532151" y="3125535"/>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952346" y="3471242"/>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404446" y="3147713"/>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587945" y="3147713"/>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771012" y="3147713"/>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1954512" y="3148146"/>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137578" y="3148146"/>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321529" y="3148146"/>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505028" y="3148146"/>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688095" y="3148579"/>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2867679" y="3148579"/>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043798" y="3148579"/>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228164" y="3149012"/>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403850" y="3149012"/>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579951" y="3149012"/>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755637" y="3149463"/>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3931738" y="3149463"/>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335730" y="3210329"/>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606640" y="3210329"/>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798837" y="3210329"/>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1991486" y="3210762"/>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184549" y="3210762"/>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377180" y="3210762"/>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569377" y="3211195"/>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762025" y="3211195"/>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2947690" y="3211195"/>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141638" y="3211628"/>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326888" y="3211628"/>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511687" y="3211628"/>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696937" y="3212079"/>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3881736" y="3212079"/>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127455" y="3400361"/>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437053" y="3400361"/>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657527" y="3400361"/>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1877550" y="3400794"/>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102372" y="3400794"/>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309493" y="3401660"/>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522117" y="3402093"/>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734759" y="3402093"/>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3947834" y="3402526"/>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161343" y="3402526"/>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267033" y="3272945"/>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667524" y="3272945"/>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1869285" y="3273378"/>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071930" y="3273378"/>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273258" y="3273378"/>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475020" y="3273811"/>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676348" y="3273811"/>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2874644" y="3273811"/>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068592" y="3274262"/>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262955" y="3274262"/>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457010" y="3274641"/>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651265" y="3274695"/>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845646" y="3274695"/>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040459" y="3275129"/>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197019" y="3336879"/>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736654" y="3336879"/>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1948430" y="3337312"/>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159322" y="3337312"/>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370232" y="3337745"/>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581124" y="3337745"/>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791583" y="3337745"/>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2995095" y="3338178"/>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198606" y="3338178"/>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402100" y="3338178"/>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605611" y="3338611"/>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809123" y="3338611"/>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013500" y="3338611"/>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536499" y="3688215"/>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49"/>
          <p:cNvPicPr preferRelativeResize="0"/>
          <p:nvPr/>
        </p:nvPicPr>
        <p:blipFill>
          <a:blip r:embed="rId4"/>
          <a:srcRect/>
          <a:stretch/>
        </p:blipFill>
        <p:spPr>
          <a:xfrm>
            <a:off x="1379652" y="1210236"/>
            <a:ext cx="2770633" cy="1794867"/>
          </a:xfrm>
          <a:prstGeom prst="rect">
            <a:avLst/>
          </a:prstGeom>
          <a:noFill/>
          <a:ln>
            <a:noFill/>
          </a:ln>
          <a:effectLst>
            <a:outerShdw blurRad="88900" sx="101000" sy="101000" algn="ctr" rotWithShape="0">
              <a:prstClr val="black">
                <a:alpha val="16000"/>
              </a:prstClr>
            </a:outerShdw>
          </a:effectLst>
        </p:spPr>
      </p:pic>
      <p:sp>
        <p:nvSpPr>
          <p:cNvPr id="850" name="Google Shape;850;p49"/>
          <p:cNvSpPr/>
          <p:nvPr/>
        </p:nvSpPr>
        <p:spPr>
          <a:xfrm>
            <a:off x="1322684" y="1108303"/>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 name="Obraz 6">
            <a:extLst>
              <a:ext uri="{FF2B5EF4-FFF2-40B4-BE49-F238E27FC236}">
                <a16:creationId xmlns:a16="http://schemas.microsoft.com/office/drawing/2014/main" id="{5F3E1D4D-FF32-C0D6-CCAC-8AE3956D5828}"/>
              </a:ext>
            </a:extLst>
          </p:cNvPr>
          <p:cNvPicPr>
            <a:picLocks noChangeAspect="1"/>
          </p:cNvPicPr>
          <p:nvPr/>
        </p:nvPicPr>
        <p:blipFill>
          <a:blip r:embed="rId3"/>
          <a:stretch>
            <a:fillRect/>
          </a:stretch>
        </p:blipFill>
        <p:spPr>
          <a:xfrm>
            <a:off x="0" y="0"/>
            <a:ext cx="9144000" cy="5143500"/>
          </a:xfrm>
          <a:prstGeom prst="rect">
            <a:avLst/>
          </a:prstGeom>
        </p:spPr>
      </p:pic>
      <p:sp>
        <p:nvSpPr>
          <p:cNvPr id="8" name="Google Shape;774;p49">
            <a:extLst>
              <a:ext uri="{FF2B5EF4-FFF2-40B4-BE49-F238E27FC236}">
                <a16:creationId xmlns:a16="http://schemas.microsoft.com/office/drawing/2014/main" id="{0F16B268-0E36-FE54-E52F-4097349CA912}"/>
              </a:ext>
            </a:extLst>
          </p:cNvPr>
          <p:cNvSpPr txBox="1">
            <a:spLocks noGrp="1"/>
          </p:cNvSpPr>
          <p:nvPr>
            <p:ph type="body" idx="1"/>
          </p:nvPr>
        </p:nvSpPr>
        <p:spPr>
          <a:xfrm>
            <a:off x="603438" y="2031274"/>
            <a:ext cx="3584856"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Co zauważyłem podczas realizacji projektu, jakie przychodziły mi myśli, jakie napotkałem problemy oraz co sądzę o całym projekcie.</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Dostępne na GitHubie:</a:t>
            </a:r>
          </a:p>
          <a:p>
            <a:pPr marL="0" lvl="0" indent="0" algn="l" rtl="0">
              <a:spcBef>
                <a:spcPts val="0"/>
              </a:spcBef>
              <a:spcAft>
                <a:spcPts val="0"/>
              </a:spcAft>
              <a:buNone/>
            </a:pPr>
            <a:r>
              <a:rPr lang="pl-PL" sz="900" dirty="0">
                <a:solidFill>
                  <a:schemeClr val="bg1">
                    <a:lumMod val="85000"/>
                  </a:schemeClr>
                </a:solidFill>
                <a:hlinkClick r:id="rId4">
                  <a:extLst>
                    <a:ext uri="{A12FA001-AC4F-418D-AE19-62706E023703}">
                      <ahyp:hlinkClr xmlns:ahyp="http://schemas.microsoft.com/office/drawing/2018/hyperlinkcolor" val="tx"/>
                    </a:ext>
                  </a:extLst>
                </a:hlinkClick>
              </a:rPr>
              <a:t>https://github.com/nowakowski-m/pjs_michal_nowakowski_2023</a:t>
            </a:r>
            <a:endParaRPr sz="900" dirty="0">
              <a:solidFill>
                <a:schemeClr val="bg1">
                  <a:lumMod val="85000"/>
                </a:schemeClr>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 name="Google Shape;775;p49">
            <a:extLst>
              <a:ext uri="{FF2B5EF4-FFF2-40B4-BE49-F238E27FC236}">
                <a16:creationId xmlns:a16="http://schemas.microsoft.com/office/drawing/2014/main" id="{BAAE98DF-A804-69BE-6F1C-26D2CCBE4D8A}"/>
              </a:ext>
            </a:extLst>
          </p:cNvPr>
          <p:cNvSpPr txBox="1">
            <a:spLocks noGrp="1"/>
          </p:cNvSpPr>
          <p:nvPr>
            <p:ph type="title"/>
          </p:nvPr>
        </p:nvSpPr>
        <p:spPr>
          <a:xfrm>
            <a:off x="603438" y="1174154"/>
            <a:ext cx="31242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Przemyślenia</a:t>
            </a:r>
            <a:endParaRPr dirty="0"/>
          </a:p>
        </p:txBody>
      </p:sp>
      <p:pic>
        <p:nvPicPr>
          <p:cNvPr id="10" name="Obraz 9">
            <a:extLst>
              <a:ext uri="{FF2B5EF4-FFF2-40B4-BE49-F238E27FC236}">
                <a16:creationId xmlns:a16="http://schemas.microsoft.com/office/drawing/2014/main" id="{E1E909B3-D273-2573-EC34-27D1B042BC00}"/>
              </a:ext>
            </a:extLst>
          </p:cNvPr>
          <p:cNvPicPr>
            <a:picLocks noChangeAspect="1"/>
          </p:cNvPicPr>
          <p:nvPr/>
        </p:nvPicPr>
        <p:blipFill>
          <a:blip r:embed="rId5"/>
          <a:stretch>
            <a:fillRect/>
          </a:stretch>
        </p:blipFill>
        <p:spPr>
          <a:xfrm>
            <a:off x="5238036" y="420150"/>
            <a:ext cx="3031033" cy="4303199"/>
          </a:xfrm>
          <a:prstGeom prst="rect">
            <a:avLst/>
          </a:prstGeom>
          <a:effectLst>
            <a:outerShdw blurRad="63500" sx="102000" sy="102000" algn="ctr" rotWithShape="0">
              <a:prstClr val="black">
                <a:alpha val="40000"/>
              </a:prstClr>
            </a:outerShdw>
          </a:effectLst>
        </p:spPr>
      </p:pic>
      <p:sp>
        <p:nvSpPr>
          <p:cNvPr id="11" name="Prostokąt 10">
            <a:extLst>
              <a:ext uri="{FF2B5EF4-FFF2-40B4-BE49-F238E27FC236}">
                <a16:creationId xmlns:a16="http://schemas.microsoft.com/office/drawing/2014/main" id="{F23E4FD8-B677-150D-4275-8FE763C8CC42}"/>
              </a:ext>
            </a:extLst>
          </p:cNvPr>
          <p:cNvSpPr/>
          <p:nvPr/>
        </p:nvSpPr>
        <p:spPr>
          <a:xfrm>
            <a:off x="5815853" y="4162174"/>
            <a:ext cx="1869141" cy="181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195075840"/>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PROJEKT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718209539"/>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963E4B50-7C76-E931-DFF3-E600AFBF6360}"/>
              </a:ext>
            </a:extLst>
          </p:cNvPr>
          <p:cNvSpPr>
            <a:spLocks noGrp="1"/>
          </p:cNvSpPr>
          <p:nvPr>
            <p:ph type="body" idx="1"/>
          </p:nvPr>
        </p:nvSpPr>
        <p:spPr/>
        <p:txBody>
          <a:bodyPr/>
          <a:lstStyle/>
          <a:p>
            <a:pPr marL="127000" indent="0">
              <a:buNone/>
            </a:pPr>
            <a:r>
              <a:rPr lang="pl-PL" dirty="0"/>
              <a:t>Dla własnej wygody napisałem poste narzędzie konwertujące kolor RGB z zakresów (0-255) na zakresy od (0-1000). Skaluje kolor, który później można użyć w kodzie, ponieważ biblioteka Curses wymaga takiego zakresu.</a:t>
            </a:r>
          </a:p>
        </p:txBody>
      </p:sp>
      <p:sp>
        <p:nvSpPr>
          <p:cNvPr id="3" name="Tytuł 2">
            <a:extLst>
              <a:ext uri="{FF2B5EF4-FFF2-40B4-BE49-F238E27FC236}">
                <a16:creationId xmlns:a16="http://schemas.microsoft.com/office/drawing/2014/main" id="{1C5BE56A-5D0C-49A9-AAA4-E6F942724CA4}"/>
              </a:ext>
            </a:extLst>
          </p:cNvPr>
          <p:cNvSpPr>
            <a:spLocks noGrp="1"/>
          </p:cNvSpPr>
          <p:nvPr>
            <p:ph type="title"/>
          </p:nvPr>
        </p:nvSpPr>
        <p:spPr/>
        <p:txBody>
          <a:bodyPr/>
          <a:lstStyle/>
          <a:p>
            <a:r>
              <a:rPr lang="pl-PL" dirty="0"/>
              <a:t>Narzędzia</a:t>
            </a:r>
          </a:p>
        </p:txBody>
      </p:sp>
      <p:pic>
        <p:nvPicPr>
          <p:cNvPr id="5" name="Obraz 4">
            <a:extLst>
              <a:ext uri="{FF2B5EF4-FFF2-40B4-BE49-F238E27FC236}">
                <a16:creationId xmlns:a16="http://schemas.microsoft.com/office/drawing/2014/main" id="{BD062E01-504F-4B8A-C439-0A9E1618C53C}"/>
              </a:ext>
            </a:extLst>
          </p:cNvPr>
          <p:cNvPicPr>
            <a:picLocks noChangeAspect="1"/>
          </p:cNvPicPr>
          <p:nvPr/>
        </p:nvPicPr>
        <p:blipFill>
          <a:blip r:embed="rId2"/>
          <a:stretch>
            <a:fillRect/>
          </a:stretch>
        </p:blipFill>
        <p:spPr>
          <a:xfrm>
            <a:off x="906835" y="2008329"/>
            <a:ext cx="3732400" cy="1126841"/>
          </a:xfrm>
          <a:prstGeom prst="rect">
            <a:avLst/>
          </a:prstGeom>
          <a:effectLst>
            <a:outerShdw blurRad="50800" sx="102000" sy="102000" algn="ctr" rotWithShape="0">
              <a:prstClr val="black">
                <a:alpha val="58000"/>
              </a:prstClr>
            </a:outerShdw>
          </a:effectLst>
        </p:spPr>
      </p:pic>
      <p:sp>
        <p:nvSpPr>
          <p:cNvPr id="6" name="Prostokąt 5">
            <a:extLst>
              <a:ext uri="{FF2B5EF4-FFF2-40B4-BE49-F238E27FC236}">
                <a16:creationId xmlns:a16="http://schemas.microsoft.com/office/drawing/2014/main" id="{33CF03BC-9FEF-6B46-040F-99BD4CD61370}"/>
              </a:ext>
            </a:extLst>
          </p:cNvPr>
          <p:cNvSpPr/>
          <p:nvPr/>
        </p:nvSpPr>
        <p:spPr>
          <a:xfrm>
            <a:off x="0" y="0"/>
            <a:ext cx="1526241" cy="55133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907763421"/>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TWORZENIE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6</a:t>
            </a:r>
            <a:endParaRPr dirty="0"/>
          </a:p>
        </p:txBody>
      </p:sp>
    </p:spTree>
    <p:extLst>
      <p:ext uri="{BB962C8B-B14F-4D97-AF65-F5344CB8AC3E}">
        <p14:creationId xmlns:p14="http://schemas.microsoft.com/office/powerpoint/2010/main" val="897290679"/>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699748" y="911037"/>
            <a:ext cx="4006657" cy="368449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l-PL" sz="1400" dirty="0"/>
              <a:t>Jak to zazwyczaj przy takich projektach bywa… Następnym razem zrobiłbym to inaczej ;)</a:t>
            </a:r>
          </a:p>
          <a:p>
            <a:pPr marL="0" lvl="0" indent="0" algn="r" rtl="0">
              <a:spcBef>
                <a:spcPts val="0"/>
              </a:spcBef>
              <a:spcAft>
                <a:spcPts val="0"/>
              </a:spcAft>
              <a:buNone/>
            </a:pPr>
            <a:endParaRPr lang="pl-PL" sz="1400" dirty="0"/>
          </a:p>
          <a:p>
            <a:pPr marL="0" lvl="0" indent="0" algn="r" rtl="0">
              <a:spcBef>
                <a:spcPts val="0"/>
              </a:spcBef>
              <a:spcAft>
                <a:spcPts val="0"/>
              </a:spcAft>
              <a:buNone/>
            </a:pPr>
            <a:r>
              <a:rPr lang="pl-PL" sz="1400" dirty="0"/>
              <a:t>Przed rozpoczęciem projektu próbowałem i rozplanowałem sobie co będę chciał stworzyć i jak będzie miało to wyglądać, działać. Niestety nie byłem w stanie przewidzieć ile różnych danych aplikacja będzie potrzebował, aby powiązać ze sobą wszelkie zależności i dać efekt którego oczekiwałem. Konsekwencją tego jest wiele dodatkowych zmiennych, często przekazywanych jako argumenty do kilku funkcji na raz, co powoduje lekki bałagan w kodzie. Gdybym od razu spodziewał się, że tyle tego wyjdzie, zapewne stworzenie klas uprościłoby dostęp do wielu danych które właśnie przechowuję w tych zmiennych.</a:t>
            </a:r>
            <a:endParaRPr sz="1400" dirty="0"/>
          </a:p>
        </p:txBody>
      </p:sp>
    </p:spTree>
    <p:extLst>
      <p:ext uri="{BB962C8B-B14F-4D97-AF65-F5344CB8AC3E}">
        <p14:creationId xmlns:p14="http://schemas.microsoft.com/office/powerpoint/2010/main" val="2623761487"/>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 name="Obraz 2">
            <a:extLst>
              <a:ext uri="{FF2B5EF4-FFF2-40B4-BE49-F238E27FC236}">
                <a16:creationId xmlns:a16="http://schemas.microsoft.com/office/drawing/2014/main" id="{6A4A8E8B-039C-3154-BA7B-3CF8407943ED}"/>
              </a:ext>
            </a:extLst>
          </p:cNvPr>
          <p:cNvPicPr>
            <a:picLocks noChangeAspect="1"/>
          </p:cNvPicPr>
          <p:nvPr/>
        </p:nvPicPr>
        <p:blipFill>
          <a:blip r:embed="rId3"/>
          <a:stretch>
            <a:fillRect/>
          </a:stretch>
        </p:blipFill>
        <p:spPr>
          <a:xfrm>
            <a:off x="0" y="0"/>
            <a:ext cx="9144000" cy="5143500"/>
          </a:xfrm>
          <a:prstGeom prst="rect">
            <a:avLst/>
          </a:prstGeom>
        </p:spPr>
      </p:pic>
      <p:sp>
        <p:nvSpPr>
          <p:cNvPr id="380" name="Google Shape;380;p33"/>
          <p:cNvSpPr txBox="1">
            <a:spLocks noGrp="1"/>
          </p:cNvSpPr>
          <p:nvPr>
            <p:ph type="body" idx="1"/>
          </p:nvPr>
        </p:nvSpPr>
        <p:spPr>
          <a:xfrm>
            <a:off x="457201" y="897591"/>
            <a:ext cx="4006657" cy="3761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1400" dirty="0"/>
              <a:t>Mimo wszystko… po różnych komplikacjach,</a:t>
            </a:r>
          </a:p>
          <a:p>
            <a:pPr marL="0" lvl="0" indent="0" algn="l" rtl="0">
              <a:spcBef>
                <a:spcPts val="0"/>
              </a:spcBef>
              <a:spcAft>
                <a:spcPts val="0"/>
              </a:spcAft>
              <a:buNone/>
            </a:pPr>
            <a:r>
              <a:rPr lang="pl-PL" sz="1400" dirty="0"/>
              <a:t>uzyskałem to czego oczekiwałem.</a:t>
            </a:r>
          </a:p>
          <a:p>
            <a:pPr marL="0" lvl="0" indent="0" algn="l" rtl="0">
              <a:spcBef>
                <a:spcPts val="0"/>
              </a:spcBef>
              <a:spcAft>
                <a:spcPts val="0"/>
              </a:spcAft>
              <a:buNone/>
            </a:pPr>
            <a:endParaRPr lang="pl-PL" sz="1400" dirty="0"/>
          </a:p>
          <a:p>
            <a:pPr marL="0" lvl="0" indent="0" algn="l" rtl="0">
              <a:spcBef>
                <a:spcPts val="0"/>
              </a:spcBef>
              <a:spcAft>
                <a:spcPts val="0"/>
              </a:spcAft>
              <a:buNone/>
            </a:pPr>
            <a:r>
              <a:rPr lang="pl-PL" sz="1400" dirty="0"/>
              <a:t>Kod wygląda, wydaje mi się w takiej postaci możliwie najlepiej. Funkcje zawarte są w oddzielnym pliku, a w „mainie” wywoływane są tylko właśnie te funkcje, umieszczone w pętli while. Można ją przerwać w zasadzie na dwa sposoby. Zalecanym z nich jest użycie skrótu klawiszowego (ESC). Powoduje on wywołanie wszelkich potrzebnych funkcji do poprawnego zamknięcia aplikacji i powrót sesji terminala do pierwotnego stanu. Drugim sposobem jest zamknięcie przez użycie (CTRL + C), który brutalnie wyłącza aplikacje w Terminalu. Może ono jednak powodować problemy z bieżącą sesją, np. błędy przy wprowadzaniu znaków, błędne kolory.</a:t>
            </a:r>
            <a:endParaRPr sz="1400" dirty="0"/>
          </a:p>
        </p:txBody>
      </p:sp>
    </p:spTree>
    <p:extLst>
      <p:ext uri="{BB962C8B-B14F-4D97-AF65-F5344CB8AC3E}">
        <p14:creationId xmlns:p14="http://schemas.microsoft.com/office/powerpoint/2010/main" val="2965659639"/>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DEBUGOWANIE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7</a:t>
            </a:r>
            <a:endParaRPr dirty="0"/>
          </a:p>
        </p:txBody>
      </p:sp>
    </p:spTree>
    <p:extLst>
      <p:ext uri="{BB962C8B-B14F-4D97-AF65-F5344CB8AC3E}">
        <p14:creationId xmlns:p14="http://schemas.microsoft.com/office/powerpoint/2010/main" val="2813709536"/>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2" name="Google Shape;526;p40" title="Gráfico">
            <a:hlinkClick r:id="rId3"/>
            <a:extLst>
              <a:ext uri="{FF2B5EF4-FFF2-40B4-BE49-F238E27FC236}">
                <a16:creationId xmlns:a16="http://schemas.microsoft.com/office/drawing/2014/main" id="{08AA28AC-14D8-0773-8829-897B92EBC447}"/>
              </a:ext>
            </a:extLst>
          </p:cNvPr>
          <p:cNvPicPr preferRelativeResize="0"/>
          <p:nvPr/>
        </p:nvPicPr>
        <p:blipFill>
          <a:blip r:embed="rId4">
            <a:alphaModFix/>
          </a:blip>
          <a:stretch>
            <a:fillRect/>
          </a:stretch>
        </p:blipFill>
        <p:spPr>
          <a:xfrm>
            <a:off x="6014997" y="1569162"/>
            <a:ext cx="2139696" cy="1981544"/>
          </a:xfrm>
          <a:prstGeom prst="rect">
            <a:avLst/>
          </a:prstGeom>
          <a:noFill/>
          <a:ln>
            <a:noFill/>
          </a:ln>
        </p:spPr>
      </p:pic>
      <p:sp>
        <p:nvSpPr>
          <p:cNvPr id="520" name="Google Shape;520;p40"/>
          <p:cNvSpPr txBox="1">
            <a:spLocks noGrp="1"/>
          </p:cNvSpPr>
          <p:nvPr>
            <p:ph type="title"/>
          </p:nvPr>
        </p:nvSpPr>
        <p:spPr>
          <a:xfrm>
            <a:off x="1278000" y="40672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Rozkład metod</a:t>
            </a:r>
            <a:endParaRPr dirty="0"/>
          </a:p>
        </p:txBody>
      </p:sp>
      <p:sp>
        <p:nvSpPr>
          <p:cNvPr id="521" name="Google Shape;521;p40"/>
          <p:cNvSpPr txBox="1">
            <a:spLocks noGrp="1"/>
          </p:cNvSpPr>
          <p:nvPr>
            <p:ph type="title" idx="2"/>
          </p:nvPr>
        </p:nvSpPr>
        <p:spPr>
          <a:xfrm>
            <a:off x="1254255" y="2269847"/>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35</a:t>
            </a:r>
            <a:r>
              <a:rPr lang="en" dirty="0"/>
              <a:t>%</a:t>
            </a:r>
            <a:endParaRPr dirty="0"/>
          </a:p>
        </p:txBody>
      </p:sp>
      <p:sp>
        <p:nvSpPr>
          <p:cNvPr id="522" name="Google Shape;522;p40"/>
          <p:cNvSpPr txBox="1">
            <a:spLocks noGrp="1"/>
          </p:cNvSpPr>
          <p:nvPr>
            <p:ph type="title" idx="3"/>
          </p:nvPr>
        </p:nvSpPr>
        <p:spPr>
          <a:xfrm>
            <a:off x="6279945" y="2281200"/>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15</a:t>
            </a:r>
            <a:r>
              <a:rPr lang="en" dirty="0"/>
              <a:t>%</a:t>
            </a:r>
            <a:endParaRPr dirty="0"/>
          </a:p>
        </p:txBody>
      </p:sp>
      <p:sp>
        <p:nvSpPr>
          <p:cNvPr id="523" name="Google Shape;523;p40"/>
          <p:cNvSpPr txBox="1"/>
          <p:nvPr/>
        </p:nvSpPr>
        <p:spPr>
          <a:xfrm>
            <a:off x="6270345" y="3708389"/>
            <a:ext cx="1629000" cy="84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pl-PL" dirty="0">
                <a:solidFill>
                  <a:schemeClr val="lt1"/>
                </a:solidFill>
                <a:latin typeface="Anaheim"/>
                <a:ea typeface="Anaheim"/>
                <a:cs typeface="Anaheim"/>
                <a:sym typeface="Anaheim"/>
              </a:rPr>
              <a:t>Korzystanie z aplikacji i szukanie sytuacji z błędami.</a:t>
            </a:r>
            <a:endParaRPr dirty="0">
              <a:solidFill>
                <a:schemeClr val="lt1"/>
              </a:solidFill>
              <a:latin typeface="Anaheim"/>
              <a:ea typeface="Anaheim"/>
              <a:cs typeface="Anaheim"/>
              <a:sym typeface="Anaheim"/>
            </a:endParaRPr>
          </a:p>
        </p:txBody>
      </p:sp>
      <p:sp>
        <p:nvSpPr>
          <p:cNvPr id="524" name="Google Shape;524;p40"/>
          <p:cNvSpPr txBox="1"/>
          <p:nvPr/>
        </p:nvSpPr>
        <p:spPr>
          <a:xfrm>
            <a:off x="3757500" y="3550706"/>
            <a:ext cx="1629000"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l-PL" dirty="0">
                <a:solidFill>
                  <a:schemeClr val="lt1"/>
                </a:solidFill>
                <a:latin typeface="Anaheim"/>
                <a:ea typeface="Anaheim"/>
                <a:cs typeface="Anaheim"/>
                <a:sym typeface="Anaheim"/>
              </a:rPr>
              <a:t>Wyświetlanie wartości zmiennych na ekranie </a:t>
            </a:r>
            <a:r>
              <a:rPr lang="pl-PL" dirty="0" err="1">
                <a:solidFill>
                  <a:schemeClr val="lt1"/>
                </a:solidFill>
                <a:latin typeface="Anaheim"/>
                <a:ea typeface="Anaheim"/>
                <a:cs typeface="Anaheim"/>
                <a:sym typeface="Anaheim"/>
              </a:rPr>
              <a:t>apki</a:t>
            </a:r>
            <a:r>
              <a:rPr lang="pl-PL" dirty="0">
                <a:solidFill>
                  <a:schemeClr val="lt1"/>
                </a:solidFill>
                <a:latin typeface="Anaheim"/>
                <a:ea typeface="Anaheim"/>
                <a:cs typeface="Anaheim"/>
                <a:sym typeface="Anaheim"/>
              </a:rPr>
              <a:t>.</a:t>
            </a:r>
            <a:endParaRPr dirty="0">
              <a:solidFill>
                <a:schemeClr val="lt1"/>
              </a:solidFill>
              <a:latin typeface="Anaheim"/>
              <a:ea typeface="Anaheim"/>
              <a:cs typeface="Anaheim"/>
              <a:sym typeface="Anaheim"/>
            </a:endParaRPr>
          </a:p>
        </p:txBody>
      </p:sp>
      <p:sp>
        <p:nvSpPr>
          <p:cNvPr id="3" name="Google Shape;524;p40">
            <a:extLst>
              <a:ext uri="{FF2B5EF4-FFF2-40B4-BE49-F238E27FC236}">
                <a16:creationId xmlns:a16="http://schemas.microsoft.com/office/drawing/2014/main" id="{8418418A-1850-FAA3-0221-3EC78C690012}"/>
              </a:ext>
            </a:extLst>
          </p:cNvPr>
          <p:cNvSpPr txBox="1"/>
          <p:nvPr/>
        </p:nvSpPr>
        <p:spPr>
          <a:xfrm>
            <a:off x="1244655" y="3551169"/>
            <a:ext cx="1629000"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l-PL" dirty="0">
                <a:solidFill>
                  <a:schemeClr val="lt1"/>
                </a:solidFill>
                <a:latin typeface="Anaheim"/>
                <a:ea typeface="Anaheim"/>
                <a:cs typeface="Anaheim"/>
                <a:sym typeface="Anaheim"/>
              </a:rPr>
              <a:t>Korzystanie z Wbudowanego </a:t>
            </a:r>
            <a:r>
              <a:rPr lang="pl-PL" dirty="0" err="1">
                <a:solidFill>
                  <a:schemeClr val="lt1"/>
                </a:solidFill>
                <a:latin typeface="Anaheim"/>
                <a:ea typeface="Anaheim"/>
                <a:cs typeface="Anaheim"/>
                <a:sym typeface="Anaheim"/>
              </a:rPr>
              <a:t>Python</a:t>
            </a:r>
            <a:r>
              <a:rPr lang="pl-PL" dirty="0">
                <a:solidFill>
                  <a:schemeClr val="lt1"/>
                </a:solidFill>
                <a:latin typeface="Anaheim"/>
                <a:ea typeface="Anaheim"/>
                <a:cs typeface="Anaheim"/>
                <a:sym typeface="Anaheim"/>
              </a:rPr>
              <a:t> Debugger</a:t>
            </a:r>
            <a:endParaRPr dirty="0">
              <a:solidFill>
                <a:schemeClr val="lt1"/>
              </a:solidFill>
              <a:latin typeface="Anaheim"/>
              <a:ea typeface="Anaheim"/>
              <a:cs typeface="Anaheim"/>
              <a:sym typeface="Anaheim"/>
            </a:endParaRPr>
          </a:p>
        </p:txBody>
      </p:sp>
      <p:sp>
        <p:nvSpPr>
          <p:cNvPr id="4" name="Google Shape;521;p40">
            <a:extLst>
              <a:ext uri="{FF2B5EF4-FFF2-40B4-BE49-F238E27FC236}">
                <a16:creationId xmlns:a16="http://schemas.microsoft.com/office/drawing/2014/main" id="{57511527-15A3-C8AB-755C-2B9D32B23B51}"/>
              </a:ext>
            </a:extLst>
          </p:cNvPr>
          <p:cNvSpPr txBox="1">
            <a:spLocks/>
          </p:cNvSpPr>
          <p:nvPr/>
        </p:nvSpPr>
        <p:spPr>
          <a:xfrm>
            <a:off x="3767100" y="2281200"/>
            <a:ext cx="1609800" cy="58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2pPr>
            <a:lvl3pPr marR="0" lvl="2"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3pPr>
            <a:lvl4pPr marR="0" lvl="3"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4pPr>
            <a:lvl5pPr marR="0" lvl="4"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5pPr>
            <a:lvl6pPr marR="0" lvl="5"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6pPr>
            <a:lvl7pPr marR="0" lvl="6"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7pPr>
            <a:lvl8pPr marR="0" lvl="7"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8pPr>
            <a:lvl9pPr marR="0" lvl="8" algn="ctr" rtl="0">
              <a:lnSpc>
                <a:spcPct val="100000"/>
              </a:lnSpc>
              <a:spcBef>
                <a:spcPts val="0"/>
              </a:spcBef>
              <a:spcAft>
                <a:spcPts val="0"/>
              </a:spcAft>
              <a:buClr>
                <a:schemeClr val="dk1"/>
              </a:buClr>
              <a:buSzPts val="12500"/>
              <a:buFont typeface="Overpass Mono"/>
              <a:buNone/>
              <a:defRPr sz="12500" b="1" i="0" u="none" strike="noStrike" cap="none">
                <a:solidFill>
                  <a:schemeClr val="dk1"/>
                </a:solidFill>
                <a:latin typeface="Overpass Mono"/>
                <a:ea typeface="Overpass Mono"/>
                <a:cs typeface="Overpass Mono"/>
                <a:sym typeface="Overpass Mono"/>
              </a:defRPr>
            </a:lvl9pPr>
          </a:lstStyle>
          <a:p>
            <a:r>
              <a:rPr lang="en" dirty="0"/>
              <a:t>5</a:t>
            </a:r>
            <a:r>
              <a:rPr lang="pl-PL" dirty="0"/>
              <a:t>0</a:t>
            </a:r>
            <a:r>
              <a:rPr lang="en" dirty="0"/>
              <a:t>%</a:t>
            </a:r>
          </a:p>
        </p:txBody>
      </p:sp>
      <p:pic>
        <p:nvPicPr>
          <p:cNvPr id="6" name="Obraz 5">
            <a:extLst>
              <a:ext uri="{FF2B5EF4-FFF2-40B4-BE49-F238E27FC236}">
                <a16:creationId xmlns:a16="http://schemas.microsoft.com/office/drawing/2014/main" id="{40409F56-B117-141D-4F16-B2EC3DB53A6D}"/>
              </a:ext>
            </a:extLst>
          </p:cNvPr>
          <p:cNvPicPr>
            <a:picLocks noChangeAspect="1"/>
          </p:cNvPicPr>
          <p:nvPr/>
        </p:nvPicPr>
        <p:blipFill>
          <a:blip r:embed="rId5"/>
          <a:stretch>
            <a:fillRect/>
          </a:stretch>
        </p:blipFill>
        <p:spPr>
          <a:xfrm>
            <a:off x="3666792" y="1652110"/>
            <a:ext cx="1810416" cy="1816574"/>
          </a:xfrm>
          <a:prstGeom prst="rect">
            <a:avLst/>
          </a:prstGeom>
        </p:spPr>
      </p:pic>
      <p:pic>
        <p:nvPicPr>
          <p:cNvPr id="8" name="Obraz 7">
            <a:extLst>
              <a:ext uri="{FF2B5EF4-FFF2-40B4-BE49-F238E27FC236}">
                <a16:creationId xmlns:a16="http://schemas.microsoft.com/office/drawing/2014/main" id="{8123942E-EC69-29E9-165D-7DF097CE0770}"/>
              </a:ext>
            </a:extLst>
          </p:cNvPr>
          <p:cNvPicPr>
            <a:picLocks noChangeAspect="1"/>
          </p:cNvPicPr>
          <p:nvPr/>
        </p:nvPicPr>
        <p:blipFill>
          <a:blip r:embed="rId6"/>
          <a:stretch>
            <a:fillRect/>
          </a:stretch>
        </p:blipFill>
        <p:spPr>
          <a:xfrm>
            <a:off x="1149709" y="1655958"/>
            <a:ext cx="1818892" cy="1812726"/>
          </a:xfrm>
          <a:prstGeom prst="rect">
            <a:avLst/>
          </a:prstGeom>
          <a:effectLst>
            <a:softEdge rad="12700"/>
          </a:effectLst>
        </p:spPr>
      </p:pic>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3127844" y="433659"/>
            <a:ext cx="288831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Testowanie</a:t>
            </a:r>
            <a:endParaRPr dirty="0"/>
          </a:p>
        </p:txBody>
      </p:sp>
      <p:sp>
        <p:nvSpPr>
          <p:cNvPr id="723" name="Google Shape;723;p47"/>
          <p:cNvSpPr txBox="1">
            <a:spLocks noGrp="1"/>
          </p:cNvSpPr>
          <p:nvPr>
            <p:ph type="subTitle" idx="1"/>
          </p:nvPr>
        </p:nvSpPr>
        <p:spPr>
          <a:xfrm>
            <a:off x="2589368" y="1352632"/>
            <a:ext cx="4622983" cy="26209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Specyfika aplikacji wymagała ode mnie wyeliminowania wielu wyjątków, wynikających chociażby z tego jak zbudowany jest system plików w systemach UNIX</a:t>
            </a:r>
            <a:r>
              <a:rPr lang="pl-PL" baseline="30000" dirty="0"/>
              <a:t>1</a:t>
            </a:r>
            <a:r>
              <a:rPr lang="pl-PL" dirty="0"/>
              <a:t>. Wiele z nich znalazłem po prostu chodząc losowo po katalogach i próbując wykonywać jakieś akcje na plikach. Takie proste testowanie manualne. Czasem błędy wychodziły dosłownie same. Przez małe pomyłki w kodzie aplikacja wyłączała się tuż po jej uruchomieniu, bądź zrobienia tylko kilku prostych ruchów. Wtedy w ruch wchodził debugger, lub wyświetlanie zmiennych na ekranie aplikacji, aby znaleźć niezgodności.</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7866050" y="4323763"/>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23;p47">
            <a:extLst>
              <a:ext uri="{FF2B5EF4-FFF2-40B4-BE49-F238E27FC236}">
                <a16:creationId xmlns:a16="http://schemas.microsoft.com/office/drawing/2014/main" id="{2582268B-95F2-DBFD-E5BE-D06BD27C979D}"/>
              </a:ext>
            </a:extLst>
          </p:cNvPr>
          <p:cNvSpPr txBox="1">
            <a:spLocks/>
          </p:cNvSpPr>
          <p:nvPr/>
        </p:nvSpPr>
        <p:spPr>
          <a:xfrm>
            <a:off x="2589368" y="4223579"/>
            <a:ext cx="3965264" cy="525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9pPr>
          </a:lstStyle>
          <a:p>
            <a:pPr marL="0" indent="0" algn="l"/>
            <a:r>
              <a:rPr lang="pl-PL" sz="800" dirty="0"/>
              <a:t>UNIX</a:t>
            </a:r>
            <a:r>
              <a:rPr lang="pl-PL" sz="800" baseline="30000" dirty="0"/>
              <a:t>1</a:t>
            </a:r>
            <a:r>
              <a:rPr lang="pl-PL" sz="800" dirty="0"/>
              <a:t> - Unix Time-</a:t>
            </a:r>
            <a:r>
              <a:rPr lang="pl-PL" sz="800" dirty="0" err="1"/>
              <a:t>Sharing</a:t>
            </a:r>
            <a:r>
              <a:rPr lang="pl-PL" sz="800" dirty="0"/>
              <a:t> System – system operacyjny. W latach 70. i 80. zdobył bardzo dużą popularność, co zaowocowało powstaniem wielu odmian i implementacji. Część z nich, w szczególności Linux, BSD oraz </a:t>
            </a:r>
            <a:r>
              <a:rPr lang="pl-PL" sz="800" dirty="0" err="1"/>
              <a:t>macOS</a:t>
            </a:r>
            <a:r>
              <a:rPr lang="pl-PL" sz="800" dirty="0"/>
              <a:t>, jest w użyciu do dziś.  </a:t>
            </a: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PROPOZYCJA</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8</a:t>
            </a:r>
            <a:endParaRPr dirty="0"/>
          </a:p>
        </p:txBody>
      </p:sp>
    </p:spTree>
    <p:extLst>
      <p:ext uri="{BB962C8B-B14F-4D97-AF65-F5344CB8AC3E}">
        <p14:creationId xmlns:p14="http://schemas.microsoft.com/office/powerpoint/2010/main" val="2247499243"/>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pic>
        <p:nvPicPr>
          <p:cNvPr id="3" name="Obraz 2" descr="Obraz zawierający tekst, zrzut ekranu, wyświetlacz, oprogramowanie&#10;&#10;Opis wygenerowany automatycznie">
            <a:extLst>
              <a:ext uri="{FF2B5EF4-FFF2-40B4-BE49-F238E27FC236}">
                <a16:creationId xmlns:a16="http://schemas.microsoft.com/office/drawing/2014/main" id="{285C853C-4124-840E-0D75-4EF0EE69A1E1}"/>
              </a:ext>
            </a:extLst>
          </p:cNvPr>
          <p:cNvPicPr>
            <a:picLocks noChangeAspect="1"/>
          </p:cNvPicPr>
          <p:nvPr/>
        </p:nvPicPr>
        <p:blipFill>
          <a:blip r:embed="rId3"/>
          <a:stretch>
            <a:fillRect/>
          </a:stretch>
        </p:blipFill>
        <p:spPr>
          <a:xfrm>
            <a:off x="3779176" y="1062318"/>
            <a:ext cx="4715717" cy="3630421"/>
          </a:xfrm>
          <a:prstGeom prst="rect">
            <a:avLst/>
          </a:prstGeom>
        </p:spPr>
      </p:pic>
      <p:sp>
        <p:nvSpPr>
          <p:cNvPr id="654" name="Google Shape;654;p42"/>
          <p:cNvSpPr/>
          <p:nvPr/>
        </p:nvSpPr>
        <p:spPr>
          <a:xfrm flipH="1">
            <a:off x="2457216" y="1771523"/>
            <a:ext cx="2693007" cy="225365"/>
          </a:xfrm>
          <a:custGeom>
            <a:avLst/>
            <a:gdLst/>
            <a:ahLst/>
            <a:cxnLst/>
            <a:rect l="l" t="t" r="r" b="b"/>
            <a:pathLst>
              <a:path w="159132" h="28205" extrusionOk="0">
                <a:moveTo>
                  <a:pt x="0" y="28205"/>
                </a:moveTo>
                <a:lnTo>
                  <a:pt x="28340" y="0"/>
                </a:lnTo>
                <a:lnTo>
                  <a:pt x="159132" y="52"/>
                </a:lnTo>
              </a:path>
            </a:pathLst>
          </a:custGeom>
          <a:noFill/>
          <a:ln w="44450" cap="flat" cmpd="sng">
            <a:solidFill>
              <a:schemeClr val="lt2"/>
            </a:solidFill>
            <a:prstDash val="solid"/>
            <a:round/>
            <a:headEnd type="triangle" w="med" len="med"/>
            <a:tailEnd type="none" w="med" len="med"/>
          </a:ln>
          <a:effectLst>
            <a:outerShdw blurRad="38100" dist="25400" dir="2700000" algn="tl" rotWithShape="0">
              <a:prstClr val="black">
                <a:alpha val="85000"/>
              </a:prstClr>
            </a:outerShdw>
          </a:effectLst>
        </p:spPr>
      </p:sp>
      <p:sp>
        <p:nvSpPr>
          <p:cNvPr id="596" name="Google Shape;596;p42"/>
          <p:cNvSpPr/>
          <p:nvPr/>
        </p:nvSpPr>
        <p:spPr>
          <a:xfrm>
            <a:off x="0" y="1581150"/>
            <a:ext cx="2637600" cy="51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Propozycja prowadzącego</a:t>
            </a:r>
            <a:endParaRPr dirty="0"/>
          </a:p>
        </p:txBody>
      </p:sp>
      <p:sp>
        <p:nvSpPr>
          <p:cNvPr id="652" name="Google Shape;652;p42"/>
          <p:cNvSpPr txBox="1"/>
          <p:nvPr/>
        </p:nvSpPr>
        <p:spPr>
          <a:xfrm>
            <a:off x="428887" y="2108973"/>
            <a:ext cx="2099160" cy="18849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PL" dirty="0">
                <a:solidFill>
                  <a:schemeClr val="lt1"/>
                </a:solidFill>
                <a:latin typeface="Anaheim"/>
                <a:ea typeface="Anaheim"/>
                <a:cs typeface="Anaheim"/>
                <a:sym typeface="Anaheim"/>
              </a:rPr>
              <a:t>Cyfra zawarta w nawiasach przedstawia ile katalogów możemy się jeszcze cofnąć, tzn. ile gałęzi niżej jest root (korzeń), czyli główny katalog w systemach UNIX.</a:t>
            </a:r>
            <a:endParaRPr dirty="0">
              <a:solidFill>
                <a:schemeClr val="lt1"/>
              </a:solidFill>
              <a:latin typeface="Anaheim"/>
              <a:ea typeface="Anaheim"/>
              <a:cs typeface="Anaheim"/>
              <a:sym typeface="Anaheim"/>
            </a:endParaRPr>
          </a:p>
        </p:txBody>
      </p:sp>
      <p:sp>
        <p:nvSpPr>
          <p:cNvPr id="653" name="Google Shape;653;p42"/>
          <p:cNvSpPr txBox="1"/>
          <p:nvPr/>
        </p:nvSpPr>
        <p:spPr>
          <a:xfrm>
            <a:off x="499717" y="1599194"/>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l-PL" sz="2200" b="1" dirty="0">
                <a:solidFill>
                  <a:srgbClr val="FFFFFF"/>
                </a:solidFill>
                <a:latin typeface="Overpass Mono"/>
                <a:ea typeface="Overpass Mono"/>
                <a:cs typeface="Overpass Mono"/>
                <a:sym typeface="Overpass Mono"/>
              </a:rPr>
              <a:t>Licznik</a:t>
            </a:r>
            <a:endParaRPr sz="2200" b="1" dirty="0">
              <a:solidFill>
                <a:srgbClr val="FFFFFF"/>
              </a:solidFill>
              <a:latin typeface="Overpass Mono"/>
              <a:ea typeface="Overpass Mono"/>
              <a:cs typeface="Overpass Mono"/>
              <a:sym typeface="Overpass Mono"/>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TECHNOLOGIE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9</a:t>
            </a:r>
            <a:endParaRPr dirty="0"/>
          </a:p>
        </p:txBody>
      </p:sp>
    </p:spTree>
    <p:extLst>
      <p:ext uri="{BB962C8B-B14F-4D97-AF65-F5344CB8AC3E}">
        <p14:creationId xmlns:p14="http://schemas.microsoft.com/office/powerpoint/2010/main" val="2496954661"/>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Projekt został zakończony pomyślnie. Spełnione zostały wszelkie cele założone przed rozpoczęciem projektu oraz zawarte w pierwszej z prezentacji. Udało się wyeliminować wszystkie problemy oraz ukończyć projekt nawet chwilę przed założonym wcześniej końcowym terminem.</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solidFill>
                  <a:schemeClr val="dk2"/>
                </a:solidFill>
              </a:rPr>
              <a:t>O projekcie</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EEFD4C-705D-E27D-5C25-0D3E4DE6D905}"/>
              </a:ext>
            </a:extLst>
          </p:cNvPr>
          <p:cNvSpPr>
            <a:spLocks noGrp="1"/>
          </p:cNvSpPr>
          <p:nvPr>
            <p:ph type="title"/>
          </p:nvPr>
        </p:nvSpPr>
        <p:spPr>
          <a:xfrm>
            <a:off x="639314" y="1229178"/>
            <a:ext cx="6588000" cy="1810269"/>
          </a:xfrm>
        </p:spPr>
        <p:txBody>
          <a:bodyPr/>
          <a:lstStyle/>
          <a:p>
            <a:pPr algn="l"/>
            <a:r>
              <a:rPr lang="pl-PL" sz="2400" dirty="0"/>
              <a:t>Podsumowując, przedstawię wszystkie technologie z których skorzystałem w tym projekcie.</a:t>
            </a:r>
            <a:endParaRPr lang="en-US" sz="2400" dirty="0"/>
          </a:p>
        </p:txBody>
      </p:sp>
      <p:sp>
        <p:nvSpPr>
          <p:cNvPr id="8" name="Title 1">
            <a:extLst>
              <a:ext uri="{FF2B5EF4-FFF2-40B4-BE49-F238E27FC236}">
                <a16:creationId xmlns:a16="http://schemas.microsoft.com/office/drawing/2014/main" id="{F6F119F0-8918-75BC-E2F4-BA4422267BF7}"/>
              </a:ext>
            </a:extLst>
          </p:cNvPr>
          <p:cNvSpPr txBox="1">
            <a:spLocks/>
          </p:cNvSpPr>
          <p:nvPr/>
        </p:nvSpPr>
        <p:spPr>
          <a:xfrm>
            <a:off x="1880926" y="2783541"/>
            <a:ext cx="6588000" cy="140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r"/>
            <a:r>
              <a:rPr lang="pl-PL" sz="2400" dirty="0">
                <a:solidFill>
                  <a:srgbClr val="FF1DA4"/>
                </a:solidFill>
              </a:rPr>
              <a:t>W ramach ścisłości i   uhonorowania twórców</a:t>
            </a:r>
          </a:p>
          <a:p>
            <a:pPr algn="r"/>
            <a:r>
              <a:rPr lang="pl-PL" sz="2400" dirty="0">
                <a:solidFill>
                  <a:srgbClr val="FF1DA4"/>
                </a:solidFill>
              </a:rPr>
              <a:t>oraz samych produktów. </a:t>
            </a:r>
            <a:endParaRPr lang="en-US" sz="2400" dirty="0">
              <a:solidFill>
                <a:srgbClr val="FF1DA4"/>
              </a:solidFill>
            </a:endParaRPr>
          </a:p>
        </p:txBody>
      </p:sp>
      <p:sp>
        <p:nvSpPr>
          <p:cNvPr id="10" name="Prostokąt 9">
            <a:extLst>
              <a:ext uri="{FF2B5EF4-FFF2-40B4-BE49-F238E27FC236}">
                <a16:creationId xmlns:a16="http://schemas.microsoft.com/office/drawing/2014/main" id="{38932EA0-3A55-0510-B19C-735740142452}"/>
              </a:ext>
            </a:extLst>
          </p:cNvPr>
          <p:cNvSpPr/>
          <p:nvPr/>
        </p:nvSpPr>
        <p:spPr>
          <a:xfrm>
            <a:off x="6360459" y="0"/>
            <a:ext cx="1526241" cy="55133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l-PL"/>
          </a:p>
        </p:txBody>
      </p:sp>
      <p:sp>
        <p:nvSpPr>
          <p:cNvPr id="12" name="Prostokąt 11">
            <a:extLst>
              <a:ext uri="{FF2B5EF4-FFF2-40B4-BE49-F238E27FC236}">
                <a16:creationId xmlns:a16="http://schemas.microsoft.com/office/drawing/2014/main" id="{EA8D2C19-E673-D1A5-4739-FD2A3309865A}"/>
              </a:ext>
            </a:extLst>
          </p:cNvPr>
          <p:cNvSpPr/>
          <p:nvPr/>
        </p:nvSpPr>
        <p:spPr>
          <a:xfrm>
            <a:off x="1438835" y="4592170"/>
            <a:ext cx="1526241" cy="55133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396841894"/>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pic>
        <p:nvPicPr>
          <p:cNvPr id="6" name="Obraz 5" descr="Obraz zawierający logo, Grafika, clipart, symbol&#10;&#10;Opis wygenerowany automatycznie">
            <a:extLst>
              <a:ext uri="{FF2B5EF4-FFF2-40B4-BE49-F238E27FC236}">
                <a16:creationId xmlns:a16="http://schemas.microsoft.com/office/drawing/2014/main" id="{D66400E1-3712-BC19-6335-5A6ED27DE069}"/>
              </a:ext>
            </a:extLst>
          </p:cNvPr>
          <p:cNvPicPr>
            <a:picLocks noChangeAspect="1"/>
          </p:cNvPicPr>
          <p:nvPr/>
        </p:nvPicPr>
        <p:blipFill>
          <a:blip r:embed="rId3">
            <a:alphaModFix amt="10000"/>
          </a:blip>
          <a:stretch>
            <a:fillRect/>
          </a:stretch>
        </p:blipFill>
        <p:spPr>
          <a:xfrm rot="2688142">
            <a:off x="4397022" y="-257566"/>
            <a:ext cx="5658631" cy="5658631"/>
          </a:xfrm>
          <a:prstGeom prst="rect">
            <a:avLst/>
          </a:prstGeom>
          <a:noFill/>
          <a:ln>
            <a:noFill/>
          </a:ln>
          <a:effectLst>
            <a:outerShdw blurRad="63500" sx="102000" sy="102000" algn="ctr" rotWithShape="0">
              <a:prstClr val="black">
                <a:alpha val="40000"/>
              </a:prstClr>
            </a:outerShdw>
          </a:effectLst>
        </p:spPr>
      </p:pic>
      <p:sp>
        <p:nvSpPr>
          <p:cNvPr id="919" name="Google Shape;919;p53"/>
          <p:cNvSpPr txBox="1">
            <a:spLocks noGrp="1"/>
          </p:cNvSpPr>
          <p:nvPr>
            <p:ph type="title"/>
          </p:nvPr>
        </p:nvSpPr>
        <p:spPr>
          <a:xfrm>
            <a:off x="658427" y="343200"/>
            <a:ext cx="4182514"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Użyte technologie</a:t>
            </a:r>
            <a:endParaRPr dirty="0"/>
          </a:p>
        </p:txBody>
      </p:sp>
      <p:sp>
        <p:nvSpPr>
          <p:cNvPr id="2" name="pole tekstowe 1">
            <a:extLst>
              <a:ext uri="{FF2B5EF4-FFF2-40B4-BE49-F238E27FC236}">
                <a16:creationId xmlns:a16="http://schemas.microsoft.com/office/drawing/2014/main" id="{C534D3C3-6EF8-26BF-E1ED-49AF7752C3FF}"/>
              </a:ext>
            </a:extLst>
          </p:cNvPr>
          <p:cNvSpPr txBox="1"/>
          <p:nvPr/>
        </p:nvSpPr>
        <p:spPr>
          <a:xfrm>
            <a:off x="712215" y="1233459"/>
            <a:ext cx="7200900" cy="3354765"/>
          </a:xfrm>
          <a:prstGeom prst="rect">
            <a:avLst/>
          </a:prstGeom>
          <a:noFill/>
          <a:effectLst>
            <a:outerShdw blurRad="25400" dist="25400" dir="2700000" algn="tl" rotWithShape="0">
              <a:prstClr val="black">
                <a:alpha val="60000"/>
              </a:prstClr>
            </a:outerShdw>
          </a:effectLst>
        </p:spPr>
        <p:txBody>
          <a:bodyPr wrap="square" rtlCol="0">
            <a:spAutoFit/>
          </a:bodyPr>
          <a:lstStyle/>
          <a:p>
            <a:r>
              <a:rPr lang="pl-PL" sz="1600" dirty="0">
                <a:solidFill>
                  <a:schemeClr val="bg1"/>
                </a:solidFill>
                <a:latin typeface="Anaheim" panose="020B0604020202020204" charset="-18"/>
              </a:rPr>
              <a:t>Język programowania:</a:t>
            </a:r>
          </a:p>
          <a:p>
            <a:pPr marL="285750" indent="-285750">
              <a:buClr>
                <a:schemeClr val="bg1"/>
              </a:buClr>
              <a:buFont typeface="Arial" panose="020B0604020202020204" pitchFamily="34" charset="0"/>
              <a:buChar char="•"/>
            </a:pPr>
            <a:r>
              <a:rPr lang="pl-PL" sz="1600" dirty="0" err="1">
                <a:solidFill>
                  <a:schemeClr val="bg1"/>
                </a:solidFill>
                <a:latin typeface="Anaheim" panose="020B0604020202020204" charset="-18"/>
              </a:rPr>
              <a:t>Python</a:t>
            </a:r>
            <a:r>
              <a:rPr lang="pl-PL" sz="1600" dirty="0">
                <a:solidFill>
                  <a:schemeClr val="bg1"/>
                </a:solidFill>
                <a:latin typeface="Anaheim" panose="020B0604020202020204" charset="-18"/>
              </a:rPr>
              <a:t> – język wysokopoziomowy</a:t>
            </a:r>
          </a:p>
          <a:p>
            <a:endParaRPr lang="pl-PL" sz="1600" dirty="0">
              <a:solidFill>
                <a:schemeClr val="bg1"/>
              </a:solidFill>
              <a:latin typeface="Anaheim" panose="020B0604020202020204" charset="-18"/>
            </a:endParaRPr>
          </a:p>
          <a:p>
            <a:r>
              <a:rPr lang="pl-PL" sz="1600" dirty="0">
                <a:solidFill>
                  <a:schemeClr val="bg1"/>
                </a:solidFill>
                <a:latin typeface="Anaheim" panose="020B0604020202020204" charset="-18"/>
              </a:rPr>
              <a:t>Biblioteki:</a:t>
            </a:r>
          </a:p>
          <a:p>
            <a:pPr marL="285750" indent="-285750">
              <a:buClr>
                <a:schemeClr val="bg1"/>
              </a:buClr>
              <a:buFont typeface="Arial" panose="020B0604020202020204" pitchFamily="34" charset="0"/>
              <a:buChar char="•"/>
            </a:pPr>
            <a:r>
              <a:rPr lang="pl-PL" sz="1600" dirty="0">
                <a:solidFill>
                  <a:schemeClr val="bg1"/>
                </a:solidFill>
                <a:latin typeface="Anaheim" panose="020B0604020202020204" charset="-18"/>
              </a:rPr>
              <a:t>Curses – stworzenie interfejsu graficznego</a:t>
            </a:r>
          </a:p>
          <a:p>
            <a:pPr marL="285750" indent="-285750">
              <a:buClr>
                <a:schemeClr val="bg1"/>
              </a:buClr>
              <a:buFont typeface="Arial" panose="020B0604020202020204" pitchFamily="34" charset="0"/>
              <a:buChar char="•"/>
            </a:pPr>
            <a:r>
              <a:rPr lang="pl-PL" sz="1600" dirty="0">
                <a:solidFill>
                  <a:schemeClr val="bg1"/>
                </a:solidFill>
                <a:latin typeface="Anaheim" panose="020B0604020202020204" charset="-18"/>
              </a:rPr>
              <a:t>OS – obsługa systemu oraz plików</a:t>
            </a:r>
          </a:p>
          <a:p>
            <a:pPr marL="285750" indent="-285750">
              <a:buClr>
                <a:schemeClr val="bg1"/>
              </a:buClr>
              <a:buFont typeface="Arial" panose="020B0604020202020204" pitchFamily="34" charset="0"/>
              <a:buChar char="•"/>
            </a:pPr>
            <a:r>
              <a:rPr lang="pl-PL" sz="1600" dirty="0" err="1">
                <a:solidFill>
                  <a:schemeClr val="bg1"/>
                </a:solidFill>
                <a:latin typeface="Anaheim" panose="020B0604020202020204" charset="-18"/>
              </a:rPr>
              <a:t>Yaml</a:t>
            </a:r>
            <a:r>
              <a:rPr lang="pl-PL" sz="1600" dirty="0">
                <a:solidFill>
                  <a:schemeClr val="bg1"/>
                </a:solidFill>
                <a:latin typeface="Anaheim" panose="020B0604020202020204" charset="-18"/>
              </a:rPr>
              <a:t> – stworzenie pliku konfiguracyjnego</a:t>
            </a:r>
          </a:p>
          <a:p>
            <a:pPr marL="285750" indent="-285750">
              <a:buClr>
                <a:schemeClr val="bg1"/>
              </a:buClr>
              <a:buFont typeface="Arial" panose="020B0604020202020204" pitchFamily="34" charset="0"/>
              <a:buChar char="•"/>
            </a:pPr>
            <a:r>
              <a:rPr lang="pl-PL" sz="1600" dirty="0" err="1">
                <a:solidFill>
                  <a:schemeClr val="bg1"/>
                </a:solidFill>
                <a:latin typeface="Anaheim" panose="020B0604020202020204" charset="-18"/>
              </a:rPr>
              <a:t>Sys</a:t>
            </a:r>
            <a:r>
              <a:rPr lang="pl-PL" sz="1600" dirty="0">
                <a:solidFill>
                  <a:schemeClr val="bg1"/>
                </a:solidFill>
                <a:latin typeface="Anaheim" panose="020B0604020202020204" charset="-18"/>
              </a:rPr>
              <a:t> – nadanie tytułu okna terminala</a:t>
            </a:r>
          </a:p>
          <a:p>
            <a:endParaRPr lang="pl-PL" dirty="0"/>
          </a:p>
          <a:p>
            <a:r>
              <a:rPr lang="pl-PL" dirty="0">
                <a:solidFill>
                  <a:schemeClr val="bg1"/>
                </a:solidFill>
              </a:rPr>
              <a:t>Środowisko:</a:t>
            </a:r>
          </a:p>
          <a:p>
            <a:pPr marL="285750" indent="-285750">
              <a:buClr>
                <a:schemeClr val="bg1"/>
              </a:buClr>
              <a:buFont typeface="Arial" panose="020B0604020202020204" pitchFamily="34" charset="0"/>
              <a:buChar char="•"/>
            </a:pPr>
            <a:r>
              <a:rPr lang="pl-PL" dirty="0">
                <a:solidFill>
                  <a:schemeClr val="bg1"/>
                </a:solidFill>
              </a:rPr>
              <a:t>Visual Studio </a:t>
            </a:r>
            <a:r>
              <a:rPr lang="pl-PL" dirty="0" err="1">
                <a:solidFill>
                  <a:schemeClr val="bg1"/>
                </a:solidFill>
              </a:rPr>
              <a:t>Code</a:t>
            </a:r>
            <a:r>
              <a:rPr lang="pl-PL" dirty="0">
                <a:solidFill>
                  <a:schemeClr val="bg1"/>
                </a:solidFill>
              </a:rPr>
              <a:t> – do edycji kodu</a:t>
            </a:r>
          </a:p>
          <a:p>
            <a:pPr marL="285750" indent="-285750">
              <a:buClr>
                <a:schemeClr val="bg1"/>
              </a:buClr>
              <a:buFont typeface="Arial" panose="020B0604020202020204" pitchFamily="34" charset="0"/>
              <a:buChar char="•"/>
            </a:pPr>
            <a:r>
              <a:rPr lang="pl-PL" dirty="0">
                <a:solidFill>
                  <a:schemeClr val="bg1"/>
                </a:solidFill>
              </a:rPr>
              <a:t>VIM – do pisania krótkich testowych kodów</a:t>
            </a:r>
          </a:p>
          <a:p>
            <a:pPr marL="285750" indent="-285750">
              <a:buClr>
                <a:schemeClr val="bg1"/>
              </a:buClr>
              <a:buFont typeface="Arial" panose="020B0604020202020204" pitchFamily="34" charset="0"/>
              <a:buChar char="•"/>
            </a:pPr>
            <a:r>
              <a:rPr lang="pl-PL" dirty="0" err="1">
                <a:solidFill>
                  <a:schemeClr val="bg1"/>
                </a:solidFill>
              </a:rPr>
              <a:t>Gnome</a:t>
            </a:r>
            <a:r>
              <a:rPr lang="pl-PL" dirty="0">
                <a:solidFill>
                  <a:schemeClr val="bg1"/>
                </a:solidFill>
              </a:rPr>
              <a:t> Terminal – terminal do uruchamiania aplikacji</a:t>
            </a:r>
          </a:p>
          <a:p>
            <a:pPr marL="285750" indent="-285750">
              <a:buFont typeface="Arial" panose="020B0604020202020204" pitchFamily="34" charset="0"/>
              <a:buChar char="•"/>
            </a:pPr>
            <a:endParaRPr lang="pl-PL" dirty="0"/>
          </a:p>
        </p:txBody>
      </p:sp>
      <p:sp>
        <p:nvSpPr>
          <p:cNvPr id="7" name="Prostokąt 6">
            <a:extLst>
              <a:ext uri="{FF2B5EF4-FFF2-40B4-BE49-F238E27FC236}">
                <a16:creationId xmlns:a16="http://schemas.microsoft.com/office/drawing/2014/main" id="{EAF1B091-A508-DC5B-37C5-BBB1A050808F}"/>
              </a:ext>
            </a:extLst>
          </p:cNvPr>
          <p:cNvSpPr/>
          <p:nvPr/>
        </p:nvSpPr>
        <p:spPr>
          <a:xfrm rot="5400000">
            <a:off x="8313646" y="4313146"/>
            <a:ext cx="1223680" cy="43703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l-PL"/>
          </a:p>
        </p:txBody>
      </p:sp>
      <p:sp>
        <p:nvSpPr>
          <p:cNvPr id="8" name="Prostokąt 7">
            <a:extLst>
              <a:ext uri="{FF2B5EF4-FFF2-40B4-BE49-F238E27FC236}">
                <a16:creationId xmlns:a16="http://schemas.microsoft.com/office/drawing/2014/main" id="{F302273E-09A2-B024-8820-21A871D53B0A}"/>
              </a:ext>
            </a:extLst>
          </p:cNvPr>
          <p:cNvSpPr/>
          <p:nvPr/>
        </p:nvSpPr>
        <p:spPr>
          <a:xfrm rot="5400000">
            <a:off x="5664661" y="57241"/>
            <a:ext cx="1341047" cy="41362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l-PL"/>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645819" y="598131"/>
            <a:ext cx="3852362" cy="1506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sz="4400" dirty="0"/>
              <a:t>Dziękuje za uwagę</a:t>
            </a:r>
            <a:r>
              <a:rPr lang="en" sz="4400" dirty="0"/>
              <a:t>!</a:t>
            </a:r>
            <a:endParaRPr sz="4400" dirty="0"/>
          </a:p>
        </p:txBody>
      </p:sp>
      <p:sp>
        <p:nvSpPr>
          <p:cNvPr id="914" name="Google Shape;914;p52"/>
          <p:cNvSpPr txBox="1"/>
          <p:nvPr/>
        </p:nvSpPr>
        <p:spPr>
          <a:xfrm>
            <a:off x="-566391" y="4725300"/>
            <a:ext cx="35667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PL" b="1" dirty="0">
                <a:solidFill>
                  <a:schemeClr val="lt1"/>
                </a:solidFill>
                <a:latin typeface="Anaheim"/>
                <a:ea typeface="Anaheim"/>
                <a:cs typeface="Anaheim"/>
                <a:sym typeface="Anaheim"/>
              </a:rPr>
              <a:t>@2023 – Michał Nowakowski</a:t>
            </a:r>
            <a:endParaRPr b="1" dirty="0">
              <a:solidFill>
                <a:schemeClr val="lt1"/>
              </a:solidFill>
              <a:latin typeface="Anaheim"/>
              <a:ea typeface="Anaheim"/>
              <a:cs typeface="Anaheim"/>
              <a:sym typeface="Anaheim"/>
            </a:endParaRPr>
          </a:p>
        </p:txBody>
      </p:sp>
      <p:sp>
        <p:nvSpPr>
          <p:cNvPr id="6" name="Prostokąt 5">
            <a:extLst>
              <a:ext uri="{FF2B5EF4-FFF2-40B4-BE49-F238E27FC236}">
                <a16:creationId xmlns:a16="http://schemas.microsoft.com/office/drawing/2014/main" id="{791F04A7-959F-8874-7ABF-EDBB9799E1BD}"/>
              </a:ext>
            </a:extLst>
          </p:cNvPr>
          <p:cNvSpPr/>
          <p:nvPr/>
        </p:nvSpPr>
        <p:spPr>
          <a:xfrm>
            <a:off x="2575112" y="3328147"/>
            <a:ext cx="4007223" cy="7933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5" name="Obraz 4">
            <a:extLst>
              <a:ext uri="{FF2B5EF4-FFF2-40B4-BE49-F238E27FC236}">
                <a16:creationId xmlns:a16="http://schemas.microsoft.com/office/drawing/2014/main" id="{4A448A29-3B22-38E7-46BC-17F1BF8CF3D6}"/>
              </a:ext>
            </a:extLst>
          </p:cNvPr>
          <p:cNvPicPr>
            <a:picLocks noChangeAspect="1"/>
          </p:cNvPicPr>
          <p:nvPr/>
        </p:nvPicPr>
        <p:blipFill>
          <a:blip r:embed="rId3"/>
          <a:stretch>
            <a:fillRect/>
          </a:stretch>
        </p:blipFill>
        <p:spPr>
          <a:xfrm>
            <a:off x="3427879" y="3299655"/>
            <a:ext cx="2288241" cy="425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HARMONOGRAM</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2</a:t>
            </a:r>
            <a:endParaRPr dirty="0"/>
          </a:p>
        </p:txBody>
      </p:sp>
    </p:spTree>
    <p:extLst>
      <p:ext uri="{BB962C8B-B14F-4D97-AF65-F5344CB8AC3E}">
        <p14:creationId xmlns:p14="http://schemas.microsoft.com/office/powerpoint/2010/main" val="1625642520"/>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749827" y="937932"/>
            <a:ext cx="3963301" cy="368449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l-PL" sz="1400" dirty="0"/>
              <a:t>W zasadzie udało się realizować cele w założonej kolejności, a cała aplikacja została skończona w finalnym terminie. Jedynym problemem był fakt, że biblioteka wymagała ode mnie najpierw stworzenia interfejsu, żebym mógł w nim coś umieszczać. To spowodowało że "zarys" interfejsu był już tak czy siak całkiem dokładny, bo nie miało sensu robić najpierw czegoś, czego potem nie wykorzystam, a przy okazji zmieniać potem wszystkie funkcję w których coś np. wyświetlam, żeby pasowały do nowych okien. Historia zmian jest dostępna na GitHubie. Starałem się wrzucać tam tylko wersje, które na danym etapie prac działały ze swoją funkcjonalnością. Jak się coś sypało, zajmowałem się tym dłużej i nie wrzucałem na GitHuba.</a:t>
            </a:r>
            <a:endParaRPr sz="1400" dirty="0"/>
          </a:p>
        </p:txBody>
      </p:sp>
    </p:spTree>
    <p:extLst>
      <p:ext uri="{BB962C8B-B14F-4D97-AF65-F5344CB8AC3E}">
        <p14:creationId xmlns:p14="http://schemas.microsoft.com/office/powerpoint/2010/main" val="41203135"/>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7996" y="45936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Postępy</a:t>
            </a:r>
            <a:endParaRPr dirty="0"/>
          </a:p>
        </p:txBody>
      </p:sp>
      <p:sp>
        <p:nvSpPr>
          <p:cNvPr id="661" name="Google Shape;661;p43"/>
          <p:cNvSpPr txBox="1">
            <a:spLocks noGrp="1"/>
          </p:cNvSpPr>
          <p:nvPr>
            <p:ph type="subTitle" idx="1"/>
          </p:nvPr>
        </p:nvSpPr>
        <p:spPr>
          <a:xfrm>
            <a:off x="6348248" y="2121760"/>
            <a:ext cx="2032652" cy="977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Dodanie stron w katalogach. Jeśli plików było za dużo, rozdzielane były na strony.</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667938" y="1591960"/>
            <a:ext cx="1393271"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Strony</a:t>
            </a:r>
            <a:endParaRPr dirty="0"/>
          </a:p>
        </p:txBody>
      </p:sp>
      <p:sp>
        <p:nvSpPr>
          <p:cNvPr id="663" name="Google Shape;663;p43"/>
          <p:cNvSpPr txBox="1">
            <a:spLocks noGrp="1"/>
          </p:cNvSpPr>
          <p:nvPr>
            <p:ph type="subTitle" idx="2"/>
          </p:nvPr>
        </p:nvSpPr>
        <p:spPr>
          <a:xfrm>
            <a:off x="835229" y="2121759"/>
            <a:ext cx="1895696" cy="9777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Zarysowanie podstawowego okna i umieszczenie w nim obecnego katalogu.</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1182077" y="1591960"/>
            <a:ext cx="1201995"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Zarys</a:t>
            </a:r>
            <a:endParaRPr dirty="0"/>
          </a:p>
        </p:txBody>
      </p:sp>
      <p:sp>
        <p:nvSpPr>
          <p:cNvPr id="665" name="Google Shape;665;p43"/>
          <p:cNvSpPr txBox="1">
            <a:spLocks noGrp="1"/>
          </p:cNvSpPr>
          <p:nvPr>
            <p:ph type="subTitle" idx="4"/>
          </p:nvPr>
        </p:nvSpPr>
        <p:spPr>
          <a:xfrm>
            <a:off x="3624154" y="2121760"/>
            <a:ext cx="1895700" cy="9777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Stworzenie możliwości poruszania się miedzy folderami i plikami.</a:t>
            </a:r>
          </a:p>
          <a:p>
            <a:pPr marL="0" lvl="0" indent="0" algn="ctr" rtl="0">
              <a:spcBef>
                <a:spcPts val="0"/>
              </a:spcBef>
              <a:spcAft>
                <a:spcPts val="0"/>
              </a:spcAft>
              <a:buNone/>
            </a:pPr>
            <a:r>
              <a:rPr lang="pl-PL" dirty="0"/>
              <a:t>Ogólne sterowanie.</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593250" y="159196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Poruszanie</a:t>
            </a:r>
            <a:endParaRPr dirty="0"/>
          </a:p>
        </p:txBody>
      </p:sp>
      <p:sp>
        <p:nvSpPr>
          <p:cNvPr id="667" name="Google Shape;667;p43"/>
          <p:cNvSpPr txBox="1">
            <a:spLocks noGrp="1"/>
          </p:cNvSpPr>
          <p:nvPr>
            <p:ph type="subTitle" idx="6"/>
          </p:nvPr>
        </p:nvSpPr>
        <p:spPr>
          <a:xfrm>
            <a:off x="6369569" y="3779360"/>
            <a:ext cx="2041476" cy="10145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Zautomatyzowanie dostosowywania się okien oraz elementów ekranu do rozmiaru okna.</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156935" y="3249560"/>
            <a:ext cx="241527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Responsywność</a:t>
            </a:r>
            <a:endParaRPr dirty="0"/>
          </a:p>
        </p:txBody>
      </p:sp>
      <p:sp>
        <p:nvSpPr>
          <p:cNvPr id="669" name="Google Shape;669;p43"/>
          <p:cNvSpPr txBox="1">
            <a:spLocks noGrp="1"/>
          </p:cNvSpPr>
          <p:nvPr>
            <p:ph type="subTitle" idx="8"/>
          </p:nvPr>
        </p:nvSpPr>
        <p:spPr>
          <a:xfrm>
            <a:off x="835225" y="3779360"/>
            <a:ext cx="1895700" cy="10145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Dzięki różnym szczegółom, które powodują interfejs przyjemniejszy dla oka.</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732955" y="3249560"/>
            <a:ext cx="210024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Upiększenie</a:t>
            </a:r>
            <a:endParaRPr dirty="0"/>
          </a:p>
        </p:txBody>
      </p:sp>
      <p:sp>
        <p:nvSpPr>
          <p:cNvPr id="671" name="Google Shape;671;p43"/>
          <p:cNvSpPr txBox="1">
            <a:spLocks noGrp="1"/>
          </p:cNvSpPr>
          <p:nvPr>
            <p:ph type="subTitle" idx="13"/>
          </p:nvPr>
        </p:nvSpPr>
        <p:spPr>
          <a:xfrm>
            <a:off x="3624150" y="3779360"/>
            <a:ext cx="1895700" cy="10145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Wprowadzenie wielu funkcji dotyczących zarządzania plikami i katalogami.</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593246" y="324956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Funkcje</a:t>
            </a:r>
            <a:endParaRPr dirty="0"/>
          </a:p>
        </p:txBody>
      </p:sp>
    </p:spTree>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7996" y="45936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Postępy</a:t>
            </a:r>
            <a:endParaRPr dirty="0"/>
          </a:p>
        </p:txBody>
      </p:sp>
      <p:sp>
        <p:nvSpPr>
          <p:cNvPr id="661" name="Google Shape;661;p43"/>
          <p:cNvSpPr txBox="1">
            <a:spLocks noGrp="1"/>
          </p:cNvSpPr>
          <p:nvPr>
            <p:ph type="subTitle" idx="1"/>
          </p:nvPr>
        </p:nvSpPr>
        <p:spPr>
          <a:xfrm>
            <a:off x="6348248" y="2121760"/>
            <a:ext cx="2032652"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Ulepszenie wszystkich funkcji, aby korzystanie z nich było jeszcze prostsze!</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385823" y="159196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Ulepszenie</a:t>
            </a:r>
            <a:endParaRPr dirty="0"/>
          </a:p>
        </p:txBody>
      </p:sp>
      <p:sp>
        <p:nvSpPr>
          <p:cNvPr id="663" name="Google Shape;663;p43"/>
          <p:cNvSpPr txBox="1">
            <a:spLocks noGrp="1"/>
          </p:cNvSpPr>
          <p:nvPr>
            <p:ph type="subTitle" idx="2"/>
          </p:nvPr>
        </p:nvSpPr>
        <p:spPr>
          <a:xfrm>
            <a:off x="805814" y="2121760"/>
            <a:ext cx="1997966" cy="9710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Eliminacja wyjątków spowodowanych limitem bibliotek lub systemem operacyjnym.</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1085427" y="1591960"/>
            <a:ext cx="1426652"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Wyjątki</a:t>
            </a:r>
            <a:endParaRPr dirty="0"/>
          </a:p>
        </p:txBody>
      </p:sp>
      <p:sp>
        <p:nvSpPr>
          <p:cNvPr id="665" name="Google Shape;665;p43"/>
          <p:cNvSpPr txBox="1">
            <a:spLocks noGrp="1"/>
          </p:cNvSpPr>
          <p:nvPr>
            <p:ph type="subTitle" idx="4"/>
          </p:nvPr>
        </p:nvSpPr>
        <p:spPr>
          <a:xfrm>
            <a:off x="3624154" y="2121760"/>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Dodanie odpowiednich powiadomień dla użytkownika, dot. wyjątków.</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593250" y="159196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Alerty</a:t>
            </a:r>
            <a:endParaRPr dirty="0"/>
          </a:p>
        </p:txBody>
      </p:sp>
      <p:sp>
        <p:nvSpPr>
          <p:cNvPr id="667" name="Google Shape;667;p43"/>
          <p:cNvSpPr txBox="1">
            <a:spLocks noGrp="1"/>
          </p:cNvSpPr>
          <p:nvPr>
            <p:ph type="subTitle" idx="6"/>
          </p:nvPr>
        </p:nvSpPr>
        <p:spPr>
          <a:xfrm>
            <a:off x="6369569" y="3779360"/>
            <a:ext cx="2041476"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Dopięcie wszystkiego na ostatni guzik. Brak błędów, aplikacja gotowa do użytku.</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156935" y="3249560"/>
            <a:ext cx="241527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Zakończenie</a:t>
            </a:r>
            <a:endParaRPr dirty="0"/>
          </a:p>
        </p:txBody>
      </p:sp>
      <p:sp>
        <p:nvSpPr>
          <p:cNvPr id="669" name="Google Shape;669;p43"/>
          <p:cNvSpPr txBox="1">
            <a:spLocks noGrp="1"/>
          </p:cNvSpPr>
          <p:nvPr>
            <p:ph type="subTitle" idx="8"/>
          </p:nvPr>
        </p:nvSpPr>
        <p:spPr>
          <a:xfrm>
            <a:off x="835225" y="3779360"/>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Wyeliminowanie błędów powodowanych różnymi sytuacjami, często przy funkcjach.</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732955" y="3249560"/>
            <a:ext cx="210024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Błędy</a:t>
            </a:r>
            <a:endParaRPr dirty="0"/>
          </a:p>
        </p:txBody>
      </p:sp>
      <p:sp>
        <p:nvSpPr>
          <p:cNvPr id="671" name="Google Shape;671;p43"/>
          <p:cNvSpPr txBox="1">
            <a:spLocks noGrp="1"/>
          </p:cNvSpPr>
          <p:nvPr>
            <p:ph type="subTitle" idx="13"/>
          </p:nvPr>
        </p:nvSpPr>
        <p:spPr>
          <a:xfrm>
            <a:off x="3624150" y="3779360"/>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Stworzenie panelu ze wszystkimi skrótami klawiszowymi oraz creditsami.</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593246" y="324956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dirty="0"/>
              <a:t>Pomoc</a:t>
            </a:r>
            <a:endParaRPr dirty="0"/>
          </a:p>
        </p:txBody>
      </p:sp>
    </p:spTree>
    <p:extLst>
      <p:ext uri="{BB962C8B-B14F-4D97-AF65-F5344CB8AC3E}">
        <p14:creationId xmlns:p14="http://schemas.microsoft.com/office/powerpoint/2010/main" val="811613457"/>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pl-PL" dirty="0"/>
              <a:t>WYGLĄD</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pl-PL" dirty="0"/>
              <a:t>3</a:t>
            </a:r>
            <a:endParaRPr dirty="0"/>
          </a:p>
        </p:txBody>
      </p:sp>
    </p:spTree>
    <p:extLst>
      <p:ext uri="{BB962C8B-B14F-4D97-AF65-F5344CB8AC3E}">
        <p14:creationId xmlns:p14="http://schemas.microsoft.com/office/powerpoint/2010/main" val="2941977657"/>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 name="Obraz 4">
            <a:extLst>
              <a:ext uri="{FF2B5EF4-FFF2-40B4-BE49-F238E27FC236}">
                <a16:creationId xmlns:a16="http://schemas.microsoft.com/office/drawing/2014/main" id="{2F0B8137-F1F5-2F0C-03CE-D21568C82776}"/>
              </a:ext>
            </a:extLst>
          </p:cNvPr>
          <p:cNvPicPr>
            <a:picLocks noChangeAspect="1"/>
          </p:cNvPicPr>
          <p:nvPr/>
        </p:nvPicPr>
        <p:blipFill>
          <a:blip r:embed="rId3"/>
          <a:stretch>
            <a:fillRect/>
          </a:stretch>
        </p:blipFill>
        <p:spPr>
          <a:xfrm>
            <a:off x="0" y="0"/>
            <a:ext cx="9144000" cy="5143500"/>
          </a:xfrm>
          <a:prstGeom prst="rect">
            <a:avLst/>
          </a:prstGeom>
        </p:spPr>
      </p:pic>
      <p:sp>
        <p:nvSpPr>
          <p:cNvPr id="531" name="Google Shape;531;p41"/>
          <p:cNvSpPr txBox="1">
            <a:spLocks noGrp="1"/>
          </p:cNvSpPr>
          <p:nvPr>
            <p:ph type="subTitle" idx="1"/>
          </p:nvPr>
        </p:nvSpPr>
        <p:spPr>
          <a:xfrm flipH="1">
            <a:off x="5746418" y="1552213"/>
            <a:ext cx="2625504" cy="20390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Program zawiera przydatne dla użytkownika informacje, które są aktualizowane na bieżąco. (np. propozycje skrótów klawiszowych które powodują interakcje na podświetlonym elemencie)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PL" dirty="0"/>
              <a:t>Oczekiwany widok</a:t>
            </a:r>
            <a:endParaRPr dirty="0"/>
          </a:p>
        </p:txBody>
      </p:sp>
      <p:sp>
        <p:nvSpPr>
          <p:cNvPr id="4" name="pole tekstowe 3">
            <a:extLst>
              <a:ext uri="{FF2B5EF4-FFF2-40B4-BE49-F238E27FC236}">
                <a16:creationId xmlns:a16="http://schemas.microsoft.com/office/drawing/2014/main" id="{74F467BE-6581-A06D-E455-B015B652D980}"/>
              </a:ext>
            </a:extLst>
          </p:cNvPr>
          <p:cNvSpPr txBox="1"/>
          <p:nvPr/>
        </p:nvSpPr>
        <p:spPr>
          <a:xfrm>
            <a:off x="1909194" y="4131299"/>
            <a:ext cx="2203268" cy="230832"/>
          </a:xfrm>
          <a:prstGeom prst="rect">
            <a:avLst/>
          </a:prstGeom>
          <a:noFill/>
        </p:spPr>
        <p:txBody>
          <a:bodyPr wrap="square" rtlCol="0">
            <a:spAutoFit/>
          </a:bodyPr>
          <a:lstStyle/>
          <a:p>
            <a:r>
              <a:rPr lang="pl-PL" sz="900" dirty="0">
                <a:solidFill>
                  <a:schemeClr val="bg1"/>
                </a:solidFill>
                <a:latin typeface="Abadi Extra Light" panose="020B0604020202020204" pitchFamily="34" charset="0"/>
              </a:rPr>
              <a:t>*widok przewidywany z pierwszej prezentacji</a:t>
            </a:r>
          </a:p>
        </p:txBody>
      </p:sp>
      <p:pic>
        <p:nvPicPr>
          <p:cNvPr id="8" name="Obraz 7">
            <a:extLst>
              <a:ext uri="{FF2B5EF4-FFF2-40B4-BE49-F238E27FC236}">
                <a16:creationId xmlns:a16="http://schemas.microsoft.com/office/drawing/2014/main" id="{8854341A-8BC3-656C-C56B-0FD51D105BF1}"/>
              </a:ext>
            </a:extLst>
          </p:cNvPr>
          <p:cNvPicPr>
            <a:picLocks noChangeAspect="1"/>
          </p:cNvPicPr>
          <p:nvPr/>
        </p:nvPicPr>
        <p:blipFill>
          <a:blip r:embed="rId4"/>
          <a:srcRect/>
          <a:stretch/>
        </p:blipFill>
        <p:spPr>
          <a:xfrm>
            <a:off x="1047316" y="1063303"/>
            <a:ext cx="3927024" cy="3023241"/>
          </a:xfrm>
          <a:prstGeom prst="rect">
            <a:avLst/>
          </a:prstGeom>
          <a:effectLst/>
        </p:spPr>
      </p:pic>
    </p:spTree>
    <p:extLst>
      <p:ext uri="{BB962C8B-B14F-4D97-AF65-F5344CB8AC3E}">
        <p14:creationId xmlns:p14="http://schemas.microsoft.com/office/powerpoint/2010/main" val="3417019258"/>
      </p:ext>
    </p:extLst>
  </p:cSld>
  <p:clrMapOvr>
    <a:masterClrMapping/>
  </p:clrMapOvr>
  <mc:AlternateContent xmlns:mc="http://schemas.openxmlformats.org/markup-compatibility/2006">
    <mc:Choice xmlns:p14="http://schemas.microsoft.com/office/powerpoint/2010/main" Requires="p14">
      <p:transition spd="slow">
        <p14:prism isContent="1" isInverted="1"/>
      </p:transition>
    </mc:Choice>
    <mc:Fallback>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2887</TotalTime>
  <Words>1238</Words>
  <Application>Microsoft Office PowerPoint</Application>
  <PresentationFormat>Pokaz na ekranie (16:9)</PresentationFormat>
  <Paragraphs>141</Paragraphs>
  <Slides>32</Slides>
  <Notes>28</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32</vt:i4>
      </vt:variant>
    </vt:vector>
  </HeadingPairs>
  <TitlesOfParts>
    <vt:vector size="40" baseType="lpstr">
      <vt:lpstr>Anaheim</vt:lpstr>
      <vt:lpstr>Nunito Light</vt:lpstr>
      <vt:lpstr>Barlow Condensed ExtraBold</vt:lpstr>
      <vt:lpstr>Overpass Mono</vt:lpstr>
      <vt:lpstr>Abadi Extra Light</vt:lpstr>
      <vt:lpstr>Raleway SemiBold</vt:lpstr>
      <vt:lpstr>Arial</vt:lpstr>
      <vt:lpstr>Programming Lesson by Slidesgo</vt:lpstr>
      <vt:lpstr>LAHIM</vt:lpstr>
      <vt:lpstr>PROJEKT</vt:lpstr>
      <vt:lpstr>O projekcie</vt:lpstr>
      <vt:lpstr>HARMONOGRAM</vt:lpstr>
      <vt:lpstr>Prezentacja programu PowerPoint</vt:lpstr>
      <vt:lpstr>Postępy</vt:lpstr>
      <vt:lpstr>Postępy</vt:lpstr>
      <vt:lpstr>WYGLĄD</vt:lpstr>
      <vt:lpstr>Oczekiwany widok</vt:lpstr>
      <vt:lpstr>Założenia, a rzeczywistość.</vt:lpstr>
      <vt:lpstr>Przykładowy widok</vt:lpstr>
      <vt:lpstr>Porównanie</vt:lpstr>
      <vt:lpstr>Podsumowując, jedyne zmiany wizualne zostały przeprowadzone na potrzeby łatwiejszej obsługi i zwięzłości interfejsu.</vt:lpstr>
      <vt:lpstr>FUNKCJONALNOŚĆ</vt:lpstr>
      <vt:lpstr>Tak wiele, tak prosto…</vt:lpstr>
      <vt:lpstr>17</vt:lpstr>
      <vt:lpstr>DODATKI</vt:lpstr>
      <vt:lpstr>Dokumentacja</vt:lpstr>
      <vt:lpstr>Przemyślenia</vt:lpstr>
      <vt:lpstr>Narzędzia</vt:lpstr>
      <vt:lpstr>TWORZENIE</vt:lpstr>
      <vt:lpstr>Prezentacja programu PowerPoint</vt:lpstr>
      <vt:lpstr>Prezentacja programu PowerPoint</vt:lpstr>
      <vt:lpstr>DEBUGOWANIE</vt:lpstr>
      <vt:lpstr>Rozkład metod</vt:lpstr>
      <vt:lpstr>Testowanie</vt:lpstr>
      <vt:lpstr>PROPOZYCJA</vt:lpstr>
      <vt:lpstr>Propozycja prowadzącego</vt:lpstr>
      <vt:lpstr>TECHNOLOGIE</vt:lpstr>
      <vt:lpstr>Podsumowując, przedstawię wszystkie technologie z których skorzystałem w tym projekcie.</vt:lpstr>
      <vt:lpstr>Użyte technologie</vt:lpstr>
      <vt:lpstr>Dziękuje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LAHIM</dc:title>
  <cp:lastModifiedBy>Michał Nowakowski</cp:lastModifiedBy>
  <cp:revision>8</cp:revision>
  <dcterms:modified xsi:type="dcterms:W3CDTF">2023-05-31T17:55:44Z</dcterms:modified>
</cp:coreProperties>
</file>