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</p:sldIdLst>
  <p:sldSz cx="16256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EC520S 5G视音频记录仪代表了行业技术革新的重要突破。作为业界首款基于5G SOC方案的记录设备，它不仅实现了4K高清摄录和AI智能识别，更通过5G无线传输技术将智能感知、高清回传和指挥调度功能完美融合。2.4寸触摸屏和前后双摄像头设计提供了出色的用户体验，而内置的北斗定位系统、加速传感器等硬件配置确保了设备的专业性和可靠性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本产品采用先进的5G技术，结合安卓智能平台，提供高清视频录制和便捷的文件传输功能。设备具备4K超高清录制能力，支持双摄像头自动切换和红外夜视，确保在各种环境下都能获得清晰的影像资料。同时配备三系统联合定位，为执法工作提供精准的位置信息支持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3556000" y="0"/>
            <a:ext cx="9144000" cy="12192000"/>
          </a:xfrm>
          <a:prstGeom prst="roundRect">
            <a:avLst>
              <a:gd name="adj" fmla="val 555"/>
            </a:avLst>
          </a:prstGeom>
          <a:solidFill>
            <a:srgbClr val="FFFFFF"/>
          </a:solidFill>
          <a:ln>
            <a:noFill/>
          </a:ln>
          <a:effectLst>
            <a:outerShdw blurRad="190500" dir="90000" dist="127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3759200" y="203200"/>
            <a:ext cx="5334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1800" b="1">
                <a:solidFill>
                  <a:srgbClr val="FFFFFF"/>
                </a:solidFill>
                <a:latin typeface="ui-sans-serif"/>
              </a:defRPr>
            </a:pPr>
            <a:r>
              <a:rPr i="0" sz="1800" b="1">
                <a:solidFill>
                  <a:srgbClr val="FFFFFF"/>
                </a:solidFill>
                <a:latin typeface="ui-sans-serif"/>
              </a:rPr>
              <a:t>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68800" y="279400"/>
            <a:ext cx="901700" cy="355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2000" b="1">
                <a:solidFill>
                  <a:srgbClr val="374151"/>
                </a:solidFill>
                <a:latin typeface="微软雅黑"/>
              </a:defRPr>
            </a:pPr>
            <a:r>
              <a:rPr i="0" sz="2000" b="1">
                <a:solidFill>
                  <a:srgbClr val="374151"/>
                </a:solidFill>
                <a:latin typeface="微软雅黑"/>
              </a:rPr>
              <a:t>EC520S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9200" y="965200"/>
            <a:ext cx="8763000" cy="914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i="0" sz="3000" b="1">
                <a:solidFill>
                  <a:srgbClr val="1F2937"/>
                </a:solidFill>
                <a:latin typeface="微软雅黑"/>
              </a:defRPr>
            </a:pPr>
            <a:r>
              <a:rPr i="0" sz="3000" b="1">
                <a:solidFill>
                  <a:srgbClr val="1F2937"/>
                </a:solidFill>
                <a:latin typeface="微软雅黑"/>
              </a:rPr>
              <a:t>EC520S 5G视音频记录仪 - 业界首款基于5G SOC方案的智能记录设备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981700" y="2133600"/>
            <a:ext cx="4292600" cy="584200"/>
          </a:xfrm>
          <a:prstGeom prst="roundRect">
            <a:avLst>
              <a:gd name="adj" fmla="val 367391"/>
            </a:avLst>
          </a:prstGeom>
          <a:solidFill>
            <a:srgbClr val="FFFFFF">
              <a:alpha val="90000"/>
            </a:srgbClr>
          </a:solidFill>
          <a:ln w="12700">
            <a:solidFill>
              <a:srgbClr val="D1D5DB"/>
            </a:solidFill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299200" y="2247900"/>
            <a:ext cx="3683000" cy="355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i="0" sz="1800" b="0">
                <a:solidFill>
                  <a:srgbClr val="374151"/>
                </a:solidFill>
                <a:latin typeface="微软雅黑"/>
              </a:defRPr>
            </a:pPr>
            <a:r>
              <a:rPr i="0" sz="1800" b="0">
                <a:solidFill>
                  <a:srgbClr val="374151"/>
                </a:solidFill>
                <a:latin typeface="微软雅黑"/>
              </a:rPr>
              <a:t>重新定义无线视音频记录仪行业标准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59200" y="2921000"/>
            <a:ext cx="8763000" cy="203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i="0" sz="1200" b="0">
                <a:solidFill>
                  <a:srgbClr val="4B5563"/>
                </a:solidFill>
                <a:latin typeface="微软雅黑"/>
              </a:defRPr>
            </a:pPr>
            <a:r>
              <a:rPr i="0" sz="1200" b="0">
                <a:solidFill>
                  <a:srgbClr val="4B5563"/>
                </a:solidFill>
                <a:latin typeface="微软雅黑"/>
              </a:rPr>
              <a:t>安卓10.0开放平台 | 4K高清摄录 | AI智能识别 | 低功耗长续航 | 第三方平台接入</a:t>
            </a:r>
          </a:p>
        </p:txBody>
      </p:sp>
      <p:pic>
        <p:nvPicPr>
          <p:cNvPr id="9" name="Picture 8" descr="95f6031c-017d-446a-94e7-4ef80c03a6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00" y="3429000"/>
            <a:ext cx="1219200" cy="2438400"/>
          </a:xfrm>
          <a:prstGeom prst="rect">
            <a:avLst/>
          </a:prstGeom>
        </p:spPr>
      </p:pic>
      <p:pic>
        <p:nvPicPr>
          <p:cNvPr id="10" name="Picture 9" descr="25da0db2-0de0-4b82-943e-457ca2a207b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200" y="3429000"/>
            <a:ext cx="1219200" cy="24384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7467600" y="6248400"/>
            <a:ext cx="50800" cy="304800"/>
          </a:xfrm>
          <a:prstGeom prst="roundRect">
            <a:avLst>
              <a:gd name="adj" fmla="val 100000"/>
            </a:avLst>
          </a:prstGeom>
          <a:solidFill>
            <a:srgbClr val="EF4444"/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620000" y="6223000"/>
            <a:ext cx="1041400" cy="355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i="0" sz="2000" b="1">
                <a:solidFill>
                  <a:srgbClr val="1F2937"/>
                </a:solidFill>
                <a:latin typeface="微软雅黑"/>
              </a:defRPr>
            </a:pPr>
            <a:r>
              <a:rPr i="0" sz="2000" b="1">
                <a:solidFill>
                  <a:srgbClr val="1F2937"/>
                </a:solidFill>
                <a:latin typeface="微软雅黑"/>
              </a:rPr>
              <a:t>核心优势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737600" y="6248400"/>
            <a:ext cx="50800" cy="304800"/>
          </a:xfrm>
          <a:prstGeom prst="roundRect">
            <a:avLst>
              <a:gd name="adj" fmla="val 100000"/>
            </a:avLst>
          </a:prstGeom>
          <a:solidFill>
            <a:srgbClr val="EF4444"/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4" name="Rounded Rectangle 13"/>
          <p:cNvSpPr/>
          <p:nvPr/>
        </p:nvSpPr>
        <p:spPr>
          <a:xfrm>
            <a:off x="5689600" y="6731000"/>
            <a:ext cx="508000" cy="50800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2700">
            <a:solidFill>
              <a:srgbClr val="D1D5DB"/>
            </a:solidFill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15" name="Picture 14" descr="266fd3f3-6502-49c7-990b-11be8f77941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2000" y="6883400"/>
            <a:ext cx="203200" cy="203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299200" y="6858000"/>
            <a:ext cx="1016000" cy="25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1400" b="1">
                <a:solidFill>
                  <a:srgbClr val="374151"/>
                </a:solidFill>
                <a:latin typeface="微软雅黑"/>
              </a:defRPr>
            </a:pPr>
            <a:r>
              <a:rPr i="0" sz="1400" b="1">
                <a:solidFill>
                  <a:srgbClr val="374151"/>
                </a:solidFill>
                <a:latin typeface="微软雅黑"/>
              </a:rPr>
              <a:t>5G SOC方案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89600" y="7340600"/>
            <a:ext cx="2387600" cy="571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95000"/>
              </a:lnSpc>
              <a:defRPr i="0" sz="1200" b="0">
                <a:solidFill>
                  <a:srgbClr val="4B5563"/>
                </a:solidFill>
                <a:latin typeface="微软雅黑"/>
              </a:defRPr>
            </a:pPr>
            <a:r>
              <a:rPr i="0" sz="1200" b="0">
                <a:solidFill>
                  <a:srgbClr val="4B5563"/>
                </a:solidFill>
                <a:latin typeface="微软雅黑"/>
              </a:rPr>
              <a:t>业界首款基于5G SOC方案的记录仪，实现高速无线传输与智能机器视觉完美融合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204200" y="6731000"/>
            <a:ext cx="508000" cy="50800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2700">
            <a:solidFill>
              <a:srgbClr val="D1D5DB"/>
            </a:solidFill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19" name="Picture 18" descr="266fd3f3-6502-49c7-990b-11be8f77941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600" y="6883400"/>
            <a:ext cx="203200" cy="2032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13800" y="6858000"/>
            <a:ext cx="736600" cy="25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1400" b="1">
                <a:solidFill>
                  <a:srgbClr val="374151"/>
                </a:solidFill>
                <a:latin typeface="微软雅黑"/>
              </a:defRPr>
            </a:pPr>
            <a:r>
              <a:rPr i="0" sz="1400" b="1">
                <a:solidFill>
                  <a:srgbClr val="374151"/>
                </a:solidFill>
                <a:latin typeface="微软雅黑"/>
              </a:rPr>
              <a:t>智能平台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04200" y="7340600"/>
            <a:ext cx="2387600" cy="571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95000"/>
              </a:lnSpc>
              <a:defRPr i="0" sz="1200" b="0">
                <a:solidFill>
                  <a:srgbClr val="4B5563"/>
                </a:solidFill>
                <a:latin typeface="微软雅黑"/>
              </a:defRPr>
            </a:pPr>
            <a:r>
              <a:rPr i="0" sz="1200" b="0">
                <a:solidFill>
                  <a:srgbClr val="4B5563"/>
                </a:solidFill>
                <a:latin typeface="微软雅黑"/>
              </a:rPr>
              <a:t>安卓10.0开放平台，支持AI智能识别功能，实现智能感知与高清回传一体化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689600" y="8064500"/>
            <a:ext cx="508000" cy="50800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2700">
            <a:solidFill>
              <a:srgbClr val="D1D5DB"/>
            </a:solidFill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23" name="Picture 22" descr="266fd3f3-6502-49c7-990b-11be8f77941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2000" y="8216900"/>
            <a:ext cx="203200" cy="203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299200" y="8191500"/>
            <a:ext cx="736600" cy="25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1400" b="1">
                <a:solidFill>
                  <a:srgbClr val="374151"/>
                </a:solidFill>
                <a:latin typeface="微软雅黑"/>
              </a:defRPr>
            </a:pPr>
            <a:r>
              <a:rPr i="0" sz="1400" b="1">
                <a:solidFill>
                  <a:srgbClr val="374151"/>
                </a:solidFill>
                <a:latin typeface="微软雅黑"/>
              </a:rPr>
              <a:t>高清摄录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89600" y="8674100"/>
            <a:ext cx="2387600" cy="381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1200" b="0">
                <a:solidFill>
                  <a:srgbClr val="4B5563"/>
                </a:solidFill>
                <a:latin typeface="微软雅黑"/>
              </a:defRPr>
            </a:pPr>
            <a:r>
              <a:rPr i="0" sz="1200" b="0">
                <a:solidFill>
                  <a:srgbClr val="4B5563"/>
                </a:solidFill>
                <a:latin typeface="微软雅黑"/>
              </a:rPr>
              <a:t>4K超高清摄录能力，前后双摄像头设计，满足专业记录需求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204200" y="8064500"/>
            <a:ext cx="508000" cy="50800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2700">
            <a:solidFill>
              <a:srgbClr val="D1D5DB"/>
            </a:solidFill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27" name="Picture 26" descr="266fd3f3-6502-49c7-990b-11be8f77941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600" y="8216900"/>
            <a:ext cx="203200" cy="2032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813800" y="8191500"/>
            <a:ext cx="736600" cy="25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1400" b="1">
                <a:solidFill>
                  <a:srgbClr val="374151"/>
                </a:solidFill>
                <a:latin typeface="微软雅黑"/>
              </a:defRPr>
            </a:pPr>
            <a:r>
              <a:rPr i="0" sz="1400" b="1">
                <a:solidFill>
                  <a:srgbClr val="374151"/>
                </a:solidFill>
                <a:latin typeface="微软雅黑"/>
              </a:rPr>
              <a:t>精确定位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204200" y="8674100"/>
            <a:ext cx="2387600" cy="571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95000"/>
              </a:lnSpc>
              <a:defRPr i="0" sz="1200" b="0">
                <a:solidFill>
                  <a:srgbClr val="4B5563"/>
                </a:solidFill>
                <a:latin typeface="微软雅黑"/>
              </a:defRPr>
            </a:pPr>
            <a:r>
              <a:rPr i="0" sz="1200" b="0">
                <a:solidFill>
                  <a:srgbClr val="4B5563"/>
                </a:solidFill>
                <a:latin typeface="微软雅黑"/>
              </a:rPr>
              <a:t>内置北斗定位系统，配备加速传感器、NFC和GIS模块，精准定位追踪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689600" y="9398000"/>
            <a:ext cx="508000" cy="50800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2700">
            <a:solidFill>
              <a:srgbClr val="D1D5DB"/>
            </a:solidFill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31" name="Picture 30" descr="266fd3f3-6502-49c7-990b-11be8f77941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2000" y="9550400"/>
            <a:ext cx="203200" cy="2032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299200" y="9525000"/>
            <a:ext cx="914400" cy="25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1400" b="1">
                <a:solidFill>
                  <a:srgbClr val="374151"/>
                </a:solidFill>
                <a:latin typeface="微软雅黑"/>
              </a:defRPr>
            </a:pPr>
            <a:r>
              <a:rPr i="0" sz="1400" b="1">
                <a:solidFill>
                  <a:srgbClr val="374151"/>
                </a:solidFill>
                <a:latin typeface="微软雅黑"/>
              </a:rPr>
              <a:t>低功耗设计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89600" y="10007600"/>
            <a:ext cx="2387600" cy="381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1200" b="0">
                <a:solidFill>
                  <a:srgbClr val="4B5563"/>
                </a:solidFill>
                <a:latin typeface="微软雅黑"/>
              </a:defRPr>
            </a:pPr>
            <a:r>
              <a:rPr i="0" sz="1200" b="0">
                <a:solidFill>
                  <a:srgbClr val="4B5563"/>
                </a:solidFill>
                <a:latin typeface="微软雅黑"/>
              </a:rPr>
              <a:t>优化功耗管理，提供长续航表现，确保设备稳定可靠运行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204200" y="9398000"/>
            <a:ext cx="508000" cy="50800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2700">
            <a:solidFill>
              <a:srgbClr val="D1D5DB"/>
            </a:solidFill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35" name="Picture 34" descr="266fd3f3-6502-49c7-990b-11be8f77941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600" y="9550400"/>
            <a:ext cx="203200" cy="2032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8813800" y="9525000"/>
            <a:ext cx="736600" cy="25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1400" b="1">
                <a:solidFill>
                  <a:srgbClr val="374151"/>
                </a:solidFill>
                <a:latin typeface="微软雅黑"/>
              </a:defRPr>
            </a:pPr>
            <a:r>
              <a:rPr i="0" sz="1400" b="1">
                <a:solidFill>
                  <a:srgbClr val="374151"/>
                </a:solidFill>
                <a:latin typeface="微软雅黑"/>
              </a:rPr>
              <a:t>开放接入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04200" y="10007600"/>
            <a:ext cx="2387600" cy="381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1200" b="0">
                <a:solidFill>
                  <a:srgbClr val="4B5563"/>
                </a:solidFill>
                <a:latin typeface="微软雅黑"/>
              </a:defRPr>
            </a:pPr>
            <a:r>
              <a:rPr i="0" sz="1200" b="0">
                <a:solidFill>
                  <a:srgbClr val="4B5563"/>
                </a:solidFill>
                <a:latin typeface="微软雅黑"/>
              </a:rPr>
              <a:t>支持接入第三方视频平台，实现指挥调度系统无缝集成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3556000" y="0"/>
            <a:ext cx="9144000" cy="12192000"/>
          </a:xfrm>
          <a:prstGeom prst="roundRect">
            <a:avLst>
              <a:gd name="adj" fmla="val 555"/>
            </a:avLst>
          </a:prstGeom>
          <a:solidFill>
            <a:srgbClr val="FFFFFF"/>
          </a:solidFill>
          <a:ln>
            <a:noFill/>
          </a:ln>
          <a:effectLst>
            <a:outerShdw blurRad="190500" dir="90000" dist="127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3759200" y="203200"/>
            <a:ext cx="87630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2400" b="1">
                <a:solidFill>
                  <a:srgbClr val="1F2937"/>
                </a:solidFill>
                <a:latin typeface="微软雅黑"/>
              </a:defRPr>
            </a:pPr>
            <a:r>
              <a:rPr i="0" sz="2400" b="1">
                <a:solidFill>
                  <a:srgbClr val="1F2937"/>
                </a:solidFill>
                <a:latin typeface="微软雅黑"/>
              </a:rPr>
              <a:t>功能特点</a:t>
            </a:r>
          </a:p>
        </p:txBody>
      </p:sp>
      <p:pic>
        <p:nvPicPr>
          <p:cNvPr id="4" name="Picture 3" descr="5908cd2e-0286-482e-b985-ceed9741067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200" y="965200"/>
            <a:ext cx="609600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21200" y="812800"/>
            <a:ext cx="3530600" cy="25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1400" b="1">
                <a:solidFill>
                  <a:srgbClr val="1F2937"/>
                </a:solidFill>
                <a:latin typeface="微软雅黑"/>
              </a:defRPr>
            </a:pPr>
            <a:r>
              <a:rPr i="0" sz="1400" b="1">
                <a:solidFill>
                  <a:srgbClr val="1F2937"/>
                </a:solidFill>
                <a:latin typeface="微软雅黑"/>
              </a:rPr>
              <a:t>5G智芯体验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21200" y="1117600"/>
            <a:ext cx="3530600" cy="203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1200" b="0">
                <a:solidFill>
                  <a:srgbClr val="4B5563"/>
                </a:solidFill>
                <a:latin typeface="微软雅黑"/>
              </a:defRPr>
            </a:pPr>
            <a:r>
              <a:rPr i="0" sz="1200" b="0">
                <a:solidFill>
                  <a:srgbClr val="4B5563"/>
                </a:solidFill>
                <a:latin typeface="微软雅黑"/>
              </a:rPr>
              <a:t>依托5G网络大带宽低时延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21200" y="1320800"/>
            <a:ext cx="3530600" cy="203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1200" b="0">
                <a:solidFill>
                  <a:srgbClr val="4B5563"/>
                </a:solidFill>
                <a:latin typeface="微软雅黑"/>
              </a:defRPr>
            </a:pPr>
            <a:r>
              <a:rPr i="0" sz="1200" b="0">
                <a:solidFill>
                  <a:srgbClr val="4B5563"/>
                </a:solidFill>
                <a:latin typeface="微软雅黑"/>
              </a:rPr>
              <a:t>高清视频无损快速传送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21200" y="1524000"/>
            <a:ext cx="3530600" cy="203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1200" b="0">
                <a:solidFill>
                  <a:srgbClr val="4B5563"/>
                </a:solidFill>
                <a:latin typeface="微软雅黑"/>
              </a:defRPr>
            </a:pPr>
            <a:r>
              <a:rPr i="0" sz="1200" b="0">
                <a:solidFill>
                  <a:srgbClr val="4B5563"/>
                </a:solidFill>
                <a:latin typeface="微软雅黑"/>
              </a:rPr>
              <a:t>便捷文件传输回传丰富</a:t>
            </a:r>
          </a:p>
        </p:txBody>
      </p:sp>
      <p:pic>
        <p:nvPicPr>
          <p:cNvPr id="9" name="Picture 8" descr="da031560-178e-4be2-90fa-2752cee818d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965200"/>
            <a:ext cx="609600" cy="609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91600" y="812800"/>
            <a:ext cx="3530600" cy="25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1400" b="1">
                <a:solidFill>
                  <a:srgbClr val="1F2937"/>
                </a:solidFill>
                <a:latin typeface="微软雅黑"/>
              </a:defRPr>
            </a:pPr>
            <a:r>
              <a:rPr i="0" sz="1400" b="1">
                <a:solidFill>
                  <a:srgbClr val="1F2937"/>
                </a:solidFill>
                <a:latin typeface="微软雅黑"/>
              </a:rPr>
              <a:t>安卓平台性能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91600" y="1117600"/>
            <a:ext cx="3530600" cy="203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1200" b="0">
                <a:solidFill>
                  <a:srgbClr val="4B5563"/>
                </a:solidFill>
                <a:latin typeface="微软雅黑"/>
              </a:defRPr>
            </a:pPr>
            <a:r>
              <a:rPr i="0" sz="1200" b="0">
                <a:solidFill>
                  <a:srgbClr val="4B5563"/>
                </a:solidFill>
                <a:latin typeface="微软雅黑"/>
              </a:rPr>
              <a:t>安卓10.0智能平台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91600" y="1320800"/>
            <a:ext cx="3530600" cy="203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1200" b="0">
                <a:solidFill>
                  <a:srgbClr val="4B5563"/>
                </a:solidFill>
                <a:latin typeface="微软雅黑"/>
              </a:defRPr>
            </a:pPr>
            <a:r>
              <a:rPr i="0" sz="1200" b="0">
                <a:solidFill>
                  <a:srgbClr val="4B5563"/>
                </a:solidFill>
                <a:latin typeface="微软雅黑"/>
              </a:rPr>
              <a:t>主副双摄自动切换红外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91600" y="1524000"/>
            <a:ext cx="3530600" cy="203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1200" b="0">
                <a:solidFill>
                  <a:srgbClr val="4B5563"/>
                </a:solidFill>
                <a:latin typeface="微软雅黑"/>
              </a:defRPr>
            </a:pPr>
            <a:r>
              <a:rPr i="0" sz="1200" b="0">
                <a:solidFill>
                  <a:srgbClr val="4B5563"/>
                </a:solidFill>
                <a:latin typeface="微软雅黑"/>
              </a:rPr>
              <a:t>双视频流实时同步录制</a:t>
            </a:r>
          </a:p>
        </p:txBody>
      </p:sp>
      <p:pic>
        <p:nvPicPr>
          <p:cNvPr id="14" name="Picture 13" descr="daaf0541-671b-4223-bf57-6a8f1331d94b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9200" y="2082800"/>
            <a:ext cx="609600" cy="609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21200" y="1930400"/>
            <a:ext cx="3530600" cy="25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1400" b="1">
                <a:solidFill>
                  <a:srgbClr val="1F2937"/>
                </a:solidFill>
                <a:latin typeface="微软雅黑"/>
              </a:defRPr>
            </a:pPr>
            <a:r>
              <a:rPr i="0" sz="1400" b="1">
                <a:solidFill>
                  <a:srgbClr val="1F2937"/>
                </a:solidFill>
                <a:latin typeface="微软雅黑"/>
              </a:rPr>
              <a:t>高清影像技术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21200" y="2235200"/>
            <a:ext cx="3530600" cy="203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1200" b="0">
                <a:solidFill>
                  <a:srgbClr val="4B5563"/>
                </a:solidFill>
                <a:latin typeface="微软雅黑"/>
              </a:defRPr>
            </a:pPr>
            <a:r>
              <a:rPr i="0" sz="1200" b="0">
                <a:solidFill>
                  <a:srgbClr val="4B5563"/>
                </a:solidFill>
                <a:latin typeface="微软雅黑"/>
              </a:rPr>
              <a:t>4K超高清视频录制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21200" y="2438400"/>
            <a:ext cx="3530600" cy="203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1200" b="0">
                <a:solidFill>
                  <a:srgbClr val="4B5563"/>
                </a:solidFill>
                <a:latin typeface="微软雅黑"/>
              </a:defRPr>
            </a:pPr>
            <a:r>
              <a:rPr i="0" sz="1200" b="0">
                <a:solidFill>
                  <a:srgbClr val="4B5563"/>
                </a:solidFill>
                <a:latin typeface="微软雅黑"/>
              </a:rPr>
              <a:t>6400万像素拍照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21200" y="2641600"/>
            <a:ext cx="3530600" cy="203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1200" b="0">
                <a:solidFill>
                  <a:srgbClr val="4B5563"/>
                </a:solidFill>
                <a:latin typeface="微软雅黑"/>
              </a:defRPr>
            </a:pPr>
            <a:r>
              <a:rPr i="0" sz="1200" b="0">
                <a:solidFill>
                  <a:srgbClr val="4B5563"/>
                </a:solidFill>
                <a:latin typeface="微软雅黑"/>
              </a:rPr>
              <a:t>红外夜视功能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59200" y="3149600"/>
            <a:ext cx="8763000" cy="355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2000" b="1">
                <a:solidFill>
                  <a:srgbClr val="1F2937"/>
                </a:solidFill>
                <a:latin typeface="微软雅黑"/>
              </a:defRPr>
            </a:pPr>
            <a:r>
              <a:rPr i="0" sz="2000" b="1">
                <a:solidFill>
                  <a:srgbClr val="1F2937"/>
                </a:solidFill>
                <a:latin typeface="微软雅黑"/>
              </a:rPr>
              <a:t>5G智能执法记录仪</a:t>
            </a:r>
          </a:p>
        </p:txBody>
      </p:sp>
      <p:pic>
        <p:nvPicPr>
          <p:cNvPr id="20" name="Picture 19" descr="7acf23e5-fa27-4cfc-aa99-d8c275d2bfb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9200" y="3708400"/>
            <a:ext cx="8737600" cy="2235200"/>
          </a:xfrm>
          <a:prstGeom prst="rect">
            <a:avLst/>
          </a:prstGeom>
        </p:spPr>
      </p:pic>
      <p:pic>
        <p:nvPicPr>
          <p:cNvPr id="21" name="Picture 20" descr="b017905f-caf2-424c-95b2-69d90b23a35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9200" y="6146800"/>
            <a:ext cx="8737600" cy="147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