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中华传统文化拥有5000年连续文明史，是世界上唯一没有中断的古老文明。其文化内涵丰富多样，包括民间工艺如剪纸、陶瓷，艺术形式如戏剧、国画，以及完整的节日体系。这些文化元素体现了中华民族的智慧结晶和精神追求，具有独特的民族特色和历史价值，是中华民族文化自信的重要源泉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中国传统节日文化源远流长，春节作为最重要的节日，体现了家庭团聚的核心价值；中秋节以团圆为主题，与秋收时节相呼应；端午节则承载着纪念屈原的历史意义。这些节日不仅具有丰富的习俗活动，更蕴含着深厚的文化内涵，是中华民族精神传承的重要载体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中国传统文化源远流长，诸子百家思想奠定了中华民族的精神基础，儒家强调仁义礼智信，道家追求自然无为，墨家主张兼爱非攻，法家重视法治。文学艺术方面，四大名著等经典作品影响深远，书法绘画等艺术形式独具特色，园林建筑体现天人合一的哲学思想。这些文化成就不仅塑造了中国人的价值观，也对世界文明产生了重要影响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中国传统文化作为世界文化宝库中的瑰宝，不仅承载着中华民族五千年的智慧结晶，更是连接过去与未来的重要桥梁。在全球化背景下，既要坚守文化根基，又要勇于创新突破，让传统文化在新时代焕发新的生机与活力，为世界文明交流互鉴贡献中国智慧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1117600" y="2336800"/>
            <a:ext cx="6502400" cy="4064000"/>
          </a:xfrm>
          <a:prstGeom prst="roundRect">
            <a:avLst>
              <a:gd name="adj" fmla="val 5000"/>
            </a:avLst>
          </a:prstGeom>
          <a:solidFill>
            <a:srgbClr val="FFFFFF"/>
          </a:solidFill>
          <a:ln>
            <a:noFill/>
          </a:ln>
          <a:effectLst>
            <a:outerShdw blurRad="190500" dir="90000" dist="127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3" name="Picture 2" descr="201d2838-5644-403d-b4bd-f75110b7808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2336800"/>
            <a:ext cx="6502400" cy="4064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34400" y="2946400"/>
            <a:ext cx="67310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中华传统文化概览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534400" y="4013200"/>
            <a:ext cx="1016000" cy="50800"/>
          </a:xfrm>
          <a:prstGeom prst="roundRect">
            <a:avLst>
              <a:gd name="adj" fmla="val 1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534400" y="4368800"/>
            <a:ext cx="6731000" cy="1422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6000"/>
              </a:lnSpc>
              <a:defRPr i="0" sz="1800" b="0">
                <a:solidFill>
                  <a:srgbClr val="374151"/>
                </a:solidFill>
                <a:latin typeface="Poppins"/>
              </a:defRPr>
            </a:pPr>
            <a:r>
              <a:rPr i="0" sz="1800" b="0">
                <a:solidFill>
                  <a:srgbClr val="374151"/>
                </a:solidFill>
                <a:latin typeface="Poppins"/>
              </a:rPr>
              <a:t>五千年文明传承，包含民间工艺、艺术形式和风俗习惯。核心特征包括世代相传、民族特色、历史悠久和博大精深。主要文化元素涵盖剪纸、陶瓷、戏剧、国画等传统艺术，以及春节、端午等传统节日体系。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d843a5c8-39d8-4928-b294-120d38f1197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25600" cy="9144000"/>
          </a:xfrm>
          <a:prstGeom prst="rect">
            <a:avLst/>
          </a:prstGeom>
        </p:spPr>
      </p:pic>
      <p:pic>
        <p:nvPicPr>
          <p:cNvPr id="3" name="Picture 2" descr="c6684aa7-3869-407d-b071-e300ff1ec3b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518400"/>
            <a:ext cx="2438400" cy="1625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16000" y="406400"/>
            <a:ext cx="8966200" cy="914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7200" b="1">
                <a:solidFill>
                  <a:srgbClr val="111827"/>
                </a:solidFill>
                <a:latin typeface="Poppins"/>
              </a:defRPr>
            </a:pPr>
            <a:r>
              <a:rPr i="0" sz="7200" b="1">
                <a:solidFill>
                  <a:srgbClr val="111827"/>
                </a:solidFill>
                <a:latin typeface="Poppins"/>
              </a:rPr>
              <a:t>传统节日文化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19200" y="3898900"/>
            <a:ext cx="609600" cy="609600"/>
          </a:xfrm>
          <a:prstGeom prst="roundRect">
            <a:avLst>
              <a:gd name="adj" fmla="val 5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032000" y="3898900"/>
            <a:ext cx="31242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111827"/>
                </a:solidFill>
                <a:latin typeface="Poppins"/>
              </a:defRPr>
            </a:pPr>
            <a:r>
              <a:rPr i="0" sz="2000" b="1">
                <a:solidFill>
                  <a:srgbClr val="111827"/>
                </a:solidFill>
                <a:latin typeface="Poppins"/>
              </a:rPr>
              <a:t>春节文化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32000" y="4305300"/>
            <a:ext cx="3124200" cy="584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33000"/>
              </a:lnSpc>
              <a:defRPr i="0" sz="1400" b="0">
                <a:solidFill>
                  <a:srgbClr val="374151"/>
                </a:solidFill>
                <a:latin typeface="Poppins"/>
              </a:defRPr>
            </a:pPr>
            <a:r>
              <a:rPr i="0" sz="1400" b="0">
                <a:solidFill>
                  <a:srgbClr val="374151"/>
                </a:solidFill>
                <a:latin typeface="Poppins"/>
              </a:rPr>
              <a:t>全球华人共同庆祝，贴春联、放鞭炮、吃饺子，体现家庭团聚与新年祈福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42000" y="3898900"/>
            <a:ext cx="609600" cy="609600"/>
          </a:xfrm>
          <a:prstGeom prst="roundRect">
            <a:avLst>
              <a:gd name="adj" fmla="val 5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6654800" y="3898900"/>
            <a:ext cx="31242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111827"/>
                </a:solidFill>
                <a:latin typeface="Poppins"/>
              </a:defRPr>
            </a:pPr>
            <a:r>
              <a:rPr i="0" sz="2000" b="1">
                <a:solidFill>
                  <a:srgbClr val="111827"/>
                </a:solidFill>
                <a:latin typeface="Poppins"/>
              </a:rPr>
              <a:t>中秋与端午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54800" y="4305300"/>
            <a:ext cx="3124200" cy="584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33000"/>
              </a:lnSpc>
              <a:defRPr i="0" sz="1400" b="0">
                <a:solidFill>
                  <a:srgbClr val="374151"/>
                </a:solidFill>
                <a:latin typeface="Poppins"/>
              </a:defRPr>
            </a:pPr>
            <a:r>
              <a:rPr i="0" sz="1400" b="0">
                <a:solidFill>
                  <a:srgbClr val="374151"/>
                </a:solidFill>
                <a:latin typeface="Poppins"/>
              </a:rPr>
              <a:t>中秋节象征团圆圆满，端午节纪念屈原，包含包粽子、赛龙舟等传统活动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219200" y="5588000"/>
            <a:ext cx="609600" cy="609600"/>
          </a:xfrm>
          <a:prstGeom prst="roundRect">
            <a:avLst>
              <a:gd name="adj" fmla="val 5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032000" y="5588000"/>
            <a:ext cx="31242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111827"/>
                </a:solidFill>
                <a:latin typeface="Poppins"/>
              </a:defRPr>
            </a:pPr>
            <a:r>
              <a:rPr i="0" sz="2000" b="1">
                <a:solidFill>
                  <a:srgbClr val="111827"/>
                </a:solidFill>
                <a:latin typeface="Poppins"/>
              </a:rPr>
              <a:t>节日传承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32000" y="5994400"/>
            <a:ext cx="3124200" cy="584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33000"/>
              </a:lnSpc>
              <a:defRPr i="0" sz="1400" b="0">
                <a:solidFill>
                  <a:srgbClr val="374151"/>
                </a:solidFill>
                <a:latin typeface="Poppins"/>
              </a:defRPr>
            </a:pPr>
            <a:r>
              <a:rPr i="0" sz="1400" b="0">
                <a:solidFill>
                  <a:srgbClr val="374151"/>
                </a:solidFill>
                <a:latin typeface="Poppins"/>
              </a:rPr>
              <a:t>主要传统节日超过8个，承载着丰富的文化内涵和民族精神</a:t>
            </a:r>
          </a:p>
        </p:txBody>
      </p:sp>
      <p:pic>
        <p:nvPicPr>
          <p:cNvPr id="14" name="Picture 13" descr="c27be444-0043-4c83-9a8b-a91d762dff9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7200" y="812800"/>
            <a:ext cx="406400" cy="406400"/>
          </a:xfrm>
          <a:prstGeom prst="rect">
            <a:avLst/>
          </a:prstGeom>
        </p:spPr>
      </p:pic>
      <p:pic>
        <p:nvPicPr>
          <p:cNvPr id="15" name="Picture 14" descr="4ab41aa8-df4d-435a-aa62-10072454743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69600" y="1219200"/>
            <a:ext cx="1016000" cy="254000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10363200" y="2540000"/>
            <a:ext cx="4876800" cy="4064000"/>
          </a:xfrm>
          <a:prstGeom prst="roundRect">
            <a:avLst>
              <a:gd name="adj" fmla="val 5000"/>
            </a:avLst>
          </a:prstGeom>
          <a:solidFill>
            <a:srgbClr val="FFFFFF"/>
          </a:solidFill>
          <a:ln>
            <a:noFill/>
          </a:ln>
          <a:effectLst>
            <a:outerShdw blurRad="190500" dir="90000" dist="127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7" name="Picture 16" descr="ac71dd5a-7bae-4f6c-bfa0-85773d758d05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63200" y="2540000"/>
            <a:ext cx="48768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406400"/>
            <a:ext cx="142494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中国传统文化精髓</a:t>
            </a:r>
          </a:p>
        </p:txBody>
      </p:sp>
      <p:pic>
        <p:nvPicPr>
          <p:cNvPr id="3" name="Picture 2" descr="89b006a3-1cab-4236-8411-22d05696714f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" y="1574800"/>
            <a:ext cx="6705600" cy="7162800"/>
          </a:xfrm>
          <a:prstGeom prst="rect">
            <a:avLst/>
          </a:prstGeom>
        </p:spPr>
      </p:pic>
      <p:pic>
        <p:nvPicPr>
          <p:cNvPr id="4" name="Picture 3" descr="f740215b-7fa8-479d-b620-21ba32066d7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590800"/>
            <a:ext cx="304800" cy="30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34400" y="2336800"/>
            <a:ext cx="6731000" cy="7493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33000"/>
              </a:lnSpc>
              <a:defRPr i="0" sz="1800" b="0">
                <a:solidFill>
                  <a:srgbClr val="374151"/>
                </a:solidFill>
                <a:latin typeface="Poppins"/>
              </a:defRPr>
            </a:pPr>
            <a:r>
              <a:rPr i="0" sz="1800" b="0">
                <a:solidFill>
                  <a:srgbClr val="374151"/>
                </a:solidFill>
                <a:latin typeface="Poppins"/>
              </a:rPr>
              <a:t>探索中国传统文化中思想文化与艺术成就的深厚底蕴，涵盖诸子百家思想体系和丰富多彩的文学艺术形式。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534400" y="3479800"/>
            <a:ext cx="609600" cy="6096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>
            <a:noFill/>
          </a:ln>
          <a:effectLst>
            <a:outerShdw blurRad="76200" dir="90000" dist="508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347200" y="3479800"/>
            <a:ext cx="59182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111827"/>
                </a:solidFill>
                <a:latin typeface="Poppins"/>
              </a:defRPr>
            </a:pPr>
            <a:r>
              <a:rPr i="0" sz="2000" b="1">
                <a:solidFill>
                  <a:srgbClr val="111827"/>
                </a:solidFill>
                <a:latin typeface="Poppins"/>
              </a:rPr>
              <a:t>诸子百家思想体系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9347200" y="3937000"/>
            <a:ext cx="609600" cy="25400"/>
          </a:xfrm>
          <a:prstGeom prst="roundRect">
            <a:avLst>
              <a:gd name="adj" fmla="val 2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9347200" y="4114800"/>
            <a:ext cx="5918200" cy="660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600" b="0">
                <a:solidFill>
                  <a:srgbClr val="374151"/>
                </a:solidFill>
                <a:latin typeface="Poppins"/>
              </a:defRPr>
            </a:pPr>
            <a:r>
              <a:rPr i="0" sz="1600" b="0">
                <a:solidFill>
                  <a:srgbClr val="374151"/>
                </a:solidFill>
                <a:latin typeface="Poppins"/>
              </a:rPr>
              <a:t>儒家、道家、墨家、法家等思想流派，以《论语》《道德经》《墨子》《韩非子》等经典著作传承智慧。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534400" y="5080000"/>
            <a:ext cx="609600" cy="6096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>
            <a:noFill/>
          </a:ln>
          <a:effectLst>
            <a:outerShdw blurRad="76200" dir="90000" dist="508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9347200" y="5080000"/>
            <a:ext cx="59182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111827"/>
                </a:solidFill>
                <a:latin typeface="Poppins"/>
              </a:defRPr>
            </a:pPr>
            <a:r>
              <a:rPr i="0" sz="2000" b="1">
                <a:solidFill>
                  <a:srgbClr val="111827"/>
                </a:solidFill>
                <a:latin typeface="Poppins"/>
              </a:rPr>
              <a:t>文学经典传承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347200" y="5537200"/>
            <a:ext cx="609600" cy="25400"/>
          </a:xfrm>
          <a:prstGeom prst="roundRect">
            <a:avLst>
              <a:gd name="adj" fmla="val 2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9347200" y="5715000"/>
            <a:ext cx="5918200" cy="660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600" b="0">
                <a:solidFill>
                  <a:srgbClr val="374151"/>
                </a:solidFill>
                <a:latin typeface="Poppins"/>
              </a:defRPr>
            </a:pPr>
            <a:r>
              <a:rPr i="0" sz="1600" b="0">
                <a:solidFill>
                  <a:srgbClr val="374151"/>
                </a:solidFill>
                <a:latin typeface="Poppins"/>
              </a:rPr>
              <a:t>四大名著、《诗经》、《楚辞》等文学作品，展现中华文化的深厚底蕴和艺术成就。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534400" y="6680200"/>
            <a:ext cx="609600" cy="609600"/>
          </a:xfrm>
          <a:prstGeom prst="roundRect">
            <a:avLst>
              <a:gd name="adj" fmla="val 16666"/>
            </a:avLst>
          </a:prstGeom>
          <a:solidFill>
            <a:srgbClr val="FFFFFF"/>
          </a:solidFill>
          <a:ln>
            <a:noFill/>
          </a:ln>
          <a:effectLst>
            <a:outerShdw blurRad="76200" dir="90000" dist="508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9347200" y="6680200"/>
            <a:ext cx="59182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2000" b="1">
                <a:solidFill>
                  <a:srgbClr val="111827"/>
                </a:solidFill>
                <a:latin typeface="Poppins"/>
              </a:defRPr>
            </a:pPr>
            <a:r>
              <a:rPr i="0" sz="2000" b="1">
                <a:solidFill>
                  <a:srgbClr val="111827"/>
                </a:solidFill>
                <a:latin typeface="Poppins"/>
              </a:rPr>
              <a:t>多元艺术形式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347200" y="7137400"/>
            <a:ext cx="609600" cy="25400"/>
          </a:xfrm>
          <a:prstGeom prst="roundRect">
            <a:avLst>
              <a:gd name="adj" fmla="val 200000"/>
            </a:avLst>
          </a:prstGeom>
          <a:solidFill>
            <a:srgbClr val="9333E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9347200" y="7315200"/>
            <a:ext cx="5918200" cy="660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600" b="0">
                <a:solidFill>
                  <a:srgbClr val="374151"/>
                </a:solidFill>
                <a:latin typeface="Poppins"/>
              </a:defRPr>
            </a:pPr>
            <a:r>
              <a:rPr i="0" sz="1600" b="0">
                <a:solidFill>
                  <a:srgbClr val="374151"/>
                </a:solidFill>
                <a:latin typeface="Poppins"/>
              </a:rPr>
              <a:t>书法、国画、民族音乐、戏曲及园林建筑等艺术形式，构成丰富多彩的文化遗产。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524000" y="3124200"/>
            <a:ext cx="5689600" cy="4064000"/>
          </a:xfrm>
          <a:prstGeom prst="roundRect">
            <a:avLst>
              <a:gd name="adj" fmla="val 5000"/>
            </a:avLst>
          </a:prstGeom>
          <a:noFill/>
          <a:ln>
            <a:noFill/>
          </a:ln>
          <a:effectLst>
            <a:outerShdw blurRad="190500" dir="90000" dist="127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9" name="Picture 18" descr="f2554779-d45c-4992-91c8-f791085deed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124200"/>
            <a:ext cx="5689600" cy="4064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406400"/>
            <a:ext cx="97790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70000"/>
              </a:lnSpc>
              <a:defRPr i="0" sz="6000" b="1">
                <a:solidFill>
                  <a:srgbClr val="111827"/>
                </a:solidFill>
                <a:latin typeface="Poppins"/>
              </a:defRPr>
            </a:pPr>
            <a:r>
              <a:rPr i="0" sz="6000" b="1">
                <a:solidFill>
                  <a:srgbClr val="111827"/>
                </a:solidFill>
                <a:latin typeface="Poppins"/>
              </a:rPr>
              <a:t>传统文化传承与发展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1371600"/>
            <a:ext cx="9779000" cy="660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600" b="0">
                <a:solidFill>
                  <a:srgbClr val="374151"/>
                </a:solidFill>
                <a:latin typeface="Poppins"/>
              </a:defRPr>
            </a:pPr>
            <a:r>
              <a:rPr i="0" sz="1600" b="0">
                <a:solidFill>
                  <a:srgbClr val="374151"/>
                </a:solidFill>
                <a:latin typeface="Poppins"/>
              </a:rPr>
              <a:t>中国传统文化作为民族精神的重要载体，涵盖56个民族的文化元素，在世界文化中独树一帜，需要与时俱进创新发展。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16000" y="2438400"/>
            <a:ext cx="9753600" cy="6299200"/>
          </a:xfrm>
          <a:prstGeom prst="roundRect">
            <a:avLst>
              <a:gd name="adj" fmla="val 1612"/>
            </a:avLst>
          </a:prstGeom>
          <a:solidFill>
            <a:srgbClr val="FFFFFF"/>
          </a:solidFill>
          <a:ln w="12700">
            <a:solidFill>
              <a:srgbClr val="F3F4F6"/>
            </a:solidFill>
          </a:ln>
          <a:effectLst>
            <a:outerShdw blurRad="25400" dir="90000" dist="12700" rotWithShape="0">
              <a:srgbClr val="000000">
                <a:alpha val="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5" name="Picture 4" descr="9ee47add-37ad-43d5-b3df-a3e2c0b3e7c0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900" y="2654300"/>
            <a:ext cx="9321800" cy="58674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4724400" y="7607300"/>
            <a:ext cx="101600" cy="101600"/>
          </a:xfrm>
          <a:prstGeom prst="roundRect">
            <a:avLst>
              <a:gd name="adj" fmla="val 25000"/>
            </a:avLst>
          </a:prstGeom>
          <a:solidFill>
            <a:srgbClr val="3B82F6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5257800" y="7607300"/>
            <a:ext cx="101600" cy="101600"/>
          </a:xfrm>
          <a:prstGeom prst="roundRect">
            <a:avLst>
              <a:gd name="adj" fmla="val 25000"/>
            </a:avLst>
          </a:prstGeom>
          <a:solidFill>
            <a:srgbClr val="EF4444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Rounded Rectangle 7"/>
          <p:cNvSpPr/>
          <p:nvPr/>
        </p:nvSpPr>
        <p:spPr>
          <a:xfrm>
            <a:off x="5791200" y="7607300"/>
            <a:ext cx="101600" cy="101600"/>
          </a:xfrm>
          <a:prstGeom prst="roundRect">
            <a:avLst>
              <a:gd name="adj" fmla="val 25000"/>
            </a:avLst>
          </a:prstGeom>
          <a:solidFill>
            <a:srgbClr val="10B981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Rounded Rectangle 8"/>
          <p:cNvSpPr/>
          <p:nvPr/>
        </p:nvSpPr>
        <p:spPr>
          <a:xfrm>
            <a:off x="6324600" y="7607300"/>
            <a:ext cx="101600" cy="101600"/>
          </a:xfrm>
          <a:prstGeom prst="roundRect">
            <a:avLst>
              <a:gd name="adj" fmla="val 25000"/>
            </a:avLst>
          </a:prstGeom>
          <a:solidFill>
            <a:srgbClr val="F59E0B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6858000" y="7607300"/>
            <a:ext cx="101600" cy="101600"/>
          </a:xfrm>
          <a:prstGeom prst="roundRect">
            <a:avLst>
              <a:gd name="adj" fmla="val 25000"/>
            </a:avLst>
          </a:prstGeom>
          <a:solidFill>
            <a:srgbClr val="8B5CF6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1" name="Rounded Rectangle 10"/>
          <p:cNvSpPr/>
          <p:nvPr/>
        </p:nvSpPr>
        <p:spPr>
          <a:xfrm>
            <a:off x="11176000" y="1320800"/>
            <a:ext cx="4064000" cy="2032000"/>
          </a:xfrm>
          <a:prstGeom prst="roundRect">
            <a:avLst>
              <a:gd name="adj" fmla="val 10000"/>
            </a:avLst>
          </a:prstGeom>
          <a:solidFill>
            <a:srgbClr val="7F31E9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11480800" y="1625600"/>
            <a:ext cx="406400" cy="406400"/>
          </a:xfrm>
          <a:prstGeom prst="roundRect">
            <a:avLst>
              <a:gd name="adj" fmla="val 25000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12039600" y="1651000"/>
            <a:ext cx="16256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800" b="1">
                <a:solidFill>
                  <a:srgbClr val="FFFFFF"/>
                </a:solidFill>
                <a:latin typeface="Poppins"/>
              </a:defRPr>
            </a:pPr>
            <a:r>
              <a:rPr i="0" sz="1800" b="1">
                <a:solidFill>
                  <a:srgbClr val="FFFFFF"/>
                </a:solidFill>
                <a:latin typeface="Poppins"/>
              </a:rPr>
              <a:t>文化元素多样性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80800" y="2184400"/>
            <a:ext cx="3479800" cy="863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33000"/>
              </a:lnSpc>
              <a:defRPr i="0" sz="1400" b="0">
                <a:solidFill>
                  <a:srgbClr val="FFFFFF"/>
                </a:solidFill>
                <a:latin typeface="Poppins"/>
              </a:defRPr>
            </a:pPr>
            <a:r>
              <a:rPr i="0" sz="1400" b="0">
                <a:solidFill>
                  <a:srgbClr val="FFFFFF"/>
                </a:solidFill>
                <a:latin typeface="Poppins"/>
              </a:rPr>
              <a:t>包含超过20个主要类别，涵盖传统艺术、民俗文化、哲学思想等多个领域，展现中华文化的博大精深。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1176000" y="3556000"/>
            <a:ext cx="4064000" cy="2032000"/>
          </a:xfrm>
          <a:prstGeom prst="roundRect">
            <a:avLst>
              <a:gd name="adj" fmla="val 10000"/>
            </a:avLst>
          </a:prstGeom>
          <a:solidFill>
            <a:srgbClr val="2C78DA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6" name="Rounded Rectangle 15"/>
          <p:cNvSpPr/>
          <p:nvPr/>
        </p:nvSpPr>
        <p:spPr>
          <a:xfrm>
            <a:off x="11480800" y="3860800"/>
            <a:ext cx="406400" cy="406400"/>
          </a:xfrm>
          <a:prstGeom prst="roundRect">
            <a:avLst>
              <a:gd name="adj" fmla="val 25000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2039600" y="3886200"/>
            <a:ext cx="13970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800" b="1">
                <a:solidFill>
                  <a:srgbClr val="FFFFFF"/>
                </a:solidFill>
                <a:latin typeface="Poppins"/>
              </a:defRPr>
            </a:pPr>
            <a:r>
              <a:rPr i="0" sz="1800" b="1">
                <a:solidFill>
                  <a:srgbClr val="FFFFFF"/>
                </a:solidFill>
                <a:latin typeface="Poppins"/>
              </a:rPr>
              <a:t>传承保护策略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80800" y="4419600"/>
            <a:ext cx="3479800" cy="863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33000"/>
              </a:lnSpc>
              <a:defRPr i="0" sz="1400" b="0">
                <a:solidFill>
                  <a:srgbClr val="FFFFFF"/>
                </a:solidFill>
                <a:latin typeface="Poppins"/>
              </a:defRPr>
            </a:pPr>
            <a:r>
              <a:rPr i="0" sz="1400" b="0">
                <a:solidFill>
                  <a:srgbClr val="FFFFFF"/>
                </a:solidFill>
                <a:latin typeface="Poppins"/>
              </a:rPr>
              <a:t>坚持取其精华去其糟粕的原则，通过系统保护与创新发展相结合的方式，确保文化传承的可持续性。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1176000" y="5791200"/>
            <a:ext cx="4064000" cy="2032000"/>
          </a:xfrm>
          <a:prstGeom prst="roundRect">
            <a:avLst>
              <a:gd name="adj" fmla="val 10000"/>
            </a:avLst>
          </a:prstGeom>
          <a:solidFill>
            <a:srgbClr val="F58AAB"/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11480800" y="6096000"/>
            <a:ext cx="406400" cy="406400"/>
          </a:xfrm>
          <a:prstGeom prst="roundRect">
            <a:avLst>
              <a:gd name="adj" fmla="val 25000"/>
            </a:avLst>
          </a:prstGeom>
          <a:solidFill>
            <a:srgbClr val="FFFFFF">
              <a:alpha val="20000"/>
            </a:srgbClr>
          </a:solidFill>
          <a:ln>
            <a:noFill/>
          </a:ln>
          <a:effectLst>
            <a:outerShdw blurRad="0" dist="0" dir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12039600" y="6121400"/>
            <a:ext cx="1397000" cy="355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i="0" sz="1800" b="1">
                <a:solidFill>
                  <a:srgbClr val="FFFFFF"/>
                </a:solidFill>
                <a:latin typeface="Poppins"/>
              </a:defRPr>
            </a:pPr>
            <a:r>
              <a:rPr i="0" sz="1800" b="1">
                <a:solidFill>
                  <a:srgbClr val="FFFFFF"/>
                </a:solidFill>
                <a:latin typeface="Poppins"/>
              </a:rPr>
              <a:t>创新发展路径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80800" y="6654800"/>
            <a:ext cx="3479800" cy="863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33000"/>
              </a:lnSpc>
              <a:defRPr i="0" sz="1400" b="0">
                <a:solidFill>
                  <a:srgbClr val="FFFFFF"/>
                </a:solidFill>
                <a:latin typeface="Poppins"/>
              </a:defRPr>
            </a:pPr>
            <a:r>
              <a:rPr i="0" sz="1400" b="0">
                <a:solidFill>
                  <a:srgbClr val="FFFFFF"/>
                </a:solidFill>
                <a:latin typeface="Poppins"/>
              </a:rPr>
              <a:t>与时俱进推动传统文化现代化转型，结合当代需求进行创新表达，增强文化生命力和影响力。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