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开场用“时间—空间—价值”三维度震撼观众：先抛出5000年唯一未中断的文明，再量化14亿+6000万辐射力，最后以43项世界非遗第一与1.5亿国学教育收尾，证明传统不是过去，而是活在全球当下的超级IP。语速放慢，留3秒让数字沉淀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开场30秒：先抛出2万亿震撼数字，再快速滚动五张节日高清图，配合现场举手互动“今年谁收到红包/吃过粽子”，瞬间点燃注意力。随后用“数字密码”隐喻，引导听众跟随团队一起解码。节奏：数字→画面→互动→悬念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本榜单以历史长度、从业规模、市场产值、受众人数四维指标综合排序，突出非遗在当代的活态经济价值与社会影响力，为政策制定、资本投入、文旅融合提供量化参考。后续可细化区域分布与数字化传播数据，进一步挖掘增长潜力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开场用“引擎”比喻抓眼球，先抛2025目标3万亿、占GDP 7%，再分述三大引擎：政策引擎强调财政杠杆与扶贫双赢；数字引擎用抖音、B站、故宫IP三组数据突出流量与变现；教育引擎给出课程、教材、活动三维覆盖。结尾回扣“让数据说话，让传统新生”，呼吁用创新拥抱未来，为后续政策建议与案例展示埋下伏笔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117600" y="2336800"/>
            <a:ext cx="6502400" cy="4064000"/>
          </a:xfrm>
          <a:prstGeom prst="roundRect">
            <a:avLst>
              <a:gd name="adj" fmla="val 5000"/>
            </a:avLst>
          </a:prstGeom>
          <a:solidFill>
            <a:srgbClr val="FFFFFF"/>
          </a:solidFill>
          <a:ln>
            <a:noFill/>
          </a:ln>
          <a:effectLst>
            <a:outerShdw blurRad="190500" dir="90000" dist="127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3" name="Picture 2" descr="c173d56f-9bc1-40a4-bae8-52d69c9d99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336800"/>
            <a:ext cx="6502400" cy="406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34400" y="2946400"/>
            <a:ext cx="6731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中华传统文化概览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534400" y="4013200"/>
            <a:ext cx="1016000" cy="50800"/>
          </a:xfrm>
          <a:prstGeom prst="roundRect">
            <a:avLst>
              <a:gd name="adj" fmla="val 1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534400" y="4368800"/>
            <a:ext cx="6731000" cy="1422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6000"/>
              </a:lnSpc>
              <a:defRPr i="0" sz="1800" b="0">
                <a:solidFill>
                  <a:srgbClr val="374151"/>
                </a:solidFill>
                <a:latin typeface="Poppins"/>
              </a:defRPr>
            </a:pPr>
            <a:r>
              <a:rPr i="0" sz="1800" b="0">
                <a:solidFill>
                  <a:srgbClr val="374151"/>
                </a:solidFill>
                <a:latin typeface="Poppins"/>
              </a:rPr>
              <a:t>五千年绵延不断的文明长河，以仁、义、礼、智、信为核心，孕育出30余万种古籍、10万项非遗与万项民俗，滋养全球14亿华人并辐射6000万海外华裔，以43项世界非遗居全球之首，国学教育覆盖1.5亿学子，持续焕发新生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b404f29-4995-4f07-80b9-6e9c98a5b0c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12000"/>
            <a:ext cx="4064000" cy="203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0" y="2921000"/>
            <a:ext cx="67310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传统节日的数字密码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16000" y="4749800"/>
            <a:ext cx="1016000" cy="50800"/>
          </a:xfrm>
          <a:prstGeom prst="roundRect">
            <a:avLst>
              <a:gd name="adj" fmla="val 1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16000" y="5105400"/>
            <a:ext cx="6731000" cy="711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800" b="0">
                <a:solidFill>
                  <a:srgbClr val="374151"/>
                </a:solidFill>
                <a:latin typeface="Poppins"/>
              </a:defRPr>
            </a:pPr>
            <a:r>
              <a:rPr i="0" sz="1800" b="0">
                <a:solidFill>
                  <a:srgbClr val="374151"/>
                </a:solidFill>
                <a:latin typeface="Poppins"/>
              </a:rPr>
              <a:t>用数据解码中国五大传统节日的经济与文化影响力，揭示节日背后的消费与参与规模。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321800" y="1231900"/>
            <a:ext cx="1625600" cy="16256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7" name="Picture 6" descr="63c3de1c-031b-4f17-9fa8-2b3d2800fea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0" y="1231900"/>
            <a:ext cx="1625600" cy="162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34400" y="3009900"/>
            <a:ext cx="32258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800" b="1">
                <a:solidFill>
                  <a:srgbClr val="111827"/>
                </a:solidFill>
                <a:latin typeface="Poppins"/>
              </a:defRPr>
            </a:pPr>
            <a:r>
              <a:rPr i="0" sz="1800" b="1">
                <a:solidFill>
                  <a:srgbClr val="111827"/>
                </a:solidFill>
                <a:latin typeface="Poppins"/>
              </a:rPr>
              <a:t>李思远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4400" y="3365500"/>
            <a:ext cx="322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1" sz="1400" b="0">
                <a:solidFill>
                  <a:srgbClr val="4B5563"/>
                </a:solidFill>
                <a:latin typeface="Poppins"/>
              </a:defRPr>
            </a:pPr>
            <a:r>
              <a:rPr i="1" sz="1400" b="0">
                <a:solidFill>
                  <a:srgbClr val="4B5563"/>
                </a:solidFill>
                <a:latin typeface="Poppins"/>
              </a:rPr>
              <a:t>数据分析师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36000" y="3721100"/>
            <a:ext cx="3022600" cy="4953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200" b="0">
                <a:solidFill>
                  <a:srgbClr val="4B5563"/>
                </a:solidFill>
                <a:latin typeface="Poppins"/>
              </a:defRPr>
            </a:pPr>
            <a:r>
              <a:rPr i="0" sz="1200" b="0">
                <a:solidFill>
                  <a:srgbClr val="4B5563"/>
                </a:solidFill>
                <a:latin typeface="Poppins"/>
              </a:rPr>
              <a:t>专注节日消费数据建模，曾主导文旅部年度节庆经济报告。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827000" y="1231900"/>
            <a:ext cx="1625600" cy="16256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2" name="Picture 11" descr="63c3de1c-031b-4f17-9fa8-2b3d2800fea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000" y="1231900"/>
            <a:ext cx="1625600" cy="1625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39600" y="3009900"/>
            <a:ext cx="32258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800" b="1">
                <a:solidFill>
                  <a:srgbClr val="111827"/>
                </a:solidFill>
                <a:latin typeface="Poppins"/>
              </a:defRPr>
            </a:pPr>
            <a:r>
              <a:rPr i="0" sz="1800" b="1">
                <a:solidFill>
                  <a:srgbClr val="111827"/>
                </a:solidFill>
                <a:latin typeface="Poppins"/>
              </a:rPr>
              <a:t>王可欣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039600" y="3365500"/>
            <a:ext cx="322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1" sz="1400" b="0">
                <a:solidFill>
                  <a:srgbClr val="4B5563"/>
                </a:solidFill>
                <a:latin typeface="Poppins"/>
              </a:defRPr>
            </a:pPr>
            <a:r>
              <a:rPr i="1" sz="1400" b="0">
                <a:solidFill>
                  <a:srgbClr val="4B5563"/>
                </a:solidFill>
                <a:latin typeface="Poppins"/>
              </a:rPr>
              <a:t>文化研究员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41200" y="3721100"/>
            <a:ext cx="3022600" cy="4953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200" b="0">
                <a:solidFill>
                  <a:srgbClr val="4B5563"/>
                </a:solidFill>
                <a:latin typeface="Poppins"/>
              </a:defRPr>
            </a:pPr>
            <a:r>
              <a:rPr i="0" sz="1200" b="0">
                <a:solidFill>
                  <a:srgbClr val="4B5563"/>
                </a:solidFill>
                <a:latin typeface="Poppins"/>
              </a:rPr>
              <a:t>十年田野调查经验，擅长将民俗转化为可视化指标。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21800" y="4521200"/>
            <a:ext cx="1625600" cy="16256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7" name="Picture 16" descr="63c3de1c-031b-4f17-9fa8-2b3d2800fea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0" y="4521200"/>
            <a:ext cx="1625600" cy="1625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534400" y="6299200"/>
            <a:ext cx="32258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800" b="1">
                <a:solidFill>
                  <a:srgbClr val="111827"/>
                </a:solidFill>
                <a:latin typeface="Poppins"/>
              </a:defRPr>
            </a:pPr>
            <a:r>
              <a:rPr i="0" sz="1800" b="1">
                <a:solidFill>
                  <a:srgbClr val="111827"/>
                </a:solidFill>
                <a:latin typeface="Poppins"/>
              </a:rPr>
              <a:t>陈俊霖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34400" y="6654800"/>
            <a:ext cx="322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1" sz="1400" b="0">
                <a:solidFill>
                  <a:srgbClr val="4B5563"/>
                </a:solidFill>
                <a:latin typeface="Poppins"/>
              </a:defRPr>
            </a:pPr>
            <a:r>
              <a:rPr i="1" sz="1400" b="0">
                <a:solidFill>
                  <a:srgbClr val="4B5563"/>
                </a:solidFill>
                <a:latin typeface="Poppins"/>
              </a:rPr>
              <a:t>可视化设计师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6000" y="7010400"/>
            <a:ext cx="3022600" cy="4953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200" b="0">
                <a:solidFill>
                  <a:srgbClr val="4B5563"/>
                </a:solidFill>
                <a:latin typeface="Poppins"/>
              </a:defRPr>
            </a:pPr>
            <a:r>
              <a:rPr i="0" sz="1200" b="0">
                <a:solidFill>
                  <a:srgbClr val="4B5563"/>
                </a:solidFill>
                <a:latin typeface="Poppins"/>
              </a:rPr>
              <a:t>把复杂数据转化为动人故事，作品获亚洲信息图金奖。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406400"/>
            <a:ext cx="9779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非遗项目TOP10影响力榜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1371600"/>
            <a:ext cx="1219200" cy="50800"/>
          </a:xfrm>
          <a:prstGeom prst="roundRect">
            <a:avLst>
              <a:gd name="adj" fmla="val 1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4" name="Picture 3" descr="3eae366f-410f-4654-ab02-a8b2a82e24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0" y="406400"/>
            <a:ext cx="40640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0" y="3251200"/>
            <a:ext cx="6477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4800" b="1">
                <a:solidFill>
                  <a:srgbClr val="111827"/>
                </a:solidFill>
                <a:latin typeface="Poppins"/>
              </a:defRPr>
            </a:pPr>
            <a:r>
              <a:rPr i="0" sz="4800" b="1">
                <a:solidFill>
                  <a:srgbClr val="111827"/>
                </a:solidFill>
                <a:latin typeface="Poppins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1500" y="3352800"/>
            <a:ext cx="6108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400" b="1">
                <a:solidFill>
                  <a:srgbClr val="111827"/>
                </a:solidFill>
                <a:latin typeface="Poppins"/>
              </a:defRPr>
            </a:pPr>
            <a:r>
              <a:rPr i="0" sz="2400" b="1">
                <a:solidFill>
                  <a:srgbClr val="111827"/>
                </a:solidFill>
                <a:latin typeface="Poppins"/>
              </a:rPr>
              <a:t>京剧：230年剧龄，全国专业院团156家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1500" y="3911600"/>
            <a:ext cx="6108700" cy="330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年演出1.2万场，观众1,100万人次，稳居戏曲榜首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1200" y="3251200"/>
            <a:ext cx="7747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4800" b="1">
                <a:solidFill>
                  <a:srgbClr val="111827"/>
                </a:solidFill>
                <a:latin typeface="Poppins"/>
              </a:defRPr>
            </a:pPr>
            <a:r>
              <a:rPr i="0" sz="4800" b="1">
                <a:solidFill>
                  <a:srgbClr val="111827"/>
                </a:solidFill>
                <a:latin typeface="Poppins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3700" y="3352800"/>
            <a:ext cx="5981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400" b="1">
                <a:solidFill>
                  <a:srgbClr val="111827"/>
                </a:solidFill>
                <a:latin typeface="Poppins"/>
              </a:defRPr>
            </a:pPr>
            <a:r>
              <a:rPr i="0" sz="2400" b="1">
                <a:solidFill>
                  <a:srgbClr val="111827"/>
                </a:solidFill>
                <a:latin typeface="Poppins"/>
              </a:rPr>
              <a:t>书法：3,000年传承，全国学习者4,200万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83700" y="3911600"/>
            <a:ext cx="5981700" cy="330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年市场规模580亿元，文化消费核心项目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6000" y="4648200"/>
            <a:ext cx="787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4800" b="1">
                <a:solidFill>
                  <a:srgbClr val="111827"/>
                </a:solidFill>
                <a:latin typeface="Poppins"/>
              </a:defRPr>
            </a:pPr>
            <a:r>
              <a:rPr i="0" sz="4800" b="1">
                <a:solidFill>
                  <a:srgbClr val="111827"/>
                </a:solidFill>
                <a:latin typeface="Poppins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4749800"/>
            <a:ext cx="59690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400" b="1">
                <a:solidFill>
                  <a:srgbClr val="111827"/>
                </a:solidFill>
                <a:latin typeface="Poppins"/>
              </a:defRPr>
            </a:pPr>
            <a:r>
              <a:rPr i="0" sz="2400" b="1">
                <a:solidFill>
                  <a:srgbClr val="111827"/>
                </a:solidFill>
                <a:latin typeface="Poppins"/>
              </a:rPr>
              <a:t>中医：古籍13,000部，诊疗人次9.6亿/年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5308600"/>
            <a:ext cx="5969000" cy="330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产业规模8,500亿元，健康经济支柱</a:t>
            </a:r>
          </a:p>
        </p:txBody>
      </p:sp>
      <p:pic>
        <p:nvPicPr>
          <p:cNvPr id="14" name="Picture 13" descr="b5888330-deb7-432c-9e55-ce71a0d4765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28000"/>
            <a:ext cx="16256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406400"/>
            <a:ext cx="142494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传统文化复兴的3大引擎</a:t>
            </a:r>
          </a:p>
        </p:txBody>
      </p:sp>
      <p:pic>
        <p:nvPicPr>
          <p:cNvPr id="3" name="Picture 2" descr="4eb5d90f-d047-4052-84b3-0ab0dd240a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574800"/>
            <a:ext cx="6705600" cy="7162800"/>
          </a:xfrm>
          <a:prstGeom prst="rect">
            <a:avLst/>
          </a:prstGeom>
        </p:spPr>
      </p:pic>
      <p:pic>
        <p:nvPicPr>
          <p:cNvPr id="4" name="Picture 3" descr="1b6c8ed4-a875-4d1d-a7f3-9f2c0bf2ef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590800"/>
            <a:ext cx="304800" cy="30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4400" y="1651000"/>
            <a:ext cx="6731000" cy="1117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800" b="0">
                <a:solidFill>
                  <a:srgbClr val="374151"/>
                </a:solidFill>
                <a:latin typeface="Poppins"/>
              </a:defRPr>
            </a:pPr>
            <a:r>
              <a:rPr i="0" sz="1800" b="0">
                <a:solidFill>
                  <a:srgbClr val="374151"/>
                </a:solidFill>
                <a:latin typeface="Poppins"/>
              </a:rPr>
              <a:t>政策、数字与教育三大引擎协同发力，推动传统文化从“活起来”到“火起来”，2025年核心产业规模剑指3万亿元，占GDP 7%，打造全球文化经济新增长极。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34400" y="3175000"/>
            <a:ext cx="609600" cy="6096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347200" y="3175000"/>
            <a:ext cx="59182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政策引擎：1,400亿元财政撬动110万人就业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347200" y="3632200"/>
            <a:ext cx="609600" cy="25400"/>
          </a:xfrm>
          <a:prstGeom prst="roundRect">
            <a:avLst>
              <a:gd name="adj" fmla="val 2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347200" y="3810000"/>
            <a:ext cx="5918200" cy="990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2017-2023年中央+地方投入1,400亿元，建成3,500个非遗工坊，覆盖987个贫困县，人均年增收8,200元，形成“非遗+扶贫”可持续模式。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534400" y="5105400"/>
            <a:ext cx="609600" cy="6096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9347200" y="5105400"/>
            <a:ext cx="59182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数字引擎：8,500亿次播放点燃4.2亿粉丝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347200" y="5562600"/>
            <a:ext cx="609600" cy="25400"/>
          </a:xfrm>
          <a:prstGeom prst="roundRect">
            <a:avLst>
              <a:gd name="adj" fmla="val 2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9347200" y="5740400"/>
            <a:ext cx="5918200" cy="990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抖音国风话题播放量8,500亿次，B站38万传统文化UP主圈粉4.2亿，故宫IP衍生品年销15亿元，增速52%，线上国潮成为年轻流量主阵地。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534400" y="7035800"/>
            <a:ext cx="609600" cy="6096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347200" y="7035800"/>
            <a:ext cx="59182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教育引擎：2,000万学生诵读230篇古诗文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47200" y="7493000"/>
            <a:ext cx="609600" cy="25400"/>
          </a:xfrm>
          <a:prstGeom prst="roundRect">
            <a:avLst>
              <a:gd name="adj" fmla="val 2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9347200" y="7670800"/>
            <a:ext cx="5918200" cy="990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全国1,200所高校设国学课，中小学古诗文增至230篇、占比30%，中华经典诵读覆盖2,000万学生，年均活动5万场，传统文化进校园成常态。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0" y="3124200"/>
            <a:ext cx="5689600" cy="4064000"/>
          </a:xfrm>
          <a:prstGeom prst="roundRect">
            <a:avLst>
              <a:gd name="adj" fmla="val 5000"/>
            </a:avLst>
          </a:prstGeom>
          <a:noFill/>
          <a:ln>
            <a:noFill/>
          </a:ln>
          <a:effectLst>
            <a:outerShdw blurRad="190500" dir="90000" dist="127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9" name="Picture 18" descr="afee99e1-c5d0-44a6-89e2-f80dfff5621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124200"/>
            <a:ext cx="5689600" cy="406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