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开场先抛出时间跨度震撼点——5000年传承、3600年文字不断代，建立权威感；接着用“汉字3500常用字、14亿使用人口”把抽象文化转为可感数据；随后连举古籍、诗词曲小说数量，展示体量之庞大；再以“非遗1557项、世界级43项全球第一”凸显当代活力；最后落回生活，指出24节气+八大节日覆盖98%县市，让听众瞬间关联自身经验，形成首尾呼应的“宏观—微观”闭环，为后续深入专题铺垫情绪与认知基础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传统文化正以全新姿态融入当代生活。从13.5万亿元的文创产业到2000亿次播放的国风音乐，从2.8万家国学培训机构到1500亿次播放的汉服话题，数据显示传统文化在数字经济时代焕发勃勃生机。更值得关注的是，全球3000万海外汉语学习者的存在，证明中华文化正在成为世界文化的重要组成部分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117600" y="2336800"/>
            <a:ext cx="6502400" cy="4064000"/>
          </a:xfrm>
          <a:prstGeom prst="roundRect">
            <a:avLst>
              <a:gd name="adj" fmla="val 5000"/>
            </a:avLst>
          </a:prstGeom>
          <a:solidFill>
            <a:srgbClr val="FFFFFF"/>
          </a:solidFill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3" name="Picture 2" descr="2ec87156-ab3c-4b5a-8fda-154411d3188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336800"/>
            <a:ext cx="6502400" cy="4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4400" y="23241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中国传统文化概览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534400" y="3390900"/>
            <a:ext cx="10160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34400" y="3746500"/>
            <a:ext cx="6731000" cy="1066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6000"/>
              </a:lnSpc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五千年未中断的文明长河：汉字承载14亿使用者，存世古籍逾20万种，非遗项目全球第一，24节气与八大节日覆盖98%县市，铸就连续3600年文字记载的文化奇观。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534400" y="5118100"/>
            <a:ext cx="6705600" cy="1295400"/>
          </a:xfrm>
          <a:prstGeom prst="roundRect">
            <a:avLst>
              <a:gd name="adj" fmla="val 7843"/>
            </a:avLst>
          </a:prstGeom>
          <a:solidFill>
            <a:srgbClr val="FFFFFF">
              <a:alpha val="50000"/>
            </a:srgbClr>
          </a:solidFill>
          <a:ln w="12700">
            <a:solidFill>
              <a:srgbClr val="E5E7EB"/>
            </a:solidFill>
          </a:ln>
          <a:effectLst>
            <a:outerShdw blurRad="25400" dir="90000" dist="12700" rotWithShape="0">
              <a:srgbClr val="000000">
                <a:alpha val="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8851900" y="5461000"/>
            <a:ext cx="609600" cy="609600"/>
          </a:xfrm>
          <a:prstGeom prst="roundRect">
            <a:avLst>
              <a:gd name="adj" fmla="val 5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055100" y="5613400"/>
            <a:ext cx="228600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1">
                <a:solidFill>
                  <a:srgbClr val="FFFFFF"/>
                </a:solidFill>
                <a:latin typeface="Poppins"/>
              </a:defRPr>
            </a:pPr>
            <a:r>
              <a:rPr i="0" sz="1600" b="1">
                <a:solidFill>
                  <a:srgbClr val="FFFFFF"/>
                </a:solidFill>
                <a:latin typeface="Poppins"/>
              </a:rPr>
              <a:t>李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64700" y="5435600"/>
            <a:ext cx="12700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李思远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664700" y="5791200"/>
            <a:ext cx="1270000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4B5563"/>
                </a:solidFill>
                <a:latin typeface="Poppins"/>
              </a:defRPr>
            </a:pPr>
            <a:r>
              <a:rPr i="0" sz="1600" b="0">
                <a:solidFill>
                  <a:srgbClr val="4B5563"/>
                </a:solidFill>
                <a:latin typeface="Poppins"/>
              </a:rPr>
              <a:t>2024-06-20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7fb898b7-9c01-42c0-a27a-3773e2cb086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251200" cy="9144000"/>
          </a:xfrm>
          <a:prstGeom prst="rect">
            <a:avLst/>
          </a:prstGeom>
        </p:spPr>
      </p:pic>
      <p:pic>
        <p:nvPicPr>
          <p:cNvPr id="3" name="Picture 2" descr="7fb898b7-9c01-42c0-a27a-3773e2cb086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00" y="0"/>
            <a:ext cx="3251200" cy="914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6000" y="2362200"/>
            <a:ext cx="142494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传统文化的当代表达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6000" y="3733800"/>
            <a:ext cx="449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4B5563"/>
                </a:solidFill>
                <a:latin typeface="Poppins"/>
              </a:defRPr>
            </a:pPr>
            <a:r>
              <a:rPr i="0" sz="1400" b="0">
                <a:solidFill>
                  <a:srgbClr val="4B5563"/>
                </a:solidFill>
                <a:latin typeface="Poppins"/>
              </a:rPr>
              <a:t>文创产业营收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6000" y="4191000"/>
            <a:ext cx="449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9333EA"/>
                </a:solidFill>
                <a:latin typeface="Poppins"/>
              </a:defRPr>
            </a:pPr>
            <a:r>
              <a:rPr i="0" sz="6000" b="1">
                <a:solidFill>
                  <a:srgbClr val="9333EA"/>
                </a:solidFill>
                <a:latin typeface="Poppins"/>
              </a:rPr>
              <a:t>13.5万亿元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016000" y="5156200"/>
            <a:ext cx="4470400" cy="1016000"/>
          </a:xfrm>
          <a:prstGeom prst="roundRect">
            <a:avLst>
              <a:gd name="adj" fmla="val 10000"/>
            </a:avLst>
          </a:prstGeom>
          <a:solidFill>
            <a:srgbClr val="8B5CF6">
              <a:alpha val="8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270000" y="5410200"/>
            <a:ext cx="39878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2023年文创产业营收占GDP比重达11.2%，成为国民经济重要支柱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892800" y="3733800"/>
            <a:ext cx="449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4B5563"/>
                </a:solidFill>
                <a:latin typeface="Poppins"/>
              </a:defRPr>
            </a:pPr>
            <a:r>
              <a:rPr i="0" sz="1400" b="0">
                <a:solidFill>
                  <a:srgbClr val="4B5563"/>
                </a:solidFill>
                <a:latin typeface="Poppins"/>
              </a:rPr>
              <a:t>国风音乐播放量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2800" y="4191000"/>
            <a:ext cx="449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9333EA"/>
                </a:solidFill>
                <a:latin typeface="Poppins"/>
              </a:defRPr>
            </a:pPr>
            <a:r>
              <a:rPr i="0" sz="6000" b="1">
                <a:solidFill>
                  <a:srgbClr val="9333EA"/>
                </a:solidFill>
                <a:latin typeface="Poppins"/>
              </a:rPr>
              <a:t>2000亿次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92800" y="5156200"/>
            <a:ext cx="4470400" cy="1016000"/>
          </a:xfrm>
          <a:prstGeom prst="roundRect">
            <a:avLst>
              <a:gd name="adj" fmla="val 10000"/>
            </a:avLst>
          </a:prstGeom>
          <a:solidFill>
            <a:srgbClr val="8B5CF6">
              <a:alpha val="8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146800" y="5410200"/>
            <a:ext cx="39878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国风音乐年播放量突破2000亿次，B站国风UP主超50万人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69600" y="3733800"/>
            <a:ext cx="4495800" cy="25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4B5563"/>
                </a:solidFill>
                <a:latin typeface="Poppins"/>
              </a:defRPr>
            </a:pPr>
            <a:r>
              <a:rPr i="0" sz="1400" b="0">
                <a:solidFill>
                  <a:srgbClr val="4B5563"/>
                </a:solidFill>
                <a:latin typeface="Poppins"/>
              </a:rPr>
              <a:t>海外汉语学习者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769600" y="4191000"/>
            <a:ext cx="44958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70000"/>
              </a:lnSpc>
              <a:defRPr i="0" sz="6000" b="1">
                <a:solidFill>
                  <a:srgbClr val="9333EA"/>
                </a:solidFill>
                <a:latin typeface="Poppins"/>
              </a:defRPr>
            </a:pPr>
            <a:r>
              <a:rPr i="0" sz="6000" b="1">
                <a:solidFill>
                  <a:srgbClr val="9333EA"/>
                </a:solidFill>
                <a:latin typeface="Poppins"/>
              </a:rPr>
              <a:t>3000万+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0769600" y="5156200"/>
            <a:ext cx="4470400" cy="1016000"/>
          </a:xfrm>
          <a:prstGeom prst="roundRect">
            <a:avLst>
              <a:gd name="adj" fmla="val 10000"/>
            </a:avLst>
          </a:prstGeom>
          <a:solidFill>
            <a:srgbClr val="8B5CF6">
              <a:alpha val="8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1023600" y="5410200"/>
            <a:ext cx="39878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全球162国建立498所孔子学院，海外汉语学习者超3000万人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