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9"/>
  </p:notesMasterIdLst>
  <p:sldIdLst>
    <p:sldId id="256" r:id="rId2"/>
    <p:sldId id="261" r:id="rId3"/>
    <p:sldId id="258" r:id="rId4"/>
    <p:sldId id="259" r:id="rId5"/>
    <p:sldId id="257" r:id="rId6"/>
    <p:sldId id="260" r:id="rId7"/>
    <p:sldId id="262" r:id="rId8"/>
    <p:sldId id="277" r:id="rId9"/>
    <p:sldId id="278" r:id="rId10"/>
    <p:sldId id="263" r:id="rId11"/>
    <p:sldId id="264" r:id="rId12"/>
    <p:sldId id="265" r:id="rId13"/>
    <p:sldId id="271" r:id="rId14"/>
    <p:sldId id="266" r:id="rId15"/>
    <p:sldId id="267" r:id="rId16"/>
    <p:sldId id="279" r:id="rId17"/>
    <p:sldId id="280" r:id="rId18"/>
    <p:sldId id="281" r:id="rId19"/>
    <p:sldId id="268" r:id="rId20"/>
    <p:sldId id="276" r:id="rId21"/>
    <p:sldId id="272" r:id="rId22"/>
    <p:sldId id="270" r:id="rId23"/>
    <p:sldId id="283" r:id="rId24"/>
    <p:sldId id="275" r:id="rId25"/>
    <p:sldId id="273" r:id="rId26"/>
    <p:sldId id="274"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1798" autoAdjust="0"/>
  </p:normalViewPr>
  <p:slideViewPr>
    <p:cSldViewPr snapToGrid="0">
      <p:cViewPr varScale="1">
        <p:scale>
          <a:sx n="97" d="100"/>
          <a:sy n="97" d="100"/>
        </p:scale>
        <p:origin x="8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F989A-A5E0-4633-A511-5C3F7DEF08A2}"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4D000-9167-434C-B174-0A562AF7A1C8}" type="slidenum">
              <a:rPr lang="en-US" smtClean="0"/>
              <a:t>‹#›</a:t>
            </a:fld>
            <a:endParaRPr lang="en-US"/>
          </a:p>
        </p:txBody>
      </p:sp>
    </p:spTree>
    <p:extLst>
      <p:ext uri="{BB962C8B-B14F-4D97-AF65-F5344CB8AC3E}">
        <p14:creationId xmlns:p14="http://schemas.microsoft.com/office/powerpoint/2010/main" val="231551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Leukemia: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Blood cancer caused by increased abnormal white blood cell production in the body 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suppresses the production of normal blood cells.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a:t>
            </a:fld>
            <a:endParaRPr lang="en-US"/>
          </a:p>
        </p:txBody>
      </p:sp>
    </p:spTree>
    <p:extLst>
      <p:ext uri="{BB962C8B-B14F-4D97-AF65-F5344CB8AC3E}">
        <p14:creationId xmlns:p14="http://schemas.microsoft.com/office/powerpoint/2010/main" val="115666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indication that this can identify important genes</a:t>
            </a:r>
          </a:p>
        </p:txBody>
      </p:sp>
      <p:sp>
        <p:nvSpPr>
          <p:cNvPr id="4" name="Slide Number Placeholder 3"/>
          <p:cNvSpPr>
            <a:spLocks noGrp="1"/>
          </p:cNvSpPr>
          <p:nvPr>
            <p:ph type="sldNum" sz="quarter" idx="5"/>
          </p:nvPr>
        </p:nvSpPr>
        <p:spPr/>
        <p:txBody>
          <a:bodyPr/>
          <a:lstStyle/>
          <a:p>
            <a:fld id="{81D4D000-9167-434C-B174-0A562AF7A1C8}" type="slidenum">
              <a:rPr lang="en-US" smtClean="0"/>
              <a:t>11</a:t>
            </a:fld>
            <a:endParaRPr lang="en-US"/>
          </a:p>
        </p:txBody>
      </p:sp>
    </p:spTree>
    <p:extLst>
      <p:ext uri="{BB962C8B-B14F-4D97-AF65-F5344CB8AC3E}">
        <p14:creationId xmlns:p14="http://schemas.microsoft.com/office/powerpoint/2010/main" val="364987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model</a:t>
            </a:r>
          </a:p>
          <a:p>
            <a:r>
              <a:rPr lang="en-US" dirty="0"/>
              <a:t>Maintain interpretability.</a:t>
            </a:r>
          </a:p>
          <a:p>
            <a:r>
              <a:rPr lang="en-US" dirty="0"/>
              <a:t>Scikit learn</a:t>
            </a:r>
          </a:p>
        </p:txBody>
      </p:sp>
      <p:sp>
        <p:nvSpPr>
          <p:cNvPr id="4" name="Slide Number Placeholder 3"/>
          <p:cNvSpPr>
            <a:spLocks noGrp="1"/>
          </p:cNvSpPr>
          <p:nvPr>
            <p:ph type="sldNum" sz="quarter" idx="5"/>
          </p:nvPr>
        </p:nvSpPr>
        <p:spPr/>
        <p:txBody>
          <a:bodyPr/>
          <a:lstStyle/>
          <a:p>
            <a:fld id="{81D4D000-9167-434C-B174-0A562AF7A1C8}" type="slidenum">
              <a:rPr lang="en-US" smtClean="0"/>
              <a:t>12</a:t>
            </a:fld>
            <a:endParaRPr lang="en-US"/>
          </a:p>
        </p:txBody>
      </p:sp>
    </p:spTree>
    <p:extLst>
      <p:ext uri="{BB962C8B-B14F-4D97-AF65-F5344CB8AC3E}">
        <p14:creationId xmlns:p14="http://schemas.microsoft.com/office/powerpoint/2010/main" val="420560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because we want a lot of the weights to be 0. </a:t>
            </a:r>
          </a:p>
        </p:txBody>
      </p:sp>
      <p:sp>
        <p:nvSpPr>
          <p:cNvPr id="4" name="Slide Number Placeholder 3"/>
          <p:cNvSpPr>
            <a:spLocks noGrp="1"/>
          </p:cNvSpPr>
          <p:nvPr>
            <p:ph type="sldNum" sz="quarter" idx="5"/>
          </p:nvPr>
        </p:nvSpPr>
        <p:spPr/>
        <p:txBody>
          <a:bodyPr/>
          <a:lstStyle/>
          <a:p>
            <a:fld id="{81D4D000-9167-434C-B174-0A562AF7A1C8}" type="slidenum">
              <a:rPr lang="en-US" smtClean="0"/>
              <a:t>13</a:t>
            </a:fld>
            <a:endParaRPr lang="en-US"/>
          </a:p>
        </p:txBody>
      </p:sp>
    </p:spTree>
    <p:extLst>
      <p:ext uri="{BB962C8B-B14F-4D97-AF65-F5344CB8AC3E}">
        <p14:creationId xmlns:p14="http://schemas.microsoft.com/office/powerpoint/2010/main" val="3847716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see how different data preparation schemes impacted the accuracy of the results</a:t>
            </a:r>
          </a:p>
        </p:txBody>
      </p:sp>
      <p:sp>
        <p:nvSpPr>
          <p:cNvPr id="4" name="Slide Number Placeholder 3"/>
          <p:cNvSpPr>
            <a:spLocks noGrp="1"/>
          </p:cNvSpPr>
          <p:nvPr>
            <p:ph type="sldNum" sz="quarter" idx="5"/>
          </p:nvPr>
        </p:nvSpPr>
        <p:spPr/>
        <p:txBody>
          <a:bodyPr/>
          <a:lstStyle/>
          <a:p>
            <a:fld id="{81D4D000-9167-434C-B174-0A562AF7A1C8}" type="slidenum">
              <a:rPr lang="en-US" smtClean="0"/>
              <a:t>14</a:t>
            </a:fld>
            <a:endParaRPr lang="en-US"/>
          </a:p>
        </p:txBody>
      </p:sp>
    </p:spTree>
    <p:extLst>
      <p:ext uri="{BB962C8B-B14F-4D97-AF65-F5344CB8AC3E}">
        <p14:creationId xmlns:p14="http://schemas.microsoft.com/office/powerpoint/2010/main" val="4129063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idea for why not normalizing is the best is that allows the model to learn the significance of each feature by itself and determine the best weights without augmenting the data by converting everything into relative values. </a:t>
            </a:r>
          </a:p>
          <a:p>
            <a:endParaRPr lang="en-US" dirty="0"/>
          </a:p>
          <a:p>
            <a:r>
              <a:rPr lang="en-US" dirty="0"/>
              <a:t>There might be other reasons: </a:t>
            </a:r>
          </a:p>
          <a:p>
            <a:pPr marL="171450" indent="-171450">
              <a:buFontTx/>
              <a:buChar char="-"/>
            </a:pPr>
            <a:r>
              <a:rPr lang="en-US" dirty="0"/>
              <a:t>Some genes might strictly be related to inhibition or presence of certain leukemia subtypes, so not normalizing actually better expresses the degree in which some subtypes are present or not.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16</a:t>
            </a:fld>
            <a:endParaRPr lang="en-US"/>
          </a:p>
        </p:txBody>
      </p:sp>
    </p:spTree>
    <p:extLst>
      <p:ext uri="{BB962C8B-B14F-4D97-AF65-F5344CB8AC3E}">
        <p14:creationId xmlns:p14="http://schemas.microsoft.com/office/powerpoint/2010/main" val="107905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too many errors, but the largest errors are when we misclassify </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a:p>
            <a:r>
              <a:rPr lang="en-US" dirty="0"/>
              <a:t>Mistakes tell us about the feature space in which this data exists</a:t>
            </a:r>
          </a:p>
        </p:txBody>
      </p:sp>
      <p:sp>
        <p:nvSpPr>
          <p:cNvPr id="4" name="Slide Number Placeholder 3"/>
          <p:cNvSpPr>
            <a:spLocks noGrp="1"/>
          </p:cNvSpPr>
          <p:nvPr>
            <p:ph type="sldNum" sz="quarter" idx="5"/>
          </p:nvPr>
        </p:nvSpPr>
        <p:spPr/>
        <p:txBody>
          <a:bodyPr/>
          <a:lstStyle/>
          <a:p>
            <a:fld id="{81D4D000-9167-434C-B174-0A562AF7A1C8}" type="slidenum">
              <a:rPr lang="en-US" smtClean="0"/>
              <a:t>17</a:t>
            </a:fld>
            <a:endParaRPr lang="en-US"/>
          </a:p>
        </p:txBody>
      </p:sp>
    </p:spTree>
    <p:extLst>
      <p:ext uri="{BB962C8B-B14F-4D97-AF65-F5344CB8AC3E}">
        <p14:creationId xmlns:p14="http://schemas.microsoft.com/office/powerpoint/2010/main" val="781379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 line with the idea that not all genes are relevant in identifying whether someone has leukemia or not. </a:t>
            </a:r>
          </a:p>
          <a:p>
            <a:endParaRPr lang="en-US" dirty="0"/>
          </a:p>
          <a:p>
            <a:r>
              <a:rPr lang="en-US" dirty="0"/>
              <a:t>Number doesn’t match the significant features found because we also need knowledge about classifying what isn’t the specific leukemia subtype. </a:t>
            </a:r>
          </a:p>
        </p:txBody>
      </p:sp>
      <p:sp>
        <p:nvSpPr>
          <p:cNvPr id="4" name="Slide Number Placeholder 3"/>
          <p:cNvSpPr>
            <a:spLocks noGrp="1"/>
          </p:cNvSpPr>
          <p:nvPr>
            <p:ph type="sldNum" sz="quarter" idx="5"/>
          </p:nvPr>
        </p:nvSpPr>
        <p:spPr/>
        <p:txBody>
          <a:bodyPr/>
          <a:lstStyle/>
          <a:p>
            <a:fld id="{81D4D000-9167-434C-B174-0A562AF7A1C8}" type="slidenum">
              <a:rPr lang="en-US" smtClean="0"/>
              <a:t>18</a:t>
            </a:fld>
            <a:endParaRPr lang="en-US"/>
          </a:p>
        </p:txBody>
      </p:sp>
    </p:spTree>
    <p:extLst>
      <p:ext uri="{BB962C8B-B14F-4D97-AF65-F5344CB8AC3E}">
        <p14:creationId xmlns:p14="http://schemas.microsoft.com/office/powerpoint/2010/main" val="403992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Cosine similarity is a measure of similarity between two non-zero vectors of an inner product space.</a:t>
            </a:r>
          </a:p>
          <a:p>
            <a:endParaRPr lang="en-US" b="0" i="0" dirty="0">
              <a:solidFill>
                <a:srgbClr val="4D5156"/>
              </a:solidFill>
              <a:effectLst/>
              <a:latin typeface="arial" panose="020B0604020202020204" pitchFamily="34" charset="0"/>
            </a:endParaRPr>
          </a:p>
          <a:p>
            <a:r>
              <a:rPr lang="en-US" dirty="0"/>
              <a:t>The more green means that the more similar the weights are and the more red means the more opposite or opposed the weight vectors are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So this table gives us an idea of how similar the learned weights were to each other.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19</a:t>
            </a:fld>
            <a:endParaRPr lang="en-US"/>
          </a:p>
        </p:txBody>
      </p:sp>
    </p:spTree>
    <p:extLst>
      <p:ext uri="{BB962C8B-B14F-4D97-AF65-F5344CB8AC3E}">
        <p14:creationId xmlns:p14="http://schemas.microsoft.com/office/powerpoint/2010/main" val="38998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 of genes that we can check out. </a:t>
            </a:r>
          </a:p>
          <a:p>
            <a:endParaRPr lang="en-US" dirty="0"/>
          </a:p>
          <a:p>
            <a:r>
              <a:rPr lang="en-US" dirty="0"/>
              <a:t>In logistic regression a more positive product between weights and the feature means that it’s more likely to be some class</a:t>
            </a:r>
          </a:p>
          <a:p>
            <a:r>
              <a:rPr lang="en-US" dirty="0"/>
              <a:t>And more negative products indicate that it’s less likely to be some class.</a:t>
            </a:r>
          </a:p>
          <a:p>
            <a:endParaRPr lang="en-US" dirty="0"/>
          </a:p>
          <a:p>
            <a:r>
              <a:rPr lang="en-US" dirty="0"/>
              <a:t>We can use these weights as indicators of specific subtypes of leukemia. </a:t>
            </a:r>
          </a:p>
          <a:p>
            <a:endParaRPr lang="en-US" dirty="0"/>
          </a:p>
          <a:p>
            <a:r>
              <a:rPr lang="en-US" dirty="0"/>
              <a:t>Haven’t checked them out yet because there’s a lot of them, which is why one of the challenges is determining the significance of the results because there’s so many results. </a:t>
            </a:r>
          </a:p>
        </p:txBody>
      </p:sp>
      <p:sp>
        <p:nvSpPr>
          <p:cNvPr id="4" name="Slide Number Placeholder 3"/>
          <p:cNvSpPr>
            <a:spLocks noGrp="1"/>
          </p:cNvSpPr>
          <p:nvPr>
            <p:ph type="sldNum" sz="quarter" idx="5"/>
          </p:nvPr>
        </p:nvSpPr>
        <p:spPr/>
        <p:txBody>
          <a:bodyPr/>
          <a:lstStyle/>
          <a:p>
            <a:fld id="{81D4D000-9167-434C-B174-0A562AF7A1C8}" type="slidenum">
              <a:rPr lang="en-US" smtClean="0"/>
              <a:t>20</a:t>
            </a:fld>
            <a:endParaRPr lang="en-US"/>
          </a:p>
        </p:txBody>
      </p:sp>
    </p:spTree>
    <p:extLst>
      <p:ext uri="{BB962C8B-B14F-4D97-AF65-F5344CB8AC3E}">
        <p14:creationId xmlns:p14="http://schemas.microsoft.com/office/powerpoint/2010/main" val="311963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K-nearest neighbors is an instance-based learning algorithm, so it uses the data to make predictions instead of learning a model to make predictions. </a:t>
            </a:r>
          </a:p>
          <a:p>
            <a:endParaRPr lang="en-US" dirty="0"/>
          </a:p>
          <a:p>
            <a:r>
              <a:rPr lang="en-US" dirty="0"/>
              <a:t>How it works is we put in a test point and the predictions are based on the k closest neighbors from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&lt;&lt;&lt;&lt;&lt;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classes don’t have many members, so we can’t make k too high.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21</a:t>
            </a:fld>
            <a:endParaRPr lang="en-US"/>
          </a:p>
        </p:txBody>
      </p:sp>
    </p:spTree>
    <p:extLst>
      <p:ext uri="{BB962C8B-B14F-4D97-AF65-F5344CB8AC3E}">
        <p14:creationId xmlns:p14="http://schemas.microsoft.com/office/powerpoint/2010/main" val="309169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 dataset</a:t>
            </a:r>
          </a:p>
          <a:p>
            <a:r>
              <a:rPr lang="en-US" dirty="0"/>
              <a:t>which is a leukemia dataset made from: 2096 blood or bone marrow samples from acute and chronic leukemia patients, </a:t>
            </a:r>
          </a:p>
          <a:p>
            <a:r>
              <a:rPr lang="en-US" dirty="0"/>
              <a:t>Has: 17,788 genes, and 17 subtypes of leukemia and 1 </a:t>
            </a:r>
            <a:r>
              <a:rPr lang="en-US"/>
              <a:t>healthy group</a:t>
            </a: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3</a:t>
            </a:fld>
            <a:endParaRPr lang="en-US"/>
          </a:p>
        </p:txBody>
      </p:sp>
    </p:spTree>
    <p:extLst>
      <p:ext uri="{BB962C8B-B14F-4D97-AF65-F5344CB8AC3E}">
        <p14:creationId xmlns:p14="http://schemas.microsoft.com/office/powerpoint/2010/main" val="107120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accuracy is decent</a:t>
            </a:r>
          </a:p>
          <a:p>
            <a:r>
              <a:rPr lang="en-US" dirty="0"/>
              <a:t>Top 1 leaves things to be desired</a:t>
            </a:r>
          </a:p>
          <a:p>
            <a:r>
              <a:rPr lang="en-US" dirty="0"/>
              <a:t>Further analysis could give some idea of space in terms of what kind of errors are being made. </a:t>
            </a:r>
          </a:p>
        </p:txBody>
      </p:sp>
      <p:sp>
        <p:nvSpPr>
          <p:cNvPr id="4" name="Slide Number Placeholder 3"/>
          <p:cNvSpPr>
            <a:spLocks noGrp="1"/>
          </p:cNvSpPr>
          <p:nvPr>
            <p:ph type="sldNum" sz="quarter" idx="5"/>
          </p:nvPr>
        </p:nvSpPr>
        <p:spPr/>
        <p:txBody>
          <a:bodyPr/>
          <a:lstStyle/>
          <a:p>
            <a:fld id="{81D4D000-9167-434C-B174-0A562AF7A1C8}" type="slidenum">
              <a:rPr lang="en-US" smtClean="0"/>
              <a:t>22</a:t>
            </a:fld>
            <a:endParaRPr lang="en-US"/>
          </a:p>
        </p:txBody>
      </p:sp>
    </p:spTree>
    <p:extLst>
      <p:ext uri="{BB962C8B-B14F-4D97-AF65-F5344CB8AC3E}">
        <p14:creationId xmlns:p14="http://schemas.microsoft.com/office/powerpoint/2010/main" val="556839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made some of the same errors, but with more types of errors. </a:t>
            </a:r>
          </a:p>
          <a:p>
            <a:endParaRPr lang="en-US" dirty="0"/>
          </a:p>
          <a:p>
            <a:r>
              <a:rPr lang="en-US" dirty="0"/>
              <a:t>Still misclassifies</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23</a:t>
            </a:fld>
            <a:endParaRPr lang="en-US"/>
          </a:p>
        </p:txBody>
      </p:sp>
    </p:spTree>
    <p:extLst>
      <p:ext uri="{BB962C8B-B14F-4D97-AF65-F5344CB8AC3E}">
        <p14:creationId xmlns:p14="http://schemas.microsoft.com/office/powerpoint/2010/main" val="191826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Do this in the near future for the report. Especially for significance of gene data and leukemia subtype gene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went with L1 because we wanted to incentivize the weights towards 0 if they aren’t impactful</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24</a:t>
            </a:fld>
            <a:endParaRPr lang="en-US"/>
          </a:p>
        </p:txBody>
      </p:sp>
    </p:spTree>
    <p:extLst>
      <p:ext uri="{BB962C8B-B14F-4D97-AF65-F5344CB8AC3E}">
        <p14:creationId xmlns:p14="http://schemas.microsoft.com/office/powerpoint/2010/main" val="312680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Analyzing shared significant features seems like a possible method for finding important genes involved in a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works pretty well in terms of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K-Nearest Neighbors doesn’t work as well as Logistic Regression</a:t>
            </a:r>
          </a:p>
        </p:txBody>
      </p:sp>
      <p:sp>
        <p:nvSpPr>
          <p:cNvPr id="4" name="Slide Number Placeholder 3"/>
          <p:cNvSpPr>
            <a:spLocks noGrp="1"/>
          </p:cNvSpPr>
          <p:nvPr>
            <p:ph type="sldNum" sz="quarter" idx="5"/>
          </p:nvPr>
        </p:nvSpPr>
        <p:spPr/>
        <p:txBody>
          <a:bodyPr/>
          <a:lstStyle/>
          <a:p>
            <a:fld id="{81D4D000-9167-434C-B174-0A562AF7A1C8}" type="slidenum">
              <a:rPr lang="en-US" smtClean="0"/>
              <a:t>25</a:t>
            </a:fld>
            <a:endParaRPr lang="en-US"/>
          </a:p>
        </p:txBody>
      </p:sp>
    </p:spTree>
    <p:extLst>
      <p:ext uri="{BB962C8B-B14F-4D97-AF65-F5344CB8AC3E}">
        <p14:creationId xmlns:p14="http://schemas.microsoft.com/office/powerpoint/2010/main" val="268872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by counting all of the classes to get an idea of data distribution </a:t>
            </a:r>
          </a:p>
          <a:p>
            <a:r>
              <a:rPr lang="en-US" dirty="0"/>
              <a:t>High is 448 </a:t>
            </a:r>
          </a:p>
          <a:p>
            <a:r>
              <a:rPr lang="en-US" dirty="0"/>
              <a:t>Low is 13</a:t>
            </a:r>
          </a:p>
          <a:p>
            <a:endParaRPr lang="en-US" dirty="0"/>
          </a:p>
          <a:p>
            <a:r>
              <a:rPr lang="en-US" dirty="0"/>
              <a:t>Data is imbalanced</a:t>
            </a:r>
          </a:p>
        </p:txBody>
      </p:sp>
      <p:sp>
        <p:nvSpPr>
          <p:cNvPr id="4" name="Slide Number Placeholder 3"/>
          <p:cNvSpPr>
            <a:spLocks noGrp="1"/>
          </p:cNvSpPr>
          <p:nvPr>
            <p:ph type="sldNum" sz="quarter" idx="5"/>
          </p:nvPr>
        </p:nvSpPr>
        <p:spPr/>
        <p:txBody>
          <a:bodyPr/>
          <a:lstStyle/>
          <a:p>
            <a:fld id="{81D4D000-9167-434C-B174-0A562AF7A1C8}" type="slidenum">
              <a:rPr lang="en-US" smtClean="0"/>
              <a:t>4</a:t>
            </a:fld>
            <a:endParaRPr lang="en-US"/>
          </a:p>
        </p:txBody>
      </p:sp>
    </p:spTree>
    <p:extLst>
      <p:ext uri="{BB962C8B-B14F-4D97-AF65-F5344CB8AC3E}">
        <p14:creationId xmlns:p14="http://schemas.microsoft.com/office/powerpoint/2010/main" val="27496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more on interpreting our results than the papers we’ve seen that try to distinguish between methods that obtain classification results. </a:t>
            </a:r>
          </a:p>
          <a:p>
            <a:endParaRPr lang="en-US" dirty="0"/>
          </a:p>
          <a:p>
            <a:r>
              <a:rPr lang="en-US" dirty="0"/>
              <a:t>Our criteria of success is being able to identify subtypes of leukemia and the genes that are associated with leukemia or with certain subtypes of leukemia. </a:t>
            </a:r>
          </a:p>
          <a:p>
            <a:endParaRPr lang="en-US" dirty="0"/>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5</a:t>
            </a:fld>
            <a:endParaRPr lang="en-US"/>
          </a:p>
        </p:txBody>
      </p:sp>
    </p:spTree>
    <p:extLst>
      <p:ext uri="{BB962C8B-B14F-4D97-AF65-F5344CB8AC3E}">
        <p14:creationId xmlns:p14="http://schemas.microsoft.com/office/powerpoint/2010/main" val="141371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90/10 train and test split</a:t>
            </a:r>
          </a:p>
          <a:p>
            <a:endParaRPr lang="en-US" dirty="0"/>
          </a:p>
          <a:p>
            <a:r>
              <a:rPr lang="en-US" dirty="0"/>
              <a:t>Essentially we went with the tried and true method of throwing spaghetti against the wall and seeing what sticks. </a:t>
            </a:r>
          </a:p>
          <a:p>
            <a:endParaRPr lang="en-US" dirty="0"/>
          </a:p>
          <a:p>
            <a:r>
              <a:rPr lang="en-US" dirty="0"/>
              <a:t>So I wanted to try out several different approaches and see how they performed</a:t>
            </a:r>
          </a:p>
          <a:p>
            <a:endParaRPr lang="en-US" dirty="0"/>
          </a:p>
          <a:p>
            <a:r>
              <a:rPr lang="en-US" dirty="0"/>
              <a:t>Significant features </a:t>
            </a:r>
          </a:p>
          <a:p>
            <a:pPr marL="171450" indent="-171450">
              <a:buFontTx/>
              <a:buChar char="-"/>
            </a:pPr>
            <a:r>
              <a:rPr lang="en-US" dirty="0"/>
              <a:t>see which genes were significant for each subtype of leukemia</a:t>
            </a:r>
          </a:p>
          <a:p>
            <a:pPr marL="0" indent="0">
              <a:buFontTx/>
              <a:buNone/>
            </a:pPr>
            <a:endParaRPr lang="en-US" dirty="0"/>
          </a:p>
          <a:p>
            <a:pPr marL="0" indent="0">
              <a:buFontTx/>
              <a:buNone/>
            </a:pPr>
            <a:r>
              <a:rPr lang="en-US" dirty="0"/>
              <a:t>Logistic regression</a:t>
            </a:r>
          </a:p>
          <a:p>
            <a:pPr marL="171450" indent="-171450">
              <a:buFontTx/>
              <a:buChar char="-"/>
            </a:pPr>
            <a:r>
              <a:rPr lang="en-US" dirty="0"/>
              <a:t>Try different settings</a:t>
            </a:r>
          </a:p>
          <a:p>
            <a:pPr marL="171450" indent="-171450">
              <a:buFontTx/>
              <a:buChar char="-"/>
            </a:pPr>
            <a:r>
              <a:rPr lang="en-US" dirty="0"/>
              <a:t>Checked and analyzed the learned weights</a:t>
            </a:r>
          </a:p>
          <a:p>
            <a:endParaRPr lang="en-US" dirty="0"/>
          </a:p>
          <a:p>
            <a:r>
              <a:rPr lang="en-US" dirty="0"/>
              <a:t>K-nearest neighbors</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6</a:t>
            </a:fld>
            <a:endParaRPr lang="en-US"/>
          </a:p>
        </p:txBody>
      </p:sp>
    </p:spTree>
    <p:extLst>
      <p:ext uri="{BB962C8B-B14F-4D97-AF65-F5344CB8AC3E}">
        <p14:creationId xmlns:p14="http://schemas.microsoft.com/office/powerpoint/2010/main" val="219629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comparing </a:t>
            </a:r>
          </a:p>
          <a:p>
            <a:endParaRPr lang="en-US" dirty="0"/>
          </a:p>
          <a:p>
            <a:r>
              <a:rPr lang="en-US" dirty="0"/>
              <a:t>Looking at the numbers, realized that there’s probably overlap</a:t>
            </a:r>
          </a:p>
        </p:txBody>
      </p:sp>
      <p:sp>
        <p:nvSpPr>
          <p:cNvPr id="4" name="Slide Number Placeholder 3"/>
          <p:cNvSpPr>
            <a:spLocks noGrp="1"/>
          </p:cNvSpPr>
          <p:nvPr>
            <p:ph type="sldNum" sz="quarter" idx="5"/>
          </p:nvPr>
        </p:nvSpPr>
        <p:spPr/>
        <p:txBody>
          <a:bodyPr/>
          <a:lstStyle/>
          <a:p>
            <a:fld id="{81D4D000-9167-434C-B174-0A562AF7A1C8}" type="slidenum">
              <a:rPr lang="en-US" smtClean="0"/>
              <a:t>7</a:t>
            </a:fld>
            <a:endParaRPr lang="en-US"/>
          </a:p>
        </p:txBody>
      </p:sp>
    </p:spTree>
    <p:extLst>
      <p:ext uri="{BB962C8B-B14F-4D97-AF65-F5344CB8AC3E}">
        <p14:creationId xmlns:p14="http://schemas.microsoft.com/office/powerpoint/2010/main" val="483207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green</a:t>
            </a:r>
          </a:p>
          <a:p>
            <a:endParaRPr lang="en-US" dirty="0"/>
          </a:p>
          <a:p>
            <a:r>
              <a:rPr lang="en-US" dirty="0"/>
              <a:t>Gives us an idea of how similar the significant features between leukemia subtypes are. </a:t>
            </a:r>
          </a:p>
          <a:p>
            <a:endParaRPr lang="en-US" dirty="0"/>
          </a:p>
          <a:p>
            <a:r>
              <a:rPr lang="en-US" dirty="0"/>
              <a:t>Some notable things are that c-ALL/Pre-B-ALL without t(9;22) shares similar significant features with c-ALL/Pre-B-ALL with t(9;22), with a 70% overlap. </a:t>
            </a:r>
          </a:p>
        </p:txBody>
      </p:sp>
      <p:sp>
        <p:nvSpPr>
          <p:cNvPr id="4" name="Slide Number Placeholder 3"/>
          <p:cNvSpPr>
            <a:spLocks noGrp="1"/>
          </p:cNvSpPr>
          <p:nvPr>
            <p:ph type="sldNum" sz="quarter" idx="5"/>
          </p:nvPr>
        </p:nvSpPr>
        <p:spPr/>
        <p:txBody>
          <a:bodyPr/>
          <a:lstStyle/>
          <a:p>
            <a:fld id="{81D4D000-9167-434C-B174-0A562AF7A1C8}" type="slidenum">
              <a:rPr lang="en-US" smtClean="0"/>
              <a:t>8</a:t>
            </a:fld>
            <a:endParaRPr lang="en-US"/>
          </a:p>
        </p:txBody>
      </p:sp>
    </p:spTree>
    <p:extLst>
      <p:ext uri="{BB962C8B-B14F-4D97-AF65-F5344CB8AC3E}">
        <p14:creationId xmlns:p14="http://schemas.microsoft.com/office/powerpoint/2010/main" val="401409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t>Google</a:t>
            </a:r>
            <a:r>
              <a:rPr lang="en-US" b="0" i="0" u="none" dirty="0"/>
              <a:t>, I mean research,</a:t>
            </a:r>
            <a:r>
              <a:rPr lang="en-US" dirty="0"/>
              <a:t> the top shared significant features to see significance. </a:t>
            </a:r>
          </a:p>
        </p:txBody>
      </p:sp>
      <p:sp>
        <p:nvSpPr>
          <p:cNvPr id="4" name="Slide Number Placeholder 3"/>
          <p:cNvSpPr>
            <a:spLocks noGrp="1"/>
          </p:cNvSpPr>
          <p:nvPr>
            <p:ph type="sldNum" sz="quarter" idx="5"/>
          </p:nvPr>
        </p:nvSpPr>
        <p:spPr/>
        <p:txBody>
          <a:bodyPr/>
          <a:lstStyle/>
          <a:p>
            <a:fld id="{81D4D000-9167-434C-B174-0A562AF7A1C8}" type="slidenum">
              <a:rPr lang="en-US" smtClean="0"/>
              <a:t>9</a:t>
            </a:fld>
            <a:endParaRPr lang="en-US"/>
          </a:p>
        </p:txBody>
      </p:sp>
    </p:spTree>
    <p:extLst>
      <p:ext uri="{BB962C8B-B14F-4D97-AF65-F5344CB8AC3E}">
        <p14:creationId xmlns:p14="http://schemas.microsoft.com/office/powerpoint/2010/main" val="250154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shared gene</a:t>
            </a:r>
          </a:p>
        </p:txBody>
      </p:sp>
      <p:sp>
        <p:nvSpPr>
          <p:cNvPr id="4" name="Slide Number Placeholder 3"/>
          <p:cNvSpPr>
            <a:spLocks noGrp="1"/>
          </p:cNvSpPr>
          <p:nvPr>
            <p:ph type="sldNum" sz="quarter" idx="5"/>
          </p:nvPr>
        </p:nvSpPr>
        <p:spPr/>
        <p:txBody>
          <a:bodyPr/>
          <a:lstStyle/>
          <a:p>
            <a:fld id="{81D4D000-9167-434C-B174-0A562AF7A1C8}" type="slidenum">
              <a:rPr lang="en-US" smtClean="0"/>
              <a:t>10</a:t>
            </a:fld>
            <a:endParaRPr lang="en-US"/>
          </a:p>
        </p:txBody>
      </p:sp>
    </p:spTree>
    <p:extLst>
      <p:ext uri="{BB962C8B-B14F-4D97-AF65-F5344CB8AC3E}">
        <p14:creationId xmlns:p14="http://schemas.microsoft.com/office/powerpoint/2010/main" val="327626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007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882166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96555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3287771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47852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216697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15529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775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509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964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2087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Tuesday, December 15,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787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Tuesday, December 15,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6388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Tuesday, December 15,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837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8610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91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2952704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owei@cs.washington.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54323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file:///C:\Users\andre\Documents\cosine%20similarity.xlsx!Sheet1!R1C1:R19C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file:///C:\Users\andre\Documents\cse527\project\features\jaccard.xlsx!p=0.1!R1C1:R18C18" TargetMode="External"/><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DC135-DE41-49F8-93C5-72856847E1E8}"/>
              </a:ext>
            </a:extLst>
          </p:cNvPr>
          <p:cNvPicPr>
            <a:picLocks noChangeAspect="1"/>
          </p:cNvPicPr>
          <p:nvPr/>
        </p:nvPicPr>
        <p:blipFill rotWithShape="1">
          <a:blip r:embed="rId2"/>
          <a:srcRect l="15444" t="9091" r="16823"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CCD9279-5DED-4806-AF9C-3CEE974D3078}"/>
              </a:ext>
            </a:extLst>
          </p:cNvPr>
          <p:cNvSpPr>
            <a:spLocks noGrp="1"/>
          </p:cNvSpPr>
          <p:nvPr>
            <p:ph type="ctrTitle"/>
          </p:nvPr>
        </p:nvSpPr>
        <p:spPr>
          <a:xfrm>
            <a:off x="668867" y="1678666"/>
            <a:ext cx="4088190" cy="2369093"/>
          </a:xfrm>
        </p:spPr>
        <p:txBody>
          <a:bodyPr>
            <a:normAutofit/>
          </a:bodyPr>
          <a:lstStyle/>
          <a:p>
            <a:r>
              <a:rPr lang="en-US" sz="4800" dirty="0"/>
              <a:t>Leukemia Classification </a:t>
            </a:r>
          </a:p>
        </p:txBody>
      </p:sp>
      <p:sp>
        <p:nvSpPr>
          <p:cNvPr id="3" name="Subtitle 2">
            <a:extLst>
              <a:ext uri="{FF2B5EF4-FFF2-40B4-BE49-F238E27FC236}">
                <a16:creationId xmlns:a16="http://schemas.microsoft.com/office/drawing/2014/main" id="{6CBD61DE-FC22-49FE-89F1-1A151527AB8D}"/>
              </a:ext>
            </a:extLst>
          </p:cNvPr>
          <p:cNvSpPr>
            <a:spLocks noGrp="1"/>
          </p:cNvSpPr>
          <p:nvPr>
            <p:ph type="subTitle" idx="1"/>
          </p:nvPr>
        </p:nvSpPr>
        <p:spPr>
          <a:xfrm>
            <a:off x="677335" y="4050831"/>
            <a:ext cx="4079721" cy="1096901"/>
          </a:xfrm>
        </p:spPr>
        <p:txBody>
          <a:bodyPr>
            <a:normAutofit/>
          </a:bodyPr>
          <a:lstStyle/>
          <a:p>
            <a:r>
              <a:rPr lang="en-US" sz="1600" dirty="0"/>
              <a:t>CSE 527 Computational Biology</a:t>
            </a:r>
          </a:p>
          <a:p>
            <a:r>
              <a:rPr lang="en-US" sz="1600" dirty="0"/>
              <a:t>Andrew Wei, </a:t>
            </a:r>
            <a:r>
              <a:rPr lang="en-US" sz="1600" dirty="0">
                <a:hlinkClick r:id="rId3"/>
              </a:rPr>
              <a:t>nowei@cs.washington.edu</a:t>
            </a:r>
            <a:r>
              <a:rPr lang="en-US" sz="1600" dirty="0"/>
              <a:t> </a:t>
            </a:r>
          </a:p>
          <a:p>
            <a:endParaRPr lang="en-US" sz="1600" dirty="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4039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1CE343-02EE-47D4-AFF7-20CD58571A80}"/>
              </a:ext>
            </a:extLst>
          </p:cNvPr>
          <p:cNvSpPr>
            <a:spLocks noGrp="1"/>
          </p:cNvSpPr>
          <p:nvPr>
            <p:ph type="title"/>
          </p:nvPr>
        </p:nvSpPr>
        <p:spPr>
          <a:xfrm>
            <a:off x="643467" y="816638"/>
            <a:ext cx="3367359" cy="3214186"/>
          </a:xfrm>
        </p:spPr>
        <p:txBody>
          <a:bodyPr anchor="ctr">
            <a:normAutofit/>
          </a:bodyPr>
          <a:lstStyle/>
          <a:p>
            <a:r>
              <a:rPr lang="en-US" dirty="0"/>
              <a:t>Example:</a:t>
            </a:r>
            <a:br>
              <a:rPr lang="en-US" dirty="0"/>
            </a:br>
            <a:r>
              <a:rPr lang="en-US" dirty="0"/>
              <a:t>Looking at the most common significant gene</a:t>
            </a:r>
          </a:p>
        </p:txBody>
      </p:sp>
      <p:sp>
        <p:nvSpPr>
          <p:cNvPr id="3" name="Content Placeholder 2">
            <a:extLst>
              <a:ext uri="{FF2B5EF4-FFF2-40B4-BE49-F238E27FC236}">
                <a16:creationId xmlns:a16="http://schemas.microsoft.com/office/drawing/2014/main" id="{14BB2DDD-271E-4AAA-8DEB-2A848B454E41}"/>
              </a:ext>
            </a:extLst>
          </p:cNvPr>
          <p:cNvSpPr>
            <a:spLocks noGrp="1"/>
          </p:cNvSpPr>
          <p:nvPr>
            <p:ph idx="1"/>
          </p:nvPr>
        </p:nvSpPr>
        <p:spPr>
          <a:xfrm>
            <a:off x="4654295" y="816638"/>
            <a:ext cx="4930770" cy="5224724"/>
          </a:xfrm>
        </p:spPr>
        <p:txBody>
          <a:bodyPr anchor="ctr">
            <a:normAutofit/>
          </a:bodyPr>
          <a:lstStyle/>
          <a:p>
            <a:pPr marL="0" indent="0">
              <a:buNone/>
            </a:pPr>
            <a:r>
              <a:rPr lang="en-US" dirty="0"/>
              <a:t>Gene: 10487_at</a:t>
            </a:r>
          </a:p>
          <a:p>
            <a:pPr marL="0" indent="0">
              <a:buNone/>
            </a:pPr>
            <a:r>
              <a:rPr lang="en-US" dirty="0"/>
              <a:t>Shared by: 16 leukemia subtypes</a:t>
            </a:r>
          </a:p>
          <a:p>
            <a:pPr marL="0" indent="0">
              <a:buNone/>
            </a:pPr>
            <a:r>
              <a:rPr lang="en-US" dirty="0"/>
              <a:t>Description: CAP1 - CAP, adenylate cyclase-associated protein 1 (yeast)</a:t>
            </a:r>
          </a:p>
        </p:txBody>
      </p:sp>
      <p:sp>
        <p:nvSpPr>
          <p:cNvPr id="29" name="TextBox 28">
            <a:extLst>
              <a:ext uri="{FF2B5EF4-FFF2-40B4-BE49-F238E27FC236}">
                <a16:creationId xmlns:a16="http://schemas.microsoft.com/office/drawing/2014/main" id="{05AD936C-6648-4AB2-9FCF-62014911A13A}"/>
              </a:ext>
            </a:extLst>
          </p:cNvPr>
          <p:cNvSpPr txBox="1"/>
          <p:nvPr/>
        </p:nvSpPr>
        <p:spPr>
          <a:xfrm>
            <a:off x="656491" y="4030824"/>
            <a:ext cx="3367359" cy="1546577"/>
          </a:xfrm>
          <a:prstGeom prst="rect">
            <a:avLst/>
          </a:prstGeom>
          <a:noFill/>
        </p:spPr>
        <p:txBody>
          <a:bodyPr wrap="square">
            <a:spAutoFit/>
          </a:bodyPr>
          <a:lstStyle/>
          <a:p>
            <a:r>
              <a:rPr lang="en-US" sz="1050" dirty="0"/>
              <a:t>Shared by: </a:t>
            </a:r>
          </a:p>
          <a:p>
            <a:r>
              <a:rPr lang="en-US" sz="1050" dirty="0"/>
              <a:t>CLL, AML complex aberrant karyotype, AML with normal karyotype + other abnormalities, c-ALL/Pre-B-ALL without t(9;22), T-ALL, CML, AML with t(11q23)/MLL, ALL with t(12;21), c-ALL/Pre-B-ALL with t(9;22), AML with t(8;21), ALL with </a:t>
            </a:r>
            <a:r>
              <a:rPr lang="en-US" sz="1050" dirty="0" err="1"/>
              <a:t>hyperdiploid</a:t>
            </a:r>
            <a:r>
              <a:rPr lang="en-US" sz="1050" dirty="0"/>
              <a:t> karyotype, ALL with t(1;19), Pro-B-ALL with t(11q23)/MLL, AML with t(15;17), AML with inv(16)/t(16;16), mature B-ALL with t(8;14)</a:t>
            </a:r>
          </a:p>
        </p:txBody>
      </p:sp>
      <p:sp>
        <p:nvSpPr>
          <p:cNvPr id="31" name="TextBox 30">
            <a:extLst>
              <a:ext uri="{FF2B5EF4-FFF2-40B4-BE49-F238E27FC236}">
                <a16:creationId xmlns:a16="http://schemas.microsoft.com/office/drawing/2014/main" id="{DE98C777-CEAE-48EE-BDBC-D99760505986}"/>
              </a:ext>
            </a:extLst>
          </p:cNvPr>
          <p:cNvSpPr txBox="1"/>
          <p:nvPr/>
        </p:nvSpPr>
        <p:spPr>
          <a:xfrm>
            <a:off x="643466" y="5577401"/>
            <a:ext cx="3367359" cy="253916"/>
          </a:xfrm>
          <a:prstGeom prst="rect">
            <a:avLst/>
          </a:prstGeom>
          <a:noFill/>
        </p:spPr>
        <p:txBody>
          <a:bodyPr wrap="square">
            <a:spAutoFit/>
          </a:bodyPr>
          <a:lstStyle/>
          <a:p>
            <a:r>
              <a:rPr lang="en-US" sz="1050" dirty="0"/>
              <a:t>Not shared by: MDS</a:t>
            </a:r>
          </a:p>
        </p:txBody>
      </p:sp>
    </p:spTree>
    <p:extLst>
      <p:ext uri="{BB962C8B-B14F-4D97-AF65-F5344CB8AC3E}">
        <p14:creationId xmlns:p14="http://schemas.microsoft.com/office/powerpoint/2010/main" val="41475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C293-FC3D-4D5D-ADD7-2370C21A3D2B}"/>
              </a:ext>
            </a:extLst>
          </p:cNvPr>
          <p:cNvSpPr>
            <a:spLocks noGrp="1"/>
          </p:cNvSpPr>
          <p:nvPr>
            <p:ph type="title"/>
          </p:nvPr>
        </p:nvSpPr>
        <p:spPr/>
        <p:txBody>
          <a:bodyPr/>
          <a:lstStyle/>
          <a:p>
            <a:r>
              <a:rPr lang="en-US" dirty="0"/>
              <a:t>Checking significance</a:t>
            </a:r>
          </a:p>
        </p:txBody>
      </p:sp>
      <p:sp>
        <p:nvSpPr>
          <p:cNvPr id="3" name="Content Placeholder 2">
            <a:extLst>
              <a:ext uri="{FF2B5EF4-FFF2-40B4-BE49-F238E27FC236}">
                <a16:creationId xmlns:a16="http://schemas.microsoft.com/office/drawing/2014/main" id="{48A9CC9A-9FF4-4029-982D-BFF454B20333}"/>
              </a:ext>
            </a:extLst>
          </p:cNvPr>
          <p:cNvSpPr>
            <a:spLocks noGrp="1"/>
          </p:cNvSpPr>
          <p:nvPr>
            <p:ph idx="1"/>
          </p:nvPr>
        </p:nvSpPr>
        <p:spPr/>
        <p:txBody>
          <a:bodyPr/>
          <a:lstStyle/>
          <a:p>
            <a:pPr marL="0" indent="0">
              <a:buNone/>
            </a:pPr>
            <a:r>
              <a:rPr lang="en-US" dirty="0"/>
              <a:t>Gene: 10487_at</a:t>
            </a:r>
          </a:p>
          <a:p>
            <a:pPr marL="0" indent="0">
              <a:buNone/>
            </a:pPr>
            <a:r>
              <a:rPr lang="en-US" dirty="0"/>
              <a:t>Shared by: 16 leukemia types</a:t>
            </a:r>
          </a:p>
          <a:p>
            <a:pPr marL="0" indent="0">
              <a:buNone/>
            </a:pPr>
            <a:r>
              <a:rPr lang="en-US" dirty="0"/>
              <a:t>Description: CAP1 - CAP, adenylate cyclase-associated protein 1 (yeast)</a:t>
            </a:r>
          </a:p>
          <a:p>
            <a:pPr marL="0" indent="0">
              <a:buNone/>
            </a:pPr>
            <a:endParaRPr lang="en-US" dirty="0"/>
          </a:p>
          <a:p>
            <a:pPr marL="0" indent="0">
              <a:buNone/>
            </a:pPr>
            <a:r>
              <a:rPr lang="en-US" dirty="0"/>
              <a:t>From [</a:t>
            </a:r>
            <a:r>
              <a:rPr lang="en-US" dirty="0" err="1">
                <a:hlinkClick r:id="rId3"/>
              </a:rPr>
              <a:t>Xie</a:t>
            </a:r>
            <a:r>
              <a:rPr lang="en-US" dirty="0">
                <a:hlinkClick r:id="rId3"/>
              </a:rPr>
              <a:t>, Shen, Tan, Li, Song, Wang 2017</a:t>
            </a:r>
            <a:r>
              <a:rPr lang="en-US" dirty="0"/>
              <a:t>]: “CAP1 […] was under-expressed in breast and leukemia cancers as compared to that in normal tissue.”</a:t>
            </a:r>
          </a:p>
        </p:txBody>
      </p:sp>
    </p:spTree>
    <p:extLst>
      <p:ext uri="{BB962C8B-B14F-4D97-AF65-F5344CB8AC3E}">
        <p14:creationId xmlns:p14="http://schemas.microsoft.com/office/powerpoint/2010/main" val="359269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59C176DE-5AB4-41EA-902A-9B83EB97A203}"/>
              </a:ext>
            </a:extLst>
          </p:cNvPr>
          <p:cNvPicPr>
            <a:picLocks noChangeAspect="1"/>
          </p:cNvPicPr>
          <p:nvPr/>
        </p:nvPicPr>
        <p:blipFill rotWithShape="1">
          <a:blip r:embed="rId3">
            <a:duotone>
              <a:prstClr val="black"/>
              <a:prstClr val="white"/>
            </a:duotone>
          </a:blip>
          <a:srcRect l="14893" r="20078"/>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le 1">
            <a:extLst>
              <a:ext uri="{FF2B5EF4-FFF2-40B4-BE49-F238E27FC236}">
                <a16:creationId xmlns:a16="http://schemas.microsoft.com/office/drawing/2014/main" id="{F51479A4-C9A6-4792-B4B8-9B734A0E1D4A}"/>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dirty="0"/>
              <a:t>Logistic Regression</a:t>
            </a:r>
          </a:p>
        </p:txBody>
      </p:sp>
      <p:cxnSp>
        <p:nvCxnSpPr>
          <p:cNvPr id="21" name="Straight Connector 20">
            <a:extLst>
              <a:ext uri="{FF2B5EF4-FFF2-40B4-BE49-F238E27FC236}">
                <a16:creationId xmlns:a16="http://schemas.microsoft.com/office/drawing/2014/main" id="{D6329892-480C-49E2-BD6B-45E98C953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7138EE9-D930-4AF5-8DCA-D506DFDDA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B2A878B-CC9E-4401-8BAA-9D344B5A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6DD53AF4-988B-41E6-AB9C-E5ADE7FCA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E3E2BE66-B731-4E8F-92AE-434C347F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1C04AA99-545A-4E18-A307-965126386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D21765B3-48FB-47ED-AFBD-CE5834471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9908EBEC-783D-4C0E-AE8E-165D6FAC6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D9A05D3D-E46B-44B4-BDFD-F9F117379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682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EFDE-3D43-4140-A653-E1AECFA12386}"/>
              </a:ext>
            </a:extLst>
          </p:cNvPr>
          <p:cNvSpPr>
            <a:spLocks noGrp="1"/>
          </p:cNvSpPr>
          <p:nvPr>
            <p:ph type="title"/>
          </p:nvPr>
        </p:nvSpPr>
        <p:spPr/>
        <p:txBody>
          <a:bodyPr/>
          <a:lstStyle/>
          <a:p>
            <a:r>
              <a:rPr lang="en-US" dirty="0"/>
              <a:t>Learning settings</a:t>
            </a:r>
          </a:p>
        </p:txBody>
      </p:sp>
      <p:sp>
        <p:nvSpPr>
          <p:cNvPr id="3" name="Content Placeholder 2">
            <a:extLst>
              <a:ext uri="{FF2B5EF4-FFF2-40B4-BE49-F238E27FC236}">
                <a16:creationId xmlns:a16="http://schemas.microsoft.com/office/drawing/2014/main" id="{AF91FEC7-9424-4E93-98B6-52FE46E8138C}"/>
              </a:ext>
            </a:extLst>
          </p:cNvPr>
          <p:cNvSpPr>
            <a:spLocks noGrp="1"/>
          </p:cNvSpPr>
          <p:nvPr>
            <p:ph idx="1"/>
          </p:nvPr>
        </p:nvSpPr>
        <p:spPr/>
        <p:txBody>
          <a:bodyPr/>
          <a:lstStyle/>
          <a:p>
            <a:r>
              <a:rPr lang="en-US" dirty="0"/>
              <a:t>Used 5-fold cross validation</a:t>
            </a:r>
          </a:p>
          <a:p>
            <a:endParaRPr lang="en-US" dirty="0"/>
          </a:p>
          <a:p>
            <a:r>
              <a:rPr lang="en-US" dirty="0"/>
              <a:t>L1 regularization</a:t>
            </a:r>
          </a:p>
          <a:p>
            <a:endParaRPr lang="en-US" dirty="0"/>
          </a:p>
          <a:p>
            <a:r>
              <a:rPr lang="en-US" dirty="0"/>
              <a:t>With all features vs. with significant features</a:t>
            </a:r>
          </a:p>
          <a:p>
            <a:endParaRPr lang="en-US" dirty="0"/>
          </a:p>
          <a:p>
            <a:r>
              <a:rPr lang="en-US" dirty="0"/>
              <a:t>Different normalization schemes</a:t>
            </a:r>
          </a:p>
          <a:p>
            <a:endParaRPr lang="en-US" dirty="0"/>
          </a:p>
          <a:p>
            <a:r>
              <a:rPr lang="en-US" dirty="0"/>
              <a:t>1 vs. all classification scheme</a:t>
            </a:r>
          </a:p>
        </p:txBody>
      </p:sp>
    </p:spTree>
    <p:extLst>
      <p:ext uri="{BB962C8B-B14F-4D97-AF65-F5344CB8AC3E}">
        <p14:creationId xmlns:p14="http://schemas.microsoft.com/office/powerpoint/2010/main" val="330673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9397-7F67-41AE-A3B7-E362CF4AC013}"/>
              </a:ext>
            </a:extLst>
          </p:cNvPr>
          <p:cNvSpPr>
            <a:spLocks noGrp="1"/>
          </p:cNvSpPr>
          <p:nvPr>
            <p:ph type="title"/>
          </p:nvPr>
        </p:nvSpPr>
        <p:spPr/>
        <p:txBody>
          <a:bodyPr/>
          <a:lstStyle/>
          <a:p>
            <a:r>
              <a:rPr lang="en-US" dirty="0"/>
              <a:t>Normalization schemes</a:t>
            </a:r>
          </a:p>
        </p:txBody>
      </p:sp>
      <p:sp>
        <p:nvSpPr>
          <p:cNvPr id="3" name="Content Placeholder 2">
            <a:extLst>
              <a:ext uri="{FF2B5EF4-FFF2-40B4-BE49-F238E27FC236}">
                <a16:creationId xmlns:a16="http://schemas.microsoft.com/office/drawing/2014/main" id="{9614C78E-A261-4FDE-9D60-19F6D8E4E74D}"/>
              </a:ext>
            </a:extLst>
          </p:cNvPr>
          <p:cNvSpPr>
            <a:spLocks noGrp="1"/>
          </p:cNvSpPr>
          <p:nvPr>
            <p:ph idx="1"/>
          </p:nvPr>
        </p:nvSpPr>
        <p:spPr/>
        <p:txBody>
          <a:bodyPr/>
          <a:lstStyle/>
          <a:p>
            <a:r>
              <a:rPr lang="en-US" dirty="0"/>
              <a:t>Don’t normalize</a:t>
            </a:r>
          </a:p>
          <a:p>
            <a:endParaRPr lang="en-US" dirty="0"/>
          </a:p>
          <a:p>
            <a:r>
              <a:rPr lang="en-US" dirty="0"/>
              <a:t>Normalize across entire training dataset</a:t>
            </a:r>
          </a:p>
          <a:p>
            <a:endParaRPr lang="en-US" dirty="0"/>
          </a:p>
          <a:p>
            <a:r>
              <a:rPr lang="en-US" dirty="0"/>
              <a:t>Normalize by healthy patient data in training dataset</a:t>
            </a:r>
          </a:p>
        </p:txBody>
      </p:sp>
    </p:spTree>
    <p:extLst>
      <p:ext uri="{BB962C8B-B14F-4D97-AF65-F5344CB8AC3E}">
        <p14:creationId xmlns:p14="http://schemas.microsoft.com/office/powerpoint/2010/main" val="372580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7C59-297E-4350-A8DB-2A8FF5ACC660}"/>
              </a:ext>
            </a:extLst>
          </p:cNvPr>
          <p:cNvSpPr>
            <a:spLocks noGrp="1"/>
          </p:cNvSpPr>
          <p:nvPr>
            <p:ph type="title"/>
          </p:nvPr>
        </p:nvSpPr>
        <p:spPr>
          <a:xfrm>
            <a:off x="677334" y="609600"/>
            <a:ext cx="8596668" cy="687355"/>
          </a:xfrm>
        </p:spPr>
        <p:txBody>
          <a:bodyPr/>
          <a:lstStyle/>
          <a:p>
            <a:r>
              <a:rPr lang="en-US" dirty="0"/>
              <a:t>Results of 5-fold cross-validation</a:t>
            </a:r>
          </a:p>
        </p:txBody>
      </p:sp>
      <p:graphicFrame>
        <p:nvGraphicFramePr>
          <p:cNvPr id="4" name="Table 4">
            <a:extLst>
              <a:ext uri="{FF2B5EF4-FFF2-40B4-BE49-F238E27FC236}">
                <a16:creationId xmlns:a16="http://schemas.microsoft.com/office/drawing/2014/main" id="{72C6A27C-1A4F-4B90-BDDC-43FE0CA60005}"/>
              </a:ext>
            </a:extLst>
          </p:cNvPr>
          <p:cNvGraphicFramePr>
            <a:graphicFrameLocks noGrp="1"/>
          </p:cNvGraphicFramePr>
          <p:nvPr>
            <p:extLst>
              <p:ext uri="{D42A27DB-BD31-4B8C-83A1-F6EECF244321}">
                <p14:modId xmlns:p14="http://schemas.microsoft.com/office/powerpoint/2010/main" val="2806603350"/>
              </p:ext>
            </p:extLst>
          </p:nvPr>
        </p:nvGraphicFramePr>
        <p:xfrm>
          <a:off x="1630784" y="2287209"/>
          <a:ext cx="9136743" cy="266700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dirty="0">
                          <a:solidFill>
                            <a:schemeClr val="bg1"/>
                          </a:solidFill>
                        </a:rPr>
                        <a:t>w/ significant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b="1" dirty="0"/>
                        <a:t>Top 1 acc.</a:t>
                      </a:r>
                    </a:p>
                  </a:txBody>
                  <a:tcP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Don’t normalize</a:t>
                      </a:r>
                    </a:p>
                  </a:txBody>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 </a:t>
                      </a:r>
                      <a:r>
                        <a:rPr lang="en-US" b="1" dirty="0"/>
                        <a:t>0.995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0.870</a:t>
                      </a:r>
                    </a:p>
                  </a:txBody>
                  <a:tcPr anchor="ctr">
                    <a:lnT w="38100" cap="flat" cmpd="sng" algn="ctr">
                      <a:solidFill>
                        <a:schemeClr val="tx1"/>
                      </a:solidFill>
                      <a:prstDash val="solid"/>
                      <a:round/>
                      <a:headEnd type="none" w="med" len="med"/>
                      <a:tailEnd type="none" w="med" len="med"/>
                    </a:lnT>
                  </a:tcPr>
                </a:tc>
                <a:tc>
                  <a:txBody>
                    <a:bodyPr/>
                    <a:lstStyle/>
                    <a:p>
                      <a:pPr algn="ctr"/>
                      <a:r>
                        <a:rPr lang="en-US" b="1" dirty="0"/>
                        <a:t>0.987</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Normalize across entire training dataset</a:t>
                      </a:r>
                    </a:p>
                  </a:txBody>
                  <a:tcPr/>
                </a:tc>
                <a:tc>
                  <a:txBody>
                    <a:bodyPr/>
                    <a:lstStyle/>
                    <a:p>
                      <a:pPr algn="ctr"/>
                      <a:r>
                        <a:rPr lang="en-US" dirty="0"/>
                        <a:t>0.898</a:t>
                      </a:r>
                    </a:p>
                  </a:txBody>
                  <a:tcPr anchor="ctr"/>
                </a:tc>
                <a:tc>
                  <a:txBody>
                    <a:bodyPr/>
                    <a:lstStyle/>
                    <a:p>
                      <a:pPr algn="ctr"/>
                      <a:r>
                        <a:rPr lang="en-US" dirty="0"/>
                        <a:t> 0.988</a:t>
                      </a:r>
                    </a:p>
                  </a:txBody>
                  <a:tcPr anchor="ctr"/>
                </a:tc>
                <a:tc>
                  <a:txBody>
                    <a:bodyPr/>
                    <a:lstStyle/>
                    <a:p>
                      <a:pPr algn="ctr"/>
                      <a:r>
                        <a:rPr lang="en-US" dirty="0"/>
                        <a:t>0.881</a:t>
                      </a:r>
                    </a:p>
                  </a:txBody>
                  <a:tcPr anchor="ctr"/>
                </a:tc>
                <a:tc>
                  <a:txBody>
                    <a:bodyPr/>
                    <a:lstStyle/>
                    <a:p>
                      <a:pPr algn="ctr"/>
                      <a:r>
                        <a:rPr lang="en-US" b="0" dirty="0"/>
                        <a:t>0.986</a:t>
                      </a:r>
                    </a:p>
                  </a:txBody>
                  <a:tcPr anchor="ctr"/>
                </a:tc>
                <a:extLst>
                  <a:ext uri="{0D108BD9-81ED-4DB2-BD59-A6C34878D82A}">
                    <a16:rowId xmlns:a16="http://schemas.microsoft.com/office/drawing/2014/main" val="2151251818"/>
                  </a:ext>
                </a:extLst>
              </a:tr>
              <a:tr h="370840">
                <a:tc>
                  <a:txBody>
                    <a:bodyPr/>
                    <a:lstStyle/>
                    <a:p>
                      <a:r>
                        <a:rPr lang="en-US" dirty="0"/>
                        <a:t>Normalize by healthy patient data in training dataset</a:t>
                      </a:r>
                    </a:p>
                  </a:txBody>
                  <a:tcPr/>
                </a:tc>
                <a:tc>
                  <a:txBody>
                    <a:bodyPr/>
                    <a:lstStyle/>
                    <a:p>
                      <a:pPr algn="ctr"/>
                      <a:r>
                        <a:rPr lang="en-US" b="1" dirty="0"/>
                        <a:t> 0.907</a:t>
                      </a:r>
                    </a:p>
                  </a:txBody>
                  <a:tcPr anchor="ctr"/>
                </a:tc>
                <a:tc>
                  <a:txBody>
                    <a:bodyPr/>
                    <a:lstStyle/>
                    <a:p>
                      <a:pPr algn="ctr"/>
                      <a:r>
                        <a:rPr lang="en-US" b="0" dirty="0"/>
                        <a:t>0.991</a:t>
                      </a:r>
                    </a:p>
                  </a:txBody>
                  <a:tcPr anchor="ctr"/>
                </a:tc>
                <a:tc>
                  <a:txBody>
                    <a:bodyPr/>
                    <a:lstStyle/>
                    <a:p>
                      <a:pPr algn="ctr"/>
                      <a:r>
                        <a:rPr lang="en-US" b="1" dirty="0"/>
                        <a:t>0.884</a:t>
                      </a:r>
                    </a:p>
                  </a:txBody>
                  <a:tcPr anchor="ctr"/>
                </a:tc>
                <a:tc>
                  <a:txBody>
                    <a:bodyPr/>
                    <a:lstStyle/>
                    <a:p>
                      <a:pPr algn="ctr"/>
                      <a:r>
                        <a:rPr lang="en-US" b="0" dirty="0"/>
                        <a:t>0.984</a:t>
                      </a:r>
                    </a:p>
                  </a:txBody>
                  <a:tcPr anchor="ctr"/>
                </a:tc>
                <a:extLst>
                  <a:ext uri="{0D108BD9-81ED-4DB2-BD59-A6C34878D82A}">
                    <a16:rowId xmlns:a16="http://schemas.microsoft.com/office/drawing/2014/main" val="1220051923"/>
                  </a:ext>
                </a:extLst>
              </a:tr>
            </a:tbl>
          </a:graphicData>
        </a:graphic>
      </p:graphicFrame>
    </p:spTree>
    <p:extLst>
      <p:ext uri="{BB962C8B-B14F-4D97-AF65-F5344CB8AC3E}">
        <p14:creationId xmlns:p14="http://schemas.microsoft.com/office/powerpoint/2010/main" val="60495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7451-DAA5-4728-99F4-04F3313D00B9}"/>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F161C6B3-0E46-4E1D-B7C8-4DD8C96A1CD2}"/>
              </a:ext>
            </a:extLst>
          </p:cNvPr>
          <p:cNvGraphicFramePr>
            <a:graphicFrameLocks noGrp="1"/>
          </p:cNvGraphicFramePr>
          <p:nvPr>
            <p:extLst>
              <p:ext uri="{D42A27DB-BD31-4B8C-83A1-F6EECF244321}">
                <p14:modId xmlns:p14="http://schemas.microsoft.com/office/powerpoint/2010/main" val="2258608090"/>
              </p:ext>
            </p:extLst>
          </p:nvPr>
        </p:nvGraphicFramePr>
        <p:xfrm>
          <a:off x="1527626" y="4199985"/>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b="1" dirty="0"/>
                        <a:t>0.919</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0.990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0.919</a:t>
                      </a:r>
                    </a:p>
                  </a:txBody>
                  <a:tcPr anchor="ctr"/>
                </a:tc>
                <a:tc>
                  <a:txBody>
                    <a:bodyPr/>
                    <a:lstStyle/>
                    <a:p>
                      <a:pPr algn="ctr"/>
                      <a:r>
                        <a:rPr lang="en-US" sz="1400" dirty="0"/>
                        <a:t>0.995</a:t>
                      </a:r>
                    </a:p>
                  </a:txBody>
                  <a:tcPr anchor="ctr"/>
                </a:tc>
                <a:tc>
                  <a:txBody>
                    <a:bodyPr/>
                    <a:lstStyle/>
                    <a:p>
                      <a:pPr algn="ctr"/>
                      <a:r>
                        <a:rPr lang="en-US" sz="1400" dirty="0"/>
                        <a:t>0.857</a:t>
                      </a:r>
                    </a:p>
                  </a:txBody>
                  <a:tcPr anchor="ctr"/>
                </a:tc>
                <a:tc>
                  <a:txBody>
                    <a:bodyPr/>
                    <a:lstStyle/>
                    <a:p>
                      <a:pPr algn="ctr"/>
                      <a:r>
                        <a:rPr lang="en-US" sz="1400" dirty="0"/>
                        <a:t>0.981</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0.900</a:t>
                      </a:r>
                    </a:p>
                  </a:txBody>
                  <a:tcPr anchor="ctr"/>
                </a:tc>
                <a:tc>
                  <a:txBody>
                    <a:bodyPr/>
                    <a:lstStyle/>
                    <a:p>
                      <a:pPr algn="ctr"/>
                      <a:r>
                        <a:rPr lang="en-US" sz="1400" dirty="0"/>
                        <a:t>0.995</a:t>
                      </a:r>
                    </a:p>
                  </a:txBody>
                  <a:tcPr anchor="ctr"/>
                </a:tc>
                <a:tc>
                  <a:txBody>
                    <a:bodyPr/>
                    <a:lstStyle/>
                    <a:p>
                      <a:pPr algn="ctr"/>
                      <a:r>
                        <a:rPr lang="en-US" sz="1400" dirty="0"/>
                        <a:t>0.843</a:t>
                      </a:r>
                    </a:p>
                  </a:txBody>
                  <a:tcPr anchor="ctr"/>
                </a:tc>
                <a:tc>
                  <a:txBody>
                    <a:bodyPr/>
                    <a:lstStyle/>
                    <a:p>
                      <a:pPr algn="ctr"/>
                      <a:r>
                        <a:rPr lang="en-US" sz="1400" dirty="0"/>
                        <a:t>0.971</a:t>
                      </a:r>
                    </a:p>
                  </a:txBody>
                  <a:tcPr anchor="ctr"/>
                </a:tc>
                <a:extLst>
                  <a:ext uri="{0D108BD9-81ED-4DB2-BD59-A6C34878D82A}">
                    <a16:rowId xmlns:a16="http://schemas.microsoft.com/office/drawing/2014/main" val="1220051923"/>
                  </a:ext>
                </a:extLst>
              </a:tr>
            </a:tbl>
          </a:graphicData>
        </a:graphic>
      </p:graphicFrame>
      <p:graphicFrame>
        <p:nvGraphicFramePr>
          <p:cNvPr id="5" name="Table 4">
            <a:extLst>
              <a:ext uri="{FF2B5EF4-FFF2-40B4-BE49-F238E27FC236}">
                <a16:creationId xmlns:a16="http://schemas.microsoft.com/office/drawing/2014/main" id="{704FF7FB-0162-4862-815C-DFDF67727AE5}"/>
              </a:ext>
            </a:extLst>
          </p:cNvPr>
          <p:cNvGraphicFramePr>
            <a:graphicFrameLocks noGrp="1"/>
          </p:cNvGraphicFramePr>
          <p:nvPr>
            <p:extLst>
              <p:ext uri="{D42A27DB-BD31-4B8C-83A1-F6EECF244321}">
                <p14:modId xmlns:p14="http://schemas.microsoft.com/office/powerpoint/2010/main" val="3152139523"/>
              </p:ext>
            </p:extLst>
          </p:nvPr>
        </p:nvGraphicFramePr>
        <p:xfrm>
          <a:off x="1527627" y="1686232"/>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1220051923"/>
                  </a:ext>
                </a:extLst>
              </a:tr>
            </a:tbl>
          </a:graphicData>
        </a:graphic>
      </p:graphicFrame>
      <p:sp>
        <p:nvSpPr>
          <p:cNvPr id="6" name="TextBox 5">
            <a:extLst>
              <a:ext uri="{FF2B5EF4-FFF2-40B4-BE49-F238E27FC236}">
                <a16:creationId xmlns:a16="http://schemas.microsoft.com/office/drawing/2014/main" id="{47DA66BB-0AD1-4463-8A5A-056D7E8CC013}"/>
              </a:ext>
            </a:extLst>
          </p:cNvPr>
          <p:cNvSpPr txBox="1"/>
          <p:nvPr/>
        </p:nvSpPr>
        <p:spPr>
          <a:xfrm>
            <a:off x="511951" y="2575986"/>
            <a:ext cx="697883" cy="369332"/>
          </a:xfrm>
          <a:prstGeom prst="rect">
            <a:avLst/>
          </a:prstGeom>
          <a:noFill/>
        </p:spPr>
        <p:txBody>
          <a:bodyPr wrap="none" rtlCol="0">
            <a:spAutoFit/>
          </a:bodyPr>
          <a:lstStyle/>
          <a:p>
            <a:pPr algn="ctr"/>
            <a:r>
              <a:rPr lang="en-US" dirty="0"/>
              <a:t>Train</a:t>
            </a:r>
          </a:p>
        </p:txBody>
      </p:sp>
      <p:sp>
        <p:nvSpPr>
          <p:cNvPr id="7" name="TextBox 6">
            <a:extLst>
              <a:ext uri="{FF2B5EF4-FFF2-40B4-BE49-F238E27FC236}">
                <a16:creationId xmlns:a16="http://schemas.microsoft.com/office/drawing/2014/main" id="{F8DB24CA-5A5C-4894-A787-4F8DB748C125}"/>
              </a:ext>
            </a:extLst>
          </p:cNvPr>
          <p:cNvSpPr txBox="1"/>
          <p:nvPr/>
        </p:nvSpPr>
        <p:spPr>
          <a:xfrm>
            <a:off x="560106" y="5089739"/>
            <a:ext cx="601575" cy="369332"/>
          </a:xfrm>
          <a:prstGeom prst="rect">
            <a:avLst/>
          </a:prstGeom>
          <a:noFill/>
        </p:spPr>
        <p:txBody>
          <a:bodyPr wrap="none" rtlCol="0">
            <a:spAutoFit/>
          </a:bodyPr>
          <a:lstStyle/>
          <a:p>
            <a:r>
              <a:rPr lang="en-US" dirty="0"/>
              <a:t>Test</a:t>
            </a:r>
          </a:p>
        </p:txBody>
      </p:sp>
    </p:spTree>
    <p:extLst>
      <p:ext uri="{BB962C8B-B14F-4D97-AF65-F5344CB8AC3E}">
        <p14:creationId xmlns:p14="http://schemas.microsoft.com/office/powerpoint/2010/main" val="428507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1FC2EE-4665-417F-A30C-7DC48CAF4AA2}"/>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Reflecting on results</a:t>
            </a:r>
          </a:p>
        </p:txBody>
      </p:sp>
      <p:pic>
        <p:nvPicPr>
          <p:cNvPr id="6" name="Picture 5" descr="Chart&#10;&#10;Description automatically generated">
            <a:extLst>
              <a:ext uri="{FF2B5EF4-FFF2-40B4-BE49-F238E27FC236}">
                <a16:creationId xmlns:a16="http://schemas.microsoft.com/office/drawing/2014/main" id="{3D5B791E-7BEE-49BA-9F21-0FF8F70E2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06" y="427984"/>
            <a:ext cx="5957018" cy="6002032"/>
          </a:xfrm>
          <a:prstGeom prst="rect">
            <a:avLst/>
          </a:prstGeom>
        </p:spPr>
      </p:pic>
      <p:sp>
        <p:nvSpPr>
          <p:cNvPr id="4" name="TextBox 3">
            <a:extLst>
              <a:ext uri="{FF2B5EF4-FFF2-40B4-BE49-F238E27FC236}">
                <a16:creationId xmlns:a16="http://schemas.microsoft.com/office/drawing/2014/main" id="{E8DCF0A1-8E09-4135-A7FA-C7B1EEDDFDE5}"/>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373719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E58F-10AA-4964-8F04-5759DF556B02}"/>
              </a:ext>
            </a:extLst>
          </p:cNvPr>
          <p:cNvSpPr>
            <a:spLocks noGrp="1"/>
          </p:cNvSpPr>
          <p:nvPr>
            <p:ph type="title"/>
          </p:nvPr>
        </p:nvSpPr>
        <p:spPr>
          <a:xfrm>
            <a:off x="677333" y="609600"/>
            <a:ext cx="9474851" cy="1320800"/>
          </a:xfrm>
        </p:spPr>
        <p:txBody>
          <a:bodyPr/>
          <a:lstStyle/>
          <a:p>
            <a:r>
              <a:rPr lang="en-US" dirty="0"/>
              <a:t>Features used by leukemia sub-type model</a:t>
            </a:r>
          </a:p>
        </p:txBody>
      </p:sp>
      <p:graphicFrame>
        <p:nvGraphicFramePr>
          <p:cNvPr id="4" name="Table 4">
            <a:extLst>
              <a:ext uri="{FF2B5EF4-FFF2-40B4-BE49-F238E27FC236}">
                <a16:creationId xmlns:a16="http://schemas.microsoft.com/office/drawing/2014/main" id="{FF45C8B0-8D2E-45DA-9E99-FAE7637FD7F3}"/>
              </a:ext>
            </a:extLst>
          </p:cNvPr>
          <p:cNvGraphicFramePr>
            <a:graphicFrameLocks noGrp="1"/>
          </p:cNvGraphicFramePr>
          <p:nvPr>
            <p:ph idx="1"/>
            <p:extLst>
              <p:ext uri="{D42A27DB-BD31-4B8C-83A1-F6EECF244321}">
                <p14:modId xmlns:p14="http://schemas.microsoft.com/office/powerpoint/2010/main" val="4084300927"/>
              </p:ext>
            </p:extLst>
          </p:nvPr>
        </p:nvGraphicFramePr>
        <p:xfrm>
          <a:off x="565894" y="1461385"/>
          <a:ext cx="5418138" cy="4583431"/>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658884">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MDS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15400</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2388</a:t>
                      </a:r>
                    </a:p>
                  </a:txBody>
                  <a:tcPr marL="9525" marR="9525" marT="9525" marB="0" anchor="ctr"/>
                </a:tc>
                <a:extLst>
                  <a:ext uri="{0D108BD9-81ED-4DB2-BD59-A6C34878D82A}">
                    <a16:rowId xmlns:a16="http://schemas.microsoft.com/office/drawing/2014/main" val="2584324239"/>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17004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784</a:t>
                      </a:r>
                    </a:p>
                  </a:txBody>
                  <a:tcPr marL="9525" marR="9525" marT="9525" marB="0" anchor="ctr"/>
                </a:tc>
                <a:extLst>
                  <a:ext uri="{0D108BD9-81ED-4DB2-BD59-A6C34878D82A}">
                    <a16:rowId xmlns:a16="http://schemas.microsoft.com/office/drawing/2014/main" val="3312044058"/>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complex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aberrant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17258</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530</a:t>
                      </a:r>
                    </a:p>
                  </a:txBody>
                  <a:tcPr marL="9525" marR="9525" marT="9525" marB="0" anchor="ctr"/>
                </a:tc>
                <a:extLst>
                  <a:ext uri="{0D108BD9-81ED-4DB2-BD59-A6C34878D82A}">
                    <a16:rowId xmlns:a16="http://schemas.microsoft.com/office/drawing/2014/main" val="1717594249"/>
                  </a:ext>
                </a:extLst>
              </a:tr>
              <a:tr h="668689">
                <a:tc>
                  <a:txBody>
                    <a:bodyPr/>
                    <a:lstStyle/>
                    <a:p>
                      <a:pPr marL="0" algn="ctr" defTabSz="457200" rtl="0" eaLnBrk="1" fontAlgn="b" latinLnBrk="0" hangingPunct="1"/>
                      <a:r>
                        <a:rPr lang="en-US" sz="1400" kern="1200" dirty="0">
                          <a:solidFill>
                            <a:schemeClr val="dk1"/>
                          </a:solidFill>
                          <a:latin typeface="+mn-lt"/>
                          <a:ea typeface="+mn-ea"/>
                          <a:cs typeface="+mn-cs"/>
                        </a:rPr>
                        <a:t>AML with normal karyotype</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 other abnormalities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15227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2561</a:t>
                      </a:r>
                    </a:p>
                  </a:txBody>
                  <a:tcPr marL="9525" marR="9525" marT="9525" marB="0" anchor="ctr"/>
                </a:tc>
                <a:extLst>
                  <a:ext uri="{0D108BD9-81ED-4DB2-BD59-A6C34878D82A}">
                    <a16:rowId xmlns:a16="http://schemas.microsoft.com/office/drawing/2014/main" val="3134613002"/>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c-ALL/Pre-B-ALL</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without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15381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2407</a:t>
                      </a:r>
                    </a:p>
                  </a:txBody>
                  <a:tcPr marL="9525" marR="9525" marT="9525" marB="0" anchor="ctr"/>
                </a:tc>
                <a:extLst>
                  <a:ext uri="{0D108BD9-81ED-4DB2-BD59-A6C34878D82A}">
                    <a16:rowId xmlns:a16="http://schemas.microsoft.com/office/drawing/2014/main" val="157427434"/>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T-ALL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16507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1281</a:t>
                      </a:r>
                    </a:p>
                  </a:txBody>
                  <a:tcPr marL="9525" marR="9525" marT="9525" marB="0" anchor="ctr"/>
                </a:tc>
                <a:extLst>
                  <a:ext uri="{0D108BD9-81ED-4DB2-BD59-A6C34878D82A}">
                    <a16:rowId xmlns:a16="http://schemas.microsoft.com/office/drawing/2014/main" val="3468726086"/>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CML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17040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748</a:t>
                      </a:r>
                    </a:p>
                  </a:txBody>
                  <a:tcPr marL="9525" marR="9525" marT="9525" marB="0" anchor="ctr"/>
                </a:tc>
                <a:extLst>
                  <a:ext uri="{0D108BD9-81ED-4DB2-BD59-A6C34878D82A}">
                    <a16:rowId xmlns:a16="http://schemas.microsoft.com/office/drawing/2014/main" val="2346472837"/>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17080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708</a:t>
                      </a:r>
                    </a:p>
                  </a:txBody>
                  <a:tcPr marL="9525" marR="9525" marT="9525" marB="0" anchor="ctr"/>
                </a:tc>
                <a:extLst>
                  <a:ext uri="{0D108BD9-81ED-4DB2-BD59-A6C34878D82A}">
                    <a16:rowId xmlns:a16="http://schemas.microsoft.com/office/drawing/2014/main" val="2613755878"/>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ALL with t(12;21)</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17072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716</a:t>
                      </a:r>
                    </a:p>
                  </a:txBody>
                  <a:tcPr marL="9525" marR="9525" marT="9525" marB="0" anchor="ctr"/>
                </a:tc>
                <a:extLst>
                  <a:ext uri="{0D108BD9-81ED-4DB2-BD59-A6C34878D82A}">
                    <a16:rowId xmlns:a16="http://schemas.microsoft.com/office/drawing/2014/main" val="202967193"/>
                  </a:ext>
                </a:extLst>
              </a:tr>
            </a:tbl>
          </a:graphicData>
        </a:graphic>
      </p:graphicFrame>
      <p:graphicFrame>
        <p:nvGraphicFramePr>
          <p:cNvPr id="5" name="Table 4">
            <a:extLst>
              <a:ext uri="{FF2B5EF4-FFF2-40B4-BE49-F238E27FC236}">
                <a16:creationId xmlns:a16="http://schemas.microsoft.com/office/drawing/2014/main" id="{9BE498F2-E78F-40EB-B4B8-833EFF1D815B}"/>
              </a:ext>
            </a:extLst>
          </p:cNvPr>
          <p:cNvGraphicFramePr>
            <a:graphicFrameLocks/>
          </p:cNvGraphicFramePr>
          <p:nvPr>
            <p:extLst>
              <p:ext uri="{D42A27DB-BD31-4B8C-83A1-F6EECF244321}">
                <p14:modId xmlns:p14="http://schemas.microsoft.com/office/powerpoint/2010/main" val="684003059"/>
              </p:ext>
            </p:extLst>
          </p:nvPr>
        </p:nvGraphicFramePr>
        <p:xfrm>
          <a:off x="6207968" y="1461386"/>
          <a:ext cx="5418138" cy="4583430"/>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370840">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Non-leukemia and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healthy bone marrow</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17235</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553</a:t>
                      </a:r>
                    </a:p>
                  </a:txBody>
                  <a:tcPr marL="9525" marR="9525" marT="9525" marB="0" anchor="ctr"/>
                </a:tc>
                <a:extLst>
                  <a:ext uri="{0D108BD9-81ED-4DB2-BD59-A6C34878D82A}">
                    <a16:rowId xmlns:a16="http://schemas.microsoft.com/office/drawing/2014/main" val="33160977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c-ALL/Pre-B-ALL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16414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1374</a:t>
                      </a:r>
                    </a:p>
                  </a:txBody>
                  <a:tcPr marL="9525" marR="9525" marT="9525" marB="0" anchor="ctr"/>
                </a:tc>
                <a:extLst>
                  <a:ext uri="{0D108BD9-81ED-4DB2-BD59-A6C34878D82A}">
                    <a16:rowId xmlns:a16="http://schemas.microsoft.com/office/drawing/2014/main" val="258432423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t(8;21)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17336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452</a:t>
                      </a:r>
                    </a:p>
                  </a:txBody>
                  <a:tcPr marL="9525" marR="9525" marT="9525" marB="0" anchor="ctr"/>
                </a:tc>
                <a:extLst>
                  <a:ext uri="{0D108BD9-81ED-4DB2-BD59-A6C34878D82A}">
                    <a16:rowId xmlns:a16="http://schemas.microsoft.com/office/drawing/2014/main" val="3312044058"/>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a:t>
                      </a:r>
                      <a:br>
                        <a:rPr lang="en-US" sz="1400" kern="1200" dirty="0">
                          <a:solidFill>
                            <a:schemeClr val="dk1"/>
                          </a:solidFill>
                          <a:latin typeface="+mn-lt"/>
                          <a:ea typeface="+mn-ea"/>
                          <a:cs typeface="+mn-cs"/>
                        </a:rPr>
                      </a:br>
                      <a:r>
                        <a:rPr lang="en-US" sz="1400" kern="1200" dirty="0" err="1">
                          <a:solidFill>
                            <a:schemeClr val="dk1"/>
                          </a:solidFill>
                          <a:latin typeface="+mn-lt"/>
                          <a:ea typeface="+mn-ea"/>
                          <a:cs typeface="+mn-cs"/>
                        </a:rPr>
                        <a:t>hyperdiploid</a:t>
                      </a:r>
                      <a:r>
                        <a:rPr lang="en-US" sz="1400" kern="1200" dirty="0">
                          <a:solidFill>
                            <a:schemeClr val="dk1"/>
                          </a:solidFill>
                          <a:latin typeface="+mn-lt"/>
                          <a:ea typeface="+mn-ea"/>
                          <a:cs typeface="+mn-cs"/>
                        </a:rPr>
                        <a: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16999</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789</a:t>
                      </a:r>
                    </a:p>
                  </a:txBody>
                  <a:tcPr marL="9525" marR="9525" marT="9525" marB="0" anchor="ctr"/>
                </a:tc>
                <a:extLst>
                  <a:ext uri="{0D108BD9-81ED-4DB2-BD59-A6C34878D82A}">
                    <a16:rowId xmlns:a16="http://schemas.microsoft.com/office/drawing/2014/main" val="171759424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t(1;19)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17132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656</a:t>
                      </a:r>
                    </a:p>
                  </a:txBody>
                  <a:tcPr marL="9525" marR="9525" marT="9525" marB="0" anchor="ctr"/>
                </a:tc>
                <a:extLst>
                  <a:ext uri="{0D108BD9-81ED-4DB2-BD59-A6C34878D82A}">
                    <a16:rowId xmlns:a16="http://schemas.microsoft.com/office/drawing/2014/main" val="3134613002"/>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Pro-B-ALL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16959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829</a:t>
                      </a:r>
                    </a:p>
                  </a:txBody>
                  <a:tcPr marL="9525" marR="9525" marT="9525" marB="0" anchor="ctr"/>
                </a:tc>
                <a:extLst>
                  <a:ext uri="{0D108BD9-81ED-4DB2-BD59-A6C34878D82A}">
                    <a16:rowId xmlns:a16="http://schemas.microsoft.com/office/drawing/2014/main" val="15742743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t(15;17)</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17202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586</a:t>
                      </a:r>
                    </a:p>
                  </a:txBody>
                  <a:tcPr marL="9525" marR="9525" marT="9525" marB="0" anchor="ctr"/>
                </a:tc>
                <a:extLst>
                  <a:ext uri="{0D108BD9-81ED-4DB2-BD59-A6C34878D82A}">
                    <a16:rowId xmlns:a16="http://schemas.microsoft.com/office/drawing/2014/main" val="3468726086"/>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inv(16)/t(16;16)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17481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307</a:t>
                      </a:r>
                    </a:p>
                  </a:txBody>
                  <a:tcPr marL="9525" marR="9525" marT="9525" marB="0" anchor="ctr"/>
                </a:tc>
                <a:extLst>
                  <a:ext uri="{0D108BD9-81ED-4DB2-BD59-A6C34878D82A}">
                    <a16:rowId xmlns:a16="http://schemas.microsoft.com/office/drawing/2014/main" val="2346472837"/>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mature 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t(8;14)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17544</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244</a:t>
                      </a:r>
                    </a:p>
                  </a:txBody>
                  <a:tcPr marL="9525" marR="9525" marT="9525" marB="0" anchor="ctr"/>
                </a:tc>
                <a:extLst>
                  <a:ext uri="{0D108BD9-81ED-4DB2-BD59-A6C34878D82A}">
                    <a16:rowId xmlns:a16="http://schemas.microsoft.com/office/drawing/2014/main" val="1198597024"/>
                  </a:ext>
                </a:extLst>
              </a:tr>
            </a:tbl>
          </a:graphicData>
        </a:graphic>
      </p:graphicFrame>
      <p:sp>
        <p:nvSpPr>
          <p:cNvPr id="7" name="TextBox 6">
            <a:extLst>
              <a:ext uri="{FF2B5EF4-FFF2-40B4-BE49-F238E27FC236}">
                <a16:creationId xmlns:a16="http://schemas.microsoft.com/office/drawing/2014/main" id="{87B3BE40-B138-4F23-9EBE-2035911850C7}"/>
              </a:ext>
            </a:extLst>
          </p:cNvPr>
          <p:cNvSpPr txBox="1"/>
          <p:nvPr/>
        </p:nvSpPr>
        <p:spPr>
          <a:xfrm>
            <a:off x="4407159" y="6126194"/>
            <a:ext cx="3377682" cy="369332"/>
          </a:xfrm>
          <a:prstGeom prst="rect">
            <a:avLst/>
          </a:prstGeom>
          <a:noFill/>
        </p:spPr>
        <p:txBody>
          <a:bodyPr wrap="square">
            <a:spAutoFit/>
          </a:bodyPr>
          <a:lstStyle/>
          <a:p>
            <a:pPr algn="ctr"/>
            <a:r>
              <a:rPr lang="en-US" dirty="0"/>
              <a:t>Total number of genes: 17788</a:t>
            </a:r>
          </a:p>
        </p:txBody>
      </p:sp>
    </p:spTree>
    <p:extLst>
      <p:ext uri="{BB962C8B-B14F-4D97-AF65-F5344CB8AC3E}">
        <p14:creationId xmlns:p14="http://schemas.microsoft.com/office/powerpoint/2010/main" val="326736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E2E5-F4FF-4F25-B17D-2CC8ACCB64DE}"/>
              </a:ext>
            </a:extLst>
          </p:cNvPr>
          <p:cNvSpPr>
            <a:spLocks noGrp="1"/>
          </p:cNvSpPr>
          <p:nvPr>
            <p:ph type="title"/>
          </p:nvPr>
        </p:nvSpPr>
        <p:spPr>
          <a:xfrm>
            <a:off x="677334" y="609600"/>
            <a:ext cx="10424420" cy="1320800"/>
          </a:xfrm>
        </p:spPr>
        <p:txBody>
          <a:bodyPr/>
          <a:lstStyle/>
          <a:p>
            <a:r>
              <a:rPr lang="en-US" dirty="0"/>
              <a:t>Cosine Similarity to compare learned weights</a:t>
            </a:r>
          </a:p>
        </p:txBody>
      </p:sp>
      <p:graphicFrame>
        <p:nvGraphicFramePr>
          <p:cNvPr id="9" name="Object 8">
            <a:extLst>
              <a:ext uri="{FF2B5EF4-FFF2-40B4-BE49-F238E27FC236}">
                <a16:creationId xmlns:a16="http://schemas.microsoft.com/office/drawing/2014/main" id="{350CA807-595E-4775-8BCA-55F8A8A09BC5}"/>
              </a:ext>
            </a:extLst>
          </p:cNvPr>
          <p:cNvGraphicFramePr>
            <a:graphicFrameLocks noChangeAspect="1"/>
          </p:cNvGraphicFramePr>
          <p:nvPr>
            <p:extLst>
              <p:ext uri="{D42A27DB-BD31-4B8C-83A1-F6EECF244321}">
                <p14:modId xmlns:p14="http://schemas.microsoft.com/office/powerpoint/2010/main" val="2157902204"/>
              </p:ext>
            </p:extLst>
          </p:nvPr>
        </p:nvGraphicFramePr>
        <p:xfrm>
          <a:off x="1883423" y="1398954"/>
          <a:ext cx="9661525" cy="5283200"/>
        </p:xfrm>
        <a:graphic>
          <a:graphicData uri="http://schemas.openxmlformats.org/presentationml/2006/ole">
            <mc:AlternateContent xmlns:mc="http://schemas.openxmlformats.org/markup-compatibility/2006">
              <mc:Choice xmlns:v="urn:schemas-microsoft-com:vml" Requires="v">
                <p:oleObj spid="_x0000_s4566" name="Worksheet" r:id="rId4" imgW="12573239" imgH="6876979" progId="Excel.Sheet.12">
                  <p:link updateAutomatic="1"/>
                </p:oleObj>
              </mc:Choice>
              <mc:Fallback>
                <p:oleObj name="Worksheet" r:id="rId4" imgW="12573239" imgH="6876979" progId="Excel.Sheet.12">
                  <p:link updateAutomatic="1"/>
                  <p:pic>
                    <p:nvPicPr>
                      <p:cNvPr id="0" name=""/>
                      <p:cNvPicPr/>
                      <p:nvPr/>
                    </p:nvPicPr>
                    <p:blipFill>
                      <a:blip r:embed="rId5"/>
                      <a:stretch>
                        <a:fillRect/>
                      </a:stretch>
                    </p:blipFill>
                    <p:spPr>
                      <a:xfrm>
                        <a:off x="1883423" y="1398954"/>
                        <a:ext cx="9661525" cy="5283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56ECEFC-3FEC-4C09-AB41-57D77F924DD5}"/>
                  </a:ext>
                </a:extLst>
              </p:cNvPr>
              <p:cNvSpPr txBox="1"/>
              <p:nvPr/>
            </p:nvSpPr>
            <p:spPr>
              <a:xfrm>
                <a:off x="647052" y="1534532"/>
                <a:ext cx="2350387" cy="6499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p>
            </p:txBody>
          </p:sp>
        </mc:Choice>
        <mc:Fallback xmlns="">
          <p:sp>
            <p:nvSpPr>
              <p:cNvPr id="10" name="TextBox 9">
                <a:extLst>
                  <a:ext uri="{FF2B5EF4-FFF2-40B4-BE49-F238E27FC236}">
                    <a16:creationId xmlns:a16="http://schemas.microsoft.com/office/drawing/2014/main" id="{C56ECEFC-3FEC-4C09-AB41-57D77F924DD5}"/>
                  </a:ext>
                </a:extLst>
              </p:cNvPr>
              <p:cNvSpPr txBox="1">
                <a:spLocks noRot="1" noChangeAspect="1" noMove="1" noResize="1" noEditPoints="1" noAdjustHandles="1" noChangeArrowheads="1" noChangeShapeType="1" noTextEdit="1"/>
              </p:cNvSpPr>
              <p:nvPr/>
            </p:nvSpPr>
            <p:spPr>
              <a:xfrm>
                <a:off x="647052" y="1534532"/>
                <a:ext cx="2350387" cy="649922"/>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EA52A7E-AD2E-4B7D-A9D7-9042E98E0104}"/>
              </a:ext>
            </a:extLst>
          </p:cNvPr>
          <p:cNvSpPr txBox="1"/>
          <p:nvPr/>
        </p:nvSpPr>
        <p:spPr>
          <a:xfrm>
            <a:off x="117231" y="3088431"/>
            <a:ext cx="1857132" cy="1200329"/>
          </a:xfrm>
          <a:prstGeom prst="rect">
            <a:avLst/>
          </a:prstGeom>
          <a:noFill/>
        </p:spPr>
        <p:txBody>
          <a:bodyPr wrap="square" rtlCol="0">
            <a:sp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41810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96FA6E-7D32-4A8F-B169-A36EEA7AC86C}"/>
              </a:ext>
            </a:extLst>
          </p:cNvPr>
          <p:cNvSpPr>
            <a:spLocks noGrp="1"/>
          </p:cNvSpPr>
          <p:nvPr>
            <p:ph type="title"/>
          </p:nvPr>
        </p:nvSpPr>
        <p:spPr>
          <a:xfrm>
            <a:off x="643467" y="816638"/>
            <a:ext cx="3367359" cy="5224724"/>
          </a:xfrm>
        </p:spPr>
        <p:txBody>
          <a:bodyPr anchor="ctr">
            <a:normAutofit/>
          </a:bodyPr>
          <a:lstStyle/>
          <a:p>
            <a:r>
              <a:rPr lang="en-US"/>
              <a:t>What is Leukemia?</a:t>
            </a:r>
            <a:endParaRPr lang="en-US" dirty="0"/>
          </a:p>
        </p:txBody>
      </p:sp>
      <p:pic>
        <p:nvPicPr>
          <p:cNvPr id="4" name="Picture 4">
            <a:extLst>
              <a:ext uri="{FF2B5EF4-FFF2-40B4-BE49-F238E27FC236}">
                <a16:creationId xmlns:a16="http://schemas.microsoft.com/office/drawing/2014/main" id="{8E1C9D9E-B20C-4BF0-968E-55D5F36C6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803" y="984257"/>
            <a:ext cx="4575296" cy="5200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07FFB1-879E-44EB-B29F-A9F41C3E4AC5}"/>
              </a:ext>
            </a:extLst>
          </p:cNvPr>
          <p:cNvSpPr txBox="1"/>
          <p:nvPr/>
        </p:nvSpPr>
        <p:spPr>
          <a:xfrm>
            <a:off x="5400803" y="6219348"/>
            <a:ext cx="1197828" cy="369332"/>
          </a:xfrm>
          <a:prstGeom prst="rect">
            <a:avLst/>
          </a:prstGeom>
          <a:noFill/>
        </p:spPr>
        <p:txBody>
          <a:bodyPr wrap="none" rtlCol="0">
            <a:spAutoFit/>
          </a:bodyPr>
          <a:lstStyle/>
          <a:p>
            <a:r>
              <a:rPr lang="en-US" dirty="0"/>
              <a:t>Wikipedia</a:t>
            </a:r>
          </a:p>
        </p:txBody>
      </p:sp>
    </p:spTree>
    <p:extLst>
      <p:ext uri="{BB962C8B-B14F-4D97-AF65-F5344CB8AC3E}">
        <p14:creationId xmlns:p14="http://schemas.microsoft.com/office/powerpoint/2010/main" val="133092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C858-82C2-4172-AB40-11F740CDC5BF}"/>
              </a:ext>
            </a:extLst>
          </p:cNvPr>
          <p:cNvSpPr>
            <a:spLocks noGrp="1"/>
          </p:cNvSpPr>
          <p:nvPr>
            <p:ph type="title"/>
          </p:nvPr>
        </p:nvSpPr>
        <p:spPr/>
        <p:txBody>
          <a:bodyPr/>
          <a:lstStyle/>
          <a:p>
            <a:r>
              <a:rPr lang="en-US" dirty="0"/>
              <a:t>Most heavily weighted weights</a:t>
            </a:r>
          </a:p>
        </p:txBody>
      </p:sp>
      <p:graphicFrame>
        <p:nvGraphicFramePr>
          <p:cNvPr id="4" name="Table 4">
            <a:extLst>
              <a:ext uri="{FF2B5EF4-FFF2-40B4-BE49-F238E27FC236}">
                <a16:creationId xmlns:a16="http://schemas.microsoft.com/office/drawing/2014/main" id="{E571A8DC-B5C8-4828-8E4D-0B26DFBA5D39}"/>
              </a:ext>
            </a:extLst>
          </p:cNvPr>
          <p:cNvGraphicFramePr>
            <a:graphicFrameLocks noGrp="1"/>
          </p:cNvGraphicFramePr>
          <p:nvPr>
            <p:extLst>
              <p:ext uri="{D42A27DB-BD31-4B8C-83A1-F6EECF244321}">
                <p14:modId xmlns:p14="http://schemas.microsoft.com/office/powerpoint/2010/main" val="3526608497"/>
              </p:ext>
            </p:extLst>
          </p:nvPr>
        </p:nvGraphicFramePr>
        <p:xfrm>
          <a:off x="1099366"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66000_at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0.100164</a:t>
                      </a:r>
                    </a:p>
                  </a:txBody>
                  <a:tcPr marL="9525" marR="9525" marT="9525" marB="0" anchor="ctr"/>
                </a:tc>
                <a:extLst>
                  <a:ext uri="{0D108BD9-81ED-4DB2-BD59-A6C34878D82A}">
                    <a16:rowId xmlns:a16="http://schemas.microsoft.com/office/drawing/2014/main" val="695522047"/>
                  </a:ext>
                </a:extLst>
              </a:tr>
              <a:tr h="370840">
                <a:tc>
                  <a:txBody>
                    <a:bodyPr/>
                    <a:lstStyle/>
                    <a:p>
                      <a:pPr algn="ctr"/>
                      <a:r>
                        <a:rPr lang="en-US" dirty="0"/>
                        <a:t>2706_at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0.091647</a:t>
                      </a:r>
                    </a:p>
                  </a:txBody>
                  <a:tcPr marL="9525" marR="9525" marT="9525" marB="0" anchor="ctr"/>
                </a:tc>
                <a:extLst>
                  <a:ext uri="{0D108BD9-81ED-4DB2-BD59-A6C34878D82A}">
                    <a16:rowId xmlns:a16="http://schemas.microsoft.com/office/drawing/2014/main" val="2134526040"/>
                  </a:ext>
                </a:extLst>
              </a:tr>
              <a:tr h="370840">
                <a:tc>
                  <a:txBody>
                    <a:bodyPr/>
                    <a:lstStyle/>
                    <a:p>
                      <a:pPr algn="ctr"/>
                      <a:r>
                        <a:rPr lang="en-US" dirty="0"/>
                        <a:t>158809_at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0.088469</a:t>
                      </a:r>
                    </a:p>
                  </a:txBody>
                  <a:tcPr marL="9525" marR="9525" marT="9525" marB="0" anchor="ctr"/>
                </a:tc>
                <a:extLst>
                  <a:ext uri="{0D108BD9-81ED-4DB2-BD59-A6C34878D82A}">
                    <a16:rowId xmlns:a16="http://schemas.microsoft.com/office/drawing/2014/main" val="3155968656"/>
                  </a:ext>
                </a:extLst>
              </a:tr>
              <a:tr h="370840">
                <a:tc>
                  <a:txBody>
                    <a:bodyPr/>
                    <a:lstStyle/>
                    <a:p>
                      <a:pPr algn="ctr"/>
                      <a:r>
                        <a:rPr lang="en-US" dirty="0"/>
                        <a:t>100130703_at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0.083912</a:t>
                      </a:r>
                    </a:p>
                  </a:txBody>
                  <a:tcPr marL="9525" marR="9525" marT="9525" marB="0" anchor="ctr"/>
                </a:tc>
                <a:extLst>
                  <a:ext uri="{0D108BD9-81ED-4DB2-BD59-A6C34878D82A}">
                    <a16:rowId xmlns:a16="http://schemas.microsoft.com/office/drawing/2014/main" val="2897230636"/>
                  </a:ext>
                </a:extLst>
              </a:tr>
              <a:tr h="370840">
                <a:tc>
                  <a:txBody>
                    <a:bodyPr/>
                    <a:lstStyle/>
                    <a:p>
                      <a:pPr algn="ctr"/>
                      <a:r>
                        <a:rPr lang="en-US" dirty="0"/>
                        <a:t>9518_at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0.083138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5" name="Table 4">
            <a:extLst>
              <a:ext uri="{FF2B5EF4-FFF2-40B4-BE49-F238E27FC236}">
                <a16:creationId xmlns:a16="http://schemas.microsoft.com/office/drawing/2014/main" id="{A321CB6D-99AF-48A2-8213-80C0E04EB8F5}"/>
              </a:ext>
            </a:extLst>
          </p:cNvPr>
          <p:cNvGraphicFramePr>
            <a:graphicFrameLocks noGrp="1"/>
          </p:cNvGraphicFramePr>
          <p:nvPr>
            <p:extLst>
              <p:ext uri="{D42A27DB-BD31-4B8C-83A1-F6EECF244321}">
                <p14:modId xmlns:p14="http://schemas.microsoft.com/office/powerpoint/2010/main" val="1970232272"/>
              </p:ext>
            </p:extLst>
          </p:nvPr>
        </p:nvGraphicFramePr>
        <p:xfrm>
          <a:off x="1099366"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285299_at</a:t>
                      </a:r>
                    </a:p>
                  </a:txBody>
                  <a:tcPr anchor="ctr"/>
                </a:tc>
                <a:tc>
                  <a:txBody>
                    <a:bodyPr/>
                    <a:lstStyle/>
                    <a:p>
                      <a:pPr algn="ctr"/>
                      <a:r>
                        <a:rPr lang="en-US" dirty="0"/>
                        <a:t>-0.073488877</a:t>
                      </a:r>
                    </a:p>
                  </a:txBody>
                  <a:tcPr anchor="ctr"/>
                </a:tc>
                <a:extLst>
                  <a:ext uri="{0D108BD9-81ED-4DB2-BD59-A6C34878D82A}">
                    <a16:rowId xmlns:a16="http://schemas.microsoft.com/office/drawing/2014/main" val="695522047"/>
                  </a:ext>
                </a:extLst>
              </a:tr>
              <a:tr h="370840">
                <a:tc>
                  <a:txBody>
                    <a:bodyPr/>
                    <a:lstStyle/>
                    <a:p>
                      <a:pPr algn="ctr"/>
                      <a:r>
                        <a:rPr lang="en-US" dirty="0"/>
                        <a:t>388951_at</a:t>
                      </a:r>
                    </a:p>
                  </a:txBody>
                  <a:tcPr anchor="ctr"/>
                </a:tc>
                <a:tc>
                  <a:txBody>
                    <a:bodyPr/>
                    <a:lstStyle/>
                    <a:p>
                      <a:pPr algn="ctr"/>
                      <a:r>
                        <a:rPr lang="en-US" dirty="0"/>
                        <a:t>-0.074094855</a:t>
                      </a:r>
                    </a:p>
                  </a:txBody>
                  <a:tcPr anchor="ctr"/>
                </a:tc>
                <a:extLst>
                  <a:ext uri="{0D108BD9-81ED-4DB2-BD59-A6C34878D82A}">
                    <a16:rowId xmlns:a16="http://schemas.microsoft.com/office/drawing/2014/main" val="2134526040"/>
                  </a:ext>
                </a:extLst>
              </a:tr>
              <a:tr h="370840">
                <a:tc>
                  <a:txBody>
                    <a:bodyPr/>
                    <a:lstStyle/>
                    <a:p>
                      <a:pPr algn="ctr"/>
                      <a:r>
                        <a:rPr lang="en-US" dirty="0"/>
                        <a:t>51673_at</a:t>
                      </a:r>
                    </a:p>
                  </a:txBody>
                  <a:tcPr anchor="ctr"/>
                </a:tc>
                <a:tc>
                  <a:txBody>
                    <a:bodyPr/>
                    <a:lstStyle/>
                    <a:p>
                      <a:pPr algn="ctr"/>
                      <a:r>
                        <a:rPr lang="en-US" dirty="0"/>
                        <a:t>-0.079185137</a:t>
                      </a:r>
                    </a:p>
                  </a:txBody>
                  <a:tcPr anchor="ctr"/>
                </a:tc>
                <a:extLst>
                  <a:ext uri="{0D108BD9-81ED-4DB2-BD59-A6C34878D82A}">
                    <a16:rowId xmlns:a16="http://schemas.microsoft.com/office/drawing/2014/main" val="3155968656"/>
                  </a:ext>
                </a:extLst>
              </a:tr>
              <a:tr h="370840">
                <a:tc>
                  <a:txBody>
                    <a:bodyPr/>
                    <a:lstStyle/>
                    <a:p>
                      <a:pPr algn="ctr"/>
                      <a:r>
                        <a:rPr lang="en-US" dirty="0"/>
                        <a:t>7266_at</a:t>
                      </a:r>
                    </a:p>
                  </a:txBody>
                  <a:tcPr anchor="ctr"/>
                </a:tc>
                <a:tc>
                  <a:txBody>
                    <a:bodyPr/>
                    <a:lstStyle/>
                    <a:p>
                      <a:pPr algn="ctr"/>
                      <a:r>
                        <a:rPr lang="en-US" dirty="0"/>
                        <a:t>-0.144620158</a:t>
                      </a:r>
                    </a:p>
                  </a:txBody>
                  <a:tcPr anchor="ctr"/>
                </a:tc>
                <a:extLst>
                  <a:ext uri="{0D108BD9-81ED-4DB2-BD59-A6C34878D82A}">
                    <a16:rowId xmlns:a16="http://schemas.microsoft.com/office/drawing/2014/main" val="2897230636"/>
                  </a:ext>
                </a:extLst>
              </a:tr>
              <a:tr h="370840">
                <a:tc>
                  <a:txBody>
                    <a:bodyPr/>
                    <a:lstStyle/>
                    <a:p>
                      <a:pPr algn="ctr"/>
                      <a:r>
                        <a:rPr lang="en-US" dirty="0"/>
                        <a:t>56884_at</a:t>
                      </a:r>
                    </a:p>
                  </a:txBody>
                  <a:tcPr anchor="ctr"/>
                </a:tc>
                <a:tc>
                  <a:txBody>
                    <a:bodyPr/>
                    <a:lstStyle/>
                    <a:p>
                      <a:pPr algn="ctr"/>
                      <a:r>
                        <a:rPr lang="en-US" dirty="0"/>
                        <a:t>-0.205755898</a:t>
                      </a:r>
                    </a:p>
                  </a:txBody>
                  <a:tcPr anchor="ctr"/>
                </a:tc>
                <a:extLst>
                  <a:ext uri="{0D108BD9-81ED-4DB2-BD59-A6C34878D82A}">
                    <a16:rowId xmlns:a16="http://schemas.microsoft.com/office/drawing/2014/main" val="1171829909"/>
                  </a:ext>
                </a:extLst>
              </a:tr>
            </a:tbl>
          </a:graphicData>
        </a:graphic>
      </p:graphicFrame>
      <p:sp>
        <p:nvSpPr>
          <p:cNvPr id="6" name="TextBox 5">
            <a:extLst>
              <a:ext uri="{FF2B5EF4-FFF2-40B4-BE49-F238E27FC236}">
                <a16:creationId xmlns:a16="http://schemas.microsoft.com/office/drawing/2014/main" id="{5850B5FB-E432-49DC-BCA3-45E55DC9A52D}"/>
              </a:ext>
            </a:extLst>
          </p:cNvPr>
          <p:cNvSpPr txBox="1"/>
          <p:nvPr/>
        </p:nvSpPr>
        <p:spPr>
          <a:xfrm>
            <a:off x="1099366" y="1365294"/>
            <a:ext cx="4077398" cy="369332"/>
          </a:xfrm>
          <a:prstGeom prst="rect">
            <a:avLst/>
          </a:prstGeom>
          <a:noFill/>
        </p:spPr>
        <p:txBody>
          <a:bodyPr wrap="square" rtlCol="0">
            <a:spAutoFit/>
          </a:bodyPr>
          <a:lstStyle/>
          <a:p>
            <a:pPr algn="ctr"/>
            <a:r>
              <a:rPr lang="en-US" dirty="0"/>
              <a:t>MDS</a:t>
            </a:r>
          </a:p>
        </p:txBody>
      </p:sp>
      <p:graphicFrame>
        <p:nvGraphicFramePr>
          <p:cNvPr id="7" name="Table 4">
            <a:extLst>
              <a:ext uri="{FF2B5EF4-FFF2-40B4-BE49-F238E27FC236}">
                <a16:creationId xmlns:a16="http://schemas.microsoft.com/office/drawing/2014/main" id="{124DBBAE-DCE3-47AF-9261-72EBF761BB10}"/>
              </a:ext>
            </a:extLst>
          </p:cNvPr>
          <p:cNvGraphicFramePr>
            <a:graphicFrameLocks noGrp="1"/>
          </p:cNvGraphicFramePr>
          <p:nvPr>
            <p:extLst>
              <p:ext uri="{D42A27DB-BD31-4B8C-83A1-F6EECF244321}">
                <p14:modId xmlns:p14="http://schemas.microsoft.com/office/powerpoint/2010/main" val="3017488314"/>
              </p:ext>
            </p:extLst>
          </p:nvPr>
        </p:nvGraphicFramePr>
        <p:xfrm>
          <a:off x="5427717"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27033_at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0.079577</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130367_at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0.067018</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5923_at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0.052974</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81537_at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0.043758</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2823_at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0.041918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8" name="Table 7">
            <a:extLst>
              <a:ext uri="{FF2B5EF4-FFF2-40B4-BE49-F238E27FC236}">
                <a16:creationId xmlns:a16="http://schemas.microsoft.com/office/drawing/2014/main" id="{1386D63E-089A-4452-92FF-D07DEB55A81B}"/>
              </a:ext>
            </a:extLst>
          </p:cNvPr>
          <p:cNvGraphicFramePr>
            <a:graphicFrameLocks noGrp="1"/>
          </p:cNvGraphicFramePr>
          <p:nvPr>
            <p:extLst>
              <p:ext uri="{D42A27DB-BD31-4B8C-83A1-F6EECF244321}">
                <p14:modId xmlns:p14="http://schemas.microsoft.com/office/powerpoint/2010/main" val="907503287"/>
              </p:ext>
            </p:extLst>
          </p:nvPr>
        </p:nvGraphicFramePr>
        <p:xfrm>
          <a:off x="5427717"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79872_at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-0.04386</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100131644_at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-0.04524</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85358_at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-0.04816</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390058_at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-0.11016</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3892_at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-0.16053</a:t>
                      </a:r>
                    </a:p>
                  </a:txBody>
                  <a:tcPr marL="9525" marR="9525" marT="9525" marB="0" anchor="ctr"/>
                </a:tc>
                <a:extLst>
                  <a:ext uri="{0D108BD9-81ED-4DB2-BD59-A6C34878D82A}">
                    <a16:rowId xmlns:a16="http://schemas.microsoft.com/office/drawing/2014/main" val="1171829909"/>
                  </a:ext>
                </a:extLst>
              </a:tr>
            </a:tbl>
          </a:graphicData>
        </a:graphic>
      </p:graphicFrame>
      <p:sp>
        <p:nvSpPr>
          <p:cNvPr id="9" name="TextBox 8">
            <a:extLst>
              <a:ext uri="{FF2B5EF4-FFF2-40B4-BE49-F238E27FC236}">
                <a16:creationId xmlns:a16="http://schemas.microsoft.com/office/drawing/2014/main" id="{9CD876A6-AC65-42CF-87A7-31865AA8D48D}"/>
              </a:ext>
            </a:extLst>
          </p:cNvPr>
          <p:cNvSpPr txBox="1"/>
          <p:nvPr/>
        </p:nvSpPr>
        <p:spPr>
          <a:xfrm>
            <a:off x="5427717" y="1365294"/>
            <a:ext cx="4077398" cy="369332"/>
          </a:xfrm>
          <a:prstGeom prst="rect">
            <a:avLst/>
          </a:prstGeom>
          <a:noFill/>
        </p:spPr>
        <p:txBody>
          <a:bodyPr wrap="square" rtlCol="0">
            <a:spAutoFit/>
          </a:bodyPr>
          <a:lstStyle/>
          <a:p>
            <a:pPr algn="ctr"/>
            <a:r>
              <a:rPr lang="en-US" dirty="0"/>
              <a:t>CCL</a:t>
            </a:r>
          </a:p>
        </p:txBody>
      </p:sp>
      <p:sp>
        <p:nvSpPr>
          <p:cNvPr id="10" name="TextBox 9">
            <a:extLst>
              <a:ext uri="{FF2B5EF4-FFF2-40B4-BE49-F238E27FC236}">
                <a16:creationId xmlns:a16="http://schemas.microsoft.com/office/drawing/2014/main" id="{E30ABDDB-B250-4EDB-8EBE-FF26B6FA5135}"/>
              </a:ext>
            </a:extLst>
          </p:cNvPr>
          <p:cNvSpPr txBox="1"/>
          <p:nvPr/>
        </p:nvSpPr>
        <p:spPr>
          <a:xfrm>
            <a:off x="2954556" y="4066068"/>
            <a:ext cx="354584"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69E5B88E-3BE8-4E0B-A2C4-53A6DB05B16D}"/>
              </a:ext>
            </a:extLst>
          </p:cNvPr>
          <p:cNvSpPr txBox="1"/>
          <p:nvPr/>
        </p:nvSpPr>
        <p:spPr>
          <a:xfrm>
            <a:off x="7289124" y="4066068"/>
            <a:ext cx="354584"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31E4A734-E45D-4F8F-B58B-418D619B9138}"/>
              </a:ext>
            </a:extLst>
          </p:cNvPr>
          <p:cNvSpPr txBox="1"/>
          <p:nvPr/>
        </p:nvSpPr>
        <p:spPr>
          <a:xfrm>
            <a:off x="10375638" y="4861952"/>
            <a:ext cx="806631" cy="1107996"/>
          </a:xfrm>
          <a:prstGeom prst="rect">
            <a:avLst/>
          </a:prstGeom>
          <a:noFill/>
        </p:spPr>
        <p:txBody>
          <a:bodyPr wrap="none" rtlCol="0">
            <a:spAutoFit/>
          </a:bodyPr>
          <a:lstStyle/>
          <a:p>
            <a:r>
              <a:rPr lang="en-US" sz="6600" dirty="0"/>
              <a:t>…</a:t>
            </a:r>
          </a:p>
        </p:txBody>
      </p:sp>
      <p:sp>
        <p:nvSpPr>
          <p:cNvPr id="13" name="TextBox 12">
            <a:extLst>
              <a:ext uri="{FF2B5EF4-FFF2-40B4-BE49-F238E27FC236}">
                <a16:creationId xmlns:a16="http://schemas.microsoft.com/office/drawing/2014/main" id="{FD0596EB-415A-4573-838F-82867847DFC4}"/>
              </a:ext>
            </a:extLst>
          </p:cNvPr>
          <p:cNvSpPr txBox="1"/>
          <p:nvPr/>
        </p:nvSpPr>
        <p:spPr>
          <a:xfrm>
            <a:off x="10375638" y="2190375"/>
            <a:ext cx="806631" cy="1107996"/>
          </a:xfrm>
          <a:prstGeom prst="rect">
            <a:avLst/>
          </a:prstGeom>
          <a:noFill/>
        </p:spPr>
        <p:txBody>
          <a:bodyPr wrap="none" rtlCol="0">
            <a:spAutoFit/>
          </a:bodyPr>
          <a:lstStyle/>
          <a:p>
            <a:r>
              <a:rPr lang="en-US" sz="6600" dirty="0"/>
              <a:t>…</a:t>
            </a:r>
          </a:p>
        </p:txBody>
      </p:sp>
      <p:sp>
        <p:nvSpPr>
          <p:cNvPr id="14" name="TextBox 13">
            <a:extLst>
              <a:ext uri="{FF2B5EF4-FFF2-40B4-BE49-F238E27FC236}">
                <a16:creationId xmlns:a16="http://schemas.microsoft.com/office/drawing/2014/main" id="{98EECC22-07EC-4C25-9E85-F87EE8934E21}"/>
              </a:ext>
            </a:extLst>
          </p:cNvPr>
          <p:cNvSpPr txBox="1"/>
          <p:nvPr/>
        </p:nvSpPr>
        <p:spPr>
          <a:xfrm>
            <a:off x="106461" y="1930400"/>
            <a:ext cx="954107" cy="369332"/>
          </a:xfrm>
          <a:prstGeom prst="rect">
            <a:avLst/>
          </a:prstGeom>
          <a:noFill/>
        </p:spPr>
        <p:txBody>
          <a:bodyPr wrap="none" rtlCol="0">
            <a:spAutoFit/>
          </a:bodyPr>
          <a:lstStyle/>
          <a:p>
            <a:r>
              <a:rPr lang="en-US" dirty="0"/>
              <a:t>Highest</a:t>
            </a:r>
          </a:p>
        </p:txBody>
      </p:sp>
      <p:sp>
        <p:nvSpPr>
          <p:cNvPr id="15" name="TextBox 14">
            <a:extLst>
              <a:ext uri="{FF2B5EF4-FFF2-40B4-BE49-F238E27FC236}">
                <a16:creationId xmlns:a16="http://schemas.microsoft.com/office/drawing/2014/main" id="{DF863F06-4524-42B6-A650-E96861DDAC1D}"/>
              </a:ext>
            </a:extLst>
          </p:cNvPr>
          <p:cNvSpPr txBox="1"/>
          <p:nvPr/>
        </p:nvSpPr>
        <p:spPr>
          <a:xfrm>
            <a:off x="102110" y="4536970"/>
            <a:ext cx="907621" cy="369332"/>
          </a:xfrm>
          <a:prstGeom prst="rect">
            <a:avLst/>
          </a:prstGeom>
          <a:noFill/>
        </p:spPr>
        <p:txBody>
          <a:bodyPr wrap="none" rtlCol="0">
            <a:spAutoFit/>
          </a:bodyPr>
          <a:lstStyle/>
          <a:p>
            <a:r>
              <a:rPr lang="en-US" dirty="0"/>
              <a:t>Lowest</a:t>
            </a:r>
          </a:p>
        </p:txBody>
      </p:sp>
      <p:sp>
        <p:nvSpPr>
          <p:cNvPr id="16" name="TextBox 15">
            <a:extLst>
              <a:ext uri="{FF2B5EF4-FFF2-40B4-BE49-F238E27FC236}">
                <a16:creationId xmlns:a16="http://schemas.microsoft.com/office/drawing/2014/main" id="{7A6702EC-8C64-455A-B72E-7926DDF39AAA}"/>
              </a:ext>
            </a:extLst>
          </p:cNvPr>
          <p:cNvSpPr txBox="1"/>
          <p:nvPr/>
        </p:nvSpPr>
        <p:spPr>
          <a:xfrm>
            <a:off x="7619255" y="134220"/>
            <a:ext cx="1905700" cy="1200329"/>
          </a:xfrm>
          <a:prstGeom prst="rect">
            <a:avLst/>
          </a:prstGeom>
          <a:noFill/>
        </p:spPr>
        <p:txBody>
          <a:bodyPr wrap="square" rtlCol="0">
            <a:spAutoFit/>
          </a:bodyPr>
          <a:lstStyle/>
          <a:p>
            <a:r>
              <a:rPr lang="en-US" dirty="0"/>
              <a:t>*</a:t>
            </a:r>
            <a:r>
              <a:rPr lang="en-US" dirty="0">
                <a:solidFill>
                  <a:srgbClr val="FFFFFF"/>
                </a:solidFill>
              </a:rPr>
              <a:t> results from using all features and no normalization</a:t>
            </a:r>
            <a:endParaRPr lang="en-US" dirty="0"/>
          </a:p>
        </p:txBody>
      </p:sp>
      <p:pic>
        <p:nvPicPr>
          <p:cNvPr id="18" name="Picture 17">
            <a:extLst>
              <a:ext uri="{FF2B5EF4-FFF2-40B4-BE49-F238E27FC236}">
                <a16:creationId xmlns:a16="http://schemas.microsoft.com/office/drawing/2014/main" id="{9D1E1B2E-7426-4CBF-9094-E6C23DEFD594}"/>
              </a:ext>
            </a:extLst>
          </p:cNvPr>
          <p:cNvPicPr>
            <a:picLocks noChangeAspect="1"/>
          </p:cNvPicPr>
          <p:nvPr/>
        </p:nvPicPr>
        <p:blipFill>
          <a:blip r:embed="rId3"/>
          <a:stretch>
            <a:fillRect/>
          </a:stretch>
        </p:blipFill>
        <p:spPr>
          <a:xfrm>
            <a:off x="9596177" y="205201"/>
            <a:ext cx="2365552" cy="1470810"/>
          </a:xfrm>
          <a:prstGeom prst="rect">
            <a:avLst/>
          </a:prstGeom>
        </p:spPr>
      </p:pic>
    </p:spTree>
    <p:extLst>
      <p:ext uri="{BB962C8B-B14F-4D97-AF65-F5344CB8AC3E}">
        <p14:creationId xmlns:p14="http://schemas.microsoft.com/office/powerpoint/2010/main" val="14313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5659-19CB-4DE5-8C48-DC1C7389D9F1}"/>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2B2CC087-A24F-4F9D-AE09-76B6557DFF9D}"/>
              </a:ext>
            </a:extLst>
          </p:cNvPr>
          <p:cNvSpPr>
            <a:spLocks noGrp="1"/>
          </p:cNvSpPr>
          <p:nvPr>
            <p:ph idx="1"/>
          </p:nvPr>
        </p:nvSpPr>
        <p:spPr/>
        <p:txBody>
          <a:bodyPr/>
          <a:lstStyle/>
          <a:p>
            <a:pPr marL="0" indent="0">
              <a:buNone/>
            </a:pPr>
            <a:r>
              <a:rPr lang="en-US" dirty="0"/>
              <a:t>Instance-based learning</a:t>
            </a:r>
          </a:p>
          <a:p>
            <a:pPr marL="0" indent="0">
              <a:buNone/>
            </a:pPr>
            <a:endParaRPr lang="en-US" dirty="0"/>
          </a:p>
          <a:p>
            <a:pPr marL="0" indent="0">
              <a:buNone/>
            </a:pPr>
            <a:r>
              <a:rPr lang="en-US" dirty="0"/>
              <a:t>Parameters to tune: </a:t>
            </a:r>
          </a:p>
          <a:p>
            <a:r>
              <a:rPr lang="en-US" dirty="0"/>
              <a:t>K, i.e. # of neighbors </a:t>
            </a:r>
          </a:p>
          <a:p>
            <a:pPr lvl="1"/>
            <a:r>
              <a:rPr lang="en-US" dirty="0"/>
              <a:t>n = 2096 patients</a:t>
            </a:r>
          </a:p>
          <a:p>
            <a:endParaRPr lang="en-US" dirty="0"/>
          </a:p>
          <a:p>
            <a:r>
              <a:rPr lang="en-US" dirty="0"/>
              <a:t>Whether to use significant features or all the features</a:t>
            </a:r>
          </a:p>
        </p:txBody>
      </p:sp>
    </p:spTree>
    <p:extLst>
      <p:ext uri="{BB962C8B-B14F-4D97-AF65-F5344CB8AC3E}">
        <p14:creationId xmlns:p14="http://schemas.microsoft.com/office/powerpoint/2010/main" val="223042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BFB6-6665-4BAC-9D09-8491E3DE82F4}"/>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63AB59EF-4491-4837-A4A9-5ED0F2A42DA7}"/>
              </a:ext>
            </a:extLst>
          </p:cNvPr>
          <p:cNvGraphicFramePr>
            <a:graphicFrameLocks noGrp="1"/>
          </p:cNvGraphicFramePr>
          <p:nvPr>
            <p:extLst>
              <p:ext uri="{D42A27DB-BD31-4B8C-83A1-F6EECF244321}">
                <p14:modId xmlns:p14="http://schemas.microsoft.com/office/powerpoint/2010/main" val="3635383207"/>
              </p:ext>
            </p:extLst>
          </p:nvPr>
        </p:nvGraphicFramePr>
        <p:xfrm>
          <a:off x="2032000" y="1930400"/>
          <a:ext cx="8128000" cy="3563497"/>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4138227"/>
                    </a:ext>
                  </a:extLst>
                </a:gridCol>
                <a:gridCol w="1625600">
                  <a:extLst>
                    <a:ext uri="{9D8B030D-6E8A-4147-A177-3AD203B41FA5}">
                      <a16:colId xmlns:a16="http://schemas.microsoft.com/office/drawing/2014/main" val="2843706743"/>
                    </a:ext>
                  </a:extLst>
                </a:gridCol>
                <a:gridCol w="1625600">
                  <a:extLst>
                    <a:ext uri="{9D8B030D-6E8A-4147-A177-3AD203B41FA5}">
                      <a16:colId xmlns:a16="http://schemas.microsoft.com/office/drawing/2014/main" val="958467481"/>
                    </a:ext>
                  </a:extLst>
                </a:gridCol>
                <a:gridCol w="1625600">
                  <a:extLst>
                    <a:ext uri="{9D8B030D-6E8A-4147-A177-3AD203B41FA5}">
                      <a16:colId xmlns:a16="http://schemas.microsoft.com/office/drawing/2014/main" val="3481740243"/>
                    </a:ext>
                  </a:extLst>
                </a:gridCol>
                <a:gridCol w="1625600">
                  <a:extLst>
                    <a:ext uri="{9D8B030D-6E8A-4147-A177-3AD203B41FA5}">
                      <a16:colId xmlns:a16="http://schemas.microsoft.com/office/drawing/2014/main" val="2071052289"/>
                    </a:ext>
                  </a:extLst>
                </a:gridCol>
              </a:tblGrid>
              <a:tr h="509071">
                <a:tc rowSpan="2">
                  <a:txBody>
                    <a:bodyPr/>
                    <a:lstStyle/>
                    <a:p>
                      <a:pPr algn="ctr"/>
                      <a:r>
                        <a:rPr lang="en-US" dirty="0">
                          <a:solidFill>
                            <a:schemeClr val="bg1"/>
                          </a:solidFill>
                        </a:rPr>
                        <a:t># of neighbors</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ctr"/>
                      <a:r>
                        <a:rPr lang="en-US"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23262786"/>
                  </a:ext>
                </a:extLst>
              </a:tr>
              <a:tr h="509071">
                <a:tc vMerge="1">
                  <a:txBody>
                    <a:bodyPr/>
                    <a:lstStyle/>
                    <a:p>
                      <a:endParaRPr lang="en-US" dirty="0"/>
                    </a:p>
                  </a:txBody>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035536544"/>
                  </a:ext>
                </a:extLst>
              </a:tr>
              <a:tr h="509071">
                <a:tc>
                  <a:txBody>
                    <a:bodyPr/>
                    <a:lstStyle/>
                    <a:p>
                      <a:pPr algn="ctr"/>
                      <a:r>
                        <a:rPr lang="en-US" dirty="0"/>
                        <a:t>3</a:t>
                      </a:r>
                    </a:p>
                  </a:txBody>
                  <a:tcPr anchor="ctr"/>
                </a:tc>
                <a:tc>
                  <a:txBody>
                    <a:bodyPr/>
                    <a:lstStyle/>
                    <a:p>
                      <a:pPr algn="ctr"/>
                      <a:r>
                        <a:rPr lang="en-US" dirty="0"/>
                        <a:t>0.767</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0.790</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1704978"/>
                  </a:ext>
                </a:extLst>
              </a:tr>
              <a:tr h="509071">
                <a:tc>
                  <a:txBody>
                    <a:bodyPr/>
                    <a:lstStyle/>
                    <a:p>
                      <a:pPr algn="ctr"/>
                      <a:r>
                        <a:rPr lang="en-US" dirty="0"/>
                        <a:t>5</a:t>
                      </a:r>
                    </a:p>
                  </a:txBody>
                  <a:tcPr anchor="ctr"/>
                </a:tc>
                <a:tc>
                  <a:txBody>
                    <a:bodyPr/>
                    <a:lstStyle/>
                    <a:p>
                      <a:pPr algn="ctr"/>
                      <a:r>
                        <a:rPr lang="en-US" dirty="0"/>
                        <a:t>0.771</a:t>
                      </a:r>
                    </a:p>
                  </a:txBody>
                  <a:tcPr anchor="ctr"/>
                </a:tc>
                <a:tc>
                  <a:txBody>
                    <a:bodyPr/>
                    <a:lstStyle/>
                    <a:p>
                      <a:pPr algn="ctr"/>
                      <a:r>
                        <a:rPr lang="en-US" dirty="0"/>
                        <a:t>0.914</a:t>
                      </a:r>
                    </a:p>
                  </a:txBody>
                  <a:tcPr anchor="ctr"/>
                </a:tc>
                <a:tc>
                  <a:txBody>
                    <a:bodyPr/>
                    <a:lstStyle/>
                    <a:p>
                      <a:pPr algn="ctr"/>
                      <a:r>
                        <a:rPr lang="en-US" dirty="0"/>
                        <a:t>0.790</a:t>
                      </a:r>
                    </a:p>
                  </a:txBody>
                  <a:tcPr anchor="ctr"/>
                </a:tc>
                <a:tc>
                  <a:txBody>
                    <a:bodyPr/>
                    <a:lstStyle/>
                    <a:p>
                      <a:pPr algn="ctr"/>
                      <a:r>
                        <a:rPr lang="en-US" dirty="0"/>
                        <a:t>0.929</a:t>
                      </a:r>
                    </a:p>
                  </a:txBody>
                  <a:tcPr anchor="ctr"/>
                </a:tc>
                <a:extLst>
                  <a:ext uri="{0D108BD9-81ED-4DB2-BD59-A6C34878D82A}">
                    <a16:rowId xmlns:a16="http://schemas.microsoft.com/office/drawing/2014/main" val="1074262960"/>
                  </a:ext>
                </a:extLst>
              </a:tr>
              <a:tr h="509071">
                <a:tc>
                  <a:txBody>
                    <a:bodyPr/>
                    <a:lstStyle/>
                    <a:p>
                      <a:pPr algn="ctr"/>
                      <a:r>
                        <a:rPr lang="en-US" dirty="0"/>
                        <a:t>10</a:t>
                      </a:r>
                    </a:p>
                  </a:txBody>
                  <a:tcPr anchor="ctr"/>
                </a:tc>
                <a:tc>
                  <a:txBody>
                    <a:bodyPr/>
                    <a:lstStyle/>
                    <a:p>
                      <a:pPr algn="ctr"/>
                      <a:r>
                        <a:rPr lang="en-US" b="1" dirty="0"/>
                        <a:t>0.795</a:t>
                      </a:r>
                    </a:p>
                  </a:txBody>
                  <a:tcPr anchor="ctr"/>
                </a:tc>
                <a:tc>
                  <a:txBody>
                    <a:bodyPr/>
                    <a:lstStyle/>
                    <a:p>
                      <a:pPr algn="ctr"/>
                      <a:r>
                        <a:rPr lang="en-US" dirty="0"/>
                        <a:t>0.962</a:t>
                      </a:r>
                    </a:p>
                  </a:txBody>
                  <a:tcPr anchor="ctr"/>
                </a:tc>
                <a:tc>
                  <a:txBody>
                    <a:bodyPr/>
                    <a:lstStyle/>
                    <a:p>
                      <a:pPr algn="ctr"/>
                      <a:r>
                        <a:rPr lang="en-US" b="1" dirty="0"/>
                        <a:t>0.819</a:t>
                      </a:r>
                    </a:p>
                  </a:txBody>
                  <a:tcPr anchor="ctr"/>
                </a:tc>
                <a:tc>
                  <a:txBody>
                    <a:bodyPr/>
                    <a:lstStyle/>
                    <a:p>
                      <a:pPr algn="ctr"/>
                      <a:r>
                        <a:rPr lang="en-US" b="1" dirty="0"/>
                        <a:t>0.962</a:t>
                      </a:r>
                    </a:p>
                  </a:txBody>
                  <a:tcPr anchor="ctr"/>
                </a:tc>
                <a:extLst>
                  <a:ext uri="{0D108BD9-81ED-4DB2-BD59-A6C34878D82A}">
                    <a16:rowId xmlns:a16="http://schemas.microsoft.com/office/drawing/2014/main" val="3416038929"/>
                  </a:ext>
                </a:extLst>
              </a:tr>
              <a:tr h="509071">
                <a:tc>
                  <a:txBody>
                    <a:bodyPr/>
                    <a:lstStyle/>
                    <a:p>
                      <a:pPr algn="ctr"/>
                      <a:r>
                        <a:rPr lang="en-US" dirty="0"/>
                        <a:t>15</a:t>
                      </a:r>
                    </a:p>
                  </a:txBody>
                  <a:tcPr anchor="ctr"/>
                </a:tc>
                <a:tc>
                  <a:txBody>
                    <a:bodyPr/>
                    <a:lstStyle/>
                    <a:p>
                      <a:pPr algn="ctr"/>
                      <a:r>
                        <a:rPr lang="en-US" dirty="0"/>
                        <a:t>0.786</a:t>
                      </a:r>
                    </a:p>
                  </a:txBody>
                  <a:tcPr anchor="ctr"/>
                </a:tc>
                <a:tc>
                  <a:txBody>
                    <a:bodyPr/>
                    <a:lstStyle/>
                    <a:p>
                      <a:pPr algn="ctr"/>
                      <a:r>
                        <a:rPr lang="en-US" dirty="0"/>
                        <a:t>0.967</a:t>
                      </a:r>
                    </a:p>
                  </a:txBody>
                  <a:tcPr anchor="ctr"/>
                </a:tc>
                <a:tc>
                  <a:txBody>
                    <a:bodyPr/>
                    <a:lstStyle/>
                    <a:p>
                      <a:pPr algn="ctr"/>
                      <a:r>
                        <a:rPr lang="en-US" b="1" dirty="0"/>
                        <a:t>0.819</a:t>
                      </a:r>
                    </a:p>
                  </a:txBody>
                  <a:tcPr anchor="ctr"/>
                </a:tc>
                <a:tc>
                  <a:txBody>
                    <a:bodyPr/>
                    <a:lstStyle/>
                    <a:p>
                      <a:pPr algn="ctr"/>
                      <a:r>
                        <a:rPr lang="en-US" dirty="0"/>
                        <a:t>0.952</a:t>
                      </a:r>
                    </a:p>
                  </a:txBody>
                  <a:tcPr anchor="ctr"/>
                </a:tc>
                <a:extLst>
                  <a:ext uri="{0D108BD9-81ED-4DB2-BD59-A6C34878D82A}">
                    <a16:rowId xmlns:a16="http://schemas.microsoft.com/office/drawing/2014/main" val="1836030047"/>
                  </a:ext>
                </a:extLst>
              </a:tr>
              <a:tr h="509071">
                <a:tc>
                  <a:txBody>
                    <a:bodyPr/>
                    <a:lstStyle/>
                    <a:p>
                      <a:pPr algn="ctr"/>
                      <a:r>
                        <a:rPr lang="en-US" dirty="0"/>
                        <a:t>20</a:t>
                      </a:r>
                    </a:p>
                  </a:txBody>
                  <a:tcPr anchor="ctr"/>
                </a:tc>
                <a:tc>
                  <a:txBody>
                    <a:bodyPr/>
                    <a:lstStyle/>
                    <a:p>
                      <a:pPr algn="ctr"/>
                      <a:r>
                        <a:rPr lang="en-US" dirty="0"/>
                        <a:t>0.790</a:t>
                      </a:r>
                    </a:p>
                  </a:txBody>
                  <a:tcPr anchor="ctr"/>
                </a:tc>
                <a:tc>
                  <a:txBody>
                    <a:bodyPr/>
                    <a:lstStyle/>
                    <a:p>
                      <a:pPr algn="ctr"/>
                      <a:r>
                        <a:rPr lang="en-US" b="1" dirty="0"/>
                        <a:t>0.971</a:t>
                      </a:r>
                    </a:p>
                  </a:txBody>
                  <a:tcPr anchor="ctr"/>
                </a:tc>
                <a:tc>
                  <a:txBody>
                    <a:bodyPr/>
                    <a:lstStyle/>
                    <a:p>
                      <a:pPr algn="ctr"/>
                      <a:r>
                        <a:rPr lang="en-US" dirty="0"/>
                        <a:t>0.786</a:t>
                      </a:r>
                    </a:p>
                  </a:txBody>
                  <a:tcPr anchor="ctr"/>
                </a:tc>
                <a:tc>
                  <a:txBody>
                    <a:bodyPr/>
                    <a:lstStyle/>
                    <a:p>
                      <a:pPr algn="ctr"/>
                      <a:r>
                        <a:rPr lang="en-US" dirty="0"/>
                        <a:t>0.952</a:t>
                      </a:r>
                    </a:p>
                  </a:txBody>
                  <a:tcPr anchor="ctr"/>
                </a:tc>
                <a:extLst>
                  <a:ext uri="{0D108BD9-81ED-4DB2-BD59-A6C34878D82A}">
                    <a16:rowId xmlns:a16="http://schemas.microsoft.com/office/drawing/2014/main" val="1515355462"/>
                  </a:ext>
                </a:extLst>
              </a:tr>
            </a:tbl>
          </a:graphicData>
        </a:graphic>
      </p:graphicFrame>
    </p:spTree>
    <p:extLst>
      <p:ext uri="{BB962C8B-B14F-4D97-AF65-F5344CB8AC3E}">
        <p14:creationId xmlns:p14="http://schemas.microsoft.com/office/powerpoint/2010/main" val="129473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94AE3-EC64-4D94-882E-BCF416622146}"/>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Reflecting on results</a:t>
            </a:r>
          </a:p>
        </p:txBody>
      </p:sp>
      <p:pic>
        <p:nvPicPr>
          <p:cNvPr id="5" name="Content Placeholder 4" descr="Chart&#10;&#10;Description automatically generated">
            <a:extLst>
              <a:ext uri="{FF2B5EF4-FFF2-40B4-BE49-F238E27FC236}">
                <a16:creationId xmlns:a16="http://schemas.microsoft.com/office/drawing/2014/main" id="{B0C16398-AAAF-4D45-BCAF-7B98655D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94" y="383573"/>
            <a:ext cx="6036769" cy="6082386"/>
          </a:xfrm>
          <a:prstGeom prst="rect">
            <a:avLst/>
          </a:prstGeom>
        </p:spPr>
      </p:pic>
      <p:sp>
        <p:nvSpPr>
          <p:cNvPr id="9" name="Content Placeholder 8">
            <a:extLst>
              <a:ext uri="{FF2B5EF4-FFF2-40B4-BE49-F238E27FC236}">
                <a16:creationId xmlns:a16="http://schemas.microsoft.com/office/drawing/2014/main" id="{74F7B0BB-DD9E-4EE6-B2A9-D3B598900723}"/>
              </a:ext>
            </a:extLst>
          </p:cNvPr>
          <p:cNvSpPr>
            <a:spLocks noGrp="1"/>
          </p:cNvSpPr>
          <p:nvPr>
            <p:ph idx="1"/>
          </p:nvPr>
        </p:nvSpPr>
        <p:spPr>
          <a:xfrm>
            <a:off x="7181725" y="2837329"/>
            <a:ext cx="4512988" cy="3317938"/>
          </a:xfrm>
        </p:spPr>
        <p:txBody>
          <a:bodyPr anchor="t">
            <a:normAutofit/>
          </a:bodyPr>
          <a:lstStyle/>
          <a:p>
            <a:pPr>
              <a:buClr>
                <a:schemeClr val="tx2"/>
              </a:buClr>
            </a:pPr>
            <a:r>
              <a:rPr lang="en-US" dirty="0">
                <a:solidFill>
                  <a:srgbClr val="FFFFFF"/>
                </a:solidFill>
              </a:rPr>
              <a:t>Similar results, but more different errors</a:t>
            </a:r>
          </a:p>
        </p:txBody>
      </p:sp>
    </p:spTree>
    <p:extLst>
      <p:ext uri="{BB962C8B-B14F-4D97-AF65-F5344CB8AC3E}">
        <p14:creationId xmlns:p14="http://schemas.microsoft.com/office/powerpoint/2010/main" val="1330651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2742-1C56-4CF5-B5C3-8EDAD838E6B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C60CA55-015E-4427-A2C7-C4CE877FF0EB}"/>
              </a:ext>
            </a:extLst>
          </p:cNvPr>
          <p:cNvSpPr>
            <a:spLocks noGrp="1"/>
          </p:cNvSpPr>
          <p:nvPr>
            <p:ph idx="1"/>
          </p:nvPr>
        </p:nvSpPr>
        <p:spPr/>
        <p:txBody>
          <a:bodyPr>
            <a:normAutofit/>
          </a:bodyPr>
          <a:lstStyle/>
          <a:p>
            <a:r>
              <a:rPr lang="en-US" dirty="0"/>
              <a:t>Further examine and interpret the results and errors obtained</a:t>
            </a:r>
          </a:p>
          <a:p>
            <a:endParaRPr lang="en-US" dirty="0"/>
          </a:p>
          <a:p>
            <a:r>
              <a:rPr lang="en-US" dirty="0"/>
              <a:t>Alternative 1 vs. all classification</a:t>
            </a:r>
          </a:p>
          <a:p>
            <a:pPr lvl="1"/>
            <a:r>
              <a:rPr lang="en-US" dirty="0"/>
              <a:t>Make a separate model for each leukemia subtype made by selecting out and training on the significant features</a:t>
            </a:r>
          </a:p>
          <a:p>
            <a:endParaRPr lang="en-US" dirty="0"/>
          </a:p>
          <a:p>
            <a:r>
              <a:rPr lang="en-US" dirty="0"/>
              <a:t>Try different </a:t>
            </a:r>
            <a:r>
              <a:rPr lang="en-US" dirty="0" err="1"/>
              <a:t>regularizers</a:t>
            </a:r>
            <a:r>
              <a:rPr lang="en-US" dirty="0"/>
              <a:t> and machine learning methods</a:t>
            </a:r>
          </a:p>
          <a:p>
            <a:endParaRPr lang="en-US" dirty="0"/>
          </a:p>
          <a:p>
            <a:r>
              <a:rPr lang="en-US" dirty="0"/>
              <a:t>Address data imbalance</a:t>
            </a:r>
          </a:p>
        </p:txBody>
      </p:sp>
    </p:spTree>
    <p:extLst>
      <p:ext uri="{BB962C8B-B14F-4D97-AF65-F5344CB8AC3E}">
        <p14:creationId xmlns:p14="http://schemas.microsoft.com/office/powerpoint/2010/main" val="167656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DA8B-5F4A-4B42-9869-535C84A8D5C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B7837F-6D9E-435F-8522-BFAF5F382C9A}"/>
              </a:ext>
            </a:extLst>
          </p:cNvPr>
          <p:cNvSpPr>
            <a:spLocks noGrp="1"/>
          </p:cNvSpPr>
          <p:nvPr>
            <p:ph idx="1"/>
          </p:nvPr>
        </p:nvSpPr>
        <p:spPr/>
        <p:txBody>
          <a:bodyPr/>
          <a:lstStyle/>
          <a:p>
            <a:r>
              <a:rPr lang="en-US" dirty="0"/>
              <a:t>Analyzing shared significant features seems to be useful</a:t>
            </a:r>
          </a:p>
          <a:p>
            <a:endParaRPr lang="en-US" dirty="0"/>
          </a:p>
          <a:p>
            <a:r>
              <a:rPr lang="en-US" dirty="0"/>
              <a:t>Logistic regression models can get close to 100% accuracy with MILE dataset</a:t>
            </a:r>
          </a:p>
          <a:p>
            <a:endParaRPr lang="en-US" dirty="0"/>
          </a:p>
          <a:p>
            <a:r>
              <a:rPr lang="en-US" dirty="0"/>
              <a:t>K-Nearest Neighbors is okay, but not that great</a:t>
            </a:r>
            <a:endParaRPr lang="en-US" dirty="0">
              <a:highlight>
                <a:srgbClr val="808000"/>
              </a:highlight>
            </a:endParaRPr>
          </a:p>
        </p:txBody>
      </p:sp>
    </p:spTree>
    <p:extLst>
      <p:ext uri="{BB962C8B-B14F-4D97-AF65-F5344CB8AC3E}">
        <p14:creationId xmlns:p14="http://schemas.microsoft.com/office/powerpoint/2010/main" val="44183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BB4E84CF-BEA7-4609-AF68-5ED922B7478C}"/>
              </a:ext>
            </a:extLst>
          </p:cNvPr>
          <p:cNvPicPr>
            <a:picLocks noChangeAspect="1"/>
          </p:cNvPicPr>
          <p:nvPr/>
        </p:nvPicPr>
        <p:blipFill rotWithShape="1">
          <a:blip r:embed="rId2"/>
          <a:srcRect l="29534"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1F41176-7247-4837-A9C5-9E927916643F}"/>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Questions?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404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901105A-8EBE-4374-9A5A-7CFA1C57AED1}"/>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dirty="0"/>
              <a:t>Thanks!</a:t>
            </a:r>
          </a:p>
        </p:txBody>
      </p:sp>
      <p:sp>
        <p:nvSpPr>
          <p:cNvPr id="22" name="Isosceles Triangle 21">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Like">
            <a:extLst>
              <a:ext uri="{FF2B5EF4-FFF2-40B4-BE49-F238E27FC236}">
                <a16:creationId xmlns:a16="http://schemas.microsoft.com/office/drawing/2014/main" id="{2B277AD7-D01F-49F6-BFEB-C5ECE4CDEF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75560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7C786-235D-41AA-BE9A-E842ED4D9BBC}"/>
              </a:ext>
            </a:extLst>
          </p:cNvPr>
          <p:cNvSpPr>
            <a:spLocks noGrp="1"/>
          </p:cNvSpPr>
          <p:nvPr>
            <p:ph type="title"/>
          </p:nvPr>
        </p:nvSpPr>
        <p:spPr>
          <a:xfrm>
            <a:off x="1333502" y="609600"/>
            <a:ext cx="8596668" cy="1320800"/>
          </a:xfrm>
        </p:spPr>
        <p:txBody>
          <a:bodyPr>
            <a:normAutofit/>
          </a:bodyPr>
          <a:lstStyle/>
          <a:p>
            <a:r>
              <a:rPr lang="en-US"/>
              <a:t>The Data - GSE13159</a:t>
            </a:r>
            <a:endParaRPr lang="en-US" dirty="0"/>
          </a:p>
        </p:txBody>
      </p:sp>
      <p:sp>
        <p:nvSpPr>
          <p:cNvPr id="17"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7AB6A5-B3E6-4DE8-AA34-50C3AF65D42D}"/>
              </a:ext>
            </a:extLst>
          </p:cNvPr>
          <p:cNvSpPr>
            <a:spLocks noGrp="1"/>
          </p:cNvSpPr>
          <p:nvPr>
            <p:ph idx="1"/>
          </p:nvPr>
        </p:nvSpPr>
        <p:spPr>
          <a:xfrm>
            <a:off x="1333502" y="2160589"/>
            <a:ext cx="8596668" cy="3880773"/>
          </a:xfrm>
        </p:spPr>
        <p:txBody>
          <a:bodyPr>
            <a:normAutofit/>
          </a:bodyPr>
          <a:lstStyle/>
          <a:p>
            <a:r>
              <a:rPr lang="en-US" dirty="0"/>
              <a:t>Name: Microarray Innovations in </a:t>
            </a:r>
            <a:r>
              <a:rPr lang="en-US" dirty="0" err="1"/>
              <a:t>LEukemia</a:t>
            </a:r>
            <a:r>
              <a:rPr lang="en-US" dirty="0"/>
              <a:t> (MILE) study: Stage 1 data</a:t>
            </a:r>
          </a:p>
          <a:p>
            <a:pPr lvl="1"/>
            <a:r>
              <a:rPr lang="en-US" dirty="0"/>
              <a:t>Data collected from 11 centers across 3 continents</a:t>
            </a:r>
          </a:p>
          <a:p>
            <a:pPr lvl="1"/>
            <a:r>
              <a:rPr lang="en-US" dirty="0"/>
              <a:t>Size: ~616 MB</a:t>
            </a:r>
          </a:p>
          <a:p>
            <a:pPr lvl="1"/>
            <a:r>
              <a:rPr lang="en-US" dirty="0"/>
              <a:t>Data released on Sept 30, 2009</a:t>
            </a:r>
          </a:p>
          <a:p>
            <a:endParaRPr lang="en-US" dirty="0"/>
          </a:p>
          <a:p>
            <a:r>
              <a:rPr lang="en-US" dirty="0"/>
              <a:t>n = 2096 patients </a:t>
            </a:r>
          </a:p>
          <a:p>
            <a:r>
              <a:rPr lang="en-US" dirty="0"/>
              <a:t>d = 17,788 genes</a:t>
            </a:r>
          </a:p>
          <a:p>
            <a:r>
              <a:rPr lang="en-US" dirty="0"/>
              <a:t>18 classes</a:t>
            </a:r>
          </a:p>
          <a:p>
            <a:endParaRPr lang="en-US" dirty="0"/>
          </a:p>
        </p:txBody>
      </p:sp>
      <p:sp>
        <p:nvSpPr>
          <p:cNvPr id="18"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6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0E3A-8EC9-4FFA-8AE4-02EE958553C0}"/>
              </a:ext>
            </a:extLst>
          </p:cNvPr>
          <p:cNvSpPr>
            <a:spLocks noGrp="1"/>
          </p:cNvSpPr>
          <p:nvPr>
            <p:ph type="title"/>
          </p:nvPr>
        </p:nvSpPr>
        <p:spPr/>
        <p:txBody>
          <a:bodyPr/>
          <a:lstStyle/>
          <a:p>
            <a:r>
              <a:rPr lang="en-US" dirty="0"/>
              <a:t>Data breakdown</a:t>
            </a:r>
          </a:p>
        </p:txBody>
      </p:sp>
      <p:graphicFrame>
        <p:nvGraphicFramePr>
          <p:cNvPr id="5" name="Table 5">
            <a:extLst>
              <a:ext uri="{FF2B5EF4-FFF2-40B4-BE49-F238E27FC236}">
                <a16:creationId xmlns:a16="http://schemas.microsoft.com/office/drawing/2014/main" id="{F24C09F1-3027-4C4C-8A62-3B201DCA8C64}"/>
              </a:ext>
            </a:extLst>
          </p:cNvPr>
          <p:cNvGraphicFramePr>
            <a:graphicFrameLocks noGrp="1"/>
          </p:cNvGraphicFramePr>
          <p:nvPr>
            <p:ph idx="1"/>
            <p:extLst>
              <p:ext uri="{D42A27DB-BD31-4B8C-83A1-F6EECF244321}">
                <p14:modId xmlns:p14="http://schemas.microsoft.com/office/powerpoint/2010/main" val="1430747245"/>
              </p:ext>
            </p:extLst>
          </p:nvPr>
        </p:nvGraphicFramePr>
        <p:xfrm>
          <a:off x="675130" y="1398483"/>
          <a:ext cx="4298334" cy="5201916"/>
        </p:xfrm>
        <a:graphic>
          <a:graphicData uri="http://schemas.openxmlformats.org/drawingml/2006/table">
            <a:tbl>
              <a:tblPr firstRow="1" bandRow="1">
                <a:tableStyleId>{5C22544A-7EE6-4342-B048-85BDC9FD1C3A}</a:tableStyleId>
              </a:tblPr>
              <a:tblGrid>
                <a:gridCol w="2149167">
                  <a:extLst>
                    <a:ext uri="{9D8B030D-6E8A-4147-A177-3AD203B41FA5}">
                      <a16:colId xmlns:a16="http://schemas.microsoft.com/office/drawing/2014/main" val="2225312815"/>
                    </a:ext>
                  </a:extLst>
                </a:gridCol>
                <a:gridCol w="2149167">
                  <a:extLst>
                    <a:ext uri="{9D8B030D-6E8A-4147-A177-3AD203B41FA5}">
                      <a16:colId xmlns:a16="http://schemas.microsoft.com/office/drawing/2014/main" val="1267206576"/>
                    </a:ext>
                  </a:extLst>
                </a:gridCol>
              </a:tblGrid>
              <a:tr h="403121">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403121">
                <a:tc>
                  <a:txBody>
                    <a:bodyPr/>
                    <a:lstStyle/>
                    <a:p>
                      <a:pPr algn="ctr"/>
                      <a:r>
                        <a:rPr lang="en-US" sz="1600" dirty="0"/>
                        <a:t>MDS</a:t>
                      </a:r>
                    </a:p>
                  </a:txBody>
                  <a:tcPr/>
                </a:tc>
                <a:tc>
                  <a:txBody>
                    <a:bodyPr/>
                    <a:lstStyle/>
                    <a:p>
                      <a:pPr algn="ctr"/>
                      <a:r>
                        <a:rPr lang="en-US" dirty="0"/>
                        <a:t>207</a:t>
                      </a:r>
                    </a:p>
                  </a:txBody>
                  <a:tcPr anchor="ctr"/>
                </a:tc>
                <a:extLst>
                  <a:ext uri="{0D108BD9-81ED-4DB2-BD59-A6C34878D82A}">
                    <a16:rowId xmlns:a16="http://schemas.microsoft.com/office/drawing/2014/main" val="2394153541"/>
                  </a:ext>
                </a:extLst>
              </a:tr>
              <a:tr h="403121">
                <a:tc>
                  <a:txBody>
                    <a:bodyPr/>
                    <a:lstStyle/>
                    <a:p>
                      <a:pPr algn="ctr"/>
                      <a:r>
                        <a:rPr lang="en-US" sz="1600" dirty="0"/>
                        <a:t>CLL</a:t>
                      </a:r>
                    </a:p>
                  </a:txBody>
                  <a:tcPr/>
                </a:tc>
                <a:tc>
                  <a:txBody>
                    <a:bodyPr/>
                    <a:lstStyle/>
                    <a:p>
                      <a:pPr algn="ctr"/>
                      <a:r>
                        <a:rPr lang="en-US" dirty="0"/>
                        <a:t>448</a:t>
                      </a:r>
                    </a:p>
                  </a:txBody>
                  <a:tcPr anchor="ctr"/>
                </a:tc>
                <a:extLst>
                  <a:ext uri="{0D108BD9-81ED-4DB2-BD59-A6C34878D82A}">
                    <a16:rowId xmlns:a16="http://schemas.microsoft.com/office/drawing/2014/main" val="1819591232"/>
                  </a:ext>
                </a:extLst>
              </a:tr>
              <a:tr h="629531">
                <a:tc>
                  <a:txBody>
                    <a:bodyPr/>
                    <a:lstStyle/>
                    <a:p>
                      <a:pPr algn="ctr"/>
                      <a:r>
                        <a:rPr lang="en-US" sz="1600" dirty="0"/>
                        <a:t>AML complex aberrant karyotype</a:t>
                      </a:r>
                    </a:p>
                  </a:txBody>
                  <a:tcPr/>
                </a:tc>
                <a:tc>
                  <a:txBody>
                    <a:bodyPr/>
                    <a:lstStyle/>
                    <a:p>
                      <a:pPr algn="ctr"/>
                      <a:r>
                        <a:rPr lang="en-US" dirty="0"/>
                        <a:t>52</a:t>
                      </a:r>
                    </a:p>
                  </a:txBody>
                  <a:tcPr anchor="ctr"/>
                </a:tc>
                <a:extLst>
                  <a:ext uri="{0D108BD9-81ED-4DB2-BD59-A6C34878D82A}">
                    <a16:rowId xmlns:a16="http://schemas.microsoft.com/office/drawing/2014/main" val="1277929073"/>
                  </a:ext>
                </a:extLst>
              </a:tr>
              <a:tr h="894597">
                <a:tc>
                  <a:txBody>
                    <a:bodyPr/>
                    <a:lstStyle/>
                    <a:p>
                      <a:pPr algn="ctr"/>
                      <a:r>
                        <a:rPr lang="en-US" sz="1600" dirty="0"/>
                        <a:t>AML with normal karyotype + other abnormalities</a:t>
                      </a:r>
                    </a:p>
                  </a:txBody>
                  <a:tcPr/>
                </a:tc>
                <a:tc>
                  <a:txBody>
                    <a:bodyPr/>
                    <a:lstStyle/>
                    <a:p>
                      <a:pPr algn="ctr"/>
                      <a:r>
                        <a:rPr lang="en-US" dirty="0"/>
                        <a:t>347</a:t>
                      </a:r>
                    </a:p>
                  </a:txBody>
                  <a:tcPr anchor="ctr"/>
                </a:tc>
                <a:extLst>
                  <a:ext uri="{0D108BD9-81ED-4DB2-BD59-A6C34878D82A}">
                    <a16:rowId xmlns:a16="http://schemas.microsoft.com/office/drawing/2014/main" val="235544251"/>
                  </a:ext>
                </a:extLst>
              </a:tr>
              <a:tr h="629531">
                <a:tc>
                  <a:txBody>
                    <a:bodyPr/>
                    <a:lstStyle/>
                    <a:p>
                      <a:pPr algn="ctr"/>
                      <a:r>
                        <a:rPr lang="en-US" sz="1600" dirty="0"/>
                        <a:t>c-ALL/Pre-B-ALL without t(9;22)</a:t>
                      </a:r>
                    </a:p>
                  </a:txBody>
                  <a:tcPr/>
                </a:tc>
                <a:tc>
                  <a:txBody>
                    <a:bodyPr/>
                    <a:lstStyle/>
                    <a:p>
                      <a:pPr algn="ctr"/>
                      <a:r>
                        <a:rPr lang="en-US" dirty="0"/>
                        <a:t>237</a:t>
                      </a:r>
                    </a:p>
                  </a:txBody>
                  <a:tcPr anchor="ctr"/>
                </a:tc>
                <a:extLst>
                  <a:ext uri="{0D108BD9-81ED-4DB2-BD59-A6C34878D82A}">
                    <a16:rowId xmlns:a16="http://schemas.microsoft.com/office/drawing/2014/main" val="2024991275"/>
                  </a:ext>
                </a:extLst>
              </a:tr>
              <a:tr h="403121">
                <a:tc>
                  <a:txBody>
                    <a:bodyPr/>
                    <a:lstStyle/>
                    <a:p>
                      <a:pPr algn="ctr"/>
                      <a:r>
                        <a:rPr lang="en-US" sz="1600" dirty="0"/>
                        <a:t>T-ALL</a:t>
                      </a:r>
                    </a:p>
                  </a:txBody>
                  <a:tcPr/>
                </a:tc>
                <a:tc>
                  <a:txBody>
                    <a:bodyPr/>
                    <a:lstStyle/>
                    <a:p>
                      <a:pPr algn="ctr"/>
                      <a:r>
                        <a:rPr lang="en-US" dirty="0"/>
                        <a:t>174</a:t>
                      </a:r>
                    </a:p>
                  </a:txBody>
                  <a:tcPr anchor="ctr"/>
                </a:tc>
                <a:extLst>
                  <a:ext uri="{0D108BD9-81ED-4DB2-BD59-A6C34878D82A}">
                    <a16:rowId xmlns:a16="http://schemas.microsoft.com/office/drawing/2014/main" val="3276580045"/>
                  </a:ext>
                </a:extLst>
              </a:tr>
              <a:tr h="403121">
                <a:tc>
                  <a:txBody>
                    <a:bodyPr/>
                    <a:lstStyle/>
                    <a:p>
                      <a:pPr algn="ctr"/>
                      <a:r>
                        <a:rPr lang="en-US" sz="1600" dirty="0"/>
                        <a:t>CML</a:t>
                      </a:r>
                    </a:p>
                  </a:txBody>
                  <a:tcPr/>
                </a:tc>
                <a:tc>
                  <a:txBody>
                    <a:bodyPr/>
                    <a:lstStyle/>
                    <a:p>
                      <a:pPr algn="ctr"/>
                      <a:r>
                        <a:rPr lang="en-US" dirty="0"/>
                        <a:t>76</a:t>
                      </a:r>
                    </a:p>
                  </a:txBody>
                  <a:tcPr anchor="ctr"/>
                </a:tc>
                <a:extLst>
                  <a:ext uri="{0D108BD9-81ED-4DB2-BD59-A6C34878D82A}">
                    <a16:rowId xmlns:a16="http://schemas.microsoft.com/office/drawing/2014/main" val="2607756855"/>
                  </a:ext>
                </a:extLst>
              </a:tr>
              <a:tr h="629531">
                <a:tc>
                  <a:txBody>
                    <a:bodyPr/>
                    <a:lstStyle/>
                    <a:p>
                      <a:pPr algn="ctr"/>
                      <a:r>
                        <a:rPr lang="en-US" sz="1600" dirty="0"/>
                        <a:t>AML with t(11q23)/MLL</a:t>
                      </a:r>
                    </a:p>
                  </a:txBody>
                  <a:tcPr/>
                </a:tc>
                <a:tc>
                  <a:txBody>
                    <a:bodyPr/>
                    <a:lstStyle/>
                    <a:p>
                      <a:pPr algn="ctr"/>
                      <a:r>
                        <a:rPr lang="en-US" dirty="0"/>
                        <a:t>38</a:t>
                      </a:r>
                    </a:p>
                  </a:txBody>
                  <a:tcPr anchor="ctr"/>
                </a:tc>
                <a:extLst>
                  <a:ext uri="{0D108BD9-81ED-4DB2-BD59-A6C34878D82A}">
                    <a16:rowId xmlns:a16="http://schemas.microsoft.com/office/drawing/2014/main" val="2110026636"/>
                  </a:ext>
                </a:extLst>
              </a:tr>
              <a:tr h="403121">
                <a:tc>
                  <a:txBody>
                    <a:bodyPr/>
                    <a:lstStyle/>
                    <a:p>
                      <a:pPr algn="ctr"/>
                      <a:r>
                        <a:rPr lang="en-US" sz="1600" dirty="0"/>
                        <a:t>ALL with t(12;21)</a:t>
                      </a:r>
                    </a:p>
                  </a:txBody>
                  <a:tcPr/>
                </a:tc>
                <a:tc>
                  <a:txBody>
                    <a:bodyPr/>
                    <a:lstStyle/>
                    <a:p>
                      <a:pPr algn="ctr"/>
                      <a:r>
                        <a:rPr lang="en-US" dirty="0"/>
                        <a:t>58</a:t>
                      </a:r>
                    </a:p>
                  </a:txBody>
                  <a:tcPr anchor="ctr"/>
                </a:tc>
                <a:extLst>
                  <a:ext uri="{0D108BD9-81ED-4DB2-BD59-A6C34878D82A}">
                    <a16:rowId xmlns:a16="http://schemas.microsoft.com/office/drawing/2014/main" val="371755608"/>
                  </a:ext>
                </a:extLst>
              </a:tr>
            </a:tbl>
          </a:graphicData>
        </a:graphic>
      </p:graphicFrame>
      <p:graphicFrame>
        <p:nvGraphicFramePr>
          <p:cNvPr id="6" name="Table 5">
            <a:extLst>
              <a:ext uri="{FF2B5EF4-FFF2-40B4-BE49-F238E27FC236}">
                <a16:creationId xmlns:a16="http://schemas.microsoft.com/office/drawing/2014/main" id="{5B71854D-3E1A-4A2C-BB6F-00984A5EA2B8}"/>
              </a:ext>
            </a:extLst>
          </p:cNvPr>
          <p:cNvGraphicFramePr>
            <a:graphicFrameLocks/>
          </p:cNvGraphicFramePr>
          <p:nvPr>
            <p:extLst>
              <p:ext uri="{D42A27DB-BD31-4B8C-83A1-F6EECF244321}">
                <p14:modId xmlns:p14="http://schemas.microsoft.com/office/powerpoint/2010/main" val="3685930388"/>
              </p:ext>
            </p:extLst>
          </p:nvPr>
        </p:nvGraphicFramePr>
        <p:xfrm>
          <a:off x="6096000" y="1398483"/>
          <a:ext cx="4300538" cy="5201920"/>
        </p:xfrm>
        <a:graphic>
          <a:graphicData uri="http://schemas.openxmlformats.org/drawingml/2006/table">
            <a:tbl>
              <a:tblPr firstRow="1" bandRow="1">
                <a:tableStyleId>{5C22544A-7EE6-4342-B048-85BDC9FD1C3A}</a:tableStyleId>
              </a:tblPr>
              <a:tblGrid>
                <a:gridCol w="2150269">
                  <a:extLst>
                    <a:ext uri="{9D8B030D-6E8A-4147-A177-3AD203B41FA5}">
                      <a16:colId xmlns:a16="http://schemas.microsoft.com/office/drawing/2014/main" val="2225312815"/>
                    </a:ext>
                  </a:extLst>
                </a:gridCol>
                <a:gridCol w="2150269">
                  <a:extLst>
                    <a:ext uri="{9D8B030D-6E8A-4147-A177-3AD203B41FA5}">
                      <a16:colId xmlns:a16="http://schemas.microsoft.com/office/drawing/2014/main" val="1267206576"/>
                    </a:ext>
                  </a:extLst>
                </a:gridCol>
              </a:tblGrid>
              <a:tr h="370840">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370840">
                <a:tc>
                  <a:txBody>
                    <a:bodyPr/>
                    <a:lstStyle/>
                    <a:p>
                      <a:pPr algn="ctr"/>
                      <a:r>
                        <a:rPr lang="en-US" sz="1600" dirty="0"/>
                        <a:t>Non-leukemia and healthy bone marrow</a:t>
                      </a:r>
                    </a:p>
                  </a:txBody>
                  <a:tcPr/>
                </a:tc>
                <a:tc>
                  <a:txBody>
                    <a:bodyPr/>
                    <a:lstStyle/>
                    <a:p>
                      <a:pPr algn="ctr"/>
                      <a:r>
                        <a:rPr lang="en-US" dirty="0"/>
                        <a:t>73</a:t>
                      </a:r>
                    </a:p>
                  </a:txBody>
                  <a:tcPr anchor="ctr"/>
                </a:tc>
                <a:extLst>
                  <a:ext uri="{0D108BD9-81ED-4DB2-BD59-A6C34878D82A}">
                    <a16:rowId xmlns:a16="http://schemas.microsoft.com/office/drawing/2014/main" val="2394153541"/>
                  </a:ext>
                </a:extLst>
              </a:tr>
              <a:tr h="370840">
                <a:tc>
                  <a:txBody>
                    <a:bodyPr/>
                    <a:lstStyle/>
                    <a:p>
                      <a:pPr algn="ctr"/>
                      <a:r>
                        <a:rPr lang="en-US" sz="1600" dirty="0"/>
                        <a:t>c-ALL/Pre-B-ALL with t(9;22)</a:t>
                      </a:r>
                    </a:p>
                  </a:txBody>
                  <a:tcPr/>
                </a:tc>
                <a:tc>
                  <a:txBody>
                    <a:bodyPr/>
                    <a:lstStyle/>
                    <a:p>
                      <a:pPr algn="ctr"/>
                      <a:r>
                        <a:rPr lang="en-US" dirty="0"/>
                        <a:t>122</a:t>
                      </a:r>
                    </a:p>
                  </a:txBody>
                  <a:tcPr anchor="ctr"/>
                </a:tc>
                <a:extLst>
                  <a:ext uri="{0D108BD9-81ED-4DB2-BD59-A6C34878D82A}">
                    <a16:rowId xmlns:a16="http://schemas.microsoft.com/office/drawing/2014/main" val="1819591232"/>
                  </a:ext>
                </a:extLst>
              </a:tr>
              <a:tr h="370840">
                <a:tc>
                  <a:txBody>
                    <a:bodyPr/>
                    <a:lstStyle/>
                    <a:p>
                      <a:pPr algn="ctr"/>
                      <a:r>
                        <a:rPr lang="en-US" sz="1600" dirty="0"/>
                        <a:t>AML with t(8;21)</a:t>
                      </a:r>
                    </a:p>
                  </a:txBody>
                  <a:tcPr/>
                </a:tc>
                <a:tc>
                  <a:txBody>
                    <a:bodyPr/>
                    <a:lstStyle/>
                    <a:p>
                      <a:pPr algn="ctr"/>
                      <a:r>
                        <a:rPr lang="en-US" dirty="0"/>
                        <a:t>40</a:t>
                      </a:r>
                    </a:p>
                  </a:txBody>
                  <a:tcPr anchor="ctr"/>
                </a:tc>
                <a:extLst>
                  <a:ext uri="{0D108BD9-81ED-4DB2-BD59-A6C34878D82A}">
                    <a16:rowId xmlns:a16="http://schemas.microsoft.com/office/drawing/2014/main" val="1277929073"/>
                  </a:ext>
                </a:extLst>
              </a:tr>
              <a:tr h="370840">
                <a:tc>
                  <a:txBody>
                    <a:bodyPr/>
                    <a:lstStyle/>
                    <a:p>
                      <a:pPr algn="ctr"/>
                      <a:r>
                        <a:rPr lang="en-US" sz="1600" dirty="0"/>
                        <a:t>ALL with </a:t>
                      </a:r>
                      <a:r>
                        <a:rPr lang="en-US" sz="1600" dirty="0" err="1"/>
                        <a:t>hyperdiploid</a:t>
                      </a:r>
                      <a:r>
                        <a:rPr lang="en-US" sz="1600" dirty="0"/>
                        <a:t> karyotype</a:t>
                      </a:r>
                    </a:p>
                  </a:txBody>
                  <a:tcPr/>
                </a:tc>
                <a:tc>
                  <a:txBody>
                    <a:bodyPr/>
                    <a:lstStyle/>
                    <a:p>
                      <a:pPr algn="ctr"/>
                      <a:r>
                        <a:rPr lang="en-US" dirty="0"/>
                        <a:t>40</a:t>
                      </a:r>
                    </a:p>
                  </a:txBody>
                  <a:tcPr anchor="ctr"/>
                </a:tc>
                <a:extLst>
                  <a:ext uri="{0D108BD9-81ED-4DB2-BD59-A6C34878D82A}">
                    <a16:rowId xmlns:a16="http://schemas.microsoft.com/office/drawing/2014/main" val="235544251"/>
                  </a:ext>
                </a:extLst>
              </a:tr>
              <a:tr h="370840">
                <a:tc>
                  <a:txBody>
                    <a:bodyPr/>
                    <a:lstStyle/>
                    <a:p>
                      <a:pPr algn="ctr"/>
                      <a:r>
                        <a:rPr lang="en-US" sz="1600" dirty="0"/>
                        <a:t>ALL with t(1;19)</a:t>
                      </a:r>
                    </a:p>
                  </a:txBody>
                  <a:tcPr/>
                </a:tc>
                <a:tc>
                  <a:txBody>
                    <a:bodyPr/>
                    <a:lstStyle/>
                    <a:p>
                      <a:pPr algn="ctr"/>
                      <a:r>
                        <a:rPr lang="en-US" dirty="0"/>
                        <a:t>36</a:t>
                      </a:r>
                    </a:p>
                  </a:txBody>
                  <a:tcPr anchor="ctr"/>
                </a:tc>
                <a:extLst>
                  <a:ext uri="{0D108BD9-81ED-4DB2-BD59-A6C34878D82A}">
                    <a16:rowId xmlns:a16="http://schemas.microsoft.com/office/drawing/2014/main" val="2024991275"/>
                  </a:ext>
                </a:extLst>
              </a:tr>
              <a:tr h="370840">
                <a:tc>
                  <a:txBody>
                    <a:bodyPr/>
                    <a:lstStyle/>
                    <a:p>
                      <a:pPr algn="ctr"/>
                      <a:r>
                        <a:rPr lang="en-US" sz="1600" dirty="0"/>
                        <a:t>Pro-B-ALL with t(11q23)/MLL</a:t>
                      </a:r>
                    </a:p>
                  </a:txBody>
                  <a:tcPr/>
                </a:tc>
                <a:tc>
                  <a:txBody>
                    <a:bodyPr/>
                    <a:lstStyle/>
                    <a:p>
                      <a:pPr algn="ctr"/>
                      <a:r>
                        <a:rPr lang="en-US" dirty="0"/>
                        <a:t>70</a:t>
                      </a:r>
                    </a:p>
                  </a:txBody>
                  <a:tcPr anchor="ctr"/>
                </a:tc>
                <a:extLst>
                  <a:ext uri="{0D108BD9-81ED-4DB2-BD59-A6C34878D82A}">
                    <a16:rowId xmlns:a16="http://schemas.microsoft.com/office/drawing/2014/main" val="3276580045"/>
                  </a:ext>
                </a:extLst>
              </a:tr>
              <a:tr h="370840">
                <a:tc>
                  <a:txBody>
                    <a:bodyPr/>
                    <a:lstStyle/>
                    <a:p>
                      <a:pPr algn="ctr"/>
                      <a:r>
                        <a:rPr lang="en-US" sz="1600" dirty="0"/>
                        <a:t>AML with t(15;17)</a:t>
                      </a:r>
                    </a:p>
                  </a:txBody>
                  <a:tcPr/>
                </a:tc>
                <a:tc>
                  <a:txBody>
                    <a:bodyPr/>
                    <a:lstStyle/>
                    <a:p>
                      <a:pPr algn="ctr"/>
                      <a:r>
                        <a:rPr lang="en-US" dirty="0"/>
                        <a:t>37</a:t>
                      </a:r>
                    </a:p>
                  </a:txBody>
                  <a:tcPr anchor="ctr"/>
                </a:tc>
                <a:extLst>
                  <a:ext uri="{0D108BD9-81ED-4DB2-BD59-A6C34878D82A}">
                    <a16:rowId xmlns:a16="http://schemas.microsoft.com/office/drawing/2014/main" val="2607756855"/>
                  </a:ext>
                </a:extLst>
              </a:tr>
              <a:tr h="370840">
                <a:tc>
                  <a:txBody>
                    <a:bodyPr/>
                    <a:lstStyle/>
                    <a:p>
                      <a:pPr algn="ctr"/>
                      <a:r>
                        <a:rPr lang="en-US" sz="1600" dirty="0"/>
                        <a:t>AML with inv(16)/t(16;16)</a:t>
                      </a:r>
                    </a:p>
                  </a:txBody>
                  <a:tcPr/>
                </a:tc>
                <a:tc>
                  <a:txBody>
                    <a:bodyPr/>
                    <a:lstStyle/>
                    <a:p>
                      <a:pPr algn="ctr"/>
                      <a:r>
                        <a:rPr lang="en-US" dirty="0"/>
                        <a:t>28</a:t>
                      </a:r>
                    </a:p>
                  </a:txBody>
                  <a:tcPr anchor="ctr"/>
                </a:tc>
                <a:extLst>
                  <a:ext uri="{0D108BD9-81ED-4DB2-BD59-A6C34878D82A}">
                    <a16:rowId xmlns:a16="http://schemas.microsoft.com/office/drawing/2014/main" val="2110026636"/>
                  </a:ext>
                </a:extLst>
              </a:tr>
              <a:tr h="370840">
                <a:tc>
                  <a:txBody>
                    <a:bodyPr/>
                    <a:lstStyle/>
                    <a:p>
                      <a:pPr algn="ctr"/>
                      <a:r>
                        <a:rPr lang="en-US" sz="1600" dirty="0"/>
                        <a:t>mature B-ALL with t(8;14)</a:t>
                      </a:r>
                    </a:p>
                  </a:txBody>
                  <a:tcPr/>
                </a:tc>
                <a:tc>
                  <a:txBody>
                    <a:bodyPr/>
                    <a:lstStyle/>
                    <a:p>
                      <a:pPr algn="ctr"/>
                      <a:r>
                        <a:rPr lang="en-US" dirty="0"/>
                        <a:t>13</a:t>
                      </a:r>
                    </a:p>
                  </a:txBody>
                  <a:tcPr anchor="ctr"/>
                </a:tc>
                <a:extLst>
                  <a:ext uri="{0D108BD9-81ED-4DB2-BD59-A6C34878D82A}">
                    <a16:rowId xmlns:a16="http://schemas.microsoft.com/office/drawing/2014/main" val="371755608"/>
                  </a:ext>
                </a:extLst>
              </a:tr>
            </a:tbl>
          </a:graphicData>
        </a:graphic>
      </p:graphicFrame>
    </p:spTree>
    <p:extLst>
      <p:ext uri="{BB962C8B-B14F-4D97-AF65-F5344CB8AC3E}">
        <p14:creationId xmlns:p14="http://schemas.microsoft.com/office/powerpoint/2010/main" val="170670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063C-45B5-4A3C-B593-26102C70595E}"/>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a:t>Goal</a:t>
            </a:r>
          </a:p>
        </p:txBody>
      </p:sp>
      <p:sp>
        <p:nvSpPr>
          <p:cNvPr id="3" name="Content Placeholder 2">
            <a:extLst>
              <a:ext uri="{FF2B5EF4-FFF2-40B4-BE49-F238E27FC236}">
                <a16:creationId xmlns:a16="http://schemas.microsoft.com/office/drawing/2014/main" id="{079F8796-B961-41EF-9956-C44418821DB1}"/>
              </a:ext>
            </a:extLst>
          </p:cNvPr>
          <p:cNvSpPr>
            <a:spLocks noGrp="1"/>
          </p:cNvSpPr>
          <p:nvPr>
            <p:ph idx="1"/>
          </p:nvPr>
        </p:nvSpPr>
        <p:spPr>
          <a:xfrm>
            <a:off x="685167" y="2160589"/>
            <a:ext cx="3720916" cy="3560733"/>
          </a:xfrm>
        </p:spPr>
        <p:txBody>
          <a:bodyPr vert="horz" lIns="91440" tIns="45720" rIns="91440" bIns="45720" rtlCol="0">
            <a:normAutofit/>
          </a:bodyPr>
          <a:lstStyle/>
          <a:p>
            <a:pPr marL="0" indent="0">
              <a:buNone/>
            </a:pPr>
            <a:r>
              <a:rPr lang="en-US" dirty="0"/>
              <a:t>Understand how gene expression patterns are different in different subtypes of leukemia</a:t>
            </a:r>
          </a:p>
          <a:p>
            <a:pPr marL="0" indent="0">
              <a:buNone/>
            </a:pPr>
            <a:endParaRPr lang="en-US" dirty="0"/>
          </a:p>
          <a:p>
            <a:pPr marL="0" indent="0">
              <a:buNone/>
            </a:pPr>
            <a:r>
              <a:rPr lang="en-US" dirty="0"/>
              <a:t>Challenges: </a:t>
            </a:r>
          </a:p>
          <a:p>
            <a:r>
              <a:rPr lang="en-US" dirty="0"/>
              <a:t>Interpreting results</a:t>
            </a:r>
          </a:p>
          <a:p>
            <a:r>
              <a:rPr lang="en-US" dirty="0"/>
              <a:t>Determining significance of results</a:t>
            </a:r>
          </a:p>
          <a:p>
            <a:r>
              <a:rPr lang="en-US" dirty="0"/>
              <a:t>(I didn’t know we had to do a presentation until last week)</a:t>
            </a:r>
          </a:p>
        </p:txBody>
      </p:sp>
      <p:pic>
        <p:nvPicPr>
          <p:cNvPr id="7" name="Graphic 6" descr="DNA">
            <a:extLst>
              <a:ext uri="{FF2B5EF4-FFF2-40B4-BE49-F238E27FC236}">
                <a16:creationId xmlns:a16="http://schemas.microsoft.com/office/drawing/2014/main" id="{FF7BC87E-056D-4548-A425-94A7FFA254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035" y="875360"/>
            <a:ext cx="4602747" cy="4602747"/>
          </a:xfrm>
          <a:prstGeom prst="rect">
            <a:avLst/>
          </a:prstGeom>
        </p:spPr>
      </p:pic>
    </p:spTree>
    <p:extLst>
      <p:ext uri="{BB962C8B-B14F-4D97-AF65-F5344CB8AC3E}">
        <p14:creationId xmlns:p14="http://schemas.microsoft.com/office/powerpoint/2010/main" val="322190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6B30-E45B-4D87-932D-EB77AF71AFC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F67A7E8-7876-4AE9-96B5-9989D5996063}"/>
              </a:ext>
            </a:extLst>
          </p:cNvPr>
          <p:cNvSpPr>
            <a:spLocks noGrp="1"/>
          </p:cNvSpPr>
          <p:nvPr>
            <p:ph idx="1"/>
          </p:nvPr>
        </p:nvSpPr>
        <p:spPr/>
        <p:txBody>
          <a:bodyPr>
            <a:normAutofit/>
          </a:bodyPr>
          <a:lstStyle/>
          <a:p>
            <a:r>
              <a:rPr lang="en-US" dirty="0"/>
              <a:t>90/10 train/test split</a:t>
            </a:r>
          </a:p>
          <a:p>
            <a:r>
              <a:rPr lang="en-US" dirty="0"/>
              <a:t>Finding significant features among different leukemia subtypes</a:t>
            </a:r>
          </a:p>
          <a:p>
            <a:pPr lvl="1"/>
            <a:r>
              <a:rPr lang="en-US" dirty="0"/>
              <a:t>Check for significant features (applying Bonferroni correction)</a:t>
            </a:r>
          </a:p>
          <a:p>
            <a:pPr lvl="1"/>
            <a:r>
              <a:rPr lang="en-US" dirty="0"/>
              <a:t>Look at most common significant features</a:t>
            </a:r>
          </a:p>
          <a:p>
            <a:r>
              <a:rPr lang="en-US" dirty="0"/>
              <a:t>Logistic Regression</a:t>
            </a:r>
          </a:p>
          <a:p>
            <a:pPr lvl="1"/>
            <a:r>
              <a:rPr lang="en-US" dirty="0"/>
              <a:t>Check with all features/only with significant features and different data normalization methods</a:t>
            </a:r>
          </a:p>
          <a:p>
            <a:pPr lvl="1"/>
            <a:r>
              <a:rPr lang="en-US" dirty="0"/>
              <a:t>Check similarity between learned weights</a:t>
            </a:r>
          </a:p>
          <a:p>
            <a:pPr lvl="1"/>
            <a:r>
              <a:rPr lang="en-US" dirty="0"/>
              <a:t>Analyze learned weights</a:t>
            </a:r>
          </a:p>
          <a:p>
            <a:r>
              <a:rPr lang="en-US" dirty="0"/>
              <a:t>K-Nearest Neighbors</a:t>
            </a:r>
          </a:p>
        </p:txBody>
      </p:sp>
    </p:spTree>
    <p:extLst>
      <p:ext uri="{BB962C8B-B14F-4D97-AF65-F5344CB8AC3E}">
        <p14:creationId xmlns:p14="http://schemas.microsoft.com/office/powerpoint/2010/main" val="36018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1A99-650A-4540-A1FD-0CA8D8C92839}"/>
              </a:ext>
            </a:extLst>
          </p:cNvPr>
          <p:cNvSpPr>
            <a:spLocks noGrp="1"/>
          </p:cNvSpPr>
          <p:nvPr>
            <p:ph type="title"/>
          </p:nvPr>
        </p:nvSpPr>
        <p:spPr/>
        <p:txBody>
          <a:bodyPr/>
          <a:lstStyle/>
          <a:p>
            <a:r>
              <a:rPr lang="en-US" dirty="0"/>
              <a:t>Finding significant features</a:t>
            </a:r>
          </a:p>
        </p:txBody>
      </p:sp>
      <p:sp>
        <p:nvSpPr>
          <p:cNvPr id="3" name="Content Placeholder 2">
            <a:extLst>
              <a:ext uri="{FF2B5EF4-FFF2-40B4-BE49-F238E27FC236}">
                <a16:creationId xmlns:a16="http://schemas.microsoft.com/office/drawing/2014/main" id="{D56ED7F0-0639-499E-A3DA-C46BB9B130A7}"/>
              </a:ext>
            </a:extLst>
          </p:cNvPr>
          <p:cNvSpPr>
            <a:spLocks noGrp="1"/>
          </p:cNvSpPr>
          <p:nvPr>
            <p:ph idx="1"/>
          </p:nvPr>
        </p:nvSpPr>
        <p:spPr>
          <a:xfrm>
            <a:off x="677334" y="1930400"/>
            <a:ext cx="5418666" cy="3880773"/>
          </a:xfrm>
        </p:spPr>
        <p:txBody>
          <a:bodyPr/>
          <a:lstStyle/>
          <a:p>
            <a:r>
              <a:rPr lang="en-US" dirty="0"/>
              <a:t>Bonferroni correction (p=0.05, m=17788)</a:t>
            </a:r>
          </a:p>
          <a:p>
            <a:pPr lvl="1"/>
            <a:r>
              <a:rPr lang="en-US" dirty="0"/>
              <a:t>Performed on training set</a:t>
            </a:r>
          </a:p>
          <a:p>
            <a:pPr lvl="1"/>
            <a:r>
              <a:rPr lang="en-US" dirty="0"/>
              <a:t>“Non-leukemia and healthy bone marrow” </a:t>
            </a:r>
            <a:br>
              <a:rPr lang="en-US" dirty="0"/>
            </a:br>
            <a:r>
              <a:rPr lang="en-US" dirty="0"/>
              <a:t>vs. others</a:t>
            </a:r>
          </a:p>
          <a:p>
            <a:r>
              <a:rPr lang="en-US" dirty="0"/>
              <a:t>1,408 significant features in total</a:t>
            </a:r>
          </a:p>
          <a:p>
            <a:endParaRPr lang="en-US" dirty="0"/>
          </a:p>
        </p:txBody>
      </p:sp>
      <p:graphicFrame>
        <p:nvGraphicFramePr>
          <p:cNvPr id="6" name="Table 6">
            <a:extLst>
              <a:ext uri="{FF2B5EF4-FFF2-40B4-BE49-F238E27FC236}">
                <a16:creationId xmlns:a16="http://schemas.microsoft.com/office/drawing/2014/main" id="{94579BD3-37B7-4C8E-8755-46964B32C56C}"/>
              </a:ext>
            </a:extLst>
          </p:cNvPr>
          <p:cNvGraphicFramePr>
            <a:graphicFrameLocks noGrp="1"/>
          </p:cNvGraphicFramePr>
          <p:nvPr>
            <p:extLst>
              <p:ext uri="{D42A27DB-BD31-4B8C-83A1-F6EECF244321}">
                <p14:modId xmlns:p14="http://schemas.microsoft.com/office/powerpoint/2010/main" val="772479476"/>
              </p:ext>
            </p:extLst>
          </p:nvPr>
        </p:nvGraphicFramePr>
        <p:xfrm>
          <a:off x="1072388" y="4084320"/>
          <a:ext cx="4628558" cy="250952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241694234"/>
                    </a:ext>
                  </a:extLst>
                </a:gridCol>
                <a:gridCol w="2314279">
                  <a:extLst>
                    <a:ext uri="{9D8B030D-6E8A-4147-A177-3AD203B41FA5}">
                      <a16:colId xmlns:a16="http://schemas.microsoft.com/office/drawing/2014/main" val="1863232704"/>
                    </a:ext>
                  </a:extLst>
                </a:gridCol>
              </a:tblGrid>
              <a:tr h="370840">
                <a:tc>
                  <a:txBody>
                    <a:bodyPr/>
                    <a:lstStyle/>
                    <a:p>
                      <a:pPr algn="ctr"/>
                      <a:r>
                        <a:rPr lang="en-US" sz="1400" b="1" dirty="0">
                          <a:solidFill>
                            <a:schemeClr val="bg1"/>
                          </a:solidFill>
                        </a:rPr>
                        <a:t>Leukemia sub-type</a:t>
                      </a:r>
                    </a:p>
                  </a:txBody>
                  <a:tcPr anchor="ctr"/>
                </a:tc>
                <a:tc>
                  <a:txBody>
                    <a:bodyPr/>
                    <a:lstStyle/>
                    <a:p>
                      <a:pPr algn="ctr"/>
                      <a:r>
                        <a:rPr lang="en-US" sz="1400" b="1" dirty="0">
                          <a:solidFill>
                            <a:schemeClr val="bg1"/>
                          </a:solidFill>
                        </a:rPr>
                        <a:t>Number of significant features</a:t>
                      </a:r>
                    </a:p>
                  </a:txBody>
                  <a:tcPr anchor="ctr"/>
                </a:tc>
                <a:extLst>
                  <a:ext uri="{0D108BD9-81ED-4DB2-BD59-A6C34878D82A}">
                    <a16:rowId xmlns:a16="http://schemas.microsoft.com/office/drawing/2014/main" val="1912912768"/>
                  </a:ext>
                </a:extLst>
              </a:tr>
              <a:tr h="370840">
                <a:tc>
                  <a:txBody>
                    <a:bodyPr/>
                    <a:lstStyle/>
                    <a:p>
                      <a:pPr algn="ctr"/>
                      <a:r>
                        <a:rPr lang="en-US" sz="1400" dirty="0"/>
                        <a:t>MDS</a:t>
                      </a:r>
                    </a:p>
                  </a:txBody>
                  <a:tcPr anchor="ctr"/>
                </a:tc>
                <a:tc>
                  <a:txBody>
                    <a:bodyPr/>
                    <a:lstStyle/>
                    <a:p>
                      <a:pPr algn="ctr"/>
                      <a:r>
                        <a:rPr lang="en-US" sz="1400" dirty="0"/>
                        <a:t>39</a:t>
                      </a:r>
                    </a:p>
                  </a:txBody>
                  <a:tcPr anchor="ctr"/>
                </a:tc>
                <a:extLst>
                  <a:ext uri="{0D108BD9-81ED-4DB2-BD59-A6C34878D82A}">
                    <a16:rowId xmlns:a16="http://schemas.microsoft.com/office/drawing/2014/main" val="3356835472"/>
                  </a:ext>
                </a:extLst>
              </a:tr>
              <a:tr h="370840">
                <a:tc>
                  <a:txBody>
                    <a:bodyPr/>
                    <a:lstStyle/>
                    <a:p>
                      <a:pPr algn="ctr"/>
                      <a:r>
                        <a:rPr lang="en-US" sz="1400" dirty="0"/>
                        <a:t>CLL</a:t>
                      </a:r>
                    </a:p>
                  </a:txBody>
                  <a:tcPr anchor="ctr"/>
                </a:tc>
                <a:tc>
                  <a:txBody>
                    <a:bodyPr/>
                    <a:lstStyle/>
                    <a:p>
                      <a:pPr algn="ctr"/>
                      <a:r>
                        <a:rPr lang="en-US" sz="1400" dirty="0"/>
                        <a:t>956</a:t>
                      </a:r>
                    </a:p>
                  </a:txBody>
                  <a:tcPr anchor="ctr"/>
                </a:tc>
                <a:extLst>
                  <a:ext uri="{0D108BD9-81ED-4DB2-BD59-A6C34878D82A}">
                    <a16:rowId xmlns:a16="http://schemas.microsoft.com/office/drawing/2014/main" val="3814084329"/>
                  </a:ext>
                </a:extLst>
              </a:tr>
              <a:tr h="370840">
                <a:tc>
                  <a:txBody>
                    <a:bodyPr/>
                    <a:lstStyle/>
                    <a:p>
                      <a:pPr algn="ctr"/>
                      <a:r>
                        <a:rPr lang="en-US" sz="1400" dirty="0"/>
                        <a:t>AML complex aberrant karyotype</a:t>
                      </a:r>
                    </a:p>
                  </a:txBody>
                  <a:tcPr anchor="ctr"/>
                </a:tc>
                <a:tc>
                  <a:txBody>
                    <a:bodyPr/>
                    <a:lstStyle/>
                    <a:p>
                      <a:pPr algn="ctr"/>
                      <a:r>
                        <a:rPr lang="en-US" sz="1400" dirty="0"/>
                        <a:t>220</a:t>
                      </a:r>
                    </a:p>
                  </a:txBody>
                  <a:tcPr anchor="ctr"/>
                </a:tc>
                <a:extLst>
                  <a:ext uri="{0D108BD9-81ED-4DB2-BD59-A6C34878D82A}">
                    <a16:rowId xmlns:a16="http://schemas.microsoft.com/office/drawing/2014/main" val="761714501"/>
                  </a:ext>
                </a:extLst>
              </a:tr>
              <a:tr h="370840">
                <a:tc>
                  <a:txBody>
                    <a:bodyPr/>
                    <a:lstStyle/>
                    <a:p>
                      <a:pPr algn="ctr"/>
                      <a:r>
                        <a:rPr lang="en-US" sz="1400" dirty="0"/>
                        <a:t>AML with normal karyotype + other abnormalities</a:t>
                      </a:r>
                    </a:p>
                  </a:txBody>
                  <a:tcPr anchor="ctr"/>
                </a:tc>
                <a:tc>
                  <a:txBody>
                    <a:bodyPr/>
                    <a:lstStyle/>
                    <a:p>
                      <a:pPr algn="ctr"/>
                      <a:r>
                        <a:rPr lang="en-US" sz="1400" dirty="0"/>
                        <a:t>522</a:t>
                      </a:r>
                    </a:p>
                  </a:txBody>
                  <a:tcPr anchor="ctr"/>
                </a:tc>
                <a:extLst>
                  <a:ext uri="{0D108BD9-81ED-4DB2-BD59-A6C34878D82A}">
                    <a16:rowId xmlns:a16="http://schemas.microsoft.com/office/drawing/2014/main" val="557693730"/>
                  </a:ext>
                </a:extLst>
              </a:tr>
            </a:tbl>
          </a:graphicData>
        </a:graphic>
      </p:graphicFrame>
      <p:graphicFrame>
        <p:nvGraphicFramePr>
          <p:cNvPr id="7" name="Table 6">
            <a:extLst>
              <a:ext uri="{FF2B5EF4-FFF2-40B4-BE49-F238E27FC236}">
                <a16:creationId xmlns:a16="http://schemas.microsoft.com/office/drawing/2014/main" id="{DD520D90-6D96-446E-9626-14FC600F4D8A}"/>
              </a:ext>
            </a:extLst>
          </p:cNvPr>
          <p:cNvGraphicFramePr>
            <a:graphicFrameLocks noGrp="1"/>
          </p:cNvGraphicFramePr>
          <p:nvPr>
            <p:extLst>
              <p:ext uri="{D42A27DB-BD31-4B8C-83A1-F6EECF244321}">
                <p14:modId xmlns:p14="http://schemas.microsoft.com/office/powerpoint/2010/main" val="1183742984"/>
              </p:ext>
            </p:extLst>
          </p:nvPr>
        </p:nvGraphicFramePr>
        <p:xfrm>
          <a:off x="6959723" y="609600"/>
          <a:ext cx="4628558" cy="592836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4125027382"/>
                    </a:ext>
                  </a:extLst>
                </a:gridCol>
                <a:gridCol w="2314279">
                  <a:extLst>
                    <a:ext uri="{9D8B030D-6E8A-4147-A177-3AD203B41FA5}">
                      <a16:colId xmlns:a16="http://schemas.microsoft.com/office/drawing/2014/main" val="1782328952"/>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Leukemia sub-type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(cont.)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Number of significant features</a:t>
                      </a:r>
                    </a:p>
                  </a:txBody>
                  <a:tcPr anchor="ctr"/>
                </a:tc>
                <a:extLst>
                  <a:ext uri="{0D108BD9-81ED-4DB2-BD59-A6C34878D82A}">
                    <a16:rowId xmlns:a16="http://schemas.microsoft.com/office/drawing/2014/main" val="1947049552"/>
                  </a:ext>
                </a:extLst>
              </a:tr>
              <a:tr h="370840">
                <a:tc>
                  <a:txBody>
                    <a:bodyPr/>
                    <a:lstStyle/>
                    <a:p>
                      <a:pPr algn="ctr"/>
                      <a:r>
                        <a:rPr lang="en-US" sz="1400" dirty="0"/>
                        <a:t>c-ALL/Pre-B-ALL </a:t>
                      </a:r>
                    </a:p>
                    <a:p>
                      <a:pPr algn="ctr"/>
                      <a:r>
                        <a:rPr lang="en-US" sz="1400" dirty="0"/>
                        <a:t>without t(9;22)</a:t>
                      </a:r>
                    </a:p>
                  </a:txBody>
                  <a:tcPr anchor="ctr"/>
                </a:tc>
                <a:tc>
                  <a:txBody>
                    <a:bodyPr/>
                    <a:lstStyle/>
                    <a:p>
                      <a:pPr algn="ctr"/>
                      <a:r>
                        <a:rPr lang="en-US" sz="1400" b="0" dirty="0"/>
                        <a:t>817</a:t>
                      </a:r>
                    </a:p>
                  </a:txBody>
                  <a:tcPr anchor="ctr"/>
                </a:tc>
                <a:extLst>
                  <a:ext uri="{0D108BD9-81ED-4DB2-BD59-A6C34878D82A}">
                    <a16:rowId xmlns:a16="http://schemas.microsoft.com/office/drawing/2014/main" val="300232666"/>
                  </a:ext>
                </a:extLst>
              </a:tr>
              <a:tr h="370840">
                <a:tc>
                  <a:txBody>
                    <a:bodyPr/>
                    <a:lstStyle/>
                    <a:p>
                      <a:pPr algn="ctr"/>
                      <a:r>
                        <a:rPr lang="en-US" sz="1400" dirty="0"/>
                        <a:t>T-ALL</a:t>
                      </a:r>
                    </a:p>
                  </a:txBody>
                  <a:tcPr anchor="ctr"/>
                </a:tc>
                <a:tc>
                  <a:txBody>
                    <a:bodyPr/>
                    <a:lstStyle/>
                    <a:p>
                      <a:pPr algn="ctr"/>
                      <a:r>
                        <a:rPr lang="en-US" sz="1400" b="0" dirty="0"/>
                        <a:t>793</a:t>
                      </a:r>
                    </a:p>
                  </a:txBody>
                  <a:tcPr anchor="ctr"/>
                </a:tc>
                <a:extLst>
                  <a:ext uri="{0D108BD9-81ED-4DB2-BD59-A6C34878D82A}">
                    <a16:rowId xmlns:a16="http://schemas.microsoft.com/office/drawing/2014/main" val="1200743096"/>
                  </a:ext>
                </a:extLst>
              </a:tr>
              <a:tr h="370840">
                <a:tc>
                  <a:txBody>
                    <a:bodyPr/>
                    <a:lstStyle/>
                    <a:p>
                      <a:pPr algn="ctr"/>
                      <a:r>
                        <a:rPr lang="en-US" sz="1400" dirty="0"/>
                        <a:t>CML</a:t>
                      </a:r>
                    </a:p>
                  </a:txBody>
                  <a:tcPr anchor="ctr"/>
                </a:tc>
                <a:tc>
                  <a:txBody>
                    <a:bodyPr/>
                    <a:lstStyle/>
                    <a:p>
                      <a:pPr algn="ctr"/>
                      <a:r>
                        <a:rPr lang="en-US" sz="1400" b="0" dirty="0"/>
                        <a:t>195</a:t>
                      </a:r>
                    </a:p>
                  </a:txBody>
                  <a:tcPr anchor="ctr"/>
                </a:tc>
                <a:extLst>
                  <a:ext uri="{0D108BD9-81ED-4DB2-BD59-A6C34878D82A}">
                    <a16:rowId xmlns:a16="http://schemas.microsoft.com/office/drawing/2014/main" val="2909605864"/>
                  </a:ext>
                </a:extLst>
              </a:tr>
              <a:tr h="370840">
                <a:tc>
                  <a:txBody>
                    <a:bodyPr/>
                    <a:lstStyle/>
                    <a:p>
                      <a:pPr algn="ctr"/>
                      <a:r>
                        <a:rPr lang="en-US" sz="1400" dirty="0"/>
                        <a:t>AML with t(11q23)/MLL</a:t>
                      </a:r>
                    </a:p>
                  </a:txBody>
                  <a:tcPr anchor="ctr"/>
                </a:tc>
                <a:tc>
                  <a:txBody>
                    <a:bodyPr/>
                    <a:lstStyle/>
                    <a:p>
                      <a:pPr algn="ctr"/>
                      <a:r>
                        <a:rPr lang="en-US" sz="1400" b="0" dirty="0"/>
                        <a:t>271</a:t>
                      </a:r>
                    </a:p>
                  </a:txBody>
                  <a:tcPr anchor="ctr"/>
                </a:tc>
                <a:extLst>
                  <a:ext uri="{0D108BD9-81ED-4DB2-BD59-A6C34878D82A}">
                    <a16:rowId xmlns:a16="http://schemas.microsoft.com/office/drawing/2014/main" val="2673664481"/>
                  </a:ext>
                </a:extLst>
              </a:tr>
              <a:tr h="370840">
                <a:tc>
                  <a:txBody>
                    <a:bodyPr/>
                    <a:lstStyle/>
                    <a:p>
                      <a:pPr algn="ctr"/>
                      <a:r>
                        <a:rPr lang="en-US" sz="1400" dirty="0"/>
                        <a:t>ALL with t(12;21)</a:t>
                      </a:r>
                    </a:p>
                  </a:txBody>
                  <a:tcPr anchor="ctr"/>
                </a:tc>
                <a:tc>
                  <a:txBody>
                    <a:bodyPr/>
                    <a:lstStyle/>
                    <a:p>
                      <a:pPr algn="ctr"/>
                      <a:r>
                        <a:rPr lang="en-US" sz="1400" b="0" dirty="0"/>
                        <a:t>724</a:t>
                      </a:r>
                    </a:p>
                  </a:txBody>
                  <a:tcPr anchor="ctr"/>
                </a:tc>
                <a:extLst>
                  <a:ext uri="{0D108BD9-81ED-4DB2-BD59-A6C34878D82A}">
                    <a16:rowId xmlns:a16="http://schemas.microsoft.com/office/drawing/2014/main" val="2835068858"/>
                  </a:ext>
                </a:extLst>
              </a:tr>
              <a:tr h="370840">
                <a:tc>
                  <a:txBody>
                    <a:bodyPr/>
                    <a:lstStyle/>
                    <a:p>
                      <a:pPr algn="ctr"/>
                      <a:r>
                        <a:rPr lang="en-US" sz="1400" dirty="0"/>
                        <a:t>c-ALL/Pre-B-ALL with t(9;22)</a:t>
                      </a:r>
                    </a:p>
                  </a:txBody>
                  <a:tcPr anchor="ctr"/>
                </a:tc>
                <a:tc>
                  <a:txBody>
                    <a:bodyPr/>
                    <a:lstStyle/>
                    <a:p>
                      <a:pPr algn="ctr"/>
                      <a:r>
                        <a:rPr lang="en-US" sz="1400" b="0" dirty="0"/>
                        <a:t>731</a:t>
                      </a:r>
                    </a:p>
                  </a:txBody>
                  <a:tcPr anchor="ctr"/>
                </a:tc>
                <a:extLst>
                  <a:ext uri="{0D108BD9-81ED-4DB2-BD59-A6C34878D82A}">
                    <a16:rowId xmlns:a16="http://schemas.microsoft.com/office/drawing/2014/main" val="2572855457"/>
                  </a:ext>
                </a:extLst>
              </a:tr>
              <a:tr h="370840">
                <a:tc>
                  <a:txBody>
                    <a:bodyPr/>
                    <a:lstStyle/>
                    <a:p>
                      <a:pPr algn="ctr"/>
                      <a:r>
                        <a:rPr lang="en-US" sz="1400" dirty="0"/>
                        <a:t>AML with t(8;21)</a:t>
                      </a:r>
                    </a:p>
                  </a:txBody>
                  <a:tcPr anchor="ctr"/>
                </a:tc>
                <a:tc>
                  <a:txBody>
                    <a:bodyPr/>
                    <a:lstStyle/>
                    <a:p>
                      <a:pPr algn="ctr"/>
                      <a:r>
                        <a:rPr lang="en-US" sz="1400" b="0" dirty="0"/>
                        <a:t>373</a:t>
                      </a:r>
                    </a:p>
                  </a:txBody>
                  <a:tcPr anchor="ctr"/>
                </a:tc>
                <a:extLst>
                  <a:ext uri="{0D108BD9-81ED-4DB2-BD59-A6C34878D82A}">
                    <a16:rowId xmlns:a16="http://schemas.microsoft.com/office/drawing/2014/main" val="1021315459"/>
                  </a:ext>
                </a:extLst>
              </a:tr>
              <a:tr h="370840">
                <a:tc>
                  <a:txBody>
                    <a:bodyPr/>
                    <a:lstStyle/>
                    <a:p>
                      <a:pPr algn="ctr"/>
                      <a:r>
                        <a:rPr lang="en-US" sz="1400" dirty="0"/>
                        <a:t>ALL with </a:t>
                      </a:r>
                      <a:r>
                        <a:rPr lang="en-US" sz="1400" dirty="0" err="1"/>
                        <a:t>hyperdiploid</a:t>
                      </a:r>
                      <a:r>
                        <a:rPr lang="en-US" sz="1400" dirty="0"/>
                        <a:t> karyotype</a:t>
                      </a:r>
                    </a:p>
                  </a:txBody>
                  <a:tcPr anchor="ctr"/>
                </a:tc>
                <a:tc>
                  <a:txBody>
                    <a:bodyPr/>
                    <a:lstStyle/>
                    <a:p>
                      <a:pPr algn="ctr"/>
                      <a:r>
                        <a:rPr lang="en-US" sz="1400" b="0" dirty="0"/>
                        <a:t>581</a:t>
                      </a:r>
                    </a:p>
                  </a:txBody>
                  <a:tcPr anchor="ctr"/>
                </a:tc>
                <a:extLst>
                  <a:ext uri="{0D108BD9-81ED-4DB2-BD59-A6C34878D82A}">
                    <a16:rowId xmlns:a16="http://schemas.microsoft.com/office/drawing/2014/main" val="2470329781"/>
                  </a:ext>
                </a:extLst>
              </a:tr>
              <a:tr h="370840">
                <a:tc>
                  <a:txBody>
                    <a:bodyPr/>
                    <a:lstStyle/>
                    <a:p>
                      <a:pPr algn="ctr"/>
                      <a:r>
                        <a:rPr lang="en-US" sz="1400" dirty="0"/>
                        <a:t>ALL with t(1;19)</a:t>
                      </a:r>
                    </a:p>
                  </a:txBody>
                  <a:tcPr anchor="ctr"/>
                </a:tc>
                <a:tc>
                  <a:txBody>
                    <a:bodyPr/>
                    <a:lstStyle/>
                    <a:p>
                      <a:pPr algn="ctr"/>
                      <a:r>
                        <a:rPr lang="en-US" sz="1400" b="0" dirty="0"/>
                        <a:t>612</a:t>
                      </a:r>
                    </a:p>
                  </a:txBody>
                  <a:tcPr anchor="ctr"/>
                </a:tc>
                <a:extLst>
                  <a:ext uri="{0D108BD9-81ED-4DB2-BD59-A6C34878D82A}">
                    <a16:rowId xmlns:a16="http://schemas.microsoft.com/office/drawing/2014/main" val="484347220"/>
                  </a:ext>
                </a:extLst>
              </a:tr>
              <a:tr h="370840">
                <a:tc>
                  <a:txBody>
                    <a:bodyPr/>
                    <a:lstStyle/>
                    <a:p>
                      <a:pPr algn="ctr"/>
                      <a:r>
                        <a:rPr lang="en-US" sz="1400" dirty="0"/>
                        <a:t>Pro-B-ALL with t(11q23)/MLL</a:t>
                      </a:r>
                    </a:p>
                  </a:txBody>
                  <a:tcPr anchor="ctr"/>
                </a:tc>
                <a:tc>
                  <a:txBody>
                    <a:bodyPr/>
                    <a:lstStyle/>
                    <a:p>
                      <a:pPr algn="ctr"/>
                      <a:r>
                        <a:rPr lang="en-US" sz="1400" b="0" dirty="0"/>
                        <a:t>689</a:t>
                      </a:r>
                    </a:p>
                  </a:txBody>
                  <a:tcPr anchor="ctr"/>
                </a:tc>
                <a:extLst>
                  <a:ext uri="{0D108BD9-81ED-4DB2-BD59-A6C34878D82A}">
                    <a16:rowId xmlns:a16="http://schemas.microsoft.com/office/drawing/2014/main" val="138380862"/>
                  </a:ext>
                </a:extLst>
              </a:tr>
              <a:tr h="370840">
                <a:tc>
                  <a:txBody>
                    <a:bodyPr/>
                    <a:lstStyle/>
                    <a:p>
                      <a:pPr algn="ctr"/>
                      <a:r>
                        <a:rPr lang="en-US" sz="1400" dirty="0"/>
                        <a:t>AML with t(15;17)</a:t>
                      </a:r>
                    </a:p>
                  </a:txBody>
                  <a:tcPr anchor="ctr"/>
                </a:tc>
                <a:tc>
                  <a:txBody>
                    <a:bodyPr/>
                    <a:lstStyle/>
                    <a:p>
                      <a:pPr algn="ctr"/>
                      <a:r>
                        <a:rPr lang="en-US" sz="1400" b="0" dirty="0"/>
                        <a:t>428</a:t>
                      </a:r>
                    </a:p>
                  </a:txBody>
                  <a:tcPr anchor="ctr"/>
                </a:tc>
                <a:extLst>
                  <a:ext uri="{0D108BD9-81ED-4DB2-BD59-A6C34878D82A}">
                    <a16:rowId xmlns:a16="http://schemas.microsoft.com/office/drawing/2014/main" val="963353925"/>
                  </a:ext>
                </a:extLst>
              </a:tr>
              <a:tr h="370840">
                <a:tc>
                  <a:txBody>
                    <a:bodyPr/>
                    <a:lstStyle/>
                    <a:p>
                      <a:pPr algn="ctr"/>
                      <a:r>
                        <a:rPr lang="en-US" sz="1400" dirty="0"/>
                        <a:t>AML with inv(16)/t(16;16)</a:t>
                      </a:r>
                    </a:p>
                  </a:txBody>
                  <a:tcPr anchor="ctr"/>
                </a:tc>
                <a:tc>
                  <a:txBody>
                    <a:bodyPr/>
                    <a:lstStyle/>
                    <a:p>
                      <a:pPr algn="ctr"/>
                      <a:r>
                        <a:rPr lang="en-US" sz="1400" b="0" dirty="0"/>
                        <a:t>351</a:t>
                      </a:r>
                    </a:p>
                  </a:txBody>
                  <a:tcPr anchor="ctr"/>
                </a:tc>
                <a:extLst>
                  <a:ext uri="{0D108BD9-81ED-4DB2-BD59-A6C34878D82A}">
                    <a16:rowId xmlns:a16="http://schemas.microsoft.com/office/drawing/2014/main" val="4194302748"/>
                  </a:ext>
                </a:extLst>
              </a:tr>
              <a:tr h="370840">
                <a:tc>
                  <a:txBody>
                    <a:bodyPr/>
                    <a:lstStyle/>
                    <a:p>
                      <a:pPr algn="ctr"/>
                      <a:r>
                        <a:rPr lang="en-US" sz="1400" dirty="0"/>
                        <a:t>mature B-ALL with t(8;14)</a:t>
                      </a:r>
                    </a:p>
                  </a:txBody>
                  <a:tcPr anchor="ctr"/>
                </a:tc>
                <a:tc>
                  <a:txBody>
                    <a:bodyPr/>
                    <a:lstStyle/>
                    <a:p>
                      <a:pPr algn="ctr"/>
                      <a:r>
                        <a:rPr lang="en-US" sz="1400" b="0" dirty="0"/>
                        <a:t>48</a:t>
                      </a:r>
                    </a:p>
                  </a:txBody>
                  <a:tcPr anchor="ctr"/>
                </a:tc>
                <a:extLst>
                  <a:ext uri="{0D108BD9-81ED-4DB2-BD59-A6C34878D82A}">
                    <a16:rowId xmlns:a16="http://schemas.microsoft.com/office/drawing/2014/main" val="3237460735"/>
                  </a:ext>
                </a:extLst>
              </a:tr>
            </a:tbl>
          </a:graphicData>
        </a:graphic>
      </p:graphicFrame>
    </p:spTree>
    <p:extLst>
      <p:ext uri="{BB962C8B-B14F-4D97-AF65-F5344CB8AC3E}">
        <p14:creationId xmlns:p14="http://schemas.microsoft.com/office/powerpoint/2010/main" val="196693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7C81-C97A-44EA-91FF-9DB1561EB91D}"/>
              </a:ext>
            </a:extLst>
          </p:cNvPr>
          <p:cNvSpPr>
            <a:spLocks noGrp="1"/>
          </p:cNvSpPr>
          <p:nvPr>
            <p:ph type="title"/>
          </p:nvPr>
        </p:nvSpPr>
        <p:spPr/>
        <p:txBody>
          <a:bodyPr/>
          <a:lstStyle/>
          <a:p>
            <a:r>
              <a:rPr lang="en-US" dirty="0"/>
              <a:t>Jaccard similarity of significant features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D38279B-45A3-4B82-A6BA-0E2CC27B3471}"/>
                  </a:ext>
                </a:extLst>
              </p:cNvPr>
              <p:cNvSpPr txBox="1"/>
              <p:nvPr/>
            </p:nvSpPr>
            <p:spPr>
              <a:xfrm>
                <a:off x="1016598" y="1639326"/>
                <a:ext cx="1760097" cy="582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den>
                      </m:f>
                    </m:oMath>
                  </m:oMathPara>
                </a14:m>
                <a:endParaRPr lang="en-US" dirty="0"/>
              </a:p>
            </p:txBody>
          </p:sp>
        </mc:Choice>
        <mc:Fallback xmlns="">
          <p:sp>
            <p:nvSpPr>
              <p:cNvPr id="23" name="TextBox 22">
                <a:extLst>
                  <a:ext uri="{FF2B5EF4-FFF2-40B4-BE49-F238E27FC236}">
                    <a16:creationId xmlns:a16="http://schemas.microsoft.com/office/drawing/2014/main" id="{1D38279B-45A3-4B82-A6BA-0E2CC27B3471}"/>
                  </a:ext>
                </a:extLst>
              </p:cNvPr>
              <p:cNvSpPr txBox="1">
                <a:spLocks noRot="1" noChangeAspect="1" noMove="1" noResize="1" noEditPoints="1" noAdjustHandles="1" noChangeArrowheads="1" noChangeShapeType="1" noTextEdit="1"/>
              </p:cNvSpPr>
              <p:nvPr/>
            </p:nvSpPr>
            <p:spPr>
              <a:xfrm>
                <a:off x="1016598" y="1639326"/>
                <a:ext cx="1760097" cy="582147"/>
              </a:xfrm>
              <a:prstGeom prst="rect">
                <a:avLst/>
              </a:prstGeom>
              <a:blipFill>
                <a:blip r:embed="rId5"/>
                <a:stretch>
                  <a:fillRect/>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E547E454-058C-4FEF-8DE7-66D096AB8236}"/>
              </a:ext>
            </a:extLst>
          </p:cNvPr>
          <p:cNvGraphicFramePr>
            <a:graphicFrameLocks noChangeAspect="1"/>
          </p:cNvGraphicFramePr>
          <p:nvPr>
            <p:extLst>
              <p:ext uri="{D42A27DB-BD31-4B8C-83A1-F6EECF244321}">
                <p14:modId xmlns:p14="http://schemas.microsoft.com/office/powerpoint/2010/main" val="4123042967"/>
              </p:ext>
            </p:extLst>
          </p:nvPr>
        </p:nvGraphicFramePr>
        <p:xfrm>
          <a:off x="1646238" y="1228725"/>
          <a:ext cx="9153525" cy="5180013"/>
        </p:xfrm>
        <a:graphic>
          <a:graphicData uri="http://schemas.openxmlformats.org/presentationml/2006/ole">
            <mc:AlternateContent xmlns:mc="http://schemas.openxmlformats.org/markup-compatibility/2006">
              <mc:Choice xmlns:v="urn:schemas-microsoft-com:vml" Requires="v">
                <p:oleObj spid="_x0000_s2618" name="Worksheet" r:id="rId6" imgW="11982470" imgH="6781765" progId="Excel.Sheet.12">
                  <p:link updateAutomatic="1"/>
                </p:oleObj>
              </mc:Choice>
              <mc:Fallback>
                <p:oleObj name="Worksheet" r:id="rId6" imgW="11982470" imgH="6781765" progId="Excel.Sheet.12">
                  <p:link updateAutomatic="1"/>
                  <p:pic>
                    <p:nvPicPr>
                      <p:cNvPr id="0" name=""/>
                      <p:cNvPicPr/>
                      <p:nvPr/>
                    </p:nvPicPr>
                    <p:blipFill>
                      <a:blip r:embed="rId7"/>
                      <a:stretch>
                        <a:fillRect/>
                      </a:stretch>
                    </p:blipFill>
                    <p:spPr>
                      <a:xfrm>
                        <a:off x="1646238" y="1228725"/>
                        <a:ext cx="9153525" cy="5180013"/>
                      </a:xfrm>
                      <a:prstGeom prst="rect">
                        <a:avLst/>
                      </a:prstGeom>
                    </p:spPr>
                  </p:pic>
                </p:oleObj>
              </mc:Fallback>
            </mc:AlternateContent>
          </a:graphicData>
        </a:graphic>
      </p:graphicFrame>
    </p:spTree>
    <p:extLst>
      <p:ext uri="{BB962C8B-B14F-4D97-AF65-F5344CB8AC3E}">
        <p14:creationId xmlns:p14="http://schemas.microsoft.com/office/powerpoint/2010/main" val="199602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6A0D-27B0-4DC6-9430-5F06B0BFC7DB}"/>
              </a:ext>
            </a:extLst>
          </p:cNvPr>
          <p:cNvSpPr>
            <a:spLocks noGrp="1"/>
          </p:cNvSpPr>
          <p:nvPr>
            <p:ph type="title"/>
          </p:nvPr>
        </p:nvSpPr>
        <p:spPr>
          <a:xfrm>
            <a:off x="677334" y="609600"/>
            <a:ext cx="8596668" cy="1320800"/>
          </a:xfrm>
        </p:spPr>
        <p:txBody>
          <a:bodyPr>
            <a:normAutofit/>
          </a:bodyPr>
          <a:lstStyle/>
          <a:p>
            <a:r>
              <a:rPr lang="en-US"/>
              <a:t>Checking the common significant features</a:t>
            </a:r>
            <a:endParaRPr lang="en-US" dirty="0"/>
          </a:p>
        </p:txBody>
      </p:sp>
      <p:graphicFrame>
        <p:nvGraphicFramePr>
          <p:cNvPr id="28" name="Content Placeholder 4">
            <a:extLst>
              <a:ext uri="{FF2B5EF4-FFF2-40B4-BE49-F238E27FC236}">
                <a16:creationId xmlns:a16="http://schemas.microsoft.com/office/drawing/2014/main" id="{F72B526F-E7AD-433C-B001-D42B4E4411FF}"/>
              </a:ext>
            </a:extLst>
          </p:cNvPr>
          <p:cNvGraphicFramePr>
            <a:graphicFrameLocks noGrp="1"/>
          </p:cNvGraphicFramePr>
          <p:nvPr>
            <p:ph idx="1"/>
            <p:extLst>
              <p:ext uri="{D42A27DB-BD31-4B8C-83A1-F6EECF244321}">
                <p14:modId xmlns:p14="http://schemas.microsoft.com/office/powerpoint/2010/main" val="12297536"/>
              </p:ext>
            </p:extLst>
          </p:nvPr>
        </p:nvGraphicFramePr>
        <p:xfrm>
          <a:off x="1306285" y="2124370"/>
          <a:ext cx="2517435" cy="4124030"/>
        </p:xfrm>
        <a:graphic>
          <a:graphicData uri="http://schemas.openxmlformats.org/drawingml/2006/table">
            <a:tbl>
              <a:tblPr>
                <a:tableStyleId>{21E4AEA4-8DFA-4A89-87EB-49C32662AFE0}</a:tableStyleId>
              </a:tblPr>
              <a:tblGrid>
                <a:gridCol w="1278294">
                  <a:extLst>
                    <a:ext uri="{9D8B030D-6E8A-4147-A177-3AD203B41FA5}">
                      <a16:colId xmlns:a16="http://schemas.microsoft.com/office/drawing/2014/main" val="1842520593"/>
                    </a:ext>
                  </a:extLst>
                </a:gridCol>
                <a:gridCol w="1239141">
                  <a:extLst>
                    <a:ext uri="{9D8B030D-6E8A-4147-A177-3AD203B41FA5}">
                      <a16:colId xmlns:a16="http://schemas.microsoft.com/office/drawing/2014/main" val="621012686"/>
                    </a:ext>
                  </a:extLst>
                </a:gridCol>
              </a:tblGrid>
              <a:tr h="242590">
                <a:tc>
                  <a:txBody>
                    <a:bodyPr/>
                    <a:lstStyle/>
                    <a:p>
                      <a:pPr algn="ctr" fontAlgn="ctr"/>
                      <a:r>
                        <a:rPr lang="en-US" sz="1400" b="1" i="0" u="none" strike="noStrike" dirty="0">
                          <a:solidFill>
                            <a:schemeClr val="bg1"/>
                          </a:solidFill>
                          <a:effectLst/>
                          <a:latin typeface="Calibri" panose="020F0502020204030204" pitchFamily="34" charset="0"/>
                        </a:rPr>
                        <a:t># shared labels</a:t>
                      </a:r>
                    </a:p>
                  </a:txBody>
                  <a:tcPr marL="10811" marR="10811" marT="10811" marB="0" anchor="ctr">
                    <a:solidFill>
                      <a:schemeClr val="accent1"/>
                    </a:solidFill>
                  </a:tcPr>
                </a:tc>
                <a:tc>
                  <a:txBody>
                    <a:bodyPr/>
                    <a:lstStyle/>
                    <a:p>
                      <a:pPr algn="ctr" fontAlgn="ctr"/>
                      <a:r>
                        <a:rPr lang="en-US" sz="1400" b="1" i="0" u="none" strike="noStrike" dirty="0">
                          <a:solidFill>
                            <a:schemeClr val="bg1"/>
                          </a:solidFill>
                          <a:effectLst/>
                          <a:latin typeface="Calibri" panose="020F0502020204030204" pitchFamily="34" charset="0"/>
                        </a:rPr>
                        <a:t># genes</a:t>
                      </a:r>
                    </a:p>
                  </a:txBody>
                  <a:tcPr marL="10811" marR="10811" marT="10811" marB="0" anchor="ctr">
                    <a:solidFill>
                      <a:schemeClr val="accent1"/>
                    </a:solidFill>
                  </a:tcPr>
                </a:tc>
                <a:extLst>
                  <a:ext uri="{0D108BD9-81ED-4DB2-BD59-A6C34878D82A}">
                    <a16:rowId xmlns:a16="http://schemas.microsoft.com/office/drawing/2014/main" val="4289377493"/>
                  </a:ext>
                </a:extLst>
              </a:tr>
              <a:tr h="242590">
                <a:tc>
                  <a:txBody>
                    <a:bodyPr/>
                    <a:lstStyle/>
                    <a:p>
                      <a:pPr algn="ctr" fontAlgn="ctr"/>
                      <a:r>
                        <a:rPr lang="en-US" sz="1400" u="none" strike="noStrike" dirty="0">
                          <a:effectLst/>
                        </a:rPr>
                        <a:t>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963951168"/>
                  </a:ext>
                </a:extLst>
              </a:tr>
              <a:tr h="242590">
                <a:tc>
                  <a:txBody>
                    <a:bodyPr/>
                    <a:lstStyle/>
                    <a:p>
                      <a:pPr algn="ctr" fontAlgn="ctr"/>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337722"/>
                  </a:ext>
                </a:extLst>
              </a:tr>
              <a:tr h="242590">
                <a:tc>
                  <a:txBody>
                    <a:bodyPr/>
                    <a:lstStyle/>
                    <a:p>
                      <a:pPr algn="ctr" fontAlgn="ctr"/>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458202410"/>
                  </a:ext>
                </a:extLst>
              </a:tr>
              <a:tr h="242590">
                <a:tc>
                  <a:txBody>
                    <a:bodyPr/>
                    <a:lstStyle/>
                    <a:p>
                      <a:pPr algn="ctr" fontAlgn="ctr"/>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743580603"/>
                  </a:ext>
                </a:extLst>
              </a:tr>
              <a:tr h="242590">
                <a:tc>
                  <a:txBody>
                    <a:bodyPr/>
                    <a:lstStyle/>
                    <a:p>
                      <a:pPr algn="ctr" fontAlgn="ctr"/>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94996566"/>
                  </a:ext>
                </a:extLst>
              </a:tr>
              <a:tr h="242590">
                <a:tc>
                  <a:txBody>
                    <a:bodyPr/>
                    <a:lstStyle/>
                    <a:p>
                      <a:pPr algn="ctr" fontAlgn="ctr"/>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64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334018282"/>
                  </a:ext>
                </a:extLst>
              </a:tr>
              <a:tr h="242590">
                <a:tc>
                  <a:txBody>
                    <a:bodyPr/>
                    <a:lstStyle/>
                    <a:p>
                      <a:pPr algn="ctr"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880716635"/>
                  </a:ext>
                </a:extLst>
              </a:tr>
              <a:tr h="242590">
                <a:tc>
                  <a:txBody>
                    <a:bodyPr/>
                    <a:lstStyle/>
                    <a:p>
                      <a:pPr algn="ctr" fontAlgn="ctr"/>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110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406510079"/>
                  </a:ext>
                </a:extLst>
              </a:tr>
              <a:tr h="242590">
                <a:tc>
                  <a:txBody>
                    <a:bodyPr/>
                    <a:lstStyle/>
                    <a:p>
                      <a:pPr algn="ctr" fontAlgn="ctr"/>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101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190770160"/>
                  </a:ext>
                </a:extLst>
              </a:tr>
              <a:tr h="242590">
                <a:tc>
                  <a:txBody>
                    <a:bodyPr/>
                    <a:lstStyle/>
                    <a:p>
                      <a:pPr algn="ctr" fontAlgn="ctr"/>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988921457"/>
                  </a:ext>
                </a:extLst>
              </a:tr>
              <a:tr h="242590">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986522437"/>
                  </a:ext>
                </a:extLst>
              </a:tr>
              <a:tr h="242590">
                <a:tc>
                  <a:txBody>
                    <a:bodyPr/>
                    <a:lstStyle/>
                    <a:p>
                      <a:pPr algn="ctr"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103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6090026"/>
                  </a:ext>
                </a:extLst>
              </a:tr>
              <a:tr h="242590">
                <a:tc>
                  <a:txBody>
                    <a:bodyPr/>
                    <a:lstStyle/>
                    <a:p>
                      <a:pPr algn="ctr"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019739402"/>
                  </a:ext>
                </a:extLst>
              </a:tr>
              <a:tr h="242590">
                <a:tc>
                  <a:txBody>
                    <a:bodyPr/>
                    <a:lstStyle/>
                    <a:p>
                      <a:pPr algn="ctr" fontAlgn="ctr"/>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127265"/>
                  </a:ext>
                </a:extLst>
              </a:tr>
              <a:tr h="242590">
                <a:tc>
                  <a:txBody>
                    <a:bodyPr/>
                    <a:lstStyle/>
                    <a:p>
                      <a:pPr algn="ctr"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130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3746737"/>
                  </a:ext>
                </a:extLst>
              </a:tr>
              <a:tr h="242590">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215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210289416"/>
                  </a:ext>
                </a:extLst>
              </a:tr>
            </a:tbl>
          </a:graphicData>
        </a:graphic>
      </p:graphicFrame>
      <p:graphicFrame>
        <p:nvGraphicFramePr>
          <p:cNvPr id="6" name="Table 6">
            <a:extLst>
              <a:ext uri="{FF2B5EF4-FFF2-40B4-BE49-F238E27FC236}">
                <a16:creationId xmlns:a16="http://schemas.microsoft.com/office/drawing/2014/main" id="{9E8423A4-FA7E-427E-927A-B5DFC92FE3FD}"/>
              </a:ext>
            </a:extLst>
          </p:cNvPr>
          <p:cNvGraphicFramePr>
            <a:graphicFrameLocks noGrp="1"/>
          </p:cNvGraphicFramePr>
          <p:nvPr>
            <p:extLst>
              <p:ext uri="{D42A27DB-BD31-4B8C-83A1-F6EECF244321}">
                <p14:modId xmlns:p14="http://schemas.microsoft.com/office/powerpoint/2010/main" val="2754934010"/>
              </p:ext>
            </p:extLst>
          </p:nvPr>
        </p:nvGraphicFramePr>
        <p:xfrm>
          <a:off x="4653902" y="2703025"/>
          <a:ext cx="5418666"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70845152"/>
                    </a:ext>
                  </a:extLst>
                </a:gridCol>
                <a:gridCol w="2709333">
                  <a:extLst>
                    <a:ext uri="{9D8B030D-6E8A-4147-A177-3AD203B41FA5}">
                      <a16:colId xmlns:a16="http://schemas.microsoft.com/office/drawing/2014/main" val="3374233850"/>
                    </a:ext>
                  </a:extLst>
                </a:gridCol>
              </a:tblGrid>
              <a:tr h="370840">
                <a:tc>
                  <a:txBody>
                    <a:bodyPr/>
                    <a:lstStyle/>
                    <a:p>
                      <a:pPr algn="ctr"/>
                      <a:r>
                        <a:rPr lang="en-US" dirty="0">
                          <a:solidFill>
                            <a:schemeClr val="bg1"/>
                          </a:solidFill>
                        </a:rPr>
                        <a:t># shared labels</a:t>
                      </a:r>
                    </a:p>
                  </a:txBody>
                  <a:tcPr/>
                </a:tc>
                <a:tc>
                  <a:txBody>
                    <a:bodyPr/>
                    <a:lstStyle/>
                    <a:p>
                      <a:pPr algn="ctr"/>
                      <a:r>
                        <a:rPr lang="en-US" dirty="0">
                          <a:solidFill>
                            <a:schemeClr val="bg1"/>
                          </a:solidFill>
                        </a:rPr>
                        <a:t>Name of gene</a:t>
                      </a:r>
                    </a:p>
                  </a:txBody>
                  <a:tcPr/>
                </a:tc>
                <a:extLst>
                  <a:ext uri="{0D108BD9-81ED-4DB2-BD59-A6C34878D82A}">
                    <a16:rowId xmlns:a16="http://schemas.microsoft.com/office/drawing/2014/main" val="515744036"/>
                  </a:ext>
                </a:extLst>
              </a:tr>
              <a:tr h="370840">
                <a:tc>
                  <a:txBody>
                    <a:bodyPr/>
                    <a:lstStyle/>
                    <a:p>
                      <a:pPr algn="ctr"/>
                      <a:r>
                        <a:rPr lang="en-US" dirty="0"/>
                        <a:t>16</a:t>
                      </a:r>
                    </a:p>
                  </a:txBody>
                  <a:tcPr/>
                </a:tc>
                <a:tc>
                  <a:txBody>
                    <a:bodyPr/>
                    <a:lstStyle/>
                    <a:p>
                      <a:pPr algn="ctr"/>
                      <a:r>
                        <a:rPr lang="en-US" dirty="0"/>
                        <a:t>10487_at</a:t>
                      </a:r>
                    </a:p>
                  </a:txBody>
                  <a:tcPr/>
                </a:tc>
                <a:extLst>
                  <a:ext uri="{0D108BD9-81ED-4DB2-BD59-A6C34878D82A}">
                    <a16:rowId xmlns:a16="http://schemas.microsoft.com/office/drawing/2014/main" val="2771486241"/>
                  </a:ext>
                </a:extLst>
              </a:tr>
              <a:tr h="370840">
                <a:tc>
                  <a:txBody>
                    <a:bodyPr/>
                    <a:lstStyle/>
                    <a:p>
                      <a:pPr algn="ctr"/>
                      <a:r>
                        <a:rPr lang="en-US" dirty="0"/>
                        <a:t>15</a:t>
                      </a:r>
                    </a:p>
                  </a:txBody>
                  <a:tcPr/>
                </a:tc>
                <a:tc>
                  <a:txBody>
                    <a:bodyPr/>
                    <a:lstStyle/>
                    <a:p>
                      <a:pPr algn="ctr"/>
                      <a:r>
                        <a:rPr lang="en-US" dirty="0"/>
                        <a:t>1116_at</a:t>
                      </a:r>
                    </a:p>
                  </a:txBody>
                  <a:tcPr/>
                </a:tc>
                <a:extLst>
                  <a:ext uri="{0D108BD9-81ED-4DB2-BD59-A6C34878D82A}">
                    <a16:rowId xmlns:a16="http://schemas.microsoft.com/office/drawing/2014/main" val="259246737"/>
                  </a:ext>
                </a:extLst>
              </a:tr>
              <a:tr h="370840">
                <a:tc>
                  <a:txBody>
                    <a:bodyPr/>
                    <a:lstStyle/>
                    <a:p>
                      <a:pPr algn="ctr"/>
                      <a:r>
                        <a:rPr lang="en-US" dirty="0"/>
                        <a:t>15</a:t>
                      </a:r>
                    </a:p>
                  </a:txBody>
                  <a:tcPr/>
                </a:tc>
                <a:tc>
                  <a:txBody>
                    <a:bodyPr/>
                    <a:lstStyle/>
                    <a:p>
                      <a:pPr algn="ctr"/>
                      <a:r>
                        <a:rPr lang="en-US" dirty="0"/>
                        <a:t>116362_at</a:t>
                      </a:r>
                    </a:p>
                  </a:txBody>
                  <a:tcPr/>
                </a:tc>
                <a:extLst>
                  <a:ext uri="{0D108BD9-81ED-4DB2-BD59-A6C34878D82A}">
                    <a16:rowId xmlns:a16="http://schemas.microsoft.com/office/drawing/2014/main" val="1924756971"/>
                  </a:ext>
                </a:extLst>
              </a:tr>
              <a:tr h="370840">
                <a:tc>
                  <a:txBody>
                    <a:bodyPr/>
                    <a:lstStyle/>
                    <a:p>
                      <a:pPr algn="ctr"/>
                      <a:r>
                        <a:rPr lang="en-US" dirty="0"/>
                        <a:t>15</a:t>
                      </a:r>
                    </a:p>
                  </a:txBody>
                  <a:tcPr/>
                </a:tc>
                <a:tc>
                  <a:txBody>
                    <a:bodyPr/>
                    <a:lstStyle/>
                    <a:p>
                      <a:pPr algn="ctr"/>
                      <a:r>
                        <a:rPr lang="en-US" dirty="0"/>
                        <a:t>10123_at</a:t>
                      </a:r>
                    </a:p>
                  </a:txBody>
                  <a:tcPr/>
                </a:tc>
                <a:extLst>
                  <a:ext uri="{0D108BD9-81ED-4DB2-BD59-A6C34878D82A}">
                    <a16:rowId xmlns:a16="http://schemas.microsoft.com/office/drawing/2014/main" val="3334260355"/>
                  </a:ext>
                </a:extLst>
              </a:tr>
              <a:tr h="370840">
                <a:tc>
                  <a:txBody>
                    <a:bodyPr/>
                    <a:lstStyle/>
                    <a:p>
                      <a:pPr algn="ctr"/>
                      <a:r>
                        <a:rPr lang="en-US" dirty="0"/>
                        <a:t>15</a:t>
                      </a:r>
                    </a:p>
                  </a:txBody>
                  <a:tcPr/>
                </a:tc>
                <a:tc>
                  <a:txBody>
                    <a:bodyPr/>
                    <a:lstStyle/>
                    <a:p>
                      <a:pPr algn="ctr"/>
                      <a:r>
                        <a:rPr lang="en-US" dirty="0"/>
                        <a:t>1118_at</a:t>
                      </a:r>
                    </a:p>
                  </a:txBody>
                  <a:tcPr/>
                </a:tc>
                <a:extLst>
                  <a:ext uri="{0D108BD9-81ED-4DB2-BD59-A6C34878D82A}">
                    <a16:rowId xmlns:a16="http://schemas.microsoft.com/office/drawing/2014/main" val="3427206440"/>
                  </a:ext>
                </a:extLst>
              </a:tr>
              <a:tr h="370840">
                <a:tc>
                  <a:txBody>
                    <a:bodyPr/>
                    <a:lstStyle/>
                    <a:p>
                      <a:pPr algn="ctr"/>
                      <a:r>
                        <a:rPr lang="en-US" dirty="0"/>
                        <a:t>15</a:t>
                      </a:r>
                    </a:p>
                  </a:txBody>
                  <a:tcPr/>
                </a:tc>
                <a:tc>
                  <a:txBody>
                    <a:bodyPr/>
                    <a:lstStyle/>
                    <a:p>
                      <a:pPr algn="ctr"/>
                      <a:r>
                        <a:rPr lang="en-US" dirty="0"/>
                        <a:t>10562_at</a:t>
                      </a:r>
                    </a:p>
                  </a:txBody>
                  <a:tcPr/>
                </a:tc>
                <a:extLst>
                  <a:ext uri="{0D108BD9-81ED-4DB2-BD59-A6C34878D82A}">
                    <a16:rowId xmlns:a16="http://schemas.microsoft.com/office/drawing/2014/main" val="1260239181"/>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734508325"/>
                  </a:ext>
                </a:extLst>
              </a:tr>
            </a:tbl>
          </a:graphicData>
        </a:graphic>
      </p:graphicFrame>
      <p:sp>
        <p:nvSpPr>
          <p:cNvPr id="7" name="TextBox 6">
            <a:extLst>
              <a:ext uri="{FF2B5EF4-FFF2-40B4-BE49-F238E27FC236}">
                <a16:creationId xmlns:a16="http://schemas.microsoft.com/office/drawing/2014/main" id="{1750AEA6-68CD-4A74-9C6F-A879B3968BE6}"/>
              </a:ext>
            </a:extLst>
          </p:cNvPr>
          <p:cNvSpPr txBox="1"/>
          <p:nvPr/>
        </p:nvSpPr>
        <p:spPr>
          <a:xfrm>
            <a:off x="4653902" y="5925234"/>
            <a:ext cx="5096588" cy="646331"/>
          </a:xfrm>
          <a:prstGeom prst="rect">
            <a:avLst/>
          </a:prstGeom>
          <a:noFill/>
        </p:spPr>
        <p:txBody>
          <a:bodyPr wrap="square" rtlCol="0">
            <a:spAutoFit/>
          </a:bodyPr>
          <a:lstStyle/>
          <a:p>
            <a:r>
              <a:rPr lang="en-US" dirty="0"/>
              <a:t>* We have information on which labels the gene is shared by, but it wouldn’t fit on the slide.</a:t>
            </a:r>
          </a:p>
        </p:txBody>
      </p:sp>
    </p:spTree>
    <p:extLst>
      <p:ext uri="{BB962C8B-B14F-4D97-AF65-F5344CB8AC3E}">
        <p14:creationId xmlns:p14="http://schemas.microsoft.com/office/powerpoint/2010/main" val="635455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2317</Words>
  <Application>Microsoft Office PowerPoint</Application>
  <PresentationFormat>Widescreen</PresentationFormat>
  <Paragraphs>570</Paragraphs>
  <Slides>27</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2</vt:i4>
      </vt:variant>
      <vt:variant>
        <vt:lpstr>Slide Titles</vt:lpstr>
      </vt:variant>
      <vt:variant>
        <vt:i4>27</vt:i4>
      </vt:variant>
    </vt:vector>
  </HeadingPairs>
  <TitlesOfParts>
    <vt:vector size="36" baseType="lpstr">
      <vt:lpstr>Arial</vt:lpstr>
      <vt:lpstr>Arial</vt:lpstr>
      <vt:lpstr>Calibri</vt:lpstr>
      <vt:lpstr>Cambria Math</vt:lpstr>
      <vt:lpstr>Trebuchet MS</vt:lpstr>
      <vt:lpstr>Wingdings 3</vt:lpstr>
      <vt:lpstr>Facet</vt:lpstr>
      <vt:lpstr>file:///C:\Users\andre\Documents\cse527\project\features\jaccard.xlsx!p=0.1!R1C1:R18C18</vt:lpstr>
      <vt:lpstr>file:///C:\Users\andre\Documents\cosine%20similarity.xlsx!Sheet1!R1C1:R19C19</vt:lpstr>
      <vt:lpstr>Leukemia Classification </vt:lpstr>
      <vt:lpstr>What is Leukemia?</vt:lpstr>
      <vt:lpstr>The Data - GSE13159</vt:lpstr>
      <vt:lpstr>Data breakdown</vt:lpstr>
      <vt:lpstr>Goal</vt:lpstr>
      <vt:lpstr>Approach</vt:lpstr>
      <vt:lpstr>Finding significant features</vt:lpstr>
      <vt:lpstr>Jaccard similarity of significant features</vt:lpstr>
      <vt:lpstr>Checking the common significant features</vt:lpstr>
      <vt:lpstr>Example: Looking at the most common significant gene</vt:lpstr>
      <vt:lpstr>Checking significance</vt:lpstr>
      <vt:lpstr>Logistic Regression</vt:lpstr>
      <vt:lpstr>Learning settings</vt:lpstr>
      <vt:lpstr>Normalization schemes</vt:lpstr>
      <vt:lpstr>Results of 5-fold cross-validation</vt:lpstr>
      <vt:lpstr>Results</vt:lpstr>
      <vt:lpstr>Reflecting on results</vt:lpstr>
      <vt:lpstr>Features used by leukemia sub-type model</vt:lpstr>
      <vt:lpstr>Cosine Similarity to compare learned weights</vt:lpstr>
      <vt:lpstr>Most heavily weighted weights</vt:lpstr>
      <vt:lpstr>K-Nearest Neighbors</vt:lpstr>
      <vt:lpstr>Results</vt:lpstr>
      <vt:lpstr>Reflecting on results</vt:lpstr>
      <vt:lpstr>Future Work</vt:lpstr>
      <vt:lpstr>Conclusion</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Leukemia Detection </dc:title>
  <dc:creator>Andrew Wei</dc:creator>
  <cp:lastModifiedBy>Andrew Wei</cp:lastModifiedBy>
  <cp:revision>193</cp:revision>
  <dcterms:created xsi:type="dcterms:W3CDTF">2020-12-14T06:09:14Z</dcterms:created>
  <dcterms:modified xsi:type="dcterms:W3CDTF">2020-12-15T14:06:25Z</dcterms:modified>
</cp:coreProperties>
</file>