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29"/>
  </p:notesMasterIdLst>
  <p:sldIdLst>
    <p:sldId id="256" r:id="rId2"/>
    <p:sldId id="261" r:id="rId3"/>
    <p:sldId id="258" r:id="rId4"/>
    <p:sldId id="259" r:id="rId5"/>
    <p:sldId id="257" r:id="rId6"/>
    <p:sldId id="260" r:id="rId7"/>
    <p:sldId id="262" r:id="rId8"/>
    <p:sldId id="277" r:id="rId9"/>
    <p:sldId id="278" r:id="rId10"/>
    <p:sldId id="263" r:id="rId11"/>
    <p:sldId id="264" r:id="rId12"/>
    <p:sldId id="265" r:id="rId13"/>
    <p:sldId id="271" r:id="rId14"/>
    <p:sldId id="266" r:id="rId15"/>
    <p:sldId id="267" r:id="rId16"/>
    <p:sldId id="279" r:id="rId17"/>
    <p:sldId id="280" r:id="rId18"/>
    <p:sldId id="281" r:id="rId19"/>
    <p:sldId id="268" r:id="rId20"/>
    <p:sldId id="276" r:id="rId21"/>
    <p:sldId id="272" r:id="rId22"/>
    <p:sldId id="270" r:id="rId23"/>
    <p:sldId id="283" r:id="rId24"/>
    <p:sldId id="275" r:id="rId25"/>
    <p:sldId id="273" r:id="rId26"/>
    <p:sldId id="274"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6" autoAdjust="0"/>
    <p:restoredTop sz="81798" autoAdjust="0"/>
  </p:normalViewPr>
  <p:slideViewPr>
    <p:cSldViewPr snapToGrid="0">
      <p:cViewPr>
        <p:scale>
          <a:sx n="97" d="100"/>
          <a:sy n="97" d="100"/>
        </p:scale>
        <p:origin x="84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2F989A-A5E0-4633-A511-5C3F7DEF08A2}" type="datetimeFigureOut">
              <a:rPr lang="en-US" smtClean="0"/>
              <a:t>12/15/2020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D4D000-9167-434C-B174-0A562AF7A1C8}" type="slidenum">
              <a:rPr lang="en-US" smtClean="0"/>
              <a:t>‹#›</a:t>
            </a:fld>
            <a:endParaRPr lang="en-US"/>
          </a:p>
        </p:txBody>
      </p:sp>
    </p:spTree>
    <p:extLst>
      <p:ext uri="{BB962C8B-B14F-4D97-AF65-F5344CB8AC3E}">
        <p14:creationId xmlns:p14="http://schemas.microsoft.com/office/powerpoint/2010/main" val="2315515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Leukemia: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Blood cancer caused by increased abnormal white blood cell production in the body and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suppresses the production of normal blood cells. </a:t>
            </a:r>
          </a:p>
          <a:p>
            <a:endParaRPr lang="en-US" dirty="0"/>
          </a:p>
        </p:txBody>
      </p:sp>
      <p:sp>
        <p:nvSpPr>
          <p:cNvPr id="4" name="Slide Number Placeholder 3"/>
          <p:cNvSpPr>
            <a:spLocks noGrp="1"/>
          </p:cNvSpPr>
          <p:nvPr>
            <p:ph type="sldNum" sz="quarter" idx="5"/>
          </p:nvPr>
        </p:nvSpPr>
        <p:spPr/>
        <p:txBody>
          <a:bodyPr/>
          <a:lstStyle/>
          <a:p>
            <a:fld id="{81D4D000-9167-434C-B174-0A562AF7A1C8}" type="slidenum">
              <a:rPr lang="en-US" smtClean="0"/>
              <a:t>2</a:t>
            </a:fld>
            <a:endParaRPr lang="en-US"/>
          </a:p>
        </p:txBody>
      </p:sp>
    </p:spTree>
    <p:extLst>
      <p:ext uri="{BB962C8B-B14F-4D97-AF65-F5344CB8AC3E}">
        <p14:creationId xmlns:p14="http://schemas.microsoft.com/office/powerpoint/2010/main" val="1156661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indication that this can identify important genes</a:t>
            </a:r>
          </a:p>
        </p:txBody>
      </p:sp>
      <p:sp>
        <p:nvSpPr>
          <p:cNvPr id="4" name="Slide Number Placeholder 3"/>
          <p:cNvSpPr>
            <a:spLocks noGrp="1"/>
          </p:cNvSpPr>
          <p:nvPr>
            <p:ph type="sldNum" sz="quarter" idx="5"/>
          </p:nvPr>
        </p:nvSpPr>
        <p:spPr/>
        <p:txBody>
          <a:bodyPr/>
          <a:lstStyle/>
          <a:p>
            <a:fld id="{81D4D000-9167-434C-B174-0A562AF7A1C8}" type="slidenum">
              <a:rPr lang="en-US" smtClean="0"/>
              <a:t>11</a:t>
            </a:fld>
            <a:endParaRPr lang="en-US"/>
          </a:p>
        </p:txBody>
      </p:sp>
    </p:spTree>
    <p:extLst>
      <p:ext uri="{BB962C8B-B14F-4D97-AF65-F5344CB8AC3E}">
        <p14:creationId xmlns:p14="http://schemas.microsoft.com/office/powerpoint/2010/main" val="3649878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model</a:t>
            </a:r>
          </a:p>
          <a:p>
            <a:r>
              <a:rPr lang="en-US" dirty="0"/>
              <a:t>Maintain interpretability.</a:t>
            </a:r>
          </a:p>
          <a:p>
            <a:r>
              <a:rPr lang="en-US" dirty="0"/>
              <a:t>Scikit learn</a:t>
            </a:r>
          </a:p>
        </p:txBody>
      </p:sp>
      <p:sp>
        <p:nvSpPr>
          <p:cNvPr id="4" name="Slide Number Placeholder 3"/>
          <p:cNvSpPr>
            <a:spLocks noGrp="1"/>
          </p:cNvSpPr>
          <p:nvPr>
            <p:ph type="sldNum" sz="quarter" idx="5"/>
          </p:nvPr>
        </p:nvSpPr>
        <p:spPr/>
        <p:txBody>
          <a:bodyPr/>
          <a:lstStyle/>
          <a:p>
            <a:fld id="{81D4D000-9167-434C-B174-0A562AF7A1C8}" type="slidenum">
              <a:rPr lang="en-US" smtClean="0"/>
              <a:t>12</a:t>
            </a:fld>
            <a:endParaRPr lang="en-US"/>
          </a:p>
        </p:txBody>
      </p:sp>
    </p:spTree>
    <p:extLst>
      <p:ext uri="{BB962C8B-B14F-4D97-AF65-F5344CB8AC3E}">
        <p14:creationId xmlns:p14="http://schemas.microsoft.com/office/powerpoint/2010/main" val="4205608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L1 because we want a lot of the weights to be 0. </a:t>
            </a:r>
          </a:p>
        </p:txBody>
      </p:sp>
      <p:sp>
        <p:nvSpPr>
          <p:cNvPr id="4" name="Slide Number Placeholder 3"/>
          <p:cNvSpPr>
            <a:spLocks noGrp="1"/>
          </p:cNvSpPr>
          <p:nvPr>
            <p:ph type="sldNum" sz="quarter" idx="5"/>
          </p:nvPr>
        </p:nvSpPr>
        <p:spPr/>
        <p:txBody>
          <a:bodyPr/>
          <a:lstStyle/>
          <a:p>
            <a:fld id="{81D4D000-9167-434C-B174-0A562AF7A1C8}" type="slidenum">
              <a:rPr lang="en-US" smtClean="0"/>
              <a:t>13</a:t>
            </a:fld>
            <a:endParaRPr lang="en-US"/>
          </a:p>
        </p:txBody>
      </p:sp>
    </p:spTree>
    <p:extLst>
      <p:ext uri="{BB962C8B-B14F-4D97-AF65-F5344CB8AC3E}">
        <p14:creationId xmlns:p14="http://schemas.microsoft.com/office/powerpoint/2010/main" val="3847716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wanted to see how different data preparation schemes impacted the accuracy of the results</a:t>
            </a:r>
          </a:p>
        </p:txBody>
      </p:sp>
      <p:sp>
        <p:nvSpPr>
          <p:cNvPr id="4" name="Slide Number Placeholder 3"/>
          <p:cNvSpPr>
            <a:spLocks noGrp="1"/>
          </p:cNvSpPr>
          <p:nvPr>
            <p:ph type="sldNum" sz="quarter" idx="5"/>
          </p:nvPr>
        </p:nvSpPr>
        <p:spPr/>
        <p:txBody>
          <a:bodyPr/>
          <a:lstStyle/>
          <a:p>
            <a:fld id="{81D4D000-9167-434C-B174-0A562AF7A1C8}" type="slidenum">
              <a:rPr lang="en-US" smtClean="0"/>
              <a:t>14</a:t>
            </a:fld>
            <a:endParaRPr lang="en-US"/>
          </a:p>
        </p:txBody>
      </p:sp>
    </p:spTree>
    <p:extLst>
      <p:ext uri="{BB962C8B-B14F-4D97-AF65-F5344CB8AC3E}">
        <p14:creationId xmlns:p14="http://schemas.microsoft.com/office/powerpoint/2010/main" val="4129063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idea for why not normalizing is the best is that allows the model to learn the significance of each feature by itself and determine the best weights without augmenting the data by converting everything into relative values. </a:t>
            </a:r>
          </a:p>
          <a:p>
            <a:endParaRPr lang="en-US" dirty="0"/>
          </a:p>
          <a:p>
            <a:r>
              <a:rPr lang="en-US" dirty="0"/>
              <a:t>There might be other reasons: </a:t>
            </a:r>
          </a:p>
          <a:p>
            <a:pPr marL="171450" indent="-171450">
              <a:buFontTx/>
              <a:buChar char="-"/>
            </a:pPr>
            <a:r>
              <a:rPr lang="en-US" dirty="0"/>
              <a:t>Some genes might strictly be related to inhibition or presence of certain leukemia subtypes, so not normalizing actually better expresses the degree in which some subtypes are present or not.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81D4D000-9167-434C-B174-0A562AF7A1C8}" type="slidenum">
              <a:rPr lang="en-US" smtClean="0"/>
              <a:t>16</a:t>
            </a:fld>
            <a:endParaRPr lang="en-US"/>
          </a:p>
        </p:txBody>
      </p:sp>
    </p:spTree>
    <p:extLst>
      <p:ext uri="{BB962C8B-B14F-4D97-AF65-F5344CB8AC3E}">
        <p14:creationId xmlns:p14="http://schemas.microsoft.com/office/powerpoint/2010/main" val="10790527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too many errors, but the largest errors are when we misclassify </a:t>
            </a:r>
          </a:p>
          <a:p>
            <a:r>
              <a:rPr lang="en-US" dirty="0"/>
              <a:t>c-ALL/Pre-B-ALL without t(9;22) as ALL with </a:t>
            </a:r>
            <a:r>
              <a:rPr lang="en-US" dirty="0" err="1"/>
              <a:t>hyperdiploid</a:t>
            </a:r>
            <a:r>
              <a:rPr lang="en-US" dirty="0"/>
              <a:t> karyotype and</a:t>
            </a:r>
          </a:p>
          <a:p>
            <a:r>
              <a:rPr lang="en-US" dirty="0"/>
              <a:t>MDS as non-leukemia and healthy bone marrow. </a:t>
            </a:r>
          </a:p>
          <a:p>
            <a:endParaRPr lang="en-US" dirty="0"/>
          </a:p>
          <a:p>
            <a:r>
              <a:rPr lang="en-US" dirty="0"/>
              <a:t>Mistakes tell us about the feature space in which this data exists</a:t>
            </a:r>
          </a:p>
        </p:txBody>
      </p:sp>
      <p:sp>
        <p:nvSpPr>
          <p:cNvPr id="4" name="Slide Number Placeholder 3"/>
          <p:cNvSpPr>
            <a:spLocks noGrp="1"/>
          </p:cNvSpPr>
          <p:nvPr>
            <p:ph type="sldNum" sz="quarter" idx="5"/>
          </p:nvPr>
        </p:nvSpPr>
        <p:spPr/>
        <p:txBody>
          <a:bodyPr/>
          <a:lstStyle/>
          <a:p>
            <a:fld id="{81D4D000-9167-434C-B174-0A562AF7A1C8}" type="slidenum">
              <a:rPr lang="en-US" smtClean="0"/>
              <a:t>17</a:t>
            </a:fld>
            <a:endParaRPr lang="en-US"/>
          </a:p>
        </p:txBody>
      </p:sp>
    </p:spTree>
    <p:extLst>
      <p:ext uri="{BB962C8B-B14F-4D97-AF65-F5344CB8AC3E}">
        <p14:creationId xmlns:p14="http://schemas.microsoft.com/office/powerpoint/2010/main" val="781379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in line with the idea that not all genes are relevant in identifying whether someone has leukemia or not. </a:t>
            </a:r>
          </a:p>
          <a:p>
            <a:endParaRPr lang="en-US" dirty="0"/>
          </a:p>
          <a:p>
            <a:r>
              <a:rPr lang="en-US" dirty="0"/>
              <a:t>Number doesn’t match the significant features found because we also need knowledge about classifying what isn’t the specific leukemia subtype. </a:t>
            </a:r>
          </a:p>
        </p:txBody>
      </p:sp>
      <p:sp>
        <p:nvSpPr>
          <p:cNvPr id="4" name="Slide Number Placeholder 3"/>
          <p:cNvSpPr>
            <a:spLocks noGrp="1"/>
          </p:cNvSpPr>
          <p:nvPr>
            <p:ph type="sldNum" sz="quarter" idx="5"/>
          </p:nvPr>
        </p:nvSpPr>
        <p:spPr/>
        <p:txBody>
          <a:bodyPr/>
          <a:lstStyle/>
          <a:p>
            <a:fld id="{81D4D000-9167-434C-B174-0A562AF7A1C8}" type="slidenum">
              <a:rPr lang="en-US" smtClean="0"/>
              <a:t>18</a:t>
            </a:fld>
            <a:endParaRPr lang="en-US"/>
          </a:p>
        </p:txBody>
      </p:sp>
    </p:spTree>
    <p:extLst>
      <p:ext uri="{BB962C8B-B14F-4D97-AF65-F5344CB8AC3E}">
        <p14:creationId xmlns:p14="http://schemas.microsoft.com/office/powerpoint/2010/main" val="4039925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D5156"/>
                </a:solidFill>
                <a:effectLst/>
                <a:latin typeface="arial" panose="020B0604020202020204" pitchFamily="34" charset="0"/>
              </a:rPr>
              <a:t>Cosine similarity is a measure of similarity between two non-zero vectors of an inner product space.</a:t>
            </a:r>
          </a:p>
          <a:p>
            <a:endParaRPr lang="en-US" b="0" i="0" dirty="0">
              <a:solidFill>
                <a:srgbClr val="4D5156"/>
              </a:solidFill>
              <a:effectLst/>
              <a:latin typeface="arial" panose="020B0604020202020204" pitchFamily="34" charset="0"/>
            </a:endParaRPr>
          </a:p>
          <a:p>
            <a:r>
              <a:rPr lang="en-US" dirty="0"/>
              <a:t>The more green means that the more similar the weights are and the more red means the more opposite or opposed the weight vectors are to each other.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4D5156"/>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D5156"/>
                </a:solidFill>
                <a:effectLst/>
                <a:latin typeface="arial" panose="020B0604020202020204" pitchFamily="34" charset="0"/>
              </a:rPr>
              <a:t>So this table gives us an idea of how similar the learned weights were to each other. </a:t>
            </a:r>
          </a:p>
          <a:p>
            <a:endParaRPr lang="en-US" dirty="0"/>
          </a:p>
        </p:txBody>
      </p:sp>
      <p:sp>
        <p:nvSpPr>
          <p:cNvPr id="4" name="Slide Number Placeholder 3"/>
          <p:cNvSpPr>
            <a:spLocks noGrp="1"/>
          </p:cNvSpPr>
          <p:nvPr>
            <p:ph type="sldNum" sz="quarter" idx="5"/>
          </p:nvPr>
        </p:nvSpPr>
        <p:spPr/>
        <p:txBody>
          <a:bodyPr/>
          <a:lstStyle/>
          <a:p>
            <a:fld id="{81D4D000-9167-434C-B174-0A562AF7A1C8}" type="slidenum">
              <a:rPr lang="en-US" smtClean="0"/>
              <a:t>19</a:t>
            </a:fld>
            <a:endParaRPr lang="en-US"/>
          </a:p>
        </p:txBody>
      </p:sp>
    </p:spTree>
    <p:extLst>
      <p:ext uri="{BB962C8B-B14F-4D97-AF65-F5344CB8AC3E}">
        <p14:creationId xmlns:p14="http://schemas.microsoft.com/office/powerpoint/2010/main" val="38998963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Names of genes that we can check out. </a:t>
            </a:r>
          </a:p>
          <a:p>
            <a:endParaRPr lang="en-US" dirty="0"/>
          </a:p>
          <a:p>
            <a:r>
              <a:rPr lang="en-US" dirty="0"/>
              <a:t>In logistic regression a more positive product between weights and the feature means that it’s more likely to be some class</a:t>
            </a:r>
          </a:p>
          <a:p>
            <a:r>
              <a:rPr lang="en-US" dirty="0"/>
              <a:t>And more negative products indicate that it’s less likely to be some class.</a:t>
            </a:r>
          </a:p>
          <a:p>
            <a:endParaRPr lang="en-US" dirty="0"/>
          </a:p>
          <a:p>
            <a:r>
              <a:rPr lang="en-US" dirty="0"/>
              <a:t>We can use these weights as indicators of specific subtypes of leukemia. </a:t>
            </a:r>
          </a:p>
          <a:p>
            <a:endParaRPr lang="en-US" dirty="0"/>
          </a:p>
          <a:p>
            <a:r>
              <a:rPr lang="en-US" dirty="0"/>
              <a:t>Haven’t checked them out yet because there’s a lot of them, which is why one of the challenges is determining the significance of the results because there’s so many results. </a:t>
            </a:r>
          </a:p>
        </p:txBody>
      </p:sp>
      <p:sp>
        <p:nvSpPr>
          <p:cNvPr id="4" name="Slide Number Placeholder 3"/>
          <p:cNvSpPr>
            <a:spLocks noGrp="1"/>
          </p:cNvSpPr>
          <p:nvPr>
            <p:ph type="sldNum" sz="quarter" idx="5"/>
          </p:nvPr>
        </p:nvSpPr>
        <p:spPr/>
        <p:txBody>
          <a:bodyPr/>
          <a:lstStyle/>
          <a:p>
            <a:fld id="{81D4D000-9167-434C-B174-0A562AF7A1C8}" type="slidenum">
              <a:rPr lang="en-US" smtClean="0"/>
              <a:t>20</a:t>
            </a:fld>
            <a:endParaRPr lang="en-US"/>
          </a:p>
        </p:txBody>
      </p:sp>
    </p:spTree>
    <p:extLst>
      <p:ext uri="{BB962C8B-B14F-4D97-AF65-F5344CB8AC3E}">
        <p14:creationId xmlns:p14="http://schemas.microsoft.com/office/powerpoint/2010/main" val="3119632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K-nearest neighbors is an instance-based learning algorithm, so it uses the data to make predictions instead of learning a model to make predictions. </a:t>
            </a:r>
          </a:p>
          <a:p>
            <a:endParaRPr lang="en-US" dirty="0"/>
          </a:p>
          <a:p>
            <a:r>
              <a:rPr lang="en-US" dirty="0"/>
              <a:t>How it works is we put in a test point and the predictions are based on the k closest neighbors from the training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&lt;&lt;&lt;&lt;&lt;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classes don’t have many members, so we can’t make k too high. </a:t>
            </a:r>
          </a:p>
          <a:p>
            <a:endParaRPr lang="en-US" dirty="0"/>
          </a:p>
        </p:txBody>
      </p:sp>
      <p:sp>
        <p:nvSpPr>
          <p:cNvPr id="4" name="Slide Number Placeholder 3"/>
          <p:cNvSpPr>
            <a:spLocks noGrp="1"/>
          </p:cNvSpPr>
          <p:nvPr>
            <p:ph type="sldNum" sz="quarter" idx="5"/>
          </p:nvPr>
        </p:nvSpPr>
        <p:spPr/>
        <p:txBody>
          <a:bodyPr/>
          <a:lstStyle/>
          <a:p>
            <a:fld id="{81D4D000-9167-434C-B174-0A562AF7A1C8}" type="slidenum">
              <a:rPr lang="en-US" smtClean="0"/>
              <a:t>21</a:t>
            </a:fld>
            <a:endParaRPr lang="en-US"/>
          </a:p>
        </p:txBody>
      </p:sp>
    </p:spTree>
    <p:extLst>
      <p:ext uri="{BB962C8B-B14F-4D97-AF65-F5344CB8AC3E}">
        <p14:creationId xmlns:p14="http://schemas.microsoft.com/office/powerpoint/2010/main" val="3091698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MILE dataset</a:t>
            </a:r>
          </a:p>
          <a:p>
            <a:r>
              <a:rPr lang="en-US" dirty="0"/>
              <a:t>which is a leukemia dataset made from: 2096 blood or bone marrow samples from acute and chronic leukemia patients, </a:t>
            </a:r>
          </a:p>
          <a:p>
            <a:r>
              <a:rPr lang="en-US" dirty="0"/>
              <a:t>Has: 17,788 genes, and 17 subtypes of leukemia and 1 </a:t>
            </a:r>
            <a:r>
              <a:rPr lang="en-US"/>
              <a:t>healthy group</a:t>
            </a:r>
            <a:endParaRPr lang="en-US" dirty="0"/>
          </a:p>
        </p:txBody>
      </p:sp>
      <p:sp>
        <p:nvSpPr>
          <p:cNvPr id="4" name="Slide Number Placeholder 3"/>
          <p:cNvSpPr>
            <a:spLocks noGrp="1"/>
          </p:cNvSpPr>
          <p:nvPr>
            <p:ph type="sldNum" sz="quarter" idx="5"/>
          </p:nvPr>
        </p:nvSpPr>
        <p:spPr/>
        <p:txBody>
          <a:bodyPr/>
          <a:lstStyle/>
          <a:p>
            <a:fld id="{81D4D000-9167-434C-B174-0A562AF7A1C8}" type="slidenum">
              <a:rPr lang="en-US" smtClean="0"/>
              <a:t>3</a:t>
            </a:fld>
            <a:endParaRPr lang="en-US"/>
          </a:p>
        </p:txBody>
      </p:sp>
    </p:spTree>
    <p:extLst>
      <p:ext uri="{BB962C8B-B14F-4D97-AF65-F5344CB8AC3E}">
        <p14:creationId xmlns:p14="http://schemas.microsoft.com/office/powerpoint/2010/main" val="1071203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5 accuracy is decent</a:t>
            </a:r>
          </a:p>
          <a:p>
            <a:r>
              <a:rPr lang="en-US" dirty="0"/>
              <a:t>Top 1 leaves things to be desired</a:t>
            </a:r>
          </a:p>
          <a:p>
            <a:r>
              <a:rPr lang="en-US" dirty="0"/>
              <a:t>Further analysis could give some idea of space in terms of what kind of errors are being made. </a:t>
            </a:r>
          </a:p>
        </p:txBody>
      </p:sp>
      <p:sp>
        <p:nvSpPr>
          <p:cNvPr id="4" name="Slide Number Placeholder 3"/>
          <p:cNvSpPr>
            <a:spLocks noGrp="1"/>
          </p:cNvSpPr>
          <p:nvPr>
            <p:ph type="sldNum" sz="quarter" idx="5"/>
          </p:nvPr>
        </p:nvSpPr>
        <p:spPr/>
        <p:txBody>
          <a:bodyPr/>
          <a:lstStyle/>
          <a:p>
            <a:fld id="{81D4D000-9167-434C-B174-0A562AF7A1C8}" type="slidenum">
              <a:rPr lang="en-US" smtClean="0"/>
              <a:t>22</a:t>
            </a:fld>
            <a:endParaRPr lang="en-US"/>
          </a:p>
        </p:txBody>
      </p:sp>
    </p:spTree>
    <p:extLst>
      <p:ext uri="{BB962C8B-B14F-4D97-AF65-F5344CB8AC3E}">
        <p14:creationId xmlns:p14="http://schemas.microsoft.com/office/powerpoint/2010/main" val="5568390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made some of the same errors, but with more types of errors. </a:t>
            </a:r>
          </a:p>
          <a:p>
            <a:endParaRPr lang="en-US" dirty="0"/>
          </a:p>
          <a:p>
            <a:r>
              <a:rPr lang="en-US" dirty="0"/>
              <a:t>Still misclassifies</a:t>
            </a:r>
          </a:p>
          <a:p>
            <a:r>
              <a:rPr lang="en-US" dirty="0"/>
              <a:t>c-ALL/Pre-B-ALL without t(9;22) as ALL with </a:t>
            </a:r>
            <a:r>
              <a:rPr lang="en-US" dirty="0" err="1"/>
              <a:t>hyperdiploid</a:t>
            </a:r>
            <a:r>
              <a:rPr lang="en-US" dirty="0"/>
              <a:t> karyotype and</a:t>
            </a:r>
          </a:p>
          <a:p>
            <a:r>
              <a:rPr lang="en-US" dirty="0"/>
              <a:t>MDS as non-leukemia and healthy bone marrow. </a:t>
            </a:r>
          </a:p>
          <a:p>
            <a:endParaRPr lang="en-US" dirty="0"/>
          </a:p>
        </p:txBody>
      </p:sp>
      <p:sp>
        <p:nvSpPr>
          <p:cNvPr id="4" name="Slide Number Placeholder 3"/>
          <p:cNvSpPr>
            <a:spLocks noGrp="1"/>
          </p:cNvSpPr>
          <p:nvPr>
            <p:ph type="sldNum" sz="quarter" idx="5"/>
          </p:nvPr>
        </p:nvSpPr>
        <p:spPr/>
        <p:txBody>
          <a:bodyPr/>
          <a:lstStyle/>
          <a:p>
            <a:fld id="{81D4D000-9167-434C-B174-0A562AF7A1C8}" type="slidenum">
              <a:rPr lang="en-US" smtClean="0"/>
              <a:t>23</a:t>
            </a:fld>
            <a:endParaRPr lang="en-US"/>
          </a:p>
        </p:txBody>
      </p:sp>
    </p:spTree>
    <p:extLst>
      <p:ext uri="{BB962C8B-B14F-4D97-AF65-F5344CB8AC3E}">
        <p14:creationId xmlns:p14="http://schemas.microsoft.com/office/powerpoint/2010/main" val="19182627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Do this in the near future for the report. Especially for significance of gene data and leukemia subtype gene weights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Only went with L1 because we wanted to incentivize the weights towards 0 if they aren’t impactful</a:t>
            </a:r>
          </a:p>
          <a:p>
            <a:endParaRPr lang="en-US" dirty="0"/>
          </a:p>
        </p:txBody>
      </p:sp>
      <p:sp>
        <p:nvSpPr>
          <p:cNvPr id="4" name="Slide Number Placeholder 3"/>
          <p:cNvSpPr>
            <a:spLocks noGrp="1"/>
          </p:cNvSpPr>
          <p:nvPr>
            <p:ph type="sldNum" sz="quarter" idx="5"/>
          </p:nvPr>
        </p:nvSpPr>
        <p:spPr/>
        <p:txBody>
          <a:bodyPr/>
          <a:lstStyle/>
          <a:p>
            <a:fld id="{81D4D000-9167-434C-B174-0A562AF7A1C8}" type="slidenum">
              <a:rPr lang="en-US" smtClean="0"/>
              <a:t>24</a:t>
            </a:fld>
            <a:endParaRPr lang="en-US"/>
          </a:p>
        </p:txBody>
      </p:sp>
    </p:spTree>
    <p:extLst>
      <p:ext uri="{BB962C8B-B14F-4D97-AF65-F5344CB8AC3E}">
        <p14:creationId xmlns:p14="http://schemas.microsoft.com/office/powerpoint/2010/main" val="31268040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Analyzing shared significant features seems like a possible method for finding important genes involved in a disease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Logistic regression works pretty well in terms of classification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K-Nearest Neighbors doesn’t work as well as Logistic Regression</a:t>
            </a:r>
          </a:p>
        </p:txBody>
      </p:sp>
      <p:sp>
        <p:nvSpPr>
          <p:cNvPr id="4" name="Slide Number Placeholder 3"/>
          <p:cNvSpPr>
            <a:spLocks noGrp="1"/>
          </p:cNvSpPr>
          <p:nvPr>
            <p:ph type="sldNum" sz="quarter" idx="5"/>
          </p:nvPr>
        </p:nvSpPr>
        <p:spPr/>
        <p:txBody>
          <a:bodyPr/>
          <a:lstStyle/>
          <a:p>
            <a:fld id="{81D4D000-9167-434C-B174-0A562AF7A1C8}" type="slidenum">
              <a:rPr lang="en-US" smtClean="0"/>
              <a:t>25</a:t>
            </a:fld>
            <a:endParaRPr lang="en-US"/>
          </a:p>
        </p:txBody>
      </p:sp>
    </p:spTree>
    <p:extLst>
      <p:ext uri="{BB962C8B-B14F-4D97-AF65-F5344CB8AC3E}">
        <p14:creationId xmlns:p14="http://schemas.microsoft.com/office/powerpoint/2010/main" val="2688720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started by counting all of the classes to get an idea of data distribution </a:t>
            </a:r>
          </a:p>
          <a:p>
            <a:r>
              <a:rPr lang="en-US" dirty="0"/>
              <a:t>High is 448 </a:t>
            </a:r>
          </a:p>
          <a:p>
            <a:r>
              <a:rPr lang="en-US" dirty="0"/>
              <a:t>Low is 13</a:t>
            </a:r>
          </a:p>
          <a:p>
            <a:endParaRPr lang="en-US" dirty="0"/>
          </a:p>
          <a:p>
            <a:r>
              <a:rPr lang="en-US" dirty="0"/>
              <a:t>Data is imbalanced</a:t>
            </a:r>
          </a:p>
        </p:txBody>
      </p:sp>
      <p:sp>
        <p:nvSpPr>
          <p:cNvPr id="4" name="Slide Number Placeholder 3"/>
          <p:cNvSpPr>
            <a:spLocks noGrp="1"/>
          </p:cNvSpPr>
          <p:nvPr>
            <p:ph type="sldNum" sz="quarter" idx="5"/>
          </p:nvPr>
        </p:nvSpPr>
        <p:spPr/>
        <p:txBody>
          <a:bodyPr/>
          <a:lstStyle/>
          <a:p>
            <a:fld id="{81D4D000-9167-434C-B174-0A562AF7A1C8}" type="slidenum">
              <a:rPr lang="en-US" smtClean="0"/>
              <a:t>4</a:t>
            </a:fld>
            <a:endParaRPr lang="en-US"/>
          </a:p>
        </p:txBody>
      </p:sp>
    </p:spTree>
    <p:extLst>
      <p:ext uri="{BB962C8B-B14F-4D97-AF65-F5344CB8AC3E}">
        <p14:creationId xmlns:p14="http://schemas.microsoft.com/office/powerpoint/2010/main" val="274960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focus more on interpreting our results than the papers we’ve seen that try to distinguish between methods that obtain classification results. </a:t>
            </a:r>
          </a:p>
          <a:p>
            <a:endParaRPr lang="en-US" dirty="0"/>
          </a:p>
          <a:p>
            <a:r>
              <a:rPr lang="en-US" dirty="0"/>
              <a:t>Our criteria of success is being able to identify subtypes of leukemia and the genes that are associated with leukemia or with certain subtypes of leukemia. </a:t>
            </a:r>
          </a:p>
          <a:p>
            <a:endParaRPr lang="en-US" dirty="0"/>
          </a:p>
          <a:p>
            <a:endParaRPr lang="en-US" dirty="0"/>
          </a:p>
        </p:txBody>
      </p:sp>
      <p:sp>
        <p:nvSpPr>
          <p:cNvPr id="4" name="Slide Number Placeholder 3"/>
          <p:cNvSpPr>
            <a:spLocks noGrp="1"/>
          </p:cNvSpPr>
          <p:nvPr>
            <p:ph type="sldNum" sz="quarter" idx="5"/>
          </p:nvPr>
        </p:nvSpPr>
        <p:spPr/>
        <p:txBody>
          <a:bodyPr/>
          <a:lstStyle/>
          <a:p>
            <a:fld id="{81D4D000-9167-434C-B174-0A562AF7A1C8}" type="slidenum">
              <a:rPr lang="en-US" smtClean="0"/>
              <a:t>5</a:t>
            </a:fld>
            <a:endParaRPr lang="en-US"/>
          </a:p>
        </p:txBody>
      </p:sp>
    </p:spTree>
    <p:extLst>
      <p:ext uri="{BB962C8B-B14F-4D97-AF65-F5344CB8AC3E}">
        <p14:creationId xmlns:p14="http://schemas.microsoft.com/office/powerpoint/2010/main" val="1413711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a 90/10 train and test split</a:t>
            </a:r>
          </a:p>
          <a:p>
            <a:endParaRPr lang="en-US" dirty="0"/>
          </a:p>
          <a:p>
            <a:r>
              <a:rPr lang="en-US" dirty="0"/>
              <a:t>Essentially we went with the tried and true method of throwing spaghetti against the wall and seeing what sticks. </a:t>
            </a:r>
          </a:p>
          <a:p>
            <a:endParaRPr lang="en-US" dirty="0"/>
          </a:p>
          <a:p>
            <a:r>
              <a:rPr lang="en-US" dirty="0"/>
              <a:t>So I wanted to try out several different approaches and see how they performed</a:t>
            </a:r>
          </a:p>
          <a:p>
            <a:endParaRPr lang="en-US" dirty="0"/>
          </a:p>
          <a:p>
            <a:r>
              <a:rPr lang="en-US" dirty="0"/>
              <a:t>Significant features </a:t>
            </a:r>
          </a:p>
          <a:p>
            <a:pPr marL="171450" indent="-171450">
              <a:buFontTx/>
              <a:buChar char="-"/>
            </a:pPr>
            <a:r>
              <a:rPr lang="en-US" dirty="0"/>
              <a:t>see which genes were significant for each subtype of leukemia</a:t>
            </a:r>
          </a:p>
          <a:p>
            <a:pPr marL="0" indent="0">
              <a:buFontTx/>
              <a:buNone/>
            </a:pPr>
            <a:endParaRPr lang="en-US" dirty="0"/>
          </a:p>
          <a:p>
            <a:pPr marL="0" indent="0">
              <a:buFontTx/>
              <a:buNone/>
            </a:pPr>
            <a:r>
              <a:rPr lang="en-US" dirty="0"/>
              <a:t>Logistic regression</a:t>
            </a:r>
          </a:p>
          <a:p>
            <a:pPr marL="171450" indent="-171450">
              <a:buFontTx/>
              <a:buChar char="-"/>
            </a:pPr>
            <a:r>
              <a:rPr lang="en-US" dirty="0"/>
              <a:t>Try different settings</a:t>
            </a:r>
          </a:p>
          <a:p>
            <a:pPr marL="171450" indent="-171450">
              <a:buFontTx/>
              <a:buChar char="-"/>
            </a:pPr>
            <a:r>
              <a:rPr lang="en-US" dirty="0"/>
              <a:t>Checked and analyzed the learned weights</a:t>
            </a:r>
          </a:p>
          <a:p>
            <a:endParaRPr lang="en-US" dirty="0"/>
          </a:p>
          <a:p>
            <a:r>
              <a:rPr lang="en-US" dirty="0"/>
              <a:t>K-nearest neighbors</a:t>
            </a:r>
          </a:p>
          <a:p>
            <a:endParaRPr lang="en-US" dirty="0"/>
          </a:p>
        </p:txBody>
      </p:sp>
      <p:sp>
        <p:nvSpPr>
          <p:cNvPr id="4" name="Slide Number Placeholder 3"/>
          <p:cNvSpPr>
            <a:spLocks noGrp="1"/>
          </p:cNvSpPr>
          <p:nvPr>
            <p:ph type="sldNum" sz="quarter" idx="5"/>
          </p:nvPr>
        </p:nvSpPr>
        <p:spPr/>
        <p:txBody>
          <a:bodyPr/>
          <a:lstStyle/>
          <a:p>
            <a:fld id="{81D4D000-9167-434C-B174-0A562AF7A1C8}" type="slidenum">
              <a:rPr lang="en-US" smtClean="0"/>
              <a:t>6</a:t>
            </a:fld>
            <a:endParaRPr lang="en-US"/>
          </a:p>
        </p:txBody>
      </p:sp>
    </p:spTree>
    <p:extLst>
      <p:ext uri="{BB962C8B-B14F-4D97-AF65-F5344CB8AC3E}">
        <p14:creationId xmlns:p14="http://schemas.microsoft.com/office/powerpoint/2010/main" val="2196299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comparing </a:t>
            </a:r>
          </a:p>
          <a:p>
            <a:endParaRPr lang="en-US" dirty="0"/>
          </a:p>
          <a:p>
            <a:r>
              <a:rPr lang="en-US" dirty="0"/>
              <a:t>Looking at the numbers, realized that there’s probably overlap</a:t>
            </a:r>
          </a:p>
        </p:txBody>
      </p:sp>
      <p:sp>
        <p:nvSpPr>
          <p:cNvPr id="4" name="Slide Number Placeholder 3"/>
          <p:cNvSpPr>
            <a:spLocks noGrp="1"/>
          </p:cNvSpPr>
          <p:nvPr>
            <p:ph type="sldNum" sz="quarter" idx="5"/>
          </p:nvPr>
        </p:nvSpPr>
        <p:spPr/>
        <p:txBody>
          <a:bodyPr/>
          <a:lstStyle/>
          <a:p>
            <a:fld id="{81D4D000-9167-434C-B174-0A562AF7A1C8}" type="slidenum">
              <a:rPr lang="en-US" smtClean="0"/>
              <a:t>7</a:t>
            </a:fld>
            <a:endParaRPr lang="en-US"/>
          </a:p>
        </p:txBody>
      </p:sp>
    </p:spTree>
    <p:extLst>
      <p:ext uri="{BB962C8B-B14F-4D97-AF65-F5344CB8AC3E}">
        <p14:creationId xmlns:p14="http://schemas.microsoft.com/office/powerpoint/2010/main" val="483207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green</a:t>
            </a:r>
          </a:p>
          <a:p>
            <a:endParaRPr lang="en-US" dirty="0"/>
          </a:p>
          <a:p>
            <a:r>
              <a:rPr lang="en-US" dirty="0"/>
              <a:t>Gives us an idea of how similar the significant features between leukemia subtypes are. </a:t>
            </a:r>
          </a:p>
          <a:p>
            <a:endParaRPr lang="en-US" dirty="0"/>
          </a:p>
          <a:p>
            <a:r>
              <a:rPr lang="en-US" dirty="0"/>
              <a:t>Some notable things are that c-ALL/Pre-B-ALL without t(9;22) shares similar significant features with c-ALL/Pre-B-ALL with t(9;22), with a 70% overlap. </a:t>
            </a:r>
          </a:p>
        </p:txBody>
      </p:sp>
      <p:sp>
        <p:nvSpPr>
          <p:cNvPr id="4" name="Slide Number Placeholder 3"/>
          <p:cNvSpPr>
            <a:spLocks noGrp="1"/>
          </p:cNvSpPr>
          <p:nvPr>
            <p:ph type="sldNum" sz="quarter" idx="5"/>
          </p:nvPr>
        </p:nvSpPr>
        <p:spPr/>
        <p:txBody>
          <a:bodyPr/>
          <a:lstStyle/>
          <a:p>
            <a:fld id="{81D4D000-9167-434C-B174-0A562AF7A1C8}" type="slidenum">
              <a:rPr lang="en-US" smtClean="0"/>
              <a:t>8</a:t>
            </a:fld>
            <a:endParaRPr lang="en-US"/>
          </a:p>
        </p:txBody>
      </p:sp>
    </p:spTree>
    <p:extLst>
      <p:ext uri="{BB962C8B-B14F-4D97-AF65-F5344CB8AC3E}">
        <p14:creationId xmlns:p14="http://schemas.microsoft.com/office/powerpoint/2010/main" val="4014098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sng" dirty="0"/>
              <a:t>Google</a:t>
            </a:r>
            <a:r>
              <a:rPr lang="en-US" b="0" i="0" u="none" dirty="0"/>
              <a:t>, I mean research,</a:t>
            </a:r>
            <a:r>
              <a:rPr lang="en-US" dirty="0"/>
              <a:t> the top shared significant features to see significance. </a:t>
            </a:r>
          </a:p>
        </p:txBody>
      </p:sp>
      <p:sp>
        <p:nvSpPr>
          <p:cNvPr id="4" name="Slide Number Placeholder 3"/>
          <p:cNvSpPr>
            <a:spLocks noGrp="1"/>
          </p:cNvSpPr>
          <p:nvPr>
            <p:ph type="sldNum" sz="quarter" idx="5"/>
          </p:nvPr>
        </p:nvSpPr>
        <p:spPr/>
        <p:txBody>
          <a:bodyPr/>
          <a:lstStyle/>
          <a:p>
            <a:fld id="{81D4D000-9167-434C-B174-0A562AF7A1C8}" type="slidenum">
              <a:rPr lang="en-US" smtClean="0"/>
              <a:t>9</a:t>
            </a:fld>
            <a:endParaRPr lang="en-US"/>
          </a:p>
        </p:txBody>
      </p:sp>
    </p:spTree>
    <p:extLst>
      <p:ext uri="{BB962C8B-B14F-4D97-AF65-F5344CB8AC3E}">
        <p14:creationId xmlns:p14="http://schemas.microsoft.com/office/powerpoint/2010/main" val="2501543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shared gene</a:t>
            </a:r>
          </a:p>
        </p:txBody>
      </p:sp>
      <p:sp>
        <p:nvSpPr>
          <p:cNvPr id="4" name="Slide Number Placeholder 3"/>
          <p:cNvSpPr>
            <a:spLocks noGrp="1"/>
          </p:cNvSpPr>
          <p:nvPr>
            <p:ph type="sldNum" sz="quarter" idx="5"/>
          </p:nvPr>
        </p:nvSpPr>
        <p:spPr/>
        <p:txBody>
          <a:bodyPr/>
          <a:lstStyle/>
          <a:p>
            <a:fld id="{81D4D000-9167-434C-B174-0A562AF7A1C8}" type="slidenum">
              <a:rPr lang="en-US" smtClean="0"/>
              <a:t>10</a:t>
            </a:fld>
            <a:endParaRPr lang="en-US"/>
          </a:p>
        </p:txBody>
      </p:sp>
    </p:spTree>
    <p:extLst>
      <p:ext uri="{BB962C8B-B14F-4D97-AF65-F5344CB8AC3E}">
        <p14:creationId xmlns:p14="http://schemas.microsoft.com/office/powerpoint/2010/main" val="3276262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5A5808-3B61-48CC-92EF-85AC2E0DFA56}" type="datetime2">
              <a:rPr lang="en-US" smtClean="0"/>
              <a:t>Tuesday, December 15,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00785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C963C-C1DB-4AFD-9DDC-0691666BF49B}" type="datetime2">
              <a:rPr lang="en-US" smtClean="0"/>
              <a:pPr/>
              <a:t>Tuesday, December 15, 2020</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8821666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C963C-C1DB-4AFD-9DDC-0691666BF49B}" type="datetime2">
              <a:rPr lang="en-US" smtClean="0"/>
              <a:pPr/>
              <a:t>Tuesday, December 15, 2020</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1965551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C963C-C1DB-4AFD-9DDC-0691666BF49B}" type="datetime2">
              <a:rPr lang="en-US" smtClean="0"/>
              <a:pPr/>
              <a:t>Tuesday, December 15, 2020</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32877711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C963C-C1DB-4AFD-9DDC-0691666BF49B}" type="datetime2">
              <a:rPr lang="en-US" smtClean="0"/>
              <a:pPr/>
              <a:t>Tuesday, December 15, 2020</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7478526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C963C-C1DB-4AFD-9DDC-0691666BF49B}" type="datetime2">
              <a:rPr lang="en-US" smtClean="0"/>
              <a:pPr/>
              <a:t>Tuesday, December 15, 2020</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42166971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5E98AF-4574-4509-BF7A-519ACD5BF826}" type="datetime2">
              <a:rPr lang="en-US" smtClean="0"/>
              <a:t>Tuesday, December 15,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15529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DD97D4-9636-490F-85D0-E926C2B6F3B1}" type="datetime2">
              <a:rPr lang="en-US" smtClean="0"/>
              <a:t>Tuesday, December 15,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77586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AF3C6-0FD4-4939-991C-00DDE5C56815}" type="datetime2">
              <a:rPr lang="en-US" smtClean="0"/>
              <a:t>Tuesday, December 15,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50995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807482-8128-47C6-A8DD-6452B0291CFF}" type="datetime2">
              <a:rPr lang="en-US" smtClean="0"/>
              <a:t>Tuesday, December 15,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09641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903F25-275E-41DE-BE3B-EBF0DB49F9B1}" type="datetime2">
              <a:rPr lang="en-US" smtClean="0"/>
              <a:t>Tuesday, December 15,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520872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475572-4A44-4171-84AA-64D42C8050A6}" type="datetime2">
              <a:rPr lang="en-US" smtClean="0"/>
              <a:t>Tuesday, December 15, 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07871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C1612E-528E-4FD5-9E9E-E15F1108F171}" type="datetime2">
              <a:rPr lang="en-US" smtClean="0"/>
              <a:t>Tuesday, December 15, 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63880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6D862-A06D-436F-A92E-EBAAD50B6E50}" type="datetime2">
              <a:rPr lang="en-US" smtClean="0"/>
              <a:t>Tuesday, December 15, 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08378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3E0B7D-2260-4809-8F0A-9E5F3E24F169}" type="datetime2">
              <a:rPr lang="en-US" smtClean="0"/>
              <a:t>Tuesday, December 15,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86106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8E4735-C637-46A3-94EB-AB3AC4188D2F}" type="datetime2">
              <a:rPr lang="en-US" smtClean="0"/>
              <a:t>Tuesday, December 15,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09182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0C963C-C1DB-4AFD-9DDC-0691666BF49B}" type="datetime2">
              <a:rPr lang="en-US" smtClean="0"/>
              <a:pPr/>
              <a:t>Tuesday, December 15, 2020</a:t>
            </a:fld>
            <a:endParaRPr lang="en-US" cap="all"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lgn="l"/>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629527047"/>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owei@cs.washington.edu"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ncbi.nlm.nih.gov/pmc/articles/PMC543233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file:///C:\Users\andre\Documents\cosine%20similarity.xlsx!Sheet1!R1C1:R19C19"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file:///C:\Users\andre\Documents\cse527\project\features\jaccard.xlsx!p=0.1!R1C1:R18C18" TargetMode="External"/><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BDC135-DE41-49F8-93C5-72856847E1E8}"/>
              </a:ext>
            </a:extLst>
          </p:cNvPr>
          <p:cNvPicPr>
            <a:picLocks noChangeAspect="1"/>
          </p:cNvPicPr>
          <p:nvPr/>
        </p:nvPicPr>
        <p:blipFill rotWithShape="1">
          <a:blip r:embed="rId2"/>
          <a:srcRect l="15444" t="9091" r="16823"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6CCD9279-5DED-4806-AF9C-3CEE974D3078}"/>
              </a:ext>
            </a:extLst>
          </p:cNvPr>
          <p:cNvSpPr>
            <a:spLocks noGrp="1"/>
          </p:cNvSpPr>
          <p:nvPr>
            <p:ph type="ctrTitle"/>
          </p:nvPr>
        </p:nvSpPr>
        <p:spPr>
          <a:xfrm>
            <a:off x="668867" y="1678666"/>
            <a:ext cx="4088190" cy="2369093"/>
          </a:xfrm>
        </p:spPr>
        <p:txBody>
          <a:bodyPr>
            <a:normAutofit/>
          </a:bodyPr>
          <a:lstStyle/>
          <a:p>
            <a:r>
              <a:rPr lang="en-US" sz="4800" dirty="0"/>
              <a:t>Leukemia Classification </a:t>
            </a:r>
          </a:p>
        </p:txBody>
      </p:sp>
      <p:sp>
        <p:nvSpPr>
          <p:cNvPr id="3" name="Subtitle 2">
            <a:extLst>
              <a:ext uri="{FF2B5EF4-FFF2-40B4-BE49-F238E27FC236}">
                <a16:creationId xmlns:a16="http://schemas.microsoft.com/office/drawing/2014/main" id="{6CBD61DE-FC22-49FE-89F1-1A151527AB8D}"/>
              </a:ext>
            </a:extLst>
          </p:cNvPr>
          <p:cNvSpPr>
            <a:spLocks noGrp="1"/>
          </p:cNvSpPr>
          <p:nvPr>
            <p:ph type="subTitle" idx="1"/>
          </p:nvPr>
        </p:nvSpPr>
        <p:spPr>
          <a:xfrm>
            <a:off x="677335" y="4050831"/>
            <a:ext cx="4079721" cy="1096901"/>
          </a:xfrm>
        </p:spPr>
        <p:txBody>
          <a:bodyPr>
            <a:normAutofit/>
          </a:bodyPr>
          <a:lstStyle/>
          <a:p>
            <a:r>
              <a:rPr lang="en-US" sz="1600" dirty="0"/>
              <a:t>CSE 527 Computational Biology</a:t>
            </a:r>
          </a:p>
          <a:p>
            <a:r>
              <a:rPr lang="en-US" sz="1600" dirty="0"/>
              <a:t>Andrew Wei, </a:t>
            </a:r>
            <a:r>
              <a:rPr lang="en-US" sz="1600" dirty="0">
                <a:hlinkClick r:id="rId3"/>
              </a:rPr>
              <a:t>nowei@cs.washington.edu</a:t>
            </a:r>
            <a:r>
              <a:rPr lang="en-US" sz="1600" dirty="0"/>
              <a:t> </a:t>
            </a:r>
          </a:p>
          <a:p>
            <a:endParaRPr lang="en-US" sz="1600" dirty="0"/>
          </a:p>
        </p:txBody>
      </p:sp>
      <p:cxnSp>
        <p:nvCxnSpPr>
          <p:cNvPr id="9" name="Straight Connector 8">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74039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31CE343-02EE-47D4-AFF7-20CD58571A80}"/>
              </a:ext>
            </a:extLst>
          </p:cNvPr>
          <p:cNvSpPr>
            <a:spLocks noGrp="1"/>
          </p:cNvSpPr>
          <p:nvPr>
            <p:ph type="title"/>
          </p:nvPr>
        </p:nvSpPr>
        <p:spPr>
          <a:xfrm>
            <a:off x="643467" y="816638"/>
            <a:ext cx="3367359" cy="3214186"/>
          </a:xfrm>
        </p:spPr>
        <p:txBody>
          <a:bodyPr anchor="ctr">
            <a:normAutofit/>
          </a:bodyPr>
          <a:lstStyle/>
          <a:p>
            <a:r>
              <a:rPr lang="en-US" dirty="0"/>
              <a:t>Example:</a:t>
            </a:r>
            <a:br>
              <a:rPr lang="en-US" dirty="0"/>
            </a:br>
            <a:r>
              <a:rPr lang="en-US" dirty="0"/>
              <a:t>Looking at the most common significant gene</a:t>
            </a:r>
          </a:p>
        </p:txBody>
      </p:sp>
      <p:sp>
        <p:nvSpPr>
          <p:cNvPr id="3" name="Content Placeholder 2">
            <a:extLst>
              <a:ext uri="{FF2B5EF4-FFF2-40B4-BE49-F238E27FC236}">
                <a16:creationId xmlns:a16="http://schemas.microsoft.com/office/drawing/2014/main" id="{14BB2DDD-271E-4AAA-8DEB-2A848B454E41}"/>
              </a:ext>
            </a:extLst>
          </p:cNvPr>
          <p:cNvSpPr>
            <a:spLocks noGrp="1"/>
          </p:cNvSpPr>
          <p:nvPr>
            <p:ph idx="1"/>
          </p:nvPr>
        </p:nvSpPr>
        <p:spPr>
          <a:xfrm>
            <a:off x="4654295" y="816638"/>
            <a:ext cx="4930770" cy="5224724"/>
          </a:xfrm>
        </p:spPr>
        <p:txBody>
          <a:bodyPr anchor="ctr">
            <a:normAutofit/>
          </a:bodyPr>
          <a:lstStyle/>
          <a:p>
            <a:pPr marL="0" indent="0">
              <a:buNone/>
            </a:pPr>
            <a:r>
              <a:rPr lang="en-US" dirty="0"/>
              <a:t>Gene: 10487_at</a:t>
            </a:r>
          </a:p>
          <a:p>
            <a:pPr marL="0" indent="0">
              <a:buNone/>
            </a:pPr>
            <a:r>
              <a:rPr lang="en-US" dirty="0"/>
              <a:t>Shared by: 16 leukemia subtypes</a:t>
            </a:r>
          </a:p>
          <a:p>
            <a:pPr marL="0" indent="0">
              <a:buNone/>
            </a:pPr>
            <a:r>
              <a:rPr lang="en-US" dirty="0"/>
              <a:t>Description: CAP1 - CAP, adenylate cyclase-associated protein 1 (yeast)</a:t>
            </a:r>
          </a:p>
        </p:txBody>
      </p:sp>
      <p:sp>
        <p:nvSpPr>
          <p:cNvPr id="29" name="TextBox 28">
            <a:extLst>
              <a:ext uri="{FF2B5EF4-FFF2-40B4-BE49-F238E27FC236}">
                <a16:creationId xmlns:a16="http://schemas.microsoft.com/office/drawing/2014/main" id="{05AD936C-6648-4AB2-9FCF-62014911A13A}"/>
              </a:ext>
            </a:extLst>
          </p:cNvPr>
          <p:cNvSpPr txBox="1"/>
          <p:nvPr/>
        </p:nvSpPr>
        <p:spPr>
          <a:xfrm>
            <a:off x="656491" y="4030824"/>
            <a:ext cx="3367359" cy="1546577"/>
          </a:xfrm>
          <a:prstGeom prst="rect">
            <a:avLst/>
          </a:prstGeom>
          <a:noFill/>
        </p:spPr>
        <p:txBody>
          <a:bodyPr wrap="square">
            <a:spAutoFit/>
          </a:bodyPr>
          <a:lstStyle/>
          <a:p>
            <a:r>
              <a:rPr lang="en-US" sz="1050" dirty="0"/>
              <a:t>Shared by: </a:t>
            </a:r>
          </a:p>
          <a:p>
            <a:r>
              <a:rPr lang="en-US" sz="1050" dirty="0"/>
              <a:t>CLL, AML complex aberrant karyotype, AML with normal karyotype + other abnormalities, c-ALL/Pre-B-ALL without t(9;22), T-ALL, CML, AML with t(11q23)/MLL, ALL with t(12;21), c-ALL/Pre-B-ALL with t(9;22), AML with t(8;21), ALL with </a:t>
            </a:r>
            <a:r>
              <a:rPr lang="en-US" sz="1050" dirty="0" err="1"/>
              <a:t>hyperdiploid</a:t>
            </a:r>
            <a:r>
              <a:rPr lang="en-US" sz="1050" dirty="0"/>
              <a:t> karyotype, ALL with t(1;19), Pro-B-ALL with t(11q23)/MLL, AML with t(15;17), AML with inv(16)/t(16;16), mature B-ALL with t(8;14)</a:t>
            </a:r>
          </a:p>
        </p:txBody>
      </p:sp>
      <p:sp>
        <p:nvSpPr>
          <p:cNvPr id="31" name="TextBox 30">
            <a:extLst>
              <a:ext uri="{FF2B5EF4-FFF2-40B4-BE49-F238E27FC236}">
                <a16:creationId xmlns:a16="http://schemas.microsoft.com/office/drawing/2014/main" id="{DE98C777-CEAE-48EE-BDBC-D99760505986}"/>
              </a:ext>
            </a:extLst>
          </p:cNvPr>
          <p:cNvSpPr txBox="1"/>
          <p:nvPr/>
        </p:nvSpPr>
        <p:spPr>
          <a:xfrm>
            <a:off x="643466" y="5577401"/>
            <a:ext cx="3367359" cy="253916"/>
          </a:xfrm>
          <a:prstGeom prst="rect">
            <a:avLst/>
          </a:prstGeom>
          <a:noFill/>
        </p:spPr>
        <p:txBody>
          <a:bodyPr wrap="square">
            <a:spAutoFit/>
          </a:bodyPr>
          <a:lstStyle/>
          <a:p>
            <a:r>
              <a:rPr lang="en-US" sz="1050" dirty="0"/>
              <a:t>Not shared by: MDS</a:t>
            </a:r>
          </a:p>
        </p:txBody>
      </p:sp>
    </p:spTree>
    <p:extLst>
      <p:ext uri="{BB962C8B-B14F-4D97-AF65-F5344CB8AC3E}">
        <p14:creationId xmlns:p14="http://schemas.microsoft.com/office/powerpoint/2010/main" val="4147588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6C293-FC3D-4D5D-ADD7-2370C21A3D2B}"/>
              </a:ext>
            </a:extLst>
          </p:cNvPr>
          <p:cNvSpPr>
            <a:spLocks noGrp="1"/>
          </p:cNvSpPr>
          <p:nvPr>
            <p:ph type="title"/>
          </p:nvPr>
        </p:nvSpPr>
        <p:spPr/>
        <p:txBody>
          <a:bodyPr/>
          <a:lstStyle/>
          <a:p>
            <a:r>
              <a:rPr lang="en-US" dirty="0"/>
              <a:t>Checking significance</a:t>
            </a:r>
          </a:p>
        </p:txBody>
      </p:sp>
      <p:sp>
        <p:nvSpPr>
          <p:cNvPr id="3" name="Content Placeholder 2">
            <a:extLst>
              <a:ext uri="{FF2B5EF4-FFF2-40B4-BE49-F238E27FC236}">
                <a16:creationId xmlns:a16="http://schemas.microsoft.com/office/drawing/2014/main" id="{48A9CC9A-9FF4-4029-982D-BFF454B20333}"/>
              </a:ext>
            </a:extLst>
          </p:cNvPr>
          <p:cNvSpPr>
            <a:spLocks noGrp="1"/>
          </p:cNvSpPr>
          <p:nvPr>
            <p:ph idx="1"/>
          </p:nvPr>
        </p:nvSpPr>
        <p:spPr/>
        <p:txBody>
          <a:bodyPr/>
          <a:lstStyle/>
          <a:p>
            <a:pPr marL="0" indent="0">
              <a:buNone/>
            </a:pPr>
            <a:r>
              <a:rPr lang="en-US" dirty="0"/>
              <a:t>Gene: 10487_at</a:t>
            </a:r>
          </a:p>
          <a:p>
            <a:pPr marL="0" indent="0">
              <a:buNone/>
            </a:pPr>
            <a:r>
              <a:rPr lang="en-US" dirty="0"/>
              <a:t>Shared by: 16 leukemia types</a:t>
            </a:r>
          </a:p>
          <a:p>
            <a:pPr marL="0" indent="0">
              <a:buNone/>
            </a:pPr>
            <a:r>
              <a:rPr lang="en-US" dirty="0"/>
              <a:t>Description: CAP1 - CAP, adenylate cyclase-associated protein 1 (yeast)</a:t>
            </a:r>
          </a:p>
          <a:p>
            <a:pPr marL="0" indent="0">
              <a:buNone/>
            </a:pPr>
            <a:endParaRPr lang="en-US" dirty="0"/>
          </a:p>
          <a:p>
            <a:pPr marL="0" indent="0">
              <a:buNone/>
            </a:pPr>
            <a:r>
              <a:rPr lang="en-US" dirty="0"/>
              <a:t>From [</a:t>
            </a:r>
            <a:r>
              <a:rPr lang="en-US" dirty="0" err="1">
                <a:hlinkClick r:id="rId3"/>
              </a:rPr>
              <a:t>Xie</a:t>
            </a:r>
            <a:r>
              <a:rPr lang="en-US" dirty="0">
                <a:hlinkClick r:id="rId3"/>
              </a:rPr>
              <a:t>, Shen, Tan, Li, Song, Wang 2017</a:t>
            </a:r>
            <a:r>
              <a:rPr lang="en-US" dirty="0"/>
              <a:t>]: “CAP1 […] was under-expressed in breast and leukemia cancers as compared to that in normal tissue.”</a:t>
            </a:r>
          </a:p>
        </p:txBody>
      </p:sp>
    </p:spTree>
    <p:extLst>
      <p:ext uri="{BB962C8B-B14F-4D97-AF65-F5344CB8AC3E}">
        <p14:creationId xmlns:p14="http://schemas.microsoft.com/office/powerpoint/2010/main" val="3592693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A761A44-A936-4382-8A16-7ED6A2903D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59EE73-661E-48AA-A374-BF2B850F58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653EA91-5E43-427F-B0AB-1B8A496BC6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57571081-E136-40F9-B123-3A16F53BE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73197C11-EFC2-4F71-BEFF-B7EE3EEFF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074C7561-7217-4DBC-8C63-2BB8560D6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6EB4E4EC-EA7F-4A46-9AF5-7E3E4E543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9048D13B-C50D-4EF9-AB6D-86713B7D43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8213FFC7-C869-40A9-8DBD-B311B342E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A029FB91-93F5-4D40-9014-8D5108951E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6022FD2-DE49-41E6-B3BF-B113018CA2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Picture 4">
            <a:extLst>
              <a:ext uri="{FF2B5EF4-FFF2-40B4-BE49-F238E27FC236}">
                <a16:creationId xmlns:a16="http://schemas.microsoft.com/office/drawing/2014/main" id="{59C176DE-5AB4-41EA-902A-9B83EB97A203}"/>
              </a:ext>
            </a:extLst>
          </p:cNvPr>
          <p:cNvPicPr>
            <a:picLocks noChangeAspect="1"/>
          </p:cNvPicPr>
          <p:nvPr/>
        </p:nvPicPr>
        <p:blipFill rotWithShape="1">
          <a:blip r:embed="rId3">
            <a:duotone>
              <a:prstClr val="black"/>
              <a:prstClr val="white"/>
            </a:duotone>
          </a:blip>
          <a:srcRect l="14893" r="20078"/>
          <a:stretch/>
        </p:blipFill>
        <p:spPr>
          <a:xfrm>
            <a:off x="5053263" y="-1"/>
            <a:ext cx="7135561" cy="6858001"/>
          </a:xfrm>
          <a:custGeom>
            <a:avLst/>
            <a:gdLst/>
            <a:ahLst/>
            <a:cxnLst/>
            <a:rect l="l" t="t" r="r" b="b"/>
            <a:pathLst>
              <a:path w="7135561" h="6858001">
                <a:moveTo>
                  <a:pt x="450267" y="0"/>
                </a:moveTo>
                <a:lnTo>
                  <a:pt x="7135561" y="0"/>
                </a:lnTo>
                <a:lnTo>
                  <a:pt x="7135561" y="6858001"/>
                </a:lnTo>
                <a:lnTo>
                  <a:pt x="98089" y="6858001"/>
                </a:lnTo>
                <a:lnTo>
                  <a:pt x="1873508" y="4521201"/>
                </a:lnTo>
                <a:close/>
                <a:moveTo>
                  <a:pt x="0" y="0"/>
                </a:moveTo>
                <a:lnTo>
                  <a:pt x="450267" y="0"/>
                </a:lnTo>
                <a:lnTo>
                  <a:pt x="0" y="482"/>
                </a:lnTo>
                <a:close/>
              </a:path>
            </a:pathLst>
          </a:custGeom>
        </p:spPr>
      </p:pic>
      <p:sp>
        <p:nvSpPr>
          <p:cNvPr id="2" name="Title 1">
            <a:extLst>
              <a:ext uri="{FF2B5EF4-FFF2-40B4-BE49-F238E27FC236}">
                <a16:creationId xmlns:a16="http://schemas.microsoft.com/office/drawing/2014/main" id="{F51479A4-C9A6-4792-B4B8-9B734A0E1D4A}"/>
              </a:ext>
            </a:extLst>
          </p:cNvPr>
          <p:cNvSpPr>
            <a:spLocks noGrp="1"/>
          </p:cNvSpPr>
          <p:nvPr>
            <p:ph type="title"/>
          </p:nvPr>
        </p:nvSpPr>
        <p:spPr>
          <a:xfrm>
            <a:off x="668866" y="1678666"/>
            <a:ext cx="5123515" cy="2369093"/>
          </a:xfrm>
        </p:spPr>
        <p:txBody>
          <a:bodyPr vert="horz" lIns="91440" tIns="45720" rIns="91440" bIns="45720" rtlCol="0" anchor="b">
            <a:normAutofit/>
          </a:bodyPr>
          <a:lstStyle/>
          <a:p>
            <a:pPr algn="r"/>
            <a:r>
              <a:rPr lang="en-US" sz="4800" dirty="0"/>
              <a:t>Logistic Regression</a:t>
            </a:r>
          </a:p>
        </p:txBody>
      </p:sp>
      <p:cxnSp>
        <p:nvCxnSpPr>
          <p:cNvPr id="21" name="Straight Connector 20">
            <a:extLst>
              <a:ext uri="{FF2B5EF4-FFF2-40B4-BE49-F238E27FC236}">
                <a16:creationId xmlns:a16="http://schemas.microsoft.com/office/drawing/2014/main" id="{D6329892-480C-49E2-BD6B-45E98C953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27138EE9-D930-4AF5-8DCA-D506DFDDAC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8B2A878B-CC9E-4401-8BAA-9D344B5AB8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6DD53AF4-988B-41E6-AB9C-E5ADE7FCA8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4">
            <a:extLst>
              <a:ext uri="{FF2B5EF4-FFF2-40B4-BE49-F238E27FC236}">
                <a16:creationId xmlns:a16="http://schemas.microsoft.com/office/drawing/2014/main" id="{E3E2BE66-B731-4E8F-92AE-434C347FE9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1C04AA99-545A-4E18-A307-965126386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D21765B3-48FB-47ED-AFBD-CE5834471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9908EBEC-783D-4C0E-AE8E-165D6FAC6C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29">
            <a:extLst>
              <a:ext uri="{FF2B5EF4-FFF2-40B4-BE49-F238E27FC236}">
                <a16:creationId xmlns:a16="http://schemas.microsoft.com/office/drawing/2014/main" id="{D9A05D3D-E46B-44B4-BDFD-F9F117379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66824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CEFDE-3D43-4140-A653-E1AECFA12386}"/>
              </a:ext>
            </a:extLst>
          </p:cNvPr>
          <p:cNvSpPr>
            <a:spLocks noGrp="1"/>
          </p:cNvSpPr>
          <p:nvPr>
            <p:ph type="title"/>
          </p:nvPr>
        </p:nvSpPr>
        <p:spPr/>
        <p:txBody>
          <a:bodyPr/>
          <a:lstStyle/>
          <a:p>
            <a:r>
              <a:rPr lang="en-US" dirty="0"/>
              <a:t>Learning settings</a:t>
            </a:r>
          </a:p>
        </p:txBody>
      </p:sp>
      <p:sp>
        <p:nvSpPr>
          <p:cNvPr id="3" name="Content Placeholder 2">
            <a:extLst>
              <a:ext uri="{FF2B5EF4-FFF2-40B4-BE49-F238E27FC236}">
                <a16:creationId xmlns:a16="http://schemas.microsoft.com/office/drawing/2014/main" id="{AF91FEC7-9424-4E93-98B6-52FE46E8138C}"/>
              </a:ext>
            </a:extLst>
          </p:cNvPr>
          <p:cNvSpPr>
            <a:spLocks noGrp="1"/>
          </p:cNvSpPr>
          <p:nvPr>
            <p:ph idx="1"/>
          </p:nvPr>
        </p:nvSpPr>
        <p:spPr/>
        <p:txBody>
          <a:bodyPr/>
          <a:lstStyle/>
          <a:p>
            <a:r>
              <a:rPr lang="en-US" dirty="0"/>
              <a:t>Used 5-fold cross validation</a:t>
            </a:r>
          </a:p>
          <a:p>
            <a:endParaRPr lang="en-US" dirty="0"/>
          </a:p>
          <a:p>
            <a:r>
              <a:rPr lang="en-US" dirty="0"/>
              <a:t>L1 regularization</a:t>
            </a:r>
          </a:p>
          <a:p>
            <a:endParaRPr lang="en-US" dirty="0"/>
          </a:p>
          <a:p>
            <a:r>
              <a:rPr lang="en-US" dirty="0"/>
              <a:t>With all features vs. with significant features</a:t>
            </a:r>
          </a:p>
          <a:p>
            <a:endParaRPr lang="en-US" dirty="0"/>
          </a:p>
          <a:p>
            <a:r>
              <a:rPr lang="en-US" dirty="0"/>
              <a:t>Different normalization schemes</a:t>
            </a:r>
          </a:p>
          <a:p>
            <a:endParaRPr lang="en-US" dirty="0"/>
          </a:p>
          <a:p>
            <a:r>
              <a:rPr lang="en-US" dirty="0"/>
              <a:t>1 vs. all classification scheme</a:t>
            </a:r>
          </a:p>
        </p:txBody>
      </p:sp>
    </p:spTree>
    <p:extLst>
      <p:ext uri="{BB962C8B-B14F-4D97-AF65-F5344CB8AC3E}">
        <p14:creationId xmlns:p14="http://schemas.microsoft.com/office/powerpoint/2010/main" val="3306730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09397-7F67-41AE-A3B7-E362CF4AC013}"/>
              </a:ext>
            </a:extLst>
          </p:cNvPr>
          <p:cNvSpPr>
            <a:spLocks noGrp="1"/>
          </p:cNvSpPr>
          <p:nvPr>
            <p:ph type="title"/>
          </p:nvPr>
        </p:nvSpPr>
        <p:spPr/>
        <p:txBody>
          <a:bodyPr/>
          <a:lstStyle/>
          <a:p>
            <a:r>
              <a:rPr lang="en-US" dirty="0"/>
              <a:t>Normalization schemes</a:t>
            </a:r>
          </a:p>
        </p:txBody>
      </p:sp>
      <p:sp>
        <p:nvSpPr>
          <p:cNvPr id="3" name="Content Placeholder 2">
            <a:extLst>
              <a:ext uri="{FF2B5EF4-FFF2-40B4-BE49-F238E27FC236}">
                <a16:creationId xmlns:a16="http://schemas.microsoft.com/office/drawing/2014/main" id="{9614C78E-A261-4FDE-9D60-19F6D8E4E74D}"/>
              </a:ext>
            </a:extLst>
          </p:cNvPr>
          <p:cNvSpPr>
            <a:spLocks noGrp="1"/>
          </p:cNvSpPr>
          <p:nvPr>
            <p:ph idx="1"/>
          </p:nvPr>
        </p:nvSpPr>
        <p:spPr/>
        <p:txBody>
          <a:bodyPr/>
          <a:lstStyle/>
          <a:p>
            <a:r>
              <a:rPr lang="en-US" dirty="0"/>
              <a:t>Don’t normalize</a:t>
            </a:r>
          </a:p>
          <a:p>
            <a:endParaRPr lang="en-US" dirty="0"/>
          </a:p>
          <a:p>
            <a:r>
              <a:rPr lang="en-US" dirty="0"/>
              <a:t>Normalize across entire training dataset</a:t>
            </a:r>
          </a:p>
          <a:p>
            <a:endParaRPr lang="en-US" dirty="0"/>
          </a:p>
          <a:p>
            <a:r>
              <a:rPr lang="en-US" dirty="0"/>
              <a:t>Normalize by healthy patient data in training dataset</a:t>
            </a:r>
          </a:p>
        </p:txBody>
      </p:sp>
    </p:spTree>
    <p:extLst>
      <p:ext uri="{BB962C8B-B14F-4D97-AF65-F5344CB8AC3E}">
        <p14:creationId xmlns:p14="http://schemas.microsoft.com/office/powerpoint/2010/main" val="3725807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B7C59-297E-4350-A8DB-2A8FF5ACC660}"/>
              </a:ext>
            </a:extLst>
          </p:cNvPr>
          <p:cNvSpPr>
            <a:spLocks noGrp="1"/>
          </p:cNvSpPr>
          <p:nvPr>
            <p:ph type="title"/>
          </p:nvPr>
        </p:nvSpPr>
        <p:spPr>
          <a:xfrm>
            <a:off x="677334" y="609600"/>
            <a:ext cx="8596668" cy="687355"/>
          </a:xfrm>
        </p:spPr>
        <p:txBody>
          <a:bodyPr/>
          <a:lstStyle/>
          <a:p>
            <a:r>
              <a:rPr lang="en-US" dirty="0"/>
              <a:t>Results of 5-fold cross-validation</a:t>
            </a:r>
          </a:p>
        </p:txBody>
      </p:sp>
      <p:graphicFrame>
        <p:nvGraphicFramePr>
          <p:cNvPr id="4" name="Table 4">
            <a:extLst>
              <a:ext uri="{FF2B5EF4-FFF2-40B4-BE49-F238E27FC236}">
                <a16:creationId xmlns:a16="http://schemas.microsoft.com/office/drawing/2014/main" id="{72C6A27C-1A4F-4B90-BDDC-43FE0CA60005}"/>
              </a:ext>
            </a:extLst>
          </p:cNvPr>
          <p:cNvGraphicFramePr>
            <a:graphicFrameLocks noGrp="1"/>
          </p:cNvGraphicFramePr>
          <p:nvPr>
            <p:extLst>
              <p:ext uri="{D42A27DB-BD31-4B8C-83A1-F6EECF244321}">
                <p14:modId xmlns:p14="http://schemas.microsoft.com/office/powerpoint/2010/main" val="2806603350"/>
              </p:ext>
            </p:extLst>
          </p:nvPr>
        </p:nvGraphicFramePr>
        <p:xfrm>
          <a:off x="1630784" y="2287209"/>
          <a:ext cx="9136743" cy="2667000"/>
        </p:xfrm>
        <a:graphic>
          <a:graphicData uri="http://schemas.openxmlformats.org/drawingml/2006/table">
            <a:tbl>
              <a:tblPr firstRow="1" bandRow="1">
                <a:tableStyleId>{5C22544A-7EE6-4342-B048-85BDC9FD1C3A}</a:tableStyleId>
              </a:tblPr>
              <a:tblGrid>
                <a:gridCol w="2595983">
                  <a:extLst>
                    <a:ext uri="{9D8B030D-6E8A-4147-A177-3AD203B41FA5}">
                      <a16:colId xmlns:a16="http://schemas.microsoft.com/office/drawing/2014/main" val="1656697164"/>
                    </a:ext>
                  </a:extLst>
                </a:gridCol>
                <a:gridCol w="1635190">
                  <a:extLst>
                    <a:ext uri="{9D8B030D-6E8A-4147-A177-3AD203B41FA5}">
                      <a16:colId xmlns:a16="http://schemas.microsoft.com/office/drawing/2014/main" val="3715806952"/>
                    </a:ext>
                  </a:extLst>
                </a:gridCol>
                <a:gridCol w="1635190">
                  <a:extLst>
                    <a:ext uri="{9D8B030D-6E8A-4147-A177-3AD203B41FA5}">
                      <a16:colId xmlns:a16="http://schemas.microsoft.com/office/drawing/2014/main" val="106648494"/>
                    </a:ext>
                  </a:extLst>
                </a:gridCol>
                <a:gridCol w="1635190">
                  <a:extLst>
                    <a:ext uri="{9D8B030D-6E8A-4147-A177-3AD203B41FA5}">
                      <a16:colId xmlns:a16="http://schemas.microsoft.com/office/drawing/2014/main" val="2773562422"/>
                    </a:ext>
                  </a:extLst>
                </a:gridCol>
                <a:gridCol w="1635190">
                  <a:extLst>
                    <a:ext uri="{9D8B030D-6E8A-4147-A177-3AD203B41FA5}">
                      <a16:colId xmlns:a16="http://schemas.microsoft.com/office/drawing/2014/main" val="4102324824"/>
                    </a:ext>
                  </a:extLst>
                </a:gridCol>
              </a:tblGrid>
              <a:tr h="370840">
                <a:tc rowSpan="2">
                  <a:txBody>
                    <a:bodyPr/>
                    <a:lstStyle/>
                    <a:p>
                      <a:pPr algn="ctr"/>
                      <a:r>
                        <a:rPr lang="en-US" dirty="0">
                          <a:solidFill>
                            <a:schemeClr val="bg1"/>
                          </a:solidFill>
                        </a:rPr>
                        <a:t>Normalization Scheme</a:t>
                      </a:r>
                    </a:p>
                  </a:txBody>
                  <a:tcPr anchor="ctr">
                    <a:lnR w="38100" cap="flat" cmpd="sng" algn="ctr">
                      <a:solidFill>
                        <a:schemeClr val="tx1"/>
                      </a:solidFill>
                      <a:prstDash val="solid"/>
                      <a:round/>
                      <a:headEnd type="none" w="med" len="med"/>
                      <a:tailEnd type="none" w="med" len="med"/>
                    </a:lnR>
                  </a:tcPr>
                </a:tc>
                <a:tc gridSpan="2">
                  <a:txBody>
                    <a:bodyPr/>
                    <a:lstStyle/>
                    <a:p>
                      <a:pPr algn="ctr"/>
                      <a:r>
                        <a:rPr lang="en-US" dirty="0">
                          <a:solidFill>
                            <a:schemeClr val="bg1"/>
                          </a:solidFill>
                        </a:rPr>
                        <a:t>w/ all features</a:t>
                      </a:r>
                    </a:p>
                  </a:txBody>
                  <a:tcPr>
                    <a:lnL w="381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tc gridSpan="2">
                  <a:txBody>
                    <a:bodyPr/>
                    <a:lstStyle/>
                    <a:p>
                      <a:pPr algn="ctr"/>
                      <a:r>
                        <a:rPr lang="en-US" dirty="0">
                          <a:solidFill>
                            <a:schemeClr val="bg1"/>
                          </a:solidFill>
                        </a:rPr>
                        <a:t>w/ significant features</a:t>
                      </a:r>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0332911"/>
                  </a:ext>
                </a:extLst>
              </a:tr>
              <a:tr h="370840">
                <a:tc vMerge="1">
                  <a:txBody>
                    <a:bodyPr/>
                    <a:lstStyle/>
                    <a:p>
                      <a:endParaRPr lang="en-US" dirty="0"/>
                    </a:p>
                  </a:txBody>
                  <a:tcPr>
                    <a:lnT w="12700" cap="flat" cmpd="sng" algn="ctr">
                      <a:solidFill>
                        <a:schemeClr val="tx1"/>
                      </a:solidFill>
                      <a:prstDash val="solid"/>
                      <a:round/>
                      <a:headEnd type="none" w="med" len="med"/>
                      <a:tailEnd type="none" w="med" len="med"/>
                    </a:lnT>
                    <a:solidFill>
                      <a:schemeClr val="accent1"/>
                    </a:solidFill>
                  </a:tcPr>
                </a:tc>
                <a:tc>
                  <a:txBody>
                    <a:bodyPr/>
                    <a:lstStyle/>
                    <a:p>
                      <a:pPr algn="ctr"/>
                      <a:r>
                        <a:rPr lang="en-US" b="1" dirty="0"/>
                        <a:t>Top 1 acc.</a:t>
                      </a:r>
                    </a:p>
                  </a:txBody>
                  <a:tcPr>
                    <a:lnL w="381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b="1" dirty="0"/>
                        <a:t>Top 5 acc.</a:t>
                      </a:r>
                    </a:p>
                  </a:txBody>
                  <a:tcP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b="1" dirty="0"/>
                        <a:t>Top 1 acc.</a:t>
                      </a:r>
                    </a:p>
                  </a:txBody>
                  <a:tcP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b="1" dirty="0"/>
                        <a:t>Top 5 acc.</a:t>
                      </a:r>
                    </a:p>
                  </a:txBody>
                  <a:tcP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93501936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Don’t normalize</a:t>
                      </a:r>
                    </a:p>
                  </a:txBody>
                  <a:tcPr/>
                </a:tc>
                <a:tc>
                  <a:txBody>
                    <a:bodyPr/>
                    <a:lstStyle/>
                    <a:p>
                      <a:pPr algn="ctr"/>
                      <a:r>
                        <a:rPr lang="en-US" dirty="0"/>
                        <a:t>0.895</a:t>
                      </a:r>
                    </a:p>
                  </a:txBody>
                  <a:tcPr anchor="ctr">
                    <a:lnT w="38100" cap="flat" cmpd="sng" algn="ctr">
                      <a:solidFill>
                        <a:schemeClr val="tx1"/>
                      </a:solidFill>
                      <a:prstDash val="solid"/>
                      <a:round/>
                      <a:headEnd type="none" w="med" len="med"/>
                      <a:tailEnd type="none" w="med" len="med"/>
                    </a:lnT>
                  </a:tcPr>
                </a:tc>
                <a:tc>
                  <a:txBody>
                    <a:bodyPr/>
                    <a:lstStyle/>
                    <a:p>
                      <a:pPr algn="ctr"/>
                      <a:r>
                        <a:rPr lang="en-US" dirty="0"/>
                        <a:t> </a:t>
                      </a:r>
                      <a:r>
                        <a:rPr lang="en-US" b="1" dirty="0"/>
                        <a:t>0.995</a:t>
                      </a:r>
                    </a:p>
                  </a:txBody>
                  <a:tcPr anchor="ctr">
                    <a:lnT w="38100" cap="flat" cmpd="sng" algn="ctr">
                      <a:solidFill>
                        <a:schemeClr val="tx1"/>
                      </a:solidFill>
                      <a:prstDash val="solid"/>
                      <a:round/>
                      <a:headEnd type="none" w="med" len="med"/>
                      <a:tailEnd type="none" w="med" len="med"/>
                    </a:lnT>
                  </a:tcPr>
                </a:tc>
                <a:tc>
                  <a:txBody>
                    <a:bodyPr/>
                    <a:lstStyle/>
                    <a:p>
                      <a:pPr algn="ctr"/>
                      <a:r>
                        <a:rPr lang="en-US" dirty="0"/>
                        <a:t>0.870</a:t>
                      </a:r>
                    </a:p>
                  </a:txBody>
                  <a:tcPr anchor="ctr">
                    <a:lnT w="38100" cap="flat" cmpd="sng" algn="ctr">
                      <a:solidFill>
                        <a:schemeClr val="tx1"/>
                      </a:solidFill>
                      <a:prstDash val="solid"/>
                      <a:round/>
                      <a:headEnd type="none" w="med" len="med"/>
                      <a:tailEnd type="none" w="med" len="med"/>
                    </a:lnT>
                  </a:tcPr>
                </a:tc>
                <a:tc>
                  <a:txBody>
                    <a:bodyPr/>
                    <a:lstStyle/>
                    <a:p>
                      <a:pPr algn="ctr"/>
                      <a:r>
                        <a:rPr lang="en-US" b="1" dirty="0"/>
                        <a:t>0.987</a:t>
                      </a:r>
                    </a:p>
                  </a:txBody>
                  <a:tcPr anchor="ct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4187498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Normalize across entire training dataset</a:t>
                      </a:r>
                    </a:p>
                  </a:txBody>
                  <a:tcPr/>
                </a:tc>
                <a:tc>
                  <a:txBody>
                    <a:bodyPr/>
                    <a:lstStyle/>
                    <a:p>
                      <a:pPr algn="ctr"/>
                      <a:r>
                        <a:rPr lang="en-US" dirty="0"/>
                        <a:t>0.898</a:t>
                      </a:r>
                    </a:p>
                  </a:txBody>
                  <a:tcPr anchor="ctr"/>
                </a:tc>
                <a:tc>
                  <a:txBody>
                    <a:bodyPr/>
                    <a:lstStyle/>
                    <a:p>
                      <a:pPr algn="ctr"/>
                      <a:r>
                        <a:rPr lang="en-US" dirty="0"/>
                        <a:t> 0.988</a:t>
                      </a:r>
                    </a:p>
                  </a:txBody>
                  <a:tcPr anchor="ctr"/>
                </a:tc>
                <a:tc>
                  <a:txBody>
                    <a:bodyPr/>
                    <a:lstStyle/>
                    <a:p>
                      <a:pPr algn="ctr"/>
                      <a:r>
                        <a:rPr lang="en-US" dirty="0"/>
                        <a:t>0.881</a:t>
                      </a:r>
                    </a:p>
                  </a:txBody>
                  <a:tcPr anchor="ctr"/>
                </a:tc>
                <a:tc>
                  <a:txBody>
                    <a:bodyPr/>
                    <a:lstStyle/>
                    <a:p>
                      <a:pPr algn="ctr"/>
                      <a:r>
                        <a:rPr lang="en-US" b="0" dirty="0"/>
                        <a:t>0.986</a:t>
                      </a:r>
                    </a:p>
                  </a:txBody>
                  <a:tcPr anchor="ctr"/>
                </a:tc>
                <a:extLst>
                  <a:ext uri="{0D108BD9-81ED-4DB2-BD59-A6C34878D82A}">
                    <a16:rowId xmlns:a16="http://schemas.microsoft.com/office/drawing/2014/main" val="2151251818"/>
                  </a:ext>
                </a:extLst>
              </a:tr>
              <a:tr h="370840">
                <a:tc>
                  <a:txBody>
                    <a:bodyPr/>
                    <a:lstStyle/>
                    <a:p>
                      <a:r>
                        <a:rPr lang="en-US" dirty="0"/>
                        <a:t>Normalize by healthy patient data in training dataset</a:t>
                      </a:r>
                    </a:p>
                  </a:txBody>
                  <a:tcPr/>
                </a:tc>
                <a:tc>
                  <a:txBody>
                    <a:bodyPr/>
                    <a:lstStyle/>
                    <a:p>
                      <a:pPr algn="ctr"/>
                      <a:r>
                        <a:rPr lang="en-US" b="1" dirty="0"/>
                        <a:t> 0.907</a:t>
                      </a:r>
                    </a:p>
                  </a:txBody>
                  <a:tcPr anchor="ctr"/>
                </a:tc>
                <a:tc>
                  <a:txBody>
                    <a:bodyPr/>
                    <a:lstStyle/>
                    <a:p>
                      <a:pPr algn="ctr"/>
                      <a:r>
                        <a:rPr lang="en-US" b="0" dirty="0"/>
                        <a:t>0.991</a:t>
                      </a:r>
                    </a:p>
                  </a:txBody>
                  <a:tcPr anchor="ctr"/>
                </a:tc>
                <a:tc>
                  <a:txBody>
                    <a:bodyPr/>
                    <a:lstStyle/>
                    <a:p>
                      <a:pPr algn="ctr"/>
                      <a:r>
                        <a:rPr lang="en-US" b="1" dirty="0"/>
                        <a:t>0.884</a:t>
                      </a:r>
                    </a:p>
                  </a:txBody>
                  <a:tcPr anchor="ctr"/>
                </a:tc>
                <a:tc>
                  <a:txBody>
                    <a:bodyPr/>
                    <a:lstStyle/>
                    <a:p>
                      <a:pPr algn="ctr"/>
                      <a:r>
                        <a:rPr lang="en-US" b="0" dirty="0"/>
                        <a:t>0.984</a:t>
                      </a:r>
                    </a:p>
                  </a:txBody>
                  <a:tcPr anchor="ctr"/>
                </a:tc>
                <a:extLst>
                  <a:ext uri="{0D108BD9-81ED-4DB2-BD59-A6C34878D82A}">
                    <a16:rowId xmlns:a16="http://schemas.microsoft.com/office/drawing/2014/main" val="1220051923"/>
                  </a:ext>
                </a:extLst>
              </a:tr>
            </a:tbl>
          </a:graphicData>
        </a:graphic>
      </p:graphicFrame>
    </p:spTree>
    <p:extLst>
      <p:ext uri="{BB962C8B-B14F-4D97-AF65-F5344CB8AC3E}">
        <p14:creationId xmlns:p14="http://schemas.microsoft.com/office/powerpoint/2010/main" val="604959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27451-DAA5-4728-99F4-04F3313D00B9}"/>
              </a:ext>
            </a:extLst>
          </p:cNvPr>
          <p:cNvSpPr>
            <a:spLocks noGrp="1"/>
          </p:cNvSpPr>
          <p:nvPr>
            <p:ph type="title"/>
          </p:nvPr>
        </p:nvSpPr>
        <p:spPr/>
        <p:txBody>
          <a:bodyPr/>
          <a:lstStyle/>
          <a:p>
            <a:r>
              <a:rPr lang="en-US" dirty="0"/>
              <a:t>Results</a:t>
            </a:r>
          </a:p>
        </p:txBody>
      </p:sp>
      <p:graphicFrame>
        <p:nvGraphicFramePr>
          <p:cNvPr id="4" name="Table 4">
            <a:extLst>
              <a:ext uri="{FF2B5EF4-FFF2-40B4-BE49-F238E27FC236}">
                <a16:creationId xmlns:a16="http://schemas.microsoft.com/office/drawing/2014/main" id="{F161C6B3-0E46-4E1D-B7C8-4DD8C96A1CD2}"/>
              </a:ext>
            </a:extLst>
          </p:cNvPr>
          <p:cNvGraphicFramePr>
            <a:graphicFrameLocks noGrp="1"/>
          </p:cNvGraphicFramePr>
          <p:nvPr>
            <p:extLst>
              <p:ext uri="{D42A27DB-BD31-4B8C-83A1-F6EECF244321}">
                <p14:modId xmlns:p14="http://schemas.microsoft.com/office/powerpoint/2010/main" val="2258608090"/>
              </p:ext>
            </p:extLst>
          </p:nvPr>
        </p:nvGraphicFramePr>
        <p:xfrm>
          <a:off x="1527626" y="4199985"/>
          <a:ext cx="9136743" cy="2148840"/>
        </p:xfrm>
        <a:graphic>
          <a:graphicData uri="http://schemas.openxmlformats.org/drawingml/2006/table">
            <a:tbl>
              <a:tblPr firstRow="1" bandRow="1">
                <a:tableStyleId>{5C22544A-7EE6-4342-B048-85BDC9FD1C3A}</a:tableStyleId>
              </a:tblPr>
              <a:tblGrid>
                <a:gridCol w="2595983">
                  <a:extLst>
                    <a:ext uri="{9D8B030D-6E8A-4147-A177-3AD203B41FA5}">
                      <a16:colId xmlns:a16="http://schemas.microsoft.com/office/drawing/2014/main" val="1656697164"/>
                    </a:ext>
                  </a:extLst>
                </a:gridCol>
                <a:gridCol w="1635190">
                  <a:extLst>
                    <a:ext uri="{9D8B030D-6E8A-4147-A177-3AD203B41FA5}">
                      <a16:colId xmlns:a16="http://schemas.microsoft.com/office/drawing/2014/main" val="3715806952"/>
                    </a:ext>
                  </a:extLst>
                </a:gridCol>
                <a:gridCol w="1635190">
                  <a:extLst>
                    <a:ext uri="{9D8B030D-6E8A-4147-A177-3AD203B41FA5}">
                      <a16:colId xmlns:a16="http://schemas.microsoft.com/office/drawing/2014/main" val="106648494"/>
                    </a:ext>
                  </a:extLst>
                </a:gridCol>
                <a:gridCol w="1635190">
                  <a:extLst>
                    <a:ext uri="{9D8B030D-6E8A-4147-A177-3AD203B41FA5}">
                      <a16:colId xmlns:a16="http://schemas.microsoft.com/office/drawing/2014/main" val="2773562422"/>
                    </a:ext>
                  </a:extLst>
                </a:gridCol>
                <a:gridCol w="1635190">
                  <a:extLst>
                    <a:ext uri="{9D8B030D-6E8A-4147-A177-3AD203B41FA5}">
                      <a16:colId xmlns:a16="http://schemas.microsoft.com/office/drawing/2014/main" val="4102324824"/>
                    </a:ext>
                  </a:extLst>
                </a:gridCol>
              </a:tblGrid>
              <a:tr h="370840">
                <a:tc rowSpan="2">
                  <a:txBody>
                    <a:bodyPr/>
                    <a:lstStyle/>
                    <a:p>
                      <a:pPr algn="ctr"/>
                      <a:r>
                        <a:rPr lang="en-US" sz="1400" dirty="0">
                          <a:solidFill>
                            <a:schemeClr val="bg1"/>
                          </a:solidFill>
                        </a:rPr>
                        <a:t>Normalization Scheme</a:t>
                      </a:r>
                    </a:p>
                  </a:txBody>
                  <a:tcPr anchor="ctr">
                    <a:lnR w="38100" cap="flat" cmpd="sng" algn="ctr">
                      <a:solidFill>
                        <a:schemeClr val="tx1"/>
                      </a:solidFill>
                      <a:prstDash val="solid"/>
                      <a:round/>
                      <a:headEnd type="none" w="med" len="med"/>
                      <a:tailEnd type="none" w="med" len="med"/>
                    </a:lnR>
                  </a:tcPr>
                </a:tc>
                <a:tc gridSpan="2">
                  <a:txBody>
                    <a:bodyPr/>
                    <a:lstStyle/>
                    <a:p>
                      <a:pPr algn="ctr"/>
                      <a:r>
                        <a:rPr lang="en-US" sz="1400" dirty="0">
                          <a:solidFill>
                            <a:schemeClr val="bg1"/>
                          </a:solidFill>
                        </a:rPr>
                        <a:t>w/ all features</a:t>
                      </a:r>
                    </a:p>
                  </a:txBody>
                  <a:tcPr anchor="ctr">
                    <a:lnL w="381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tc gridSpan="2">
                  <a:txBody>
                    <a:bodyPr/>
                    <a:lstStyle/>
                    <a:p>
                      <a:pPr algn="ctr"/>
                      <a:r>
                        <a:rPr lang="en-US" sz="1400" dirty="0">
                          <a:solidFill>
                            <a:schemeClr val="bg1"/>
                          </a:solidFill>
                        </a:rPr>
                        <a:t>w/ significant features</a:t>
                      </a:r>
                    </a:p>
                  </a:txBody>
                  <a:tcPr anchor="ctr">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0332911"/>
                  </a:ext>
                </a:extLst>
              </a:tr>
              <a:tr h="370840">
                <a:tc vMerge="1">
                  <a:txBody>
                    <a:bodyPr/>
                    <a:lstStyle/>
                    <a:p>
                      <a:endParaRPr lang="en-US" dirty="0"/>
                    </a:p>
                  </a:txBody>
                  <a:tcPr>
                    <a:lnT w="12700" cap="flat" cmpd="sng" algn="ctr">
                      <a:solidFill>
                        <a:schemeClr val="tx1"/>
                      </a:solidFill>
                      <a:prstDash val="solid"/>
                      <a:round/>
                      <a:headEnd type="none" w="med" len="med"/>
                      <a:tailEnd type="none" w="med" len="med"/>
                    </a:lnT>
                    <a:solidFill>
                      <a:schemeClr val="accent1"/>
                    </a:solidFill>
                  </a:tcPr>
                </a:tc>
                <a:tc>
                  <a:txBody>
                    <a:bodyPr/>
                    <a:lstStyle/>
                    <a:p>
                      <a:pPr algn="ctr"/>
                      <a:r>
                        <a:rPr lang="en-US" sz="1400" b="1" dirty="0"/>
                        <a:t>Top 1 acc.</a:t>
                      </a:r>
                    </a:p>
                  </a:txBody>
                  <a:tcPr anchor="ctr">
                    <a:lnL w="381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sz="1400" b="1" dirty="0"/>
                        <a:t>Top 5 acc.</a:t>
                      </a:r>
                    </a:p>
                  </a:txBody>
                  <a:tcPr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sz="1400" b="1" dirty="0"/>
                        <a:t>Top 1 acc.</a:t>
                      </a:r>
                    </a:p>
                  </a:txBody>
                  <a:tcPr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sz="1400" b="1" dirty="0"/>
                        <a:t>Top 5 acc.</a:t>
                      </a:r>
                    </a:p>
                  </a:txBody>
                  <a:tcPr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93501936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Don’t normalize</a:t>
                      </a:r>
                    </a:p>
                  </a:txBody>
                  <a:tcPr anchor="ctr"/>
                </a:tc>
                <a:tc>
                  <a:txBody>
                    <a:bodyPr/>
                    <a:lstStyle/>
                    <a:p>
                      <a:pPr algn="ctr"/>
                      <a:r>
                        <a:rPr lang="en-US" sz="1400" b="1" dirty="0"/>
                        <a:t>0.919</a:t>
                      </a:r>
                    </a:p>
                  </a:txBody>
                  <a:tcPr anchor="ctr">
                    <a:lnT w="38100" cap="flat" cmpd="sng" algn="ctr">
                      <a:solidFill>
                        <a:schemeClr val="tx1"/>
                      </a:solidFill>
                      <a:prstDash val="solid"/>
                      <a:round/>
                      <a:headEnd type="none" w="med" len="med"/>
                      <a:tailEnd type="none" w="med" len="med"/>
                    </a:lnT>
                  </a:tcPr>
                </a:tc>
                <a:tc>
                  <a:txBody>
                    <a:bodyPr/>
                    <a:lstStyle/>
                    <a:p>
                      <a:pPr algn="ctr"/>
                      <a:r>
                        <a:rPr lang="en-US" sz="1400" b="1" dirty="0"/>
                        <a:t>1.0</a:t>
                      </a:r>
                    </a:p>
                  </a:txBody>
                  <a:tcPr anchor="ctr">
                    <a:lnT w="38100" cap="flat" cmpd="sng" algn="ctr">
                      <a:solidFill>
                        <a:schemeClr val="tx1"/>
                      </a:solidFill>
                      <a:prstDash val="solid"/>
                      <a:round/>
                      <a:headEnd type="none" w="med" len="med"/>
                      <a:tailEnd type="none" w="med" len="med"/>
                    </a:lnT>
                  </a:tcPr>
                </a:tc>
                <a:tc>
                  <a:txBody>
                    <a:bodyPr/>
                    <a:lstStyle/>
                    <a:p>
                      <a:pPr algn="ctr"/>
                      <a:r>
                        <a:rPr lang="en-US" sz="1400" b="1" dirty="0"/>
                        <a:t>0.881</a:t>
                      </a:r>
                    </a:p>
                  </a:txBody>
                  <a:tcPr anchor="ctr">
                    <a:lnT w="38100" cap="flat" cmpd="sng" algn="ctr">
                      <a:solidFill>
                        <a:schemeClr val="tx1"/>
                      </a:solidFill>
                      <a:prstDash val="solid"/>
                      <a:round/>
                      <a:headEnd type="none" w="med" len="med"/>
                      <a:tailEnd type="none" w="med" len="med"/>
                    </a:lnT>
                  </a:tcPr>
                </a:tc>
                <a:tc>
                  <a:txBody>
                    <a:bodyPr/>
                    <a:lstStyle/>
                    <a:p>
                      <a:pPr algn="ctr"/>
                      <a:r>
                        <a:rPr lang="en-US" sz="1400" b="1" dirty="0"/>
                        <a:t>0.990</a:t>
                      </a:r>
                    </a:p>
                  </a:txBody>
                  <a:tcPr anchor="ct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4187498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Normalize across entire training dataset</a:t>
                      </a:r>
                    </a:p>
                  </a:txBody>
                  <a:tcPr anchor="ctr"/>
                </a:tc>
                <a:tc>
                  <a:txBody>
                    <a:bodyPr/>
                    <a:lstStyle/>
                    <a:p>
                      <a:pPr algn="ctr"/>
                      <a:r>
                        <a:rPr lang="en-US" sz="1400" dirty="0"/>
                        <a:t>0.919</a:t>
                      </a:r>
                    </a:p>
                  </a:txBody>
                  <a:tcPr anchor="ctr"/>
                </a:tc>
                <a:tc>
                  <a:txBody>
                    <a:bodyPr/>
                    <a:lstStyle/>
                    <a:p>
                      <a:pPr algn="ctr"/>
                      <a:r>
                        <a:rPr lang="en-US" sz="1400" dirty="0"/>
                        <a:t>0.995</a:t>
                      </a:r>
                    </a:p>
                  </a:txBody>
                  <a:tcPr anchor="ctr"/>
                </a:tc>
                <a:tc>
                  <a:txBody>
                    <a:bodyPr/>
                    <a:lstStyle/>
                    <a:p>
                      <a:pPr algn="ctr"/>
                      <a:r>
                        <a:rPr lang="en-US" sz="1400" dirty="0"/>
                        <a:t>0.857</a:t>
                      </a:r>
                    </a:p>
                  </a:txBody>
                  <a:tcPr anchor="ctr"/>
                </a:tc>
                <a:tc>
                  <a:txBody>
                    <a:bodyPr/>
                    <a:lstStyle/>
                    <a:p>
                      <a:pPr algn="ctr"/>
                      <a:r>
                        <a:rPr lang="en-US" sz="1400" dirty="0"/>
                        <a:t>0.981</a:t>
                      </a:r>
                    </a:p>
                  </a:txBody>
                  <a:tcPr anchor="ctr"/>
                </a:tc>
                <a:extLst>
                  <a:ext uri="{0D108BD9-81ED-4DB2-BD59-A6C34878D82A}">
                    <a16:rowId xmlns:a16="http://schemas.microsoft.com/office/drawing/2014/main" val="2151251818"/>
                  </a:ext>
                </a:extLst>
              </a:tr>
              <a:tr h="370840">
                <a:tc>
                  <a:txBody>
                    <a:bodyPr/>
                    <a:lstStyle/>
                    <a:p>
                      <a:r>
                        <a:rPr lang="en-US" sz="1400" dirty="0"/>
                        <a:t>Normalize by healthy patient data in training dataset</a:t>
                      </a:r>
                    </a:p>
                  </a:txBody>
                  <a:tcPr anchor="ctr"/>
                </a:tc>
                <a:tc>
                  <a:txBody>
                    <a:bodyPr/>
                    <a:lstStyle/>
                    <a:p>
                      <a:pPr algn="ctr"/>
                      <a:r>
                        <a:rPr lang="en-US" sz="1400" dirty="0"/>
                        <a:t>0.900</a:t>
                      </a:r>
                    </a:p>
                  </a:txBody>
                  <a:tcPr anchor="ctr"/>
                </a:tc>
                <a:tc>
                  <a:txBody>
                    <a:bodyPr/>
                    <a:lstStyle/>
                    <a:p>
                      <a:pPr algn="ctr"/>
                      <a:r>
                        <a:rPr lang="en-US" sz="1400" dirty="0"/>
                        <a:t>0.995</a:t>
                      </a:r>
                    </a:p>
                  </a:txBody>
                  <a:tcPr anchor="ctr"/>
                </a:tc>
                <a:tc>
                  <a:txBody>
                    <a:bodyPr/>
                    <a:lstStyle/>
                    <a:p>
                      <a:pPr algn="ctr"/>
                      <a:r>
                        <a:rPr lang="en-US" sz="1400" dirty="0"/>
                        <a:t>0.843</a:t>
                      </a:r>
                    </a:p>
                  </a:txBody>
                  <a:tcPr anchor="ctr"/>
                </a:tc>
                <a:tc>
                  <a:txBody>
                    <a:bodyPr/>
                    <a:lstStyle/>
                    <a:p>
                      <a:pPr algn="ctr"/>
                      <a:r>
                        <a:rPr lang="en-US" sz="1400" dirty="0"/>
                        <a:t>0.971</a:t>
                      </a:r>
                    </a:p>
                  </a:txBody>
                  <a:tcPr anchor="ctr"/>
                </a:tc>
                <a:extLst>
                  <a:ext uri="{0D108BD9-81ED-4DB2-BD59-A6C34878D82A}">
                    <a16:rowId xmlns:a16="http://schemas.microsoft.com/office/drawing/2014/main" val="1220051923"/>
                  </a:ext>
                </a:extLst>
              </a:tr>
            </a:tbl>
          </a:graphicData>
        </a:graphic>
      </p:graphicFrame>
      <p:graphicFrame>
        <p:nvGraphicFramePr>
          <p:cNvPr id="5" name="Table 4">
            <a:extLst>
              <a:ext uri="{FF2B5EF4-FFF2-40B4-BE49-F238E27FC236}">
                <a16:creationId xmlns:a16="http://schemas.microsoft.com/office/drawing/2014/main" id="{704FF7FB-0162-4862-815C-DFDF67727AE5}"/>
              </a:ext>
            </a:extLst>
          </p:cNvPr>
          <p:cNvGraphicFramePr>
            <a:graphicFrameLocks noGrp="1"/>
          </p:cNvGraphicFramePr>
          <p:nvPr>
            <p:extLst>
              <p:ext uri="{D42A27DB-BD31-4B8C-83A1-F6EECF244321}">
                <p14:modId xmlns:p14="http://schemas.microsoft.com/office/powerpoint/2010/main" val="3152139523"/>
              </p:ext>
            </p:extLst>
          </p:nvPr>
        </p:nvGraphicFramePr>
        <p:xfrm>
          <a:off x="1527627" y="1686232"/>
          <a:ext cx="9136743" cy="2148840"/>
        </p:xfrm>
        <a:graphic>
          <a:graphicData uri="http://schemas.openxmlformats.org/drawingml/2006/table">
            <a:tbl>
              <a:tblPr firstRow="1" bandRow="1">
                <a:tableStyleId>{5C22544A-7EE6-4342-B048-85BDC9FD1C3A}</a:tableStyleId>
              </a:tblPr>
              <a:tblGrid>
                <a:gridCol w="2595983">
                  <a:extLst>
                    <a:ext uri="{9D8B030D-6E8A-4147-A177-3AD203B41FA5}">
                      <a16:colId xmlns:a16="http://schemas.microsoft.com/office/drawing/2014/main" val="1656697164"/>
                    </a:ext>
                  </a:extLst>
                </a:gridCol>
                <a:gridCol w="1635190">
                  <a:extLst>
                    <a:ext uri="{9D8B030D-6E8A-4147-A177-3AD203B41FA5}">
                      <a16:colId xmlns:a16="http://schemas.microsoft.com/office/drawing/2014/main" val="3715806952"/>
                    </a:ext>
                  </a:extLst>
                </a:gridCol>
                <a:gridCol w="1635190">
                  <a:extLst>
                    <a:ext uri="{9D8B030D-6E8A-4147-A177-3AD203B41FA5}">
                      <a16:colId xmlns:a16="http://schemas.microsoft.com/office/drawing/2014/main" val="106648494"/>
                    </a:ext>
                  </a:extLst>
                </a:gridCol>
                <a:gridCol w="1635190">
                  <a:extLst>
                    <a:ext uri="{9D8B030D-6E8A-4147-A177-3AD203B41FA5}">
                      <a16:colId xmlns:a16="http://schemas.microsoft.com/office/drawing/2014/main" val="2773562422"/>
                    </a:ext>
                  </a:extLst>
                </a:gridCol>
                <a:gridCol w="1635190">
                  <a:extLst>
                    <a:ext uri="{9D8B030D-6E8A-4147-A177-3AD203B41FA5}">
                      <a16:colId xmlns:a16="http://schemas.microsoft.com/office/drawing/2014/main" val="4102324824"/>
                    </a:ext>
                  </a:extLst>
                </a:gridCol>
              </a:tblGrid>
              <a:tr h="370840">
                <a:tc rowSpan="2">
                  <a:txBody>
                    <a:bodyPr/>
                    <a:lstStyle/>
                    <a:p>
                      <a:pPr algn="ctr"/>
                      <a:r>
                        <a:rPr lang="en-US" sz="1400" dirty="0">
                          <a:solidFill>
                            <a:schemeClr val="bg1"/>
                          </a:solidFill>
                        </a:rPr>
                        <a:t>Normalization Scheme</a:t>
                      </a:r>
                    </a:p>
                  </a:txBody>
                  <a:tcPr anchor="ctr">
                    <a:lnR w="38100" cap="flat" cmpd="sng" algn="ctr">
                      <a:solidFill>
                        <a:schemeClr val="tx1"/>
                      </a:solidFill>
                      <a:prstDash val="solid"/>
                      <a:round/>
                      <a:headEnd type="none" w="med" len="med"/>
                      <a:tailEnd type="none" w="med" len="med"/>
                    </a:lnR>
                  </a:tcPr>
                </a:tc>
                <a:tc gridSpan="2">
                  <a:txBody>
                    <a:bodyPr/>
                    <a:lstStyle/>
                    <a:p>
                      <a:pPr algn="ctr"/>
                      <a:r>
                        <a:rPr lang="en-US" sz="1400" dirty="0">
                          <a:solidFill>
                            <a:schemeClr val="bg1"/>
                          </a:solidFill>
                        </a:rPr>
                        <a:t>w/ all features</a:t>
                      </a:r>
                    </a:p>
                  </a:txBody>
                  <a:tcPr anchor="ctr">
                    <a:lnL w="381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tc gridSpan="2">
                  <a:txBody>
                    <a:bodyPr/>
                    <a:lstStyle/>
                    <a:p>
                      <a:pPr algn="ctr"/>
                      <a:r>
                        <a:rPr lang="en-US" sz="1400" dirty="0">
                          <a:solidFill>
                            <a:schemeClr val="bg1"/>
                          </a:solidFill>
                        </a:rPr>
                        <a:t>w/ significant features</a:t>
                      </a:r>
                    </a:p>
                  </a:txBody>
                  <a:tcPr anchor="ctr">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0332911"/>
                  </a:ext>
                </a:extLst>
              </a:tr>
              <a:tr h="370840">
                <a:tc vMerge="1">
                  <a:txBody>
                    <a:bodyPr/>
                    <a:lstStyle/>
                    <a:p>
                      <a:endParaRPr lang="en-US" dirty="0"/>
                    </a:p>
                  </a:txBody>
                  <a:tcPr>
                    <a:lnT w="12700" cap="flat" cmpd="sng" algn="ctr">
                      <a:solidFill>
                        <a:schemeClr val="tx1"/>
                      </a:solidFill>
                      <a:prstDash val="solid"/>
                      <a:round/>
                      <a:headEnd type="none" w="med" len="med"/>
                      <a:tailEnd type="none" w="med" len="med"/>
                    </a:lnT>
                    <a:solidFill>
                      <a:schemeClr val="accent1"/>
                    </a:solidFill>
                  </a:tcPr>
                </a:tc>
                <a:tc>
                  <a:txBody>
                    <a:bodyPr/>
                    <a:lstStyle/>
                    <a:p>
                      <a:pPr algn="ctr"/>
                      <a:r>
                        <a:rPr lang="en-US" sz="1400" b="1" dirty="0"/>
                        <a:t>Top 1 acc.</a:t>
                      </a:r>
                    </a:p>
                  </a:txBody>
                  <a:tcPr anchor="ctr">
                    <a:lnL w="381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sz="1400" b="1" dirty="0"/>
                        <a:t>Top 5 acc.</a:t>
                      </a:r>
                    </a:p>
                  </a:txBody>
                  <a:tcPr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sz="1400" b="1" dirty="0"/>
                        <a:t>Top 1 acc.</a:t>
                      </a:r>
                    </a:p>
                  </a:txBody>
                  <a:tcPr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sz="1400" b="1" dirty="0"/>
                        <a:t>Top 5 acc.</a:t>
                      </a:r>
                    </a:p>
                  </a:txBody>
                  <a:tcPr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93501936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Don’t normalize</a:t>
                      </a:r>
                    </a:p>
                  </a:txBody>
                  <a:tcPr anchor="ctr"/>
                </a:tc>
                <a:tc>
                  <a:txBody>
                    <a:bodyPr/>
                    <a:lstStyle/>
                    <a:p>
                      <a:pPr algn="ctr"/>
                      <a:r>
                        <a:rPr lang="en-US" sz="1400" dirty="0"/>
                        <a:t>1.0</a:t>
                      </a:r>
                    </a:p>
                  </a:txBody>
                  <a:tcPr anchor="ctr">
                    <a:lnT w="38100" cap="flat" cmpd="sng" algn="ctr">
                      <a:solidFill>
                        <a:schemeClr val="tx1"/>
                      </a:solidFill>
                      <a:prstDash val="solid"/>
                      <a:round/>
                      <a:headEnd type="none" w="med" len="med"/>
                      <a:tailEnd type="none" w="med" len="med"/>
                    </a:lnT>
                  </a:tcPr>
                </a:tc>
                <a:tc>
                  <a:txBody>
                    <a:bodyPr/>
                    <a:lstStyle/>
                    <a:p>
                      <a:pPr algn="ctr"/>
                      <a:r>
                        <a:rPr lang="en-US" sz="1400" dirty="0"/>
                        <a:t>1.0</a:t>
                      </a:r>
                    </a:p>
                  </a:txBody>
                  <a:tcPr anchor="ctr">
                    <a:lnT w="38100" cap="flat" cmpd="sng" algn="ctr">
                      <a:solidFill>
                        <a:schemeClr val="tx1"/>
                      </a:solidFill>
                      <a:prstDash val="solid"/>
                      <a:round/>
                      <a:headEnd type="none" w="med" len="med"/>
                      <a:tailEnd type="none" w="med" len="med"/>
                    </a:lnT>
                  </a:tcPr>
                </a:tc>
                <a:tc>
                  <a:txBody>
                    <a:bodyPr/>
                    <a:lstStyle/>
                    <a:p>
                      <a:pPr algn="ctr"/>
                      <a:r>
                        <a:rPr lang="en-US" sz="1400" dirty="0"/>
                        <a:t>1.0</a:t>
                      </a:r>
                    </a:p>
                  </a:txBody>
                  <a:tcPr anchor="ctr">
                    <a:lnT w="38100" cap="flat" cmpd="sng" algn="ctr">
                      <a:solidFill>
                        <a:schemeClr val="tx1"/>
                      </a:solidFill>
                      <a:prstDash val="solid"/>
                      <a:round/>
                      <a:headEnd type="none" w="med" len="med"/>
                      <a:tailEnd type="none" w="med" len="med"/>
                    </a:lnT>
                  </a:tcPr>
                </a:tc>
                <a:tc>
                  <a:txBody>
                    <a:bodyPr/>
                    <a:lstStyle/>
                    <a:p>
                      <a:pPr algn="ctr"/>
                      <a:r>
                        <a:rPr lang="en-US" sz="1400" dirty="0"/>
                        <a:t>1.0</a:t>
                      </a:r>
                    </a:p>
                  </a:txBody>
                  <a:tcPr anchor="ct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4187498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Normalize across entire training dataset</a:t>
                      </a:r>
                    </a:p>
                  </a:txBody>
                  <a:tcPr anchor="ctr"/>
                </a:tc>
                <a:tc>
                  <a:txBody>
                    <a:bodyPr/>
                    <a:lstStyle/>
                    <a:p>
                      <a:pPr algn="ctr"/>
                      <a:r>
                        <a:rPr lang="en-US" sz="1400" dirty="0"/>
                        <a:t>1.0</a:t>
                      </a:r>
                    </a:p>
                  </a:txBody>
                  <a:tcPr anchor="ctr"/>
                </a:tc>
                <a:tc>
                  <a:txBody>
                    <a:bodyPr/>
                    <a:lstStyle/>
                    <a:p>
                      <a:pPr algn="ctr"/>
                      <a:r>
                        <a:rPr lang="en-US" sz="1400" dirty="0"/>
                        <a:t>1.0</a:t>
                      </a:r>
                    </a:p>
                  </a:txBody>
                  <a:tcPr anchor="ctr"/>
                </a:tc>
                <a:tc>
                  <a:txBody>
                    <a:bodyPr/>
                    <a:lstStyle/>
                    <a:p>
                      <a:pPr algn="ctr"/>
                      <a:r>
                        <a:rPr lang="en-US" sz="1400" dirty="0"/>
                        <a:t>1.0</a:t>
                      </a:r>
                    </a:p>
                  </a:txBody>
                  <a:tcPr anchor="ctr"/>
                </a:tc>
                <a:tc>
                  <a:txBody>
                    <a:bodyPr/>
                    <a:lstStyle/>
                    <a:p>
                      <a:pPr algn="ctr"/>
                      <a:r>
                        <a:rPr lang="en-US" sz="1400" dirty="0"/>
                        <a:t>1.0</a:t>
                      </a:r>
                    </a:p>
                  </a:txBody>
                  <a:tcPr anchor="ctr"/>
                </a:tc>
                <a:extLst>
                  <a:ext uri="{0D108BD9-81ED-4DB2-BD59-A6C34878D82A}">
                    <a16:rowId xmlns:a16="http://schemas.microsoft.com/office/drawing/2014/main" val="2151251818"/>
                  </a:ext>
                </a:extLst>
              </a:tr>
              <a:tr h="370840">
                <a:tc>
                  <a:txBody>
                    <a:bodyPr/>
                    <a:lstStyle/>
                    <a:p>
                      <a:r>
                        <a:rPr lang="en-US" sz="1400" dirty="0"/>
                        <a:t>Normalize by healthy patient data in training dataset</a:t>
                      </a:r>
                    </a:p>
                  </a:txBody>
                  <a:tcPr anchor="ctr"/>
                </a:tc>
                <a:tc>
                  <a:txBody>
                    <a:bodyPr/>
                    <a:lstStyle/>
                    <a:p>
                      <a:pPr algn="ctr"/>
                      <a:r>
                        <a:rPr lang="en-US" sz="1400" dirty="0"/>
                        <a:t>1.0</a:t>
                      </a:r>
                    </a:p>
                  </a:txBody>
                  <a:tcPr anchor="ctr"/>
                </a:tc>
                <a:tc>
                  <a:txBody>
                    <a:bodyPr/>
                    <a:lstStyle/>
                    <a:p>
                      <a:pPr algn="ctr"/>
                      <a:r>
                        <a:rPr lang="en-US" sz="1400" dirty="0"/>
                        <a:t>1.0</a:t>
                      </a:r>
                    </a:p>
                  </a:txBody>
                  <a:tcPr anchor="ctr"/>
                </a:tc>
                <a:tc>
                  <a:txBody>
                    <a:bodyPr/>
                    <a:lstStyle/>
                    <a:p>
                      <a:pPr algn="ctr"/>
                      <a:r>
                        <a:rPr lang="en-US" sz="1400" dirty="0"/>
                        <a:t>1.0</a:t>
                      </a:r>
                    </a:p>
                  </a:txBody>
                  <a:tcPr anchor="ctr"/>
                </a:tc>
                <a:tc>
                  <a:txBody>
                    <a:bodyPr/>
                    <a:lstStyle/>
                    <a:p>
                      <a:pPr algn="ctr"/>
                      <a:r>
                        <a:rPr lang="en-US" sz="1400" dirty="0"/>
                        <a:t>1.0</a:t>
                      </a:r>
                    </a:p>
                  </a:txBody>
                  <a:tcPr anchor="ctr"/>
                </a:tc>
                <a:extLst>
                  <a:ext uri="{0D108BD9-81ED-4DB2-BD59-A6C34878D82A}">
                    <a16:rowId xmlns:a16="http://schemas.microsoft.com/office/drawing/2014/main" val="1220051923"/>
                  </a:ext>
                </a:extLst>
              </a:tr>
            </a:tbl>
          </a:graphicData>
        </a:graphic>
      </p:graphicFrame>
      <p:sp>
        <p:nvSpPr>
          <p:cNvPr id="6" name="TextBox 5">
            <a:extLst>
              <a:ext uri="{FF2B5EF4-FFF2-40B4-BE49-F238E27FC236}">
                <a16:creationId xmlns:a16="http://schemas.microsoft.com/office/drawing/2014/main" id="{47DA66BB-0AD1-4463-8A5A-056D7E8CC013}"/>
              </a:ext>
            </a:extLst>
          </p:cNvPr>
          <p:cNvSpPr txBox="1"/>
          <p:nvPr/>
        </p:nvSpPr>
        <p:spPr>
          <a:xfrm>
            <a:off x="511951" y="2575986"/>
            <a:ext cx="697883" cy="369332"/>
          </a:xfrm>
          <a:prstGeom prst="rect">
            <a:avLst/>
          </a:prstGeom>
          <a:noFill/>
        </p:spPr>
        <p:txBody>
          <a:bodyPr wrap="none" rtlCol="0">
            <a:spAutoFit/>
          </a:bodyPr>
          <a:lstStyle/>
          <a:p>
            <a:pPr algn="ctr"/>
            <a:r>
              <a:rPr lang="en-US" dirty="0"/>
              <a:t>Train</a:t>
            </a:r>
          </a:p>
        </p:txBody>
      </p:sp>
      <p:sp>
        <p:nvSpPr>
          <p:cNvPr id="7" name="TextBox 6">
            <a:extLst>
              <a:ext uri="{FF2B5EF4-FFF2-40B4-BE49-F238E27FC236}">
                <a16:creationId xmlns:a16="http://schemas.microsoft.com/office/drawing/2014/main" id="{F8DB24CA-5A5C-4894-A787-4F8DB748C125}"/>
              </a:ext>
            </a:extLst>
          </p:cNvPr>
          <p:cNvSpPr txBox="1"/>
          <p:nvPr/>
        </p:nvSpPr>
        <p:spPr>
          <a:xfrm>
            <a:off x="560106" y="5089739"/>
            <a:ext cx="601575" cy="369332"/>
          </a:xfrm>
          <a:prstGeom prst="rect">
            <a:avLst/>
          </a:prstGeom>
          <a:noFill/>
        </p:spPr>
        <p:txBody>
          <a:bodyPr wrap="none" rtlCol="0">
            <a:spAutoFit/>
          </a:bodyPr>
          <a:lstStyle/>
          <a:p>
            <a:r>
              <a:rPr lang="en-US" dirty="0"/>
              <a:t>Test</a:t>
            </a:r>
          </a:p>
        </p:txBody>
      </p:sp>
    </p:spTree>
    <p:extLst>
      <p:ext uri="{BB962C8B-B14F-4D97-AF65-F5344CB8AC3E}">
        <p14:creationId xmlns:p14="http://schemas.microsoft.com/office/powerpoint/2010/main" val="4285078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Shape 2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81FC2EE-4665-417F-A30C-7DC48CAF4AA2}"/>
              </a:ext>
            </a:extLst>
          </p:cNvPr>
          <p:cNvSpPr>
            <a:spLocks noGrp="1"/>
          </p:cNvSpPr>
          <p:nvPr>
            <p:ph type="title"/>
          </p:nvPr>
        </p:nvSpPr>
        <p:spPr>
          <a:xfrm>
            <a:off x="7181723" y="609600"/>
            <a:ext cx="4512989" cy="2227730"/>
          </a:xfrm>
        </p:spPr>
        <p:txBody>
          <a:bodyPr vert="horz" lIns="91440" tIns="45720" rIns="91440" bIns="45720" rtlCol="0" anchor="ctr">
            <a:normAutofit/>
          </a:bodyPr>
          <a:lstStyle/>
          <a:p>
            <a:r>
              <a:rPr lang="en-US">
                <a:solidFill>
                  <a:srgbClr val="FFFFFF"/>
                </a:solidFill>
              </a:rPr>
              <a:t>Reflecting on results</a:t>
            </a:r>
          </a:p>
        </p:txBody>
      </p:sp>
      <p:pic>
        <p:nvPicPr>
          <p:cNvPr id="6" name="Picture 5" descr="Chart&#10;&#10;Description automatically generated">
            <a:extLst>
              <a:ext uri="{FF2B5EF4-FFF2-40B4-BE49-F238E27FC236}">
                <a16:creationId xmlns:a16="http://schemas.microsoft.com/office/drawing/2014/main" id="{3D5B791E-7BEE-49BA-9F21-0FF8F70E2B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06" y="427984"/>
            <a:ext cx="5957018" cy="6002032"/>
          </a:xfrm>
          <a:prstGeom prst="rect">
            <a:avLst/>
          </a:prstGeom>
        </p:spPr>
      </p:pic>
      <p:sp>
        <p:nvSpPr>
          <p:cNvPr id="4" name="TextBox 3">
            <a:extLst>
              <a:ext uri="{FF2B5EF4-FFF2-40B4-BE49-F238E27FC236}">
                <a16:creationId xmlns:a16="http://schemas.microsoft.com/office/drawing/2014/main" id="{E8DCF0A1-8E09-4135-A7FA-C7B1EEDDFDE5}"/>
              </a:ext>
            </a:extLst>
          </p:cNvPr>
          <p:cNvSpPr txBox="1"/>
          <p:nvPr/>
        </p:nvSpPr>
        <p:spPr>
          <a:xfrm>
            <a:off x="7181725" y="2837329"/>
            <a:ext cx="4512988" cy="3317938"/>
          </a:xfrm>
          <a:prstGeom prst="rect">
            <a:avLst/>
          </a:prstGeom>
        </p:spPr>
        <p:txBody>
          <a:bodyPr vert="horz" lIns="91440" tIns="45720" rIns="91440" bIns="45720" rtlCol="0" anchor="t">
            <a:normAutofit/>
          </a:bodyPr>
          <a:lstStyle/>
          <a:p>
            <a:pPr>
              <a:spcBef>
                <a:spcPts val="1000"/>
              </a:spcBef>
              <a:buClr>
                <a:schemeClr val="accent1"/>
              </a:buClr>
              <a:buSzPct val="80000"/>
            </a:pPr>
            <a:r>
              <a:rPr lang="en-US" dirty="0">
                <a:solidFill>
                  <a:srgbClr val="FFFFFF"/>
                </a:solidFill>
              </a:rPr>
              <a:t>* results from using all features and no normalization</a:t>
            </a:r>
          </a:p>
        </p:txBody>
      </p:sp>
    </p:spTree>
    <p:extLst>
      <p:ext uri="{BB962C8B-B14F-4D97-AF65-F5344CB8AC3E}">
        <p14:creationId xmlns:p14="http://schemas.microsoft.com/office/powerpoint/2010/main" val="3737197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1E58F-10AA-4964-8F04-5759DF556B02}"/>
              </a:ext>
            </a:extLst>
          </p:cNvPr>
          <p:cNvSpPr>
            <a:spLocks noGrp="1"/>
          </p:cNvSpPr>
          <p:nvPr>
            <p:ph type="title"/>
          </p:nvPr>
        </p:nvSpPr>
        <p:spPr>
          <a:xfrm>
            <a:off x="677333" y="609600"/>
            <a:ext cx="9474851" cy="1320800"/>
          </a:xfrm>
        </p:spPr>
        <p:txBody>
          <a:bodyPr/>
          <a:lstStyle/>
          <a:p>
            <a:r>
              <a:rPr lang="en-US" dirty="0"/>
              <a:t>Features used by leukemia sub-type model</a:t>
            </a:r>
          </a:p>
        </p:txBody>
      </p:sp>
      <p:graphicFrame>
        <p:nvGraphicFramePr>
          <p:cNvPr id="4" name="Table 4">
            <a:extLst>
              <a:ext uri="{FF2B5EF4-FFF2-40B4-BE49-F238E27FC236}">
                <a16:creationId xmlns:a16="http://schemas.microsoft.com/office/drawing/2014/main" id="{FF45C8B0-8D2E-45DA-9E99-FAE7637FD7F3}"/>
              </a:ext>
            </a:extLst>
          </p:cNvPr>
          <p:cNvGraphicFramePr>
            <a:graphicFrameLocks noGrp="1"/>
          </p:cNvGraphicFramePr>
          <p:nvPr>
            <p:ph idx="1"/>
            <p:extLst>
              <p:ext uri="{D42A27DB-BD31-4B8C-83A1-F6EECF244321}">
                <p14:modId xmlns:p14="http://schemas.microsoft.com/office/powerpoint/2010/main" val="4084300927"/>
              </p:ext>
            </p:extLst>
          </p:nvPr>
        </p:nvGraphicFramePr>
        <p:xfrm>
          <a:off x="565894" y="1461385"/>
          <a:ext cx="5418138" cy="4583431"/>
        </p:xfrm>
        <a:graphic>
          <a:graphicData uri="http://schemas.openxmlformats.org/drawingml/2006/table">
            <a:tbl>
              <a:tblPr firstRow="1" bandRow="1">
                <a:tableStyleId>{5C22544A-7EE6-4342-B048-85BDC9FD1C3A}</a:tableStyleId>
              </a:tblPr>
              <a:tblGrid>
                <a:gridCol w="1806046">
                  <a:extLst>
                    <a:ext uri="{9D8B030D-6E8A-4147-A177-3AD203B41FA5}">
                      <a16:colId xmlns:a16="http://schemas.microsoft.com/office/drawing/2014/main" val="3169421638"/>
                    </a:ext>
                  </a:extLst>
                </a:gridCol>
                <a:gridCol w="1806046">
                  <a:extLst>
                    <a:ext uri="{9D8B030D-6E8A-4147-A177-3AD203B41FA5}">
                      <a16:colId xmlns:a16="http://schemas.microsoft.com/office/drawing/2014/main" val="3110574786"/>
                    </a:ext>
                  </a:extLst>
                </a:gridCol>
                <a:gridCol w="1806046">
                  <a:extLst>
                    <a:ext uri="{9D8B030D-6E8A-4147-A177-3AD203B41FA5}">
                      <a16:colId xmlns:a16="http://schemas.microsoft.com/office/drawing/2014/main" val="2184652853"/>
                    </a:ext>
                  </a:extLst>
                </a:gridCol>
              </a:tblGrid>
              <a:tr h="658884">
                <a:tc>
                  <a:txBody>
                    <a:bodyPr/>
                    <a:lstStyle/>
                    <a:p>
                      <a:pPr algn="ctr"/>
                      <a:r>
                        <a:rPr lang="en-US" dirty="0">
                          <a:solidFill>
                            <a:schemeClr val="bg1"/>
                          </a:solidFill>
                        </a:rPr>
                        <a:t>Leukemia </a:t>
                      </a:r>
                      <a:br>
                        <a:rPr lang="en-US" dirty="0">
                          <a:solidFill>
                            <a:schemeClr val="bg1"/>
                          </a:solidFill>
                        </a:rPr>
                      </a:br>
                      <a:r>
                        <a:rPr lang="en-US" dirty="0">
                          <a:solidFill>
                            <a:schemeClr val="bg1"/>
                          </a:solidFill>
                        </a:rPr>
                        <a:t>Sub-type</a:t>
                      </a:r>
                    </a:p>
                  </a:txBody>
                  <a:tcPr anchor="ctr"/>
                </a:tc>
                <a:tc>
                  <a:txBody>
                    <a:bodyPr/>
                    <a:lstStyle/>
                    <a:p>
                      <a:pPr algn="ctr"/>
                      <a:r>
                        <a:rPr lang="en-US" dirty="0">
                          <a:solidFill>
                            <a:schemeClr val="bg1"/>
                          </a:solidFill>
                        </a:rPr>
                        <a:t># zeros</a:t>
                      </a:r>
                    </a:p>
                  </a:txBody>
                  <a:tcPr anchor="ctr"/>
                </a:tc>
                <a:tc>
                  <a:txBody>
                    <a:bodyPr/>
                    <a:lstStyle/>
                    <a:p>
                      <a:pPr algn="ctr"/>
                      <a:r>
                        <a:rPr lang="en-US" dirty="0">
                          <a:solidFill>
                            <a:schemeClr val="bg1"/>
                          </a:solidFill>
                        </a:rPr>
                        <a:t># non-zero</a:t>
                      </a:r>
                    </a:p>
                  </a:txBody>
                  <a:tcPr anchor="ctr"/>
                </a:tc>
                <a:extLst>
                  <a:ext uri="{0D108BD9-81ED-4DB2-BD59-A6C34878D82A}">
                    <a16:rowId xmlns:a16="http://schemas.microsoft.com/office/drawing/2014/main" val="371306130"/>
                  </a:ext>
                </a:extLst>
              </a:tr>
              <a:tr h="381735">
                <a:tc>
                  <a:txBody>
                    <a:bodyPr/>
                    <a:lstStyle/>
                    <a:p>
                      <a:pPr marL="0" algn="ctr" defTabSz="457200" rtl="0" eaLnBrk="1" fontAlgn="b" latinLnBrk="0" hangingPunct="1"/>
                      <a:r>
                        <a:rPr lang="en-US" sz="1400" kern="1200" dirty="0">
                          <a:solidFill>
                            <a:schemeClr val="dk1"/>
                          </a:solidFill>
                          <a:latin typeface="+mn-lt"/>
                          <a:ea typeface="+mn-ea"/>
                          <a:cs typeface="+mn-cs"/>
                        </a:rPr>
                        <a:t>MDS</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15400</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2388</a:t>
                      </a:r>
                    </a:p>
                  </a:txBody>
                  <a:tcPr marL="9525" marR="9525" marT="9525" marB="0" anchor="ctr"/>
                </a:tc>
                <a:extLst>
                  <a:ext uri="{0D108BD9-81ED-4DB2-BD59-A6C34878D82A}">
                    <a16:rowId xmlns:a16="http://schemas.microsoft.com/office/drawing/2014/main" val="2584324239"/>
                  </a:ext>
                </a:extLst>
              </a:tr>
              <a:tr h="381735">
                <a:tc>
                  <a:txBody>
                    <a:bodyPr/>
                    <a:lstStyle/>
                    <a:p>
                      <a:pPr marL="0" algn="ctr" defTabSz="457200" rtl="0" eaLnBrk="1" fontAlgn="b" latinLnBrk="0" hangingPunct="1"/>
                      <a:r>
                        <a:rPr lang="en-US" sz="1400" kern="1200" dirty="0">
                          <a:solidFill>
                            <a:schemeClr val="dk1"/>
                          </a:solidFill>
                          <a:latin typeface="+mn-lt"/>
                          <a:ea typeface="+mn-ea"/>
                          <a:cs typeface="+mn-cs"/>
                        </a:rPr>
                        <a:t>CLL</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17004</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784</a:t>
                      </a:r>
                    </a:p>
                  </a:txBody>
                  <a:tcPr marL="9525" marR="9525" marT="9525" marB="0" anchor="ctr"/>
                </a:tc>
                <a:extLst>
                  <a:ext uri="{0D108BD9-81ED-4DB2-BD59-A6C34878D82A}">
                    <a16:rowId xmlns:a16="http://schemas.microsoft.com/office/drawing/2014/main" val="3312044058"/>
                  </a:ext>
                </a:extLst>
              </a:tr>
              <a:tr h="449061">
                <a:tc>
                  <a:txBody>
                    <a:bodyPr/>
                    <a:lstStyle/>
                    <a:p>
                      <a:pPr marL="0" algn="ctr" defTabSz="457200" rtl="0" eaLnBrk="1" fontAlgn="b" latinLnBrk="0" hangingPunct="1"/>
                      <a:r>
                        <a:rPr lang="en-US" sz="1400" kern="1200" dirty="0">
                          <a:solidFill>
                            <a:schemeClr val="dk1"/>
                          </a:solidFill>
                          <a:latin typeface="+mn-lt"/>
                          <a:ea typeface="+mn-ea"/>
                          <a:cs typeface="+mn-cs"/>
                        </a:rPr>
                        <a:t>AML complex </a:t>
                      </a:r>
                      <a:br>
                        <a:rPr lang="en-US" sz="1400" kern="1200" dirty="0">
                          <a:solidFill>
                            <a:schemeClr val="dk1"/>
                          </a:solidFill>
                          <a:latin typeface="+mn-lt"/>
                          <a:ea typeface="+mn-ea"/>
                          <a:cs typeface="+mn-cs"/>
                        </a:rPr>
                      </a:br>
                      <a:r>
                        <a:rPr lang="en-US" sz="1400" kern="1200" dirty="0">
                          <a:solidFill>
                            <a:schemeClr val="dk1"/>
                          </a:solidFill>
                          <a:latin typeface="+mn-lt"/>
                          <a:ea typeface="+mn-ea"/>
                          <a:cs typeface="+mn-cs"/>
                        </a:rPr>
                        <a:t>aberrant karyotype</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17258</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530</a:t>
                      </a:r>
                    </a:p>
                  </a:txBody>
                  <a:tcPr marL="9525" marR="9525" marT="9525" marB="0" anchor="ctr"/>
                </a:tc>
                <a:extLst>
                  <a:ext uri="{0D108BD9-81ED-4DB2-BD59-A6C34878D82A}">
                    <a16:rowId xmlns:a16="http://schemas.microsoft.com/office/drawing/2014/main" val="1717594249"/>
                  </a:ext>
                </a:extLst>
              </a:tr>
              <a:tr h="668689">
                <a:tc>
                  <a:txBody>
                    <a:bodyPr/>
                    <a:lstStyle/>
                    <a:p>
                      <a:pPr marL="0" algn="ctr" defTabSz="457200" rtl="0" eaLnBrk="1" fontAlgn="b" latinLnBrk="0" hangingPunct="1"/>
                      <a:r>
                        <a:rPr lang="en-US" sz="1400" kern="1200" dirty="0">
                          <a:solidFill>
                            <a:schemeClr val="dk1"/>
                          </a:solidFill>
                          <a:latin typeface="+mn-lt"/>
                          <a:ea typeface="+mn-ea"/>
                          <a:cs typeface="+mn-cs"/>
                        </a:rPr>
                        <a:t>AML with normal karyotype</a:t>
                      </a:r>
                      <a:br>
                        <a:rPr lang="en-US" sz="1400" kern="1200" dirty="0">
                          <a:solidFill>
                            <a:schemeClr val="dk1"/>
                          </a:solidFill>
                          <a:latin typeface="+mn-lt"/>
                          <a:ea typeface="+mn-ea"/>
                          <a:cs typeface="+mn-cs"/>
                        </a:rPr>
                      </a:br>
                      <a:r>
                        <a:rPr lang="en-US" sz="1400" kern="1200" dirty="0">
                          <a:solidFill>
                            <a:schemeClr val="dk1"/>
                          </a:solidFill>
                          <a:latin typeface="+mn-lt"/>
                          <a:ea typeface="+mn-ea"/>
                          <a:cs typeface="+mn-cs"/>
                        </a:rPr>
                        <a:t> + other abnormalities</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15227</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2561</a:t>
                      </a:r>
                    </a:p>
                  </a:txBody>
                  <a:tcPr marL="9525" marR="9525" marT="9525" marB="0" anchor="ctr"/>
                </a:tc>
                <a:extLst>
                  <a:ext uri="{0D108BD9-81ED-4DB2-BD59-A6C34878D82A}">
                    <a16:rowId xmlns:a16="http://schemas.microsoft.com/office/drawing/2014/main" val="3134613002"/>
                  </a:ext>
                </a:extLst>
              </a:tr>
              <a:tr h="449061">
                <a:tc>
                  <a:txBody>
                    <a:bodyPr/>
                    <a:lstStyle/>
                    <a:p>
                      <a:pPr marL="0" algn="ctr" defTabSz="457200" rtl="0" eaLnBrk="1" fontAlgn="b" latinLnBrk="0" hangingPunct="1"/>
                      <a:r>
                        <a:rPr lang="en-US" sz="1400" kern="1200" dirty="0">
                          <a:solidFill>
                            <a:schemeClr val="dk1"/>
                          </a:solidFill>
                          <a:latin typeface="+mn-lt"/>
                          <a:ea typeface="+mn-ea"/>
                          <a:cs typeface="+mn-cs"/>
                        </a:rPr>
                        <a:t>c-ALL/Pre-B-ALL</a:t>
                      </a:r>
                      <a:br>
                        <a:rPr lang="en-US" sz="1400" kern="1200" dirty="0">
                          <a:solidFill>
                            <a:schemeClr val="dk1"/>
                          </a:solidFill>
                          <a:latin typeface="+mn-lt"/>
                          <a:ea typeface="+mn-ea"/>
                          <a:cs typeface="+mn-cs"/>
                        </a:rPr>
                      </a:br>
                      <a:r>
                        <a:rPr lang="en-US" sz="1400" kern="1200" dirty="0">
                          <a:solidFill>
                            <a:schemeClr val="dk1"/>
                          </a:solidFill>
                          <a:latin typeface="+mn-lt"/>
                          <a:ea typeface="+mn-ea"/>
                          <a:cs typeface="+mn-cs"/>
                        </a:rPr>
                        <a:t> without t(9;22)</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15381</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2407</a:t>
                      </a:r>
                    </a:p>
                  </a:txBody>
                  <a:tcPr marL="9525" marR="9525" marT="9525" marB="0" anchor="ctr"/>
                </a:tc>
                <a:extLst>
                  <a:ext uri="{0D108BD9-81ED-4DB2-BD59-A6C34878D82A}">
                    <a16:rowId xmlns:a16="http://schemas.microsoft.com/office/drawing/2014/main" val="157427434"/>
                  </a:ext>
                </a:extLst>
              </a:tr>
              <a:tr h="381735">
                <a:tc>
                  <a:txBody>
                    <a:bodyPr/>
                    <a:lstStyle/>
                    <a:p>
                      <a:pPr marL="0" algn="ctr" defTabSz="457200" rtl="0" eaLnBrk="1" fontAlgn="b" latinLnBrk="0" hangingPunct="1"/>
                      <a:r>
                        <a:rPr lang="en-US" sz="1400" kern="1200" dirty="0">
                          <a:solidFill>
                            <a:schemeClr val="dk1"/>
                          </a:solidFill>
                          <a:latin typeface="+mn-lt"/>
                          <a:ea typeface="+mn-ea"/>
                          <a:cs typeface="+mn-cs"/>
                        </a:rPr>
                        <a:t>T-ALL</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16507</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1281</a:t>
                      </a:r>
                    </a:p>
                  </a:txBody>
                  <a:tcPr marL="9525" marR="9525" marT="9525" marB="0" anchor="ctr"/>
                </a:tc>
                <a:extLst>
                  <a:ext uri="{0D108BD9-81ED-4DB2-BD59-A6C34878D82A}">
                    <a16:rowId xmlns:a16="http://schemas.microsoft.com/office/drawing/2014/main" val="3468726086"/>
                  </a:ext>
                </a:extLst>
              </a:tr>
              <a:tr h="381735">
                <a:tc>
                  <a:txBody>
                    <a:bodyPr/>
                    <a:lstStyle/>
                    <a:p>
                      <a:pPr marL="0" algn="ctr" defTabSz="457200" rtl="0" eaLnBrk="1" fontAlgn="b" latinLnBrk="0" hangingPunct="1"/>
                      <a:r>
                        <a:rPr lang="en-US" sz="1400" kern="1200" dirty="0">
                          <a:solidFill>
                            <a:schemeClr val="dk1"/>
                          </a:solidFill>
                          <a:latin typeface="+mn-lt"/>
                          <a:ea typeface="+mn-ea"/>
                          <a:cs typeface="+mn-cs"/>
                        </a:rPr>
                        <a:t>CML</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17040</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748</a:t>
                      </a:r>
                    </a:p>
                  </a:txBody>
                  <a:tcPr marL="9525" marR="9525" marT="9525" marB="0" anchor="ctr"/>
                </a:tc>
                <a:extLst>
                  <a:ext uri="{0D108BD9-81ED-4DB2-BD59-A6C34878D82A}">
                    <a16:rowId xmlns:a16="http://schemas.microsoft.com/office/drawing/2014/main" val="2346472837"/>
                  </a:ext>
                </a:extLst>
              </a:tr>
              <a:tr h="449061">
                <a:tc>
                  <a:txBody>
                    <a:bodyPr/>
                    <a:lstStyle/>
                    <a:p>
                      <a:pPr marL="0" algn="ctr" defTabSz="457200" rtl="0" eaLnBrk="1" fontAlgn="b" latinLnBrk="0" hangingPunct="1"/>
                      <a:r>
                        <a:rPr lang="en-US" sz="1400" kern="1200" dirty="0">
                          <a:solidFill>
                            <a:schemeClr val="dk1"/>
                          </a:solidFill>
                          <a:latin typeface="+mn-lt"/>
                          <a:ea typeface="+mn-ea"/>
                          <a:cs typeface="+mn-cs"/>
                        </a:rPr>
                        <a:t>AML with </a:t>
                      </a:r>
                      <a:br>
                        <a:rPr lang="en-US" sz="1400" kern="1200" dirty="0">
                          <a:solidFill>
                            <a:schemeClr val="dk1"/>
                          </a:solidFill>
                          <a:latin typeface="+mn-lt"/>
                          <a:ea typeface="+mn-ea"/>
                          <a:cs typeface="+mn-cs"/>
                        </a:rPr>
                      </a:br>
                      <a:r>
                        <a:rPr lang="en-US" sz="1400" kern="1200" dirty="0">
                          <a:solidFill>
                            <a:schemeClr val="dk1"/>
                          </a:solidFill>
                          <a:latin typeface="+mn-lt"/>
                          <a:ea typeface="+mn-ea"/>
                          <a:cs typeface="+mn-cs"/>
                        </a:rPr>
                        <a:t>t(11q23)/MLL</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17080</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708</a:t>
                      </a:r>
                    </a:p>
                  </a:txBody>
                  <a:tcPr marL="9525" marR="9525" marT="9525" marB="0" anchor="ctr"/>
                </a:tc>
                <a:extLst>
                  <a:ext uri="{0D108BD9-81ED-4DB2-BD59-A6C34878D82A}">
                    <a16:rowId xmlns:a16="http://schemas.microsoft.com/office/drawing/2014/main" val="2613755878"/>
                  </a:ext>
                </a:extLst>
              </a:tr>
              <a:tr h="381735">
                <a:tc>
                  <a:txBody>
                    <a:bodyPr/>
                    <a:lstStyle/>
                    <a:p>
                      <a:pPr marL="0" algn="ctr" defTabSz="457200" rtl="0" eaLnBrk="1" fontAlgn="b" latinLnBrk="0" hangingPunct="1"/>
                      <a:r>
                        <a:rPr lang="en-US" sz="1400" kern="1200" dirty="0">
                          <a:solidFill>
                            <a:schemeClr val="dk1"/>
                          </a:solidFill>
                          <a:latin typeface="+mn-lt"/>
                          <a:ea typeface="+mn-ea"/>
                          <a:cs typeface="+mn-cs"/>
                        </a:rPr>
                        <a:t>ALL with t(12;21)</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17072</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716</a:t>
                      </a:r>
                    </a:p>
                  </a:txBody>
                  <a:tcPr marL="9525" marR="9525" marT="9525" marB="0" anchor="ctr"/>
                </a:tc>
                <a:extLst>
                  <a:ext uri="{0D108BD9-81ED-4DB2-BD59-A6C34878D82A}">
                    <a16:rowId xmlns:a16="http://schemas.microsoft.com/office/drawing/2014/main" val="202967193"/>
                  </a:ext>
                </a:extLst>
              </a:tr>
            </a:tbl>
          </a:graphicData>
        </a:graphic>
      </p:graphicFrame>
      <p:graphicFrame>
        <p:nvGraphicFramePr>
          <p:cNvPr id="5" name="Table 4">
            <a:extLst>
              <a:ext uri="{FF2B5EF4-FFF2-40B4-BE49-F238E27FC236}">
                <a16:creationId xmlns:a16="http://schemas.microsoft.com/office/drawing/2014/main" id="{9BE498F2-E78F-40EB-B4B8-833EFF1D815B}"/>
              </a:ext>
            </a:extLst>
          </p:cNvPr>
          <p:cNvGraphicFramePr>
            <a:graphicFrameLocks/>
          </p:cNvGraphicFramePr>
          <p:nvPr>
            <p:extLst>
              <p:ext uri="{D42A27DB-BD31-4B8C-83A1-F6EECF244321}">
                <p14:modId xmlns:p14="http://schemas.microsoft.com/office/powerpoint/2010/main" val="684003059"/>
              </p:ext>
            </p:extLst>
          </p:nvPr>
        </p:nvGraphicFramePr>
        <p:xfrm>
          <a:off x="6207968" y="1461386"/>
          <a:ext cx="5418138" cy="4583430"/>
        </p:xfrm>
        <a:graphic>
          <a:graphicData uri="http://schemas.openxmlformats.org/drawingml/2006/table">
            <a:tbl>
              <a:tblPr firstRow="1" bandRow="1">
                <a:tableStyleId>{5C22544A-7EE6-4342-B048-85BDC9FD1C3A}</a:tableStyleId>
              </a:tblPr>
              <a:tblGrid>
                <a:gridCol w="1806046">
                  <a:extLst>
                    <a:ext uri="{9D8B030D-6E8A-4147-A177-3AD203B41FA5}">
                      <a16:colId xmlns:a16="http://schemas.microsoft.com/office/drawing/2014/main" val="3169421638"/>
                    </a:ext>
                  </a:extLst>
                </a:gridCol>
                <a:gridCol w="1806046">
                  <a:extLst>
                    <a:ext uri="{9D8B030D-6E8A-4147-A177-3AD203B41FA5}">
                      <a16:colId xmlns:a16="http://schemas.microsoft.com/office/drawing/2014/main" val="3110574786"/>
                    </a:ext>
                  </a:extLst>
                </a:gridCol>
                <a:gridCol w="1806046">
                  <a:extLst>
                    <a:ext uri="{9D8B030D-6E8A-4147-A177-3AD203B41FA5}">
                      <a16:colId xmlns:a16="http://schemas.microsoft.com/office/drawing/2014/main" val="2184652853"/>
                    </a:ext>
                  </a:extLst>
                </a:gridCol>
              </a:tblGrid>
              <a:tr h="370840">
                <a:tc>
                  <a:txBody>
                    <a:bodyPr/>
                    <a:lstStyle/>
                    <a:p>
                      <a:pPr algn="ctr"/>
                      <a:r>
                        <a:rPr lang="en-US" dirty="0">
                          <a:solidFill>
                            <a:schemeClr val="bg1"/>
                          </a:solidFill>
                        </a:rPr>
                        <a:t>Leukemia </a:t>
                      </a:r>
                      <a:br>
                        <a:rPr lang="en-US" dirty="0">
                          <a:solidFill>
                            <a:schemeClr val="bg1"/>
                          </a:solidFill>
                        </a:rPr>
                      </a:br>
                      <a:r>
                        <a:rPr lang="en-US" dirty="0">
                          <a:solidFill>
                            <a:schemeClr val="bg1"/>
                          </a:solidFill>
                        </a:rPr>
                        <a:t>Sub-type</a:t>
                      </a:r>
                    </a:p>
                  </a:txBody>
                  <a:tcPr anchor="ctr"/>
                </a:tc>
                <a:tc>
                  <a:txBody>
                    <a:bodyPr/>
                    <a:lstStyle/>
                    <a:p>
                      <a:pPr algn="ctr"/>
                      <a:r>
                        <a:rPr lang="en-US" dirty="0">
                          <a:solidFill>
                            <a:schemeClr val="bg1"/>
                          </a:solidFill>
                        </a:rPr>
                        <a:t># zeros</a:t>
                      </a:r>
                    </a:p>
                  </a:txBody>
                  <a:tcPr anchor="ctr"/>
                </a:tc>
                <a:tc>
                  <a:txBody>
                    <a:bodyPr/>
                    <a:lstStyle/>
                    <a:p>
                      <a:pPr algn="ctr"/>
                      <a:r>
                        <a:rPr lang="en-US" dirty="0">
                          <a:solidFill>
                            <a:schemeClr val="bg1"/>
                          </a:solidFill>
                        </a:rPr>
                        <a:t># non-zero</a:t>
                      </a:r>
                    </a:p>
                  </a:txBody>
                  <a:tcPr anchor="ctr"/>
                </a:tc>
                <a:extLst>
                  <a:ext uri="{0D108BD9-81ED-4DB2-BD59-A6C34878D82A}">
                    <a16:rowId xmlns:a16="http://schemas.microsoft.com/office/drawing/2014/main" val="371306130"/>
                  </a:ext>
                </a:extLst>
              </a:tr>
              <a:tr h="370840">
                <a:tc>
                  <a:txBody>
                    <a:bodyPr/>
                    <a:lstStyle/>
                    <a:p>
                      <a:pPr marL="0" algn="ctr" defTabSz="457200" rtl="0" eaLnBrk="1" fontAlgn="b" latinLnBrk="0" hangingPunct="1"/>
                      <a:r>
                        <a:rPr lang="en-US" sz="1400" kern="1200" dirty="0">
                          <a:solidFill>
                            <a:schemeClr val="dk1"/>
                          </a:solidFill>
                          <a:latin typeface="+mn-lt"/>
                          <a:ea typeface="+mn-ea"/>
                          <a:cs typeface="+mn-cs"/>
                        </a:rPr>
                        <a:t>Non-leukemia and </a:t>
                      </a:r>
                      <a:br>
                        <a:rPr lang="en-US" sz="1400" kern="1200" dirty="0">
                          <a:solidFill>
                            <a:schemeClr val="dk1"/>
                          </a:solidFill>
                          <a:latin typeface="+mn-lt"/>
                          <a:ea typeface="+mn-ea"/>
                          <a:cs typeface="+mn-cs"/>
                        </a:rPr>
                      </a:br>
                      <a:r>
                        <a:rPr lang="en-US" sz="1400" kern="1200" dirty="0">
                          <a:solidFill>
                            <a:schemeClr val="dk1"/>
                          </a:solidFill>
                          <a:latin typeface="+mn-lt"/>
                          <a:ea typeface="+mn-ea"/>
                          <a:cs typeface="+mn-cs"/>
                        </a:rPr>
                        <a:t>healthy bone marrow</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17235</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553</a:t>
                      </a:r>
                    </a:p>
                  </a:txBody>
                  <a:tcPr marL="9525" marR="9525" marT="9525" marB="0" anchor="ctr"/>
                </a:tc>
                <a:extLst>
                  <a:ext uri="{0D108BD9-81ED-4DB2-BD59-A6C34878D82A}">
                    <a16:rowId xmlns:a16="http://schemas.microsoft.com/office/drawing/2014/main" val="331609774"/>
                  </a:ext>
                </a:extLst>
              </a:tr>
              <a:tr h="370840">
                <a:tc>
                  <a:txBody>
                    <a:bodyPr/>
                    <a:lstStyle/>
                    <a:p>
                      <a:pPr marL="0" algn="ctr" defTabSz="457200" rtl="0" eaLnBrk="1" fontAlgn="b" latinLnBrk="0" hangingPunct="1"/>
                      <a:r>
                        <a:rPr lang="en-US" sz="1400" kern="1200" dirty="0">
                          <a:solidFill>
                            <a:schemeClr val="dk1"/>
                          </a:solidFill>
                          <a:latin typeface="+mn-lt"/>
                          <a:ea typeface="+mn-ea"/>
                          <a:cs typeface="+mn-cs"/>
                        </a:rPr>
                        <a:t>c-ALL/Pre-B-ALL </a:t>
                      </a:r>
                      <a:br>
                        <a:rPr lang="en-US" sz="1400" kern="1200" dirty="0">
                          <a:solidFill>
                            <a:schemeClr val="dk1"/>
                          </a:solidFill>
                          <a:latin typeface="+mn-lt"/>
                          <a:ea typeface="+mn-ea"/>
                          <a:cs typeface="+mn-cs"/>
                        </a:rPr>
                      </a:br>
                      <a:r>
                        <a:rPr lang="en-US" sz="1400" kern="1200" dirty="0">
                          <a:solidFill>
                            <a:schemeClr val="dk1"/>
                          </a:solidFill>
                          <a:latin typeface="+mn-lt"/>
                          <a:ea typeface="+mn-ea"/>
                          <a:cs typeface="+mn-cs"/>
                        </a:rPr>
                        <a:t>with t(9;22)</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16414</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1374</a:t>
                      </a:r>
                    </a:p>
                  </a:txBody>
                  <a:tcPr marL="9525" marR="9525" marT="9525" marB="0" anchor="ctr"/>
                </a:tc>
                <a:extLst>
                  <a:ext uri="{0D108BD9-81ED-4DB2-BD59-A6C34878D82A}">
                    <a16:rowId xmlns:a16="http://schemas.microsoft.com/office/drawing/2014/main" val="2584324239"/>
                  </a:ext>
                </a:extLst>
              </a:tr>
              <a:tr h="370840">
                <a:tc>
                  <a:txBody>
                    <a:bodyPr/>
                    <a:lstStyle/>
                    <a:p>
                      <a:pPr marL="0" algn="ctr" defTabSz="457200" rtl="0" eaLnBrk="1" fontAlgn="b" latinLnBrk="0" hangingPunct="1"/>
                      <a:r>
                        <a:rPr lang="en-US" sz="1400" kern="1200" dirty="0">
                          <a:solidFill>
                            <a:schemeClr val="dk1"/>
                          </a:solidFill>
                          <a:latin typeface="+mn-lt"/>
                          <a:ea typeface="+mn-ea"/>
                          <a:cs typeface="+mn-cs"/>
                        </a:rPr>
                        <a:t>AML with t(8;21)</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17336</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452</a:t>
                      </a:r>
                    </a:p>
                  </a:txBody>
                  <a:tcPr marL="9525" marR="9525" marT="9525" marB="0" anchor="ctr"/>
                </a:tc>
                <a:extLst>
                  <a:ext uri="{0D108BD9-81ED-4DB2-BD59-A6C34878D82A}">
                    <a16:rowId xmlns:a16="http://schemas.microsoft.com/office/drawing/2014/main" val="3312044058"/>
                  </a:ext>
                </a:extLst>
              </a:tr>
              <a:tr h="370840">
                <a:tc>
                  <a:txBody>
                    <a:bodyPr/>
                    <a:lstStyle/>
                    <a:p>
                      <a:pPr marL="0" algn="ctr" defTabSz="457200" rtl="0" eaLnBrk="1" fontAlgn="b" latinLnBrk="0" hangingPunct="1"/>
                      <a:r>
                        <a:rPr lang="en-US" sz="1400" kern="1200" dirty="0">
                          <a:solidFill>
                            <a:schemeClr val="dk1"/>
                          </a:solidFill>
                          <a:latin typeface="+mn-lt"/>
                          <a:ea typeface="+mn-ea"/>
                          <a:cs typeface="+mn-cs"/>
                        </a:rPr>
                        <a:t>ALL with </a:t>
                      </a:r>
                      <a:br>
                        <a:rPr lang="en-US" sz="1400" kern="1200" dirty="0">
                          <a:solidFill>
                            <a:schemeClr val="dk1"/>
                          </a:solidFill>
                          <a:latin typeface="+mn-lt"/>
                          <a:ea typeface="+mn-ea"/>
                          <a:cs typeface="+mn-cs"/>
                        </a:rPr>
                      </a:br>
                      <a:r>
                        <a:rPr lang="en-US" sz="1400" kern="1200" dirty="0" err="1">
                          <a:solidFill>
                            <a:schemeClr val="dk1"/>
                          </a:solidFill>
                          <a:latin typeface="+mn-lt"/>
                          <a:ea typeface="+mn-ea"/>
                          <a:cs typeface="+mn-cs"/>
                        </a:rPr>
                        <a:t>hyperdiploid</a:t>
                      </a:r>
                      <a:r>
                        <a:rPr lang="en-US" sz="1400" kern="1200" dirty="0">
                          <a:solidFill>
                            <a:schemeClr val="dk1"/>
                          </a:solidFill>
                          <a:latin typeface="+mn-lt"/>
                          <a:ea typeface="+mn-ea"/>
                          <a:cs typeface="+mn-cs"/>
                        </a:rPr>
                        <a:t> karyotype</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16999</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789</a:t>
                      </a:r>
                    </a:p>
                  </a:txBody>
                  <a:tcPr marL="9525" marR="9525" marT="9525" marB="0" anchor="ctr"/>
                </a:tc>
                <a:extLst>
                  <a:ext uri="{0D108BD9-81ED-4DB2-BD59-A6C34878D82A}">
                    <a16:rowId xmlns:a16="http://schemas.microsoft.com/office/drawing/2014/main" val="1717594249"/>
                  </a:ext>
                </a:extLst>
              </a:tr>
              <a:tr h="370840">
                <a:tc>
                  <a:txBody>
                    <a:bodyPr/>
                    <a:lstStyle/>
                    <a:p>
                      <a:pPr marL="0" algn="ctr" defTabSz="457200" rtl="0" eaLnBrk="1" fontAlgn="b" latinLnBrk="0" hangingPunct="1"/>
                      <a:r>
                        <a:rPr lang="en-US" sz="1400" kern="1200" dirty="0">
                          <a:solidFill>
                            <a:schemeClr val="dk1"/>
                          </a:solidFill>
                          <a:latin typeface="+mn-lt"/>
                          <a:ea typeface="+mn-ea"/>
                          <a:cs typeface="+mn-cs"/>
                        </a:rPr>
                        <a:t>ALL with t(1;19)</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17132</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656</a:t>
                      </a:r>
                    </a:p>
                  </a:txBody>
                  <a:tcPr marL="9525" marR="9525" marT="9525" marB="0" anchor="ctr"/>
                </a:tc>
                <a:extLst>
                  <a:ext uri="{0D108BD9-81ED-4DB2-BD59-A6C34878D82A}">
                    <a16:rowId xmlns:a16="http://schemas.microsoft.com/office/drawing/2014/main" val="3134613002"/>
                  </a:ext>
                </a:extLst>
              </a:tr>
              <a:tr h="370840">
                <a:tc>
                  <a:txBody>
                    <a:bodyPr/>
                    <a:lstStyle/>
                    <a:p>
                      <a:pPr marL="0" algn="ctr" defTabSz="457200" rtl="0" eaLnBrk="1" fontAlgn="b" latinLnBrk="0" hangingPunct="1"/>
                      <a:r>
                        <a:rPr lang="en-US" sz="1400" kern="1200" dirty="0">
                          <a:solidFill>
                            <a:schemeClr val="dk1"/>
                          </a:solidFill>
                          <a:latin typeface="+mn-lt"/>
                          <a:ea typeface="+mn-ea"/>
                          <a:cs typeface="+mn-cs"/>
                        </a:rPr>
                        <a:t>Pro-B-ALL with </a:t>
                      </a:r>
                      <a:br>
                        <a:rPr lang="en-US" sz="1400" kern="1200" dirty="0">
                          <a:solidFill>
                            <a:schemeClr val="dk1"/>
                          </a:solidFill>
                          <a:latin typeface="+mn-lt"/>
                          <a:ea typeface="+mn-ea"/>
                          <a:cs typeface="+mn-cs"/>
                        </a:rPr>
                      </a:br>
                      <a:r>
                        <a:rPr lang="en-US" sz="1400" kern="1200" dirty="0">
                          <a:solidFill>
                            <a:schemeClr val="dk1"/>
                          </a:solidFill>
                          <a:latin typeface="+mn-lt"/>
                          <a:ea typeface="+mn-ea"/>
                          <a:cs typeface="+mn-cs"/>
                        </a:rPr>
                        <a:t>t(11q23)/MLL</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16959</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829</a:t>
                      </a:r>
                    </a:p>
                  </a:txBody>
                  <a:tcPr marL="9525" marR="9525" marT="9525" marB="0" anchor="ctr"/>
                </a:tc>
                <a:extLst>
                  <a:ext uri="{0D108BD9-81ED-4DB2-BD59-A6C34878D82A}">
                    <a16:rowId xmlns:a16="http://schemas.microsoft.com/office/drawing/2014/main" val="157427434"/>
                  </a:ext>
                </a:extLst>
              </a:tr>
              <a:tr h="370840">
                <a:tc>
                  <a:txBody>
                    <a:bodyPr/>
                    <a:lstStyle/>
                    <a:p>
                      <a:pPr marL="0" algn="ctr" defTabSz="457200" rtl="0" eaLnBrk="1" fontAlgn="b" latinLnBrk="0" hangingPunct="1"/>
                      <a:r>
                        <a:rPr lang="en-US" sz="1400" kern="1200" dirty="0">
                          <a:solidFill>
                            <a:schemeClr val="dk1"/>
                          </a:solidFill>
                          <a:latin typeface="+mn-lt"/>
                          <a:ea typeface="+mn-ea"/>
                          <a:cs typeface="+mn-cs"/>
                        </a:rPr>
                        <a:t>AML with t(15;17)</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17202</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586</a:t>
                      </a:r>
                    </a:p>
                  </a:txBody>
                  <a:tcPr marL="9525" marR="9525" marT="9525" marB="0" anchor="ctr"/>
                </a:tc>
                <a:extLst>
                  <a:ext uri="{0D108BD9-81ED-4DB2-BD59-A6C34878D82A}">
                    <a16:rowId xmlns:a16="http://schemas.microsoft.com/office/drawing/2014/main" val="3468726086"/>
                  </a:ext>
                </a:extLst>
              </a:tr>
              <a:tr h="370840">
                <a:tc>
                  <a:txBody>
                    <a:bodyPr/>
                    <a:lstStyle/>
                    <a:p>
                      <a:pPr marL="0" algn="ctr" defTabSz="457200" rtl="0" eaLnBrk="1" fontAlgn="b" latinLnBrk="0" hangingPunct="1"/>
                      <a:r>
                        <a:rPr lang="en-US" sz="1400" kern="1200" dirty="0">
                          <a:solidFill>
                            <a:schemeClr val="dk1"/>
                          </a:solidFill>
                          <a:latin typeface="+mn-lt"/>
                          <a:ea typeface="+mn-ea"/>
                          <a:cs typeface="+mn-cs"/>
                        </a:rPr>
                        <a:t>AML with </a:t>
                      </a:r>
                      <a:br>
                        <a:rPr lang="en-US" sz="1400" kern="1200" dirty="0">
                          <a:solidFill>
                            <a:schemeClr val="dk1"/>
                          </a:solidFill>
                          <a:latin typeface="+mn-lt"/>
                          <a:ea typeface="+mn-ea"/>
                          <a:cs typeface="+mn-cs"/>
                        </a:rPr>
                      </a:br>
                      <a:r>
                        <a:rPr lang="en-US" sz="1400" kern="1200" dirty="0">
                          <a:solidFill>
                            <a:schemeClr val="dk1"/>
                          </a:solidFill>
                          <a:latin typeface="+mn-lt"/>
                          <a:ea typeface="+mn-ea"/>
                          <a:cs typeface="+mn-cs"/>
                        </a:rPr>
                        <a:t>inv(16)/t(16;16)</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17481</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307</a:t>
                      </a:r>
                    </a:p>
                  </a:txBody>
                  <a:tcPr marL="9525" marR="9525" marT="9525" marB="0" anchor="ctr"/>
                </a:tc>
                <a:extLst>
                  <a:ext uri="{0D108BD9-81ED-4DB2-BD59-A6C34878D82A}">
                    <a16:rowId xmlns:a16="http://schemas.microsoft.com/office/drawing/2014/main" val="2346472837"/>
                  </a:ext>
                </a:extLst>
              </a:tr>
              <a:tr h="370840">
                <a:tc>
                  <a:txBody>
                    <a:bodyPr/>
                    <a:lstStyle/>
                    <a:p>
                      <a:pPr marL="0" algn="ctr" defTabSz="457200" rtl="0" eaLnBrk="1" fontAlgn="b" latinLnBrk="0" hangingPunct="1"/>
                      <a:r>
                        <a:rPr lang="en-US" sz="1400" kern="1200" dirty="0">
                          <a:solidFill>
                            <a:schemeClr val="dk1"/>
                          </a:solidFill>
                          <a:latin typeface="+mn-lt"/>
                          <a:ea typeface="+mn-ea"/>
                          <a:cs typeface="+mn-cs"/>
                        </a:rPr>
                        <a:t>mature B-ALL </a:t>
                      </a:r>
                      <a:br>
                        <a:rPr lang="en-US" sz="1400" kern="1200" dirty="0">
                          <a:solidFill>
                            <a:schemeClr val="dk1"/>
                          </a:solidFill>
                          <a:latin typeface="+mn-lt"/>
                          <a:ea typeface="+mn-ea"/>
                          <a:cs typeface="+mn-cs"/>
                        </a:rPr>
                      </a:br>
                      <a:r>
                        <a:rPr lang="en-US" sz="1400" kern="1200" dirty="0">
                          <a:solidFill>
                            <a:schemeClr val="dk1"/>
                          </a:solidFill>
                          <a:latin typeface="+mn-lt"/>
                          <a:ea typeface="+mn-ea"/>
                          <a:cs typeface="+mn-cs"/>
                        </a:rPr>
                        <a:t>with t(8;14)</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17544</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244</a:t>
                      </a:r>
                    </a:p>
                  </a:txBody>
                  <a:tcPr marL="9525" marR="9525" marT="9525" marB="0" anchor="ctr"/>
                </a:tc>
                <a:extLst>
                  <a:ext uri="{0D108BD9-81ED-4DB2-BD59-A6C34878D82A}">
                    <a16:rowId xmlns:a16="http://schemas.microsoft.com/office/drawing/2014/main" val="1198597024"/>
                  </a:ext>
                </a:extLst>
              </a:tr>
            </a:tbl>
          </a:graphicData>
        </a:graphic>
      </p:graphicFrame>
      <p:sp>
        <p:nvSpPr>
          <p:cNvPr id="7" name="TextBox 6">
            <a:extLst>
              <a:ext uri="{FF2B5EF4-FFF2-40B4-BE49-F238E27FC236}">
                <a16:creationId xmlns:a16="http://schemas.microsoft.com/office/drawing/2014/main" id="{87B3BE40-B138-4F23-9EBE-2035911850C7}"/>
              </a:ext>
            </a:extLst>
          </p:cNvPr>
          <p:cNvSpPr txBox="1"/>
          <p:nvPr/>
        </p:nvSpPr>
        <p:spPr>
          <a:xfrm>
            <a:off x="4407159" y="6126194"/>
            <a:ext cx="3377682" cy="369332"/>
          </a:xfrm>
          <a:prstGeom prst="rect">
            <a:avLst/>
          </a:prstGeom>
          <a:noFill/>
        </p:spPr>
        <p:txBody>
          <a:bodyPr wrap="square">
            <a:spAutoFit/>
          </a:bodyPr>
          <a:lstStyle/>
          <a:p>
            <a:pPr algn="ctr"/>
            <a:r>
              <a:rPr lang="en-US" dirty="0"/>
              <a:t>Total number of genes: 17788</a:t>
            </a:r>
          </a:p>
        </p:txBody>
      </p:sp>
    </p:spTree>
    <p:extLst>
      <p:ext uri="{BB962C8B-B14F-4D97-AF65-F5344CB8AC3E}">
        <p14:creationId xmlns:p14="http://schemas.microsoft.com/office/powerpoint/2010/main" val="3267363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CE2E5-F4FF-4F25-B17D-2CC8ACCB64DE}"/>
              </a:ext>
            </a:extLst>
          </p:cNvPr>
          <p:cNvSpPr>
            <a:spLocks noGrp="1"/>
          </p:cNvSpPr>
          <p:nvPr>
            <p:ph type="title"/>
          </p:nvPr>
        </p:nvSpPr>
        <p:spPr>
          <a:xfrm>
            <a:off x="677334" y="609600"/>
            <a:ext cx="10424420" cy="1320800"/>
          </a:xfrm>
        </p:spPr>
        <p:txBody>
          <a:bodyPr/>
          <a:lstStyle/>
          <a:p>
            <a:r>
              <a:rPr lang="en-US" dirty="0"/>
              <a:t>Cosine Similarity to compare learned weights</a:t>
            </a:r>
          </a:p>
        </p:txBody>
      </p:sp>
      <p:graphicFrame>
        <p:nvGraphicFramePr>
          <p:cNvPr id="9" name="Object 8">
            <a:extLst>
              <a:ext uri="{FF2B5EF4-FFF2-40B4-BE49-F238E27FC236}">
                <a16:creationId xmlns:a16="http://schemas.microsoft.com/office/drawing/2014/main" id="{350CA807-595E-4775-8BCA-55F8A8A09BC5}"/>
              </a:ext>
            </a:extLst>
          </p:cNvPr>
          <p:cNvGraphicFramePr>
            <a:graphicFrameLocks noChangeAspect="1"/>
          </p:cNvGraphicFramePr>
          <p:nvPr>
            <p:extLst>
              <p:ext uri="{D42A27DB-BD31-4B8C-83A1-F6EECF244321}">
                <p14:modId xmlns:p14="http://schemas.microsoft.com/office/powerpoint/2010/main" val="2157902204"/>
              </p:ext>
            </p:extLst>
          </p:nvPr>
        </p:nvGraphicFramePr>
        <p:xfrm>
          <a:off x="1883423" y="1398954"/>
          <a:ext cx="9661525" cy="5283200"/>
        </p:xfrm>
        <a:graphic>
          <a:graphicData uri="http://schemas.openxmlformats.org/presentationml/2006/ole">
            <mc:AlternateContent xmlns:mc="http://schemas.openxmlformats.org/markup-compatibility/2006">
              <mc:Choice xmlns:v="urn:schemas-microsoft-com:vml" Requires="v">
                <p:oleObj spid="_x0000_s4572" name="Worksheet" r:id="rId4" imgW="12573239" imgH="6876979" progId="Excel.Sheet.12">
                  <p:link updateAutomatic="1"/>
                </p:oleObj>
              </mc:Choice>
              <mc:Fallback>
                <p:oleObj name="Worksheet" r:id="rId4" imgW="12573239" imgH="6876979" progId="Excel.Sheet.12">
                  <p:link updateAutomatic="1"/>
                  <p:pic>
                    <p:nvPicPr>
                      <p:cNvPr id="0" name=""/>
                      <p:cNvPicPr/>
                      <p:nvPr/>
                    </p:nvPicPr>
                    <p:blipFill>
                      <a:blip r:embed="rId5"/>
                      <a:stretch>
                        <a:fillRect/>
                      </a:stretch>
                    </p:blipFill>
                    <p:spPr>
                      <a:xfrm>
                        <a:off x="1883423" y="1398954"/>
                        <a:ext cx="9661525" cy="52832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56ECEFC-3FEC-4C09-AB41-57D77F924DD5}"/>
                  </a:ext>
                </a:extLst>
              </p:cNvPr>
              <p:cNvSpPr txBox="1"/>
              <p:nvPr/>
            </p:nvSpPr>
            <p:spPr>
              <a:xfrm>
                <a:off x="647052" y="1534532"/>
                <a:ext cx="2350387" cy="6499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e>
                          </m:d>
                        </m:den>
                      </m:f>
                    </m:oMath>
                  </m:oMathPara>
                </a14:m>
                <a:endParaRPr lang="en-US" dirty="0"/>
              </a:p>
            </p:txBody>
          </p:sp>
        </mc:Choice>
        <mc:Fallback xmlns="">
          <p:sp>
            <p:nvSpPr>
              <p:cNvPr id="10" name="TextBox 9">
                <a:extLst>
                  <a:ext uri="{FF2B5EF4-FFF2-40B4-BE49-F238E27FC236}">
                    <a16:creationId xmlns:a16="http://schemas.microsoft.com/office/drawing/2014/main" id="{C56ECEFC-3FEC-4C09-AB41-57D77F924DD5}"/>
                  </a:ext>
                </a:extLst>
              </p:cNvPr>
              <p:cNvSpPr txBox="1">
                <a:spLocks noRot="1" noChangeAspect="1" noMove="1" noResize="1" noEditPoints="1" noAdjustHandles="1" noChangeArrowheads="1" noChangeShapeType="1" noTextEdit="1"/>
              </p:cNvSpPr>
              <p:nvPr/>
            </p:nvSpPr>
            <p:spPr>
              <a:xfrm>
                <a:off x="647052" y="1534532"/>
                <a:ext cx="2350387" cy="649922"/>
              </a:xfrm>
              <a:prstGeom prst="rect">
                <a:avLst/>
              </a:prstGeom>
              <a:blipFill>
                <a:blip r:embed="rId6"/>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3EA52A7E-AD2E-4B7D-A9D7-9042E98E0104}"/>
              </a:ext>
            </a:extLst>
          </p:cNvPr>
          <p:cNvSpPr txBox="1"/>
          <p:nvPr/>
        </p:nvSpPr>
        <p:spPr>
          <a:xfrm>
            <a:off x="117231" y="3088431"/>
            <a:ext cx="1857132" cy="1200329"/>
          </a:xfrm>
          <a:prstGeom prst="rect">
            <a:avLst/>
          </a:prstGeom>
          <a:noFill/>
        </p:spPr>
        <p:txBody>
          <a:bodyPr wrap="square" rtlCol="0">
            <a:spAutoFit/>
          </a:bodyPr>
          <a:lstStyle/>
          <a:p>
            <a:pPr>
              <a:spcBef>
                <a:spcPts val="1000"/>
              </a:spcBef>
              <a:buClr>
                <a:schemeClr val="accent1"/>
              </a:buClr>
              <a:buSzPct val="80000"/>
            </a:pPr>
            <a:r>
              <a:rPr lang="en-US" dirty="0">
                <a:solidFill>
                  <a:srgbClr val="FFFFFF"/>
                </a:solidFill>
              </a:rPr>
              <a:t>* results from using all features and no normalization</a:t>
            </a:r>
          </a:p>
        </p:txBody>
      </p:sp>
    </p:spTree>
    <p:extLst>
      <p:ext uri="{BB962C8B-B14F-4D97-AF65-F5344CB8AC3E}">
        <p14:creationId xmlns:p14="http://schemas.microsoft.com/office/powerpoint/2010/main" val="4181049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2"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196FA6E-7D32-4A8F-B169-A36EEA7AC86C}"/>
              </a:ext>
            </a:extLst>
          </p:cNvPr>
          <p:cNvSpPr>
            <a:spLocks noGrp="1"/>
          </p:cNvSpPr>
          <p:nvPr>
            <p:ph type="title"/>
          </p:nvPr>
        </p:nvSpPr>
        <p:spPr>
          <a:xfrm>
            <a:off x="643467" y="816638"/>
            <a:ext cx="3367359" cy="5224724"/>
          </a:xfrm>
        </p:spPr>
        <p:txBody>
          <a:bodyPr anchor="ctr">
            <a:normAutofit/>
          </a:bodyPr>
          <a:lstStyle/>
          <a:p>
            <a:r>
              <a:rPr lang="en-US"/>
              <a:t>What is Leukemia?</a:t>
            </a:r>
            <a:endParaRPr lang="en-US" dirty="0"/>
          </a:p>
        </p:txBody>
      </p:sp>
      <p:pic>
        <p:nvPicPr>
          <p:cNvPr id="4" name="Picture 4">
            <a:extLst>
              <a:ext uri="{FF2B5EF4-FFF2-40B4-BE49-F238E27FC236}">
                <a16:creationId xmlns:a16="http://schemas.microsoft.com/office/drawing/2014/main" id="{8E1C9D9E-B20C-4BF0-968E-55D5F36C68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0803" y="984257"/>
            <a:ext cx="4575296" cy="52005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807FFB1-879E-44EB-B29F-A9F41C3E4AC5}"/>
              </a:ext>
            </a:extLst>
          </p:cNvPr>
          <p:cNvSpPr txBox="1"/>
          <p:nvPr/>
        </p:nvSpPr>
        <p:spPr>
          <a:xfrm>
            <a:off x="5400803" y="6219348"/>
            <a:ext cx="1197828" cy="369332"/>
          </a:xfrm>
          <a:prstGeom prst="rect">
            <a:avLst/>
          </a:prstGeom>
          <a:noFill/>
        </p:spPr>
        <p:txBody>
          <a:bodyPr wrap="none" rtlCol="0">
            <a:spAutoFit/>
          </a:bodyPr>
          <a:lstStyle/>
          <a:p>
            <a:r>
              <a:rPr lang="en-US" dirty="0"/>
              <a:t>Wikipedia</a:t>
            </a:r>
          </a:p>
        </p:txBody>
      </p:sp>
    </p:spTree>
    <p:extLst>
      <p:ext uri="{BB962C8B-B14F-4D97-AF65-F5344CB8AC3E}">
        <p14:creationId xmlns:p14="http://schemas.microsoft.com/office/powerpoint/2010/main" val="1330925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BC858-82C2-4172-AB40-11F740CDC5BF}"/>
              </a:ext>
            </a:extLst>
          </p:cNvPr>
          <p:cNvSpPr>
            <a:spLocks noGrp="1"/>
          </p:cNvSpPr>
          <p:nvPr>
            <p:ph type="title"/>
          </p:nvPr>
        </p:nvSpPr>
        <p:spPr/>
        <p:txBody>
          <a:bodyPr/>
          <a:lstStyle/>
          <a:p>
            <a:r>
              <a:rPr lang="en-US" dirty="0"/>
              <a:t>Most heavily weighted weights</a:t>
            </a:r>
          </a:p>
        </p:txBody>
      </p:sp>
      <p:graphicFrame>
        <p:nvGraphicFramePr>
          <p:cNvPr id="4" name="Table 4">
            <a:extLst>
              <a:ext uri="{FF2B5EF4-FFF2-40B4-BE49-F238E27FC236}">
                <a16:creationId xmlns:a16="http://schemas.microsoft.com/office/drawing/2014/main" id="{E571A8DC-B5C8-4828-8E4D-0B26DFBA5D39}"/>
              </a:ext>
            </a:extLst>
          </p:cNvPr>
          <p:cNvGraphicFramePr>
            <a:graphicFrameLocks noGrp="1"/>
          </p:cNvGraphicFramePr>
          <p:nvPr>
            <p:extLst>
              <p:ext uri="{D42A27DB-BD31-4B8C-83A1-F6EECF244321}">
                <p14:modId xmlns:p14="http://schemas.microsoft.com/office/powerpoint/2010/main" val="3526608497"/>
              </p:ext>
            </p:extLst>
          </p:nvPr>
        </p:nvGraphicFramePr>
        <p:xfrm>
          <a:off x="1099366" y="1880160"/>
          <a:ext cx="4077398" cy="2225040"/>
        </p:xfrm>
        <a:graphic>
          <a:graphicData uri="http://schemas.openxmlformats.org/drawingml/2006/table">
            <a:tbl>
              <a:tblPr firstRow="1" bandRow="1">
                <a:tableStyleId>{5C22544A-7EE6-4342-B048-85BDC9FD1C3A}</a:tableStyleId>
              </a:tblPr>
              <a:tblGrid>
                <a:gridCol w="2038699">
                  <a:extLst>
                    <a:ext uri="{9D8B030D-6E8A-4147-A177-3AD203B41FA5}">
                      <a16:colId xmlns:a16="http://schemas.microsoft.com/office/drawing/2014/main" val="1034532293"/>
                    </a:ext>
                  </a:extLst>
                </a:gridCol>
                <a:gridCol w="2038699">
                  <a:extLst>
                    <a:ext uri="{9D8B030D-6E8A-4147-A177-3AD203B41FA5}">
                      <a16:colId xmlns:a16="http://schemas.microsoft.com/office/drawing/2014/main" val="1343687535"/>
                    </a:ext>
                  </a:extLst>
                </a:gridCol>
              </a:tblGrid>
              <a:tr h="370840">
                <a:tc>
                  <a:txBody>
                    <a:bodyPr/>
                    <a:lstStyle/>
                    <a:p>
                      <a:pPr algn="ctr"/>
                      <a:r>
                        <a:rPr lang="en-US" dirty="0">
                          <a:solidFill>
                            <a:schemeClr val="bg1"/>
                          </a:solidFill>
                        </a:rPr>
                        <a:t>Name</a:t>
                      </a:r>
                    </a:p>
                  </a:txBody>
                  <a:tcPr anchor="ctr"/>
                </a:tc>
                <a:tc>
                  <a:txBody>
                    <a:bodyPr/>
                    <a:lstStyle/>
                    <a:p>
                      <a:pPr algn="ctr"/>
                      <a:r>
                        <a:rPr lang="en-US" dirty="0">
                          <a:solidFill>
                            <a:schemeClr val="bg1"/>
                          </a:solidFill>
                        </a:rPr>
                        <a:t>Coefficient</a:t>
                      </a:r>
                    </a:p>
                  </a:txBody>
                  <a:tcPr anchor="ctr"/>
                </a:tc>
                <a:extLst>
                  <a:ext uri="{0D108BD9-81ED-4DB2-BD59-A6C34878D82A}">
                    <a16:rowId xmlns:a16="http://schemas.microsoft.com/office/drawing/2014/main" val="2215048839"/>
                  </a:ext>
                </a:extLst>
              </a:tr>
              <a:tr h="370840">
                <a:tc>
                  <a:txBody>
                    <a:bodyPr/>
                    <a:lstStyle/>
                    <a:p>
                      <a:pPr algn="ctr"/>
                      <a:r>
                        <a:rPr lang="en-US" sz="1800" kern="1200" dirty="0">
                          <a:solidFill>
                            <a:schemeClr val="dk1"/>
                          </a:solidFill>
                          <a:latin typeface="+mn-lt"/>
                          <a:ea typeface="+mn-ea"/>
                          <a:cs typeface="+mn-cs"/>
                        </a:rPr>
                        <a:t>66000_at</a:t>
                      </a:r>
                    </a:p>
                  </a:txBody>
                  <a:tcPr anchor="ctr"/>
                </a:tc>
                <a:tc>
                  <a:txBody>
                    <a:bodyPr/>
                    <a:lstStyle/>
                    <a:p>
                      <a:pPr marL="0" algn="ctr" defTabSz="457200" rtl="0" eaLnBrk="1" fontAlgn="b" latinLnBrk="0" hangingPunct="1"/>
                      <a:r>
                        <a:rPr lang="en-US" sz="1800" kern="1200" dirty="0">
                          <a:solidFill>
                            <a:schemeClr val="dk1"/>
                          </a:solidFill>
                          <a:latin typeface="+mn-lt"/>
                          <a:ea typeface="+mn-ea"/>
                          <a:cs typeface="+mn-cs"/>
                        </a:rPr>
                        <a:t>0.100164</a:t>
                      </a:r>
                    </a:p>
                  </a:txBody>
                  <a:tcPr marL="9525" marR="9525" marT="9525" marB="0" anchor="ctr"/>
                </a:tc>
                <a:extLst>
                  <a:ext uri="{0D108BD9-81ED-4DB2-BD59-A6C34878D82A}">
                    <a16:rowId xmlns:a16="http://schemas.microsoft.com/office/drawing/2014/main" val="695522047"/>
                  </a:ext>
                </a:extLst>
              </a:tr>
              <a:tr h="370840">
                <a:tc>
                  <a:txBody>
                    <a:bodyPr/>
                    <a:lstStyle/>
                    <a:p>
                      <a:pPr algn="ctr"/>
                      <a:r>
                        <a:rPr lang="en-US" dirty="0"/>
                        <a:t>2706_at</a:t>
                      </a:r>
                    </a:p>
                  </a:txBody>
                  <a:tcPr anchor="ctr"/>
                </a:tc>
                <a:tc>
                  <a:txBody>
                    <a:bodyPr/>
                    <a:lstStyle/>
                    <a:p>
                      <a:pPr marL="0" algn="ctr" defTabSz="457200" rtl="0" eaLnBrk="1" fontAlgn="b" latinLnBrk="0" hangingPunct="1"/>
                      <a:r>
                        <a:rPr lang="en-US" sz="1800" kern="1200" dirty="0">
                          <a:solidFill>
                            <a:schemeClr val="dk1"/>
                          </a:solidFill>
                          <a:latin typeface="+mn-lt"/>
                          <a:ea typeface="+mn-ea"/>
                          <a:cs typeface="+mn-cs"/>
                        </a:rPr>
                        <a:t>0.091647</a:t>
                      </a:r>
                    </a:p>
                  </a:txBody>
                  <a:tcPr marL="9525" marR="9525" marT="9525" marB="0" anchor="ctr"/>
                </a:tc>
                <a:extLst>
                  <a:ext uri="{0D108BD9-81ED-4DB2-BD59-A6C34878D82A}">
                    <a16:rowId xmlns:a16="http://schemas.microsoft.com/office/drawing/2014/main" val="2134526040"/>
                  </a:ext>
                </a:extLst>
              </a:tr>
              <a:tr h="370840">
                <a:tc>
                  <a:txBody>
                    <a:bodyPr/>
                    <a:lstStyle/>
                    <a:p>
                      <a:pPr algn="ctr"/>
                      <a:r>
                        <a:rPr lang="en-US" dirty="0"/>
                        <a:t>158809_at</a:t>
                      </a:r>
                    </a:p>
                  </a:txBody>
                  <a:tcPr anchor="ctr"/>
                </a:tc>
                <a:tc>
                  <a:txBody>
                    <a:bodyPr/>
                    <a:lstStyle/>
                    <a:p>
                      <a:pPr marL="0" algn="ctr" defTabSz="457200" rtl="0" eaLnBrk="1" fontAlgn="b" latinLnBrk="0" hangingPunct="1"/>
                      <a:r>
                        <a:rPr lang="en-US" sz="1800" kern="1200" dirty="0">
                          <a:solidFill>
                            <a:schemeClr val="dk1"/>
                          </a:solidFill>
                          <a:latin typeface="+mn-lt"/>
                          <a:ea typeface="+mn-ea"/>
                          <a:cs typeface="+mn-cs"/>
                        </a:rPr>
                        <a:t>0.088469</a:t>
                      </a:r>
                    </a:p>
                  </a:txBody>
                  <a:tcPr marL="9525" marR="9525" marT="9525" marB="0" anchor="ctr"/>
                </a:tc>
                <a:extLst>
                  <a:ext uri="{0D108BD9-81ED-4DB2-BD59-A6C34878D82A}">
                    <a16:rowId xmlns:a16="http://schemas.microsoft.com/office/drawing/2014/main" val="3155968656"/>
                  </a:ext>
                </a:extLst>
              </a:tr>
              <a:tr h="370840">
                <a:tc>
                  <a:txBody>
                    <a:bodyPr/>
                    <a:lstStyle/>
                    <a:p>
                      <a:pPr algn="ctr"/>
                      <a:r>
                        <a:rPr lang="en-US" dirty="0"/>
                        <a:t>100130703_at</a:t>
                      </a:r>
                    </a:p>
                  </a:txBody>
                  <a:tcPr anchor="ctr"/>
                </a:tc>
                <a:tc>
                  <a:txBody>
                    <a:bodyPr/>
                    <a:lstStyle/>
                    <a:p>
                      <a:pPr marL="0" algn="ctr" defTabSz="457200" rtl="0" eaLnBrk="1" fontAlgn="b" latinLnBrk="0" hangingPunct="1"/>
                      <a:r>
                        <a:rPr lang="en-US" sz="1800" kern="1200" dirty="0">
                          <a:solidFill>
                            <a:schemeClr val="dk1"/>
                          </a:solidFill>
                          <a:latin typeface="+mn-lt"/>
                          <a:ea typeface="+mn-ea"/>
                          <a:cs typeface="+mn-cs"/>
                        </a:rPr>
                        <a:t>0.083912</a:t>
                      </a:r>
                    </a:p>
                  </a:txBody>
                  <a:tcPr marL="9525" marR="9525" marT="9525" marB="0" anchor="ctr"/>
                </a:tc>
                <a:extLst>
                  <a:ext uri="{0D108BD9-81ED-4DB2-BD59-A6C34878D82A}">
                    <a16:rowId xmlns:a16="http://schemas.microsoft.com/office/drawing/2014/main" val="2897230636"/>
                  </a:ext>
                </a:extLst>
              </a:tr>
              <a:tr h="370840">
                <a:tc>
                  <a:txBody>
                    <a:bodyPr/>
                    <a:lstStyle/>
                    <a:p>
                      <a:pPr algn="ctr"/>
                      <a:r>
                        <a:rPr lang="en-US" dirty="0"/>
                        <a:t>9518_at</a:t>
                      </a:r>
                    </a:p>
                  </a:txBody>
                  <a:tcPr anchor="ctr"/>
                </a:tc>
                <a:tc>
                  <a:txBody>
                    <a:bodyPr/>
                    <a:lstStyle/>
                    <a:p>
                      <a:pPr marL="0" algn="ctr" defTabSz="457200" rtl="0" eaLnBrk="1" fontAlgn="b" latinLnBrk="0" hangingPunct="1"/>
                      <a:r>
                        <a:rPr lang="en-US" sz="1800" kern="1200" dirty="0">
                          <a:solidFill>
                            <a:schemeClr val="dk1"/>
                          </a:solidFill>
                          <a:latin typeface="+mn-lt"/>
                          <a:ea typeface="+mn-ea"/>
                          <a:cs typeface="+mn-cs"/>
                        </a:rPr>
                        <a:t>0.083138</a:t>
                      </a:r>
                    </a:p>
                  </a:txBody>
                  <a:tcPr marL="9525" marR="9525" marT="9525" marB="0" anchor="ctr"/>
                </a:tc>
                <a:extLst>
                  <a:ext uri="{0D108BD9-81ED-4DB2-BD59-A6C34878D82A}">
                    <a16:rowId xmlns:a16="http://schemas.microsoft.com/office/drawing/2014/main" val="1171829909"/>
                  </a:ext>
                </a:extLst>
              </a:tr>
            </a:tbl>
          </a:graphicData>
        </a:graphic>
      </p:graphicFrame>
      <p:graphicFrame>
        <p:nvGraphicFramePr>
          <p:cNvPr id="5" name="Table 4">
            <a:extLst>
              <a:ext uri="{FF2B5EF4-FFF2-40B4-BE49-F238E27FC236}">
                <a16:creationId xmlns:a16="http://schemas.microsoft.com/office/drawing/2014/main" id="{A321CB6D-99AF-48A2-8213-80C0E04EB8F5}"/>
              </a:ext>
            </a:extLst>
          </p:cNvPr>
          <p:cNvGraphicFramePr>
            <a:graphicFrameLocks noGrp="1"/>
          </p:cNvGraphicFramePr>
          <p:nvPr>
            <p:extLst>
              <p:ext uri="{D42A27DB-BD31-4B8C-83A1-F6EECF244321}">
                <p14:modId xmlns:p14="http://schemas.microsoft.com/office/powerpoint/2010/main" val="1970232272"/>
              </p:ext>
            </p:extLst>
          </p:nvPr>
        </p:nvGraphicFramePr>
        <p:xfrm>
          <a:off x="1099366" y="4496890"/>
          <a:ext cx="4077398" cy="2219960"/>
        </p:xfrm>
        <a:graphic>
          <a:graphicData uri="http://schemas.openxmlformats.org/drawingml/2006/table">
            <a:tbl>
              <a:tblPr firstRow="1" bandRow="1">
                <a:tableStyleId>{5C22544A-7EE6-4342-B048-85BDC9FD1C3A}</a:tableStyleId>
              </a:tblPr>
              <a:tblGrid>
                <a:gridCol w="2038699">
                  <a:extLst>
                    <a:ext uri="{9D8B030D-6E8A-4147-A177-3AD203B41FA5}">
                      <a16:colId xmlns:a16="http://schemas.microsoft.com/office/drawing/2014/main" val="1034532293"/>
                    </a:ext>
                  </a:extLst>
                </a:gridCol>
                <a:gridCol w="2038699">
                  <a:extLst>
                    <a:ext uri="{9D8B030D-6E8A-4147-A177-3AD203B41FA5}">
                      <a16:colId xmlns:a16="http://schemas.microsoft.com/office/drawing/2014/main" val="1343687535"/>
                    </a:ext>
                  </a:extLst>
                </a:gridCol>
              </a:tblGrid>
              <a:tr h="0">
                <a:tc>
                  <a:txBody>
                    <a:bodyPr/>
                    <a:lstStyle/>
                    <a:p>
                      <a:pPr algn="ctr"/>
                      <a:r>
                        <a:rPr lang="en-US" dirty="0">
                          <a:solidFill>
                            <a:schemeClr val="bg1"/>
                          </a:solidFill>
                        </a:rPr>
                        <a:t>Name</a:t>
                      </a:r>
                    </a:p>
                  </a:txBody>
                  <a:tcPr anchor="ctr"/>
                </a:tc>
                <a:tc>
                  <a:txBody>
                    <a:bodyPr/>
                    <a:lstStyle/>
                    <a:p>
                      <a:pPr algn="ctr"/>
                      <a:r>
                        <a:rPr lang="en-US" dirty="0">
                          <a:solidFill>
                            <a:schemeClr val="bg1"/>
                          </a:solidFill>
                        </a:rPr>
                        <a:t>Coefficient</a:t>
                      </a:r>
                    </a:p>
                  </a:txBody>
                  <a:tcPr anchor="ctr"/>
                </a:tc>
                <a:extLst>
                  <a:ext uri="{0D108BD9-81ED-4DB2-BD59-A6C34878D82A}">
                    <a16:rowId xmlns:a16="http://schemas.microsoft.com/office/drawing/2014/main" val="2215048839"/>
                  </a:ext>
                </a:extLst>
              </a:tr>
              <a:tr h="370840">
                <a:tc>
                  <a:txBody>
                    <a:bodyPr/>
                    <a:lstStyle/>
                    <a:p>
                      <a:pPr algn="ctr"/>
                      <a:r>
                        <a:rPr lang="en-US" sz="1800" kern="1200" dirty="0">
                          <a:solidFill>
                            <a:schemeClr val="dk1"/>
                          </a:solidFill>
                          <a:latin typeface="+mn-lt"/>
                          <a:ea typeface="+mn-ea"/>
                          <a:cs typeface="+mn-cs"/>
                        </a:rPr>
                        <a:t>285299_at</a:t>
                      </a:r>
                    </a:p>
                  </a:txBody>
                  <a:tcPr anchor="ctr"/>
                </a:tc>
                <a:tc>
                  <a:txBody>
                    <a:bodyPr/>
                    <a:lstStyle/>
                    <a:p>
                      <a:pPr algn="ctr"/>
                      <a:r>
                        <a:rPr lang="en-US" dirty="0"/>
                        <a:t>-0.073488877</a:t>
                      </a:r>
                    </a:p>
                  </a:txBody>
                  <a:tcPr anchor="ctr"/>
                </a:tc>
                <a:extLst>
                  <a:ext uri="{0D108BD9-81ED-4DB2-BD59-A6C34878D82A}">
                    <a16:rowId xmlns:a16="http://schemas.microsoft.com/office/drawing/2014/main" val="695522047"/>
                  </a:ext>
                </a:extLst>
              </a:tr>
              <a:tr h="370840">
                <a:tc>
                  <a:txBody>
                    <a:bodyPr/>
                    <a:lstStyle/>
                    <a:p>
                      <a:pPr algn="ctr"/>
                      <a:r>
                        <a:rPr lang="en-US" dirty="0"/>
                        <a:t>388951_at</a:t>
                      </a:r>
                    </a:p>
                  </a:txBody>
                  <a:tcPr anchor="ctr"/>
                </a:tc>
                <a:tc>
                  <a:txBody>
                    <a:bodyPr/>
                    <a:lstStyle/>
                    <a:p>
                      <a:pPr algn="ctr"/>
                      <a:r>
                        <a:rPr lang="en-US" dirty="0"/>
                        <a:t>-0.074094855</a:t>
                      </a:r>
                    </a:p>
                  </a:txBody>
                  <a:tcPr anchor="ctr"/>
                </a:tc>
                <a:extLst>
                  <a:ext uri="{0D108BD9-81ED-4DB2-BD59-A6C34878D82A}">
                    <a16:rowId xmlns:a16="http://schemas.microsoft.com/office/drawing/2014/main" val="2134526040"/>
                  </a:ext>
                </a:extLst>
              </a:tr>
              <a:tr h="370840">
                <a:tc>
                  <a:txBody>
                    <a:bodyPr/>
                    <a:lstStyle/>
                    <a:p>
                      <a:pPr algn="ctr"/>
                      <a:r>
                        <a:rPr lang="en-US" dirty="0"/>
                        <a:t>51673_at</a:t>
                      </a:r>
                    </a:p>
                  </a:txBody>
                  <a:tcPr anchor="ctr"/>
                </a:tc>
                <a:tc>
                  <a:txBody>
                    <a:bodyPr/>
                    <a:lstStyle/>
                    <a:p>
                      <a:pPr algn="ctr"/>
                      <a:r>
                        <a:rPr lang="en-US" dirty="0"/>
                        <a:t>-0.079185137</a:t>
                      </a:r>
                    </a:p>
                  </a:txBody>
                  <a:tcPr anchor="ctr"/>
                </a:tc>
                <a:extLst>
                  <a:ext uri="{0D108BD9-81ED-4DB2-BD59-A6C34878D82A}">
                    <a16:rowId xmlns:a16="http://schemas.microsoft.com/office/drawing/2014/main" val="3155968656"/>
                  </a:ext>
                </a:extLst>
              </a:tr>
              <a:tr h="370840">
                <a:tc>
                  <a:txBody>
                    <a:bodyPr/>
                    <a:lstStyle/>
                    <a:p>
                      <a:pPr algn="ctr"/>
                      <a:r>
                        <a:rPr lang="en-US" dirty="0"/>
                        <a:t>7266_at</a:t>
                      </a:r>
                    </a:p>
                  </a:txBody>
                  <a:tcPr anchor="ctr"/>
                </a:tc>
                <a:tc>
                  <a:txBody>
                    <a:bodyPr/>
                    <a:lstStyle/>
                    <a:p>
                      <a:pPr algn="ctr"/>
                      <a:r>
                        <a:rPr lang="en-US" dirty="0"/>
                        <a:t>-0.144620158</a:t>
                      </a:r>
                    </a:p>
                  </a:txBody>
                  <a:tcPr anchor="ctr"/>
                </a:tc>
                <a:extLst>
                  <a:ext uri="{0D108BD9-81ED-4DB2-BD59-A6C34878D82A}">
                    <a16:rowId xmlns:a16="http://schemas.microsoft.com/office/drawing/2014/main" val="2897230636"/>
                  </a:ext>
                </a:extLst>
              </a:tr>
              <a:tr h="370840">
                <a:tc>
                  <a:txBody>
                    <a:bodyPr/>
                    <a:lstStyle/>
                    <a:p>
                      <a:pPr algn="ctr"/>
                      <a:r>
                        <a:rPr lang="en-US" dirty="0"/>
                        <a:t>56884_at</a:t>
                      </a:r>
                    </a:p>
                  </a:txBody>
                  <a:tcPr anchor="ctr"/>
                </a:tc>
                <a:tc>
                  <a:txBody>
                    <a:bodyPr/>
                    <a:lstStyle/>
                    <a:p>
                      <a:pPr algn="ctr"/>
                      <a:r>
                        <a:rPr lang="en-US" dirty="0"/>
                        <a:t>-0.205755898</a:t>
                      </a:r>
                    </a:p>
                  </a:txBody>
                  <a:tcPr anchor="ctr"/>
                </a:tc>
                <a:extLst>
                  <a:ext uri="{0D108BD9-81ED-4DB2-BD59-A6C34878D82A}">
                    <a16:rowId xmlns:a16="http://schemas.microsoft.com/office/drawing/2014/main" val="1171829909"/>
                  </a:ext>
                </a:extLst>
              </a:tr>
            </a:tbl>
          </a:graphicData>
        </a:graphic>
      </p:graphicFrame>
      <p:sp>
        <p:nvSpPr>
          <p:cNvPr id="6" name="TextBox 5">
            <a:extLst>
              <a:ext uri="{FF2B5EF4-FFF2-40B4-BE49-F238E27FC236}">
                <a16:creationId xmlns:a16="http://schemas.microsoft.com/office/drawing/2014/main" id="{5850B5FB-E432-49DC-BCA3-45E55DC9A52D}"/>
              </a:ext>
            </a:extLst>
          </p:cNvPr>
          <p:cNvSpPr txBox="1"/>
          <p:nvPr/>
        </p:nvSpPr>
        <p:spPr>
          <a:xfrm>
            <a:off x="1099366" y="1365294"/>
            <a:ext cx="4077398" cy="369332"/>
          </a:xfrm>
          <a:prstGeom prst="rect">
            <a:avLst/>
          </a:prstGeom>
          <a:noFill/>
        </p:spPr>
        <p:txBody>
          <a:bodyPr wrap="square" rtlCol="0">
            <a:spAutoFit/>
          </a:bodyPr>
          <a:lstStyle/>
          <a:p>
            <a:pPr algn="ctr"/>
            <a:r>
              <a:rPr lang="en-US" dirty="0"/>
              <a:t>MDS</a:t>
            </a:r>
          </a:p>
        </p:txBody>
      </p:sp>
      <p:graphicFrame>
        <p:nvGraphicFramePr>
          <p:cNvPr id="7" name="Table 4">
            <a:extLst>
              <a:ext uri="{FF2B5EF4-FFF2-40B4-BE49-F238E27FC236}">
                <a16:creationId xmlns:a16="http://schemas.microsoft.com/office/drawing/2014/main" id="{124DBBAE-DCE3-47AF-9261-72EBF761BB10}"/>
              </a:ext>
            </a:extLst>
          </p:cNvPr>
          <p:cNvGraphicFramePr>
            <a:graphicFrameLocks noGrp="1"/>
          </p:cNvGraphicFramePr>
          <p:nvPr>
            <p:extLst>
              <p:ext uri="{D42A27DB-BD31-4B8C-83A1-F6EECF244321}">
                <p14:modId xmlns:p14="http://schemas.microsoft.com/office/powerpoint/2010/main" val="3017488314"/>
              </p:ext>
            </p:extLst>
          </p:nvPr>
        </p:nvGraphicFramePr>
        <p:xfrm>
          <a:off x="5427717" y="1880160"/>
          <a:ext cx="4077398" cy="2225040"/>
        </p:xfrm>
        <a:graphic>
          <a:graphicData uri="http://schemas.openxmlformats.org/drawingml/2006/table">
            <a:tbl>
              <a:tblPr firstRow="1" bandRow="1">
                <a:tableStyleId>{5C22544A-7EE6-4342-B048-85BDC9FD1C3A}</a:tableStyleId>
              </a:tblPr>
              <a:tblGrid>
                <a:gridCol w="2038699">
                  <a:extLst>
                    <a:ext uri="{9D8B030D-6E8A-4147-A177-3AD203B41FA5}">
                      <a16:colId xmlns:a16="http://schemas.microsoft.com/office/drawing/2014/main" val="1034532293"/>
                    </a:ext>
                  </a:extLst>
                </a:gridCol>
                <a:gridCol w="2038699">
                  <a:extLst>
                    <a:ext uri="{9D8B030D-6E8A-4147-A177-3AD203B41FA5}">
                      <a16:colId xmlns:a16="http://schemas.microsoft.com/office/drawing/2014/main" val="1343687535"/>
                    </a:ext>
                  </a:extLst>
                </a:gridCol>
              </a:tblGrid>
              <a:tr h="370840">
                <a:tc>
                  <a:txBody>
                    <a:bodyPr/>
                    <a:lstStyle/>
                    <a:p>
                      <a:pPr algn="ctr"/>
                      <a:r>
                        <a:rPr lang="en-US" dirty="0">
                          <a:solidFill>
                            <a:schemeClr val="bg1"/>
                          </a:solidFill>
                        </a:rPr>
                        <a:t>Name</a:t>
                      </a:r>
                    </a:p>
                  </a:txBody>
                  <a:tcPr anchor="ctr"/>
                </a:tc>
                <a:tc>
                  <a:txBody>
                    <a:bodyPr/>
                    <a:lstStyle/>
                    <a:p>
                      <a:pPr algn="ctr"/>
                      <a:r>
                        <a:rPr lang="en-US" dirty="0">
                          <a:solidFill>
                            <a:schemeClr val="bg1"/>
                          </a:solidFill>
                        </a:rPr>
                        <a:t>Coefficient</a:t>
                      </a:r>
                    </a:p>
                  </a:txBody>
                  <a:tcPr anchor="ctr"/>
                </a:tc>
                <a:extLst>
                  <a:ext uri="{0D108BD9-81ED-4DB2-BD59-A6C34878D82A}">
                    <a16:rowId xmlns:a16="http://schemas.microsoft.com/office/drawing/2014/main" val="2215048839"/>
                  </a:ext>
                </a:extLst>
              </a:tr>
              <a:tr h="370840">
                <a:tc>
                  <a:txBody>
                    <a:bodyPr/>
                    <a:lstStyle/>
                    <a:p>
                      <a:pPr marL="0" algn="ctr" defTabSz="457200" rtl="0" eaLnBrk="1" fontAlgn="b" latinLnBrk="0" hangingPunct="1"/>
                      <a:r>
                        <a:rPr lang="en-US" sz="1800" kern="1200" dirty="0">
                          <a:solidFill>
                            <a:schemeClr val="dk1"/>
                          </a:solidFill>
                          <a:latin typeface="+mn-lt"/>
                          <a:ea typeface="+mn-ea"/>
                          <a:cs typeface="+mn-cs"/>
                        </a:rPr>
                        <a:t>27033_at</a:t>
                      </a:r>
                    </a:p>
                  </a:txBody>
                  <a:tcPr marL="9525" marR="9525" marT="9525" marB="0" anchor="ctr"/>
                </a:tc>
                <a:tc>
                  <a:txBody>
                    <a:bodyPr/>
                    <a:lstStyle/>
                    <a:p>
                      <a:pPr marL="0" algn="ctr" defTabSz="457200" rtl="0" eaLnBrk="1" fontAlgn="b" latinLnBrk="0" hangingPunct="1"/>
                      <a:r>
                        <a:rPr lang="en-US" sz="1800" kern="1200">
                          <a:solidFill>
                            <a:schemeClr val="dk1"/>
                          </a:solidFill>
                          <a:latin typeface="+mn-lt"/>
                          <a:ea typeface="+mn-ea"/>
                          <a:cs typeface="+mn-cs"/>
                        </a:rPr>
                        <a:t>0.079577</a:t>
                      </a:r>
                    </a:p>
                  </a:txBody>
                  <a:tcPr marL="9525" marR="9525" marT="9525" marB="0" anchor="ctr"/>
                </a:tc>
                <a:extLst>
                  <a:ext uri="{0D108BD9-81ED-4DB2-BD59-A6C34878D82A}">
                    <a16:rowId xmlns:a16="http://schemas.microsoft.com/office/drawing/2014/main" val="695522047"/>
                  </a:ext>
                </a:extLst>
              </a:tr>
              <a:tr h="370840">
                <a:tc>
                  <a:txBody>
                    <a:bodyPr/>
                    <a:lstStyle/>
                    <a:p>
                      <a:pPr marL="0" algn="ctr" defTabSz="457200" rtl="0" eaLnBrk="1" fontAlgn="b" latinLnBrk="0" hangingPunct="1"/>
                      <a:r>
                        <a:rPr lang="en-US" sz="1800" kern="1200" dirty="0">
                          <a:solidFill>
                            <a:schemeClr val="dk1"/>
                          </a:solidFill>
                          <a:latin typeface="+mn-lt"/>
                          <a:ea typeface="+mn-ea"/>
                          <a:cs typeface="+mn-cs"/>
                        </a:rPr>
                        <a:t>130367_at</a:t>
                      </a:r>
                    </a:p>
                  </a:txBody>
                  <a:tcPr marL="9525" marR="9525" marT="9525" marB="0" anchor="ctr"/>
                </a:tc>
                <a:tc>
                  <a:txBody>
                    <a:bodyPr/>
                    <a:lstStyle/>
                    <a:p>
                      <a:pPr marL="0" algn="ctr" defTabSz="457200" rtl="0" eaLnBrk="1" fontAlgn="b" latinLnBrk="0" hangingPunct="1"/>
                      <a:r>
                        <a:rPr lang="en-US" sz="1800" kern="1200" dirty="0">
                          <a:solidFill>
                            <a:schemeClr val="dk1"/>
                          </a:solidFill>
                          <a:latin typeface="+mn-lt"/>
                          <a:ea typeface="+mn-ea"/>
                          <a:cs typeface="+mn-cs"/>
                        </a:rPr>
                        <a:t>0.067018</a:t>
                      </a:r>
                    </a:p>
                  </a:txBody>
                  <a:tcPr marL="9525" marR="9525" marT="9525" marB="0" anchor="ctr"/>
                </a:tc>
                <a:extLst>
                  <a:ext uri="{0D108BD9-81ED-4DB2-BD59-A6C34878D82A}">
                    <a16:rowId xmlns:a16="http://schemas.microsoft.com/office/drawing/2014/main" val="2134526040"/>
                  </a:ext>
                </a:extLst>
              </a:tr>
              <a:tr h="370840">
                <a:tc>
                  <a:txBody>
                    <a:bodyPr/>
                    <a:lstStyle/>
                    <a:p>
                      <a:pPr marL="0" algn="ctr" defTabSz="457200" rtl="0" eaLnBrk="1" fontAlgn="b" latinLnBrk="0" hangingPunct="1"/>
                      <a:r>
                        <a:rPr lang="en-US" sz="1800" kern="1200" dirty="0">
                          <a:solidFill>
                            <a:schemeClr val="dk1"/>
                          </a:solidFill>
                          <a:latin typeface="+mn-lt"/>
                          <a:ea typeface="+mn-ea"/>
                          <a:cs typeface="+mn-cs"/>
                        </a:rPr>
                        <a:t>5923_at</a:t>
                      </a:r>
                    </a:p>
                  </a:txBody>
                  <a:tcPr marL="9525" marR="9525" marT="9525" marB="0" anchor="ctr"/>
                </a:tc>
                <a:tc>
                  <a:txBody>
                    <a:bodyPr/>
                    <a:lstStyle/>
                    <a:p>
                      <a:pPr marL="0" algn="ctr" defTabSz="457200" rtl="0" eaLnBrk="1" fontAlgn="b" latinLnBrk="0" hangingPunct="1"/>
                      <a:r>
                        <a:rPr lang="en-US" sz="1800" kern="1200" dirty="0">
                          <a:solidFill>
                            <a:schemeClr val="dk1"/>
                          </a:solidFill>
                          <a:latin typeface="+mn-lt"/>
                          <a:ea typeface="+mn-ea"/>
                          <a:cs typeface="+mn-cs"/>
                        </a:rPr>
                        <a:t>0.052974</a:t>
                      </a:r>
                    </a:p>
                  </a:txBody>
                  <a:tcPr marL="9525" marR="9525" marT="9525" marB="0" anchor="ctr"/>
                </a:tc>
                <a:extLst>
                  <a:ext uri="{0D108BD9-81ED-4DB2-BD59-A6C34878D82A}">
                    <a16:rowId xmlns:a16="http://schemas.microsoft.com/office/drawing/2014/main" val="3155968656"/>
                  </a:ext>
                </a:extLst>
              </a:tr>
              <a:tr h="370840">
                <a:tc>
                  <a:txBody>
                    <a:bodyPr/>
                    <a:lstStyle/>
                    <a:p>
                      <a:pPr marL="0" algn="ctr" defTabSz="457200" rtl="0" eaLnBrk="1" fontAlgn="b" latinLnBrk="0" hangingPunct="1"/>
                      <a:r>
                        <a:rPr lang="en-US" sz="1800" kern="1200">
                          <a:solidFill>
                            <a:schemeClr val="dk1"/>
                          </a:solidFill>
                          <a:latin typeface="+mn-lt"/>
                          <a:ea typeface="+mn-ea"/>
                          <a:cs typeface="+mn-cs"/>
                        </a:rPr>
                        <a:t>81537_at</a:t>
                      </a:r>
                    </a:p>
                  </a:txBody>
                  <a:tcPr marL="9525" marR="9525" marT="9525" marB="0" anchor="ctr"/>
                </a:tc>
                <a:tc>
                  <a:txBody>
                    <a:bodyPr/>
                    <a:lstStyle/>
                    <a:p>
                      <a:pPr marL="0" algn="ctr" defTabSz="457200" rtl="0" eaLnBrk="1" fontAlgn="b" latinLnBrk="0" hangingPunct="1"/>
                      <a:r>
                        <a:rPr lang="en-US" sz="1800" kern="1200" dirty="0">
                          <a:solidFill>
                            <a:schemeClr val="dk1"/>
                          </a:solidFill>
                          <a:latin typeface="+mn-lt"/>
                          <a:ea typeface="+mn-ea"/>
                          <a:cs typeface="+mn-cs"/>
                        </a:rPr>
                        <a:t>0.043758</a:t>
                      </a:r>
                    </a:p>
                  </a:txBody>
                  <a:tcPr marL="9525" marR="9525" marT="9525" marB="0" anchor="ctr"/>
                </a:tc>
                <a:extLst>
                  <a:ext uri="{0D108BD9-81ED-4DB2-BD59-A6C34878D82A}">
                    <a16:rowId xmlns:a16="http://schemas.microsoft.com/office/drawing/2014/main" val="2897230636"/>
                  </a:ext>
                </a:extLst>
              </a:tr>
              <a:tr h="370840">
                <a:tc>
                  <a:txBody>
                    <a:bodyPr/>
                    <a:lstStyle/>
                    <a:p>
                      <a:pPr marL="0" algn="ctr" defTabSz="457200" rtl="0" eaLnBrk="1" fontAlgn="b" latinLnBrk="0" hangingPunct="1"/>
                      <a:r>
                        <a:rPr lang="en-US" sz="1800" kern="1200">
                          <a:solidFill>
                            <a:schemeClr val="dk1"/>
                          </a:solidFill>
                          <a:latin typeface="+mn-lt"/>
                          <a:ea typeface="+mn-ea"/>
                          <a:cs typeface="+mn-cs"/>
                        </a:rPr>
                        <a:t>2823_at</a:t>
                      </a:r>
                    </a:p>
                  </a:txBody>
                  <a:tcPr marL="9525" marR="9525" marT="9525" marB="0" anchor="ctr"/>
                </a:tc>
                <a:tc>
                  <a:txBody>
                    <a:bodyPr/>
                    <a:lstStyle/>
                    <a:p>
                      <a:pPr marL="0" algn="ctr" defTabSz="457200" rtl="0" eaLnBrk="1" fontAlgn="b" latinLnBrk="0" hangingPunct="1"/>
                      <a:r>
                        <a:rPr lang="en-US" sz="1800" kern="1200" dirty="0">
                          <a:solidFill>
                            <a:schemeClr val="dk1"/>
                          </a:solidFill>
                          <a:latin typeface="+mn-lt"/>
                          <a:ea typeface="+mn-ea"/>
                          <a:cs typeface="+mn-cs"/>
                        </a:rPr>
                        <a:t>0.041918</a:t>
                      </a:r>
                    </a:p>
                  </a:txBody>
                  <a:tcPr marL="9525" marR="9525" marT="9525" marB="0" anchor="ctr"/>
                </a:tc>
                <a:extLst>
                  <a:ext uri="{0D108BD9-81ED-4DB2-BD59-A6C34878D82A}">
                    <a16:rowId xmlns:a16="http://schemas.microsoft.com/office/drawing/2014/main" val="1171829909"/>
                  </a:ext>
                </a:extLst>
              </a:tr>
            </a:tbl>
          </a:graphicData>
        </a:graphic>
      </p:graphicFrame>
      <p:graphicFrame>
        <p:nvGraphicFramePr>
          <p:cNvPr id="8" name="Table 7">
            <a:extLst>
              <a:ext uri="{FF2B5EF4-FFF2-40B4-BE49-F238E27FC236}">
                <a16:creationId xmlns:a16="http://schemas.microsoft.com/office/drawing/2014/main" id="{1386D63E-089A-4452-92FF-D07DEB55A81B}"/>
              </a:ext>
            </a:extLst>
          </p:cNvPr>
          <p:cNvGraphicFramePr>
            <a:graphicFrameLocks noGrp="1"/>
          </p:cNvGraphicFramePr>
          <p:nvPr>
            <p:extLst>
              <p:ext uri="{D42A27DB-BD31-4B8C-83A1-F6EECF244321}">
                <p14:modId xmlns:p14="http://schemas.microsoft.com/office/powerpoint/2010/main" val="907503287"/>
              </p:ext>
            </p:extLst>
          </p:nvPr>
        </p:nvGraphicFramePr>
        <p:xfrm>
          <a:off x="5427717" y="4496890"/>
          <a:ext cx="4077398" cy="2219960"/>
        </p:xfrm>
        <a:graphic>
          <a:graphicData uri="http://schemas.openxmlformats.org/drawingml/2006/table">
            <a:tbl>
              <a:tblPr firstRow="1" bandRow="1">
                <a:tableStyleId>{5C22544A-7EE6-4342-B048-85BDC9FD1C3A}</a:tableStyleId>
              </a:tblPr>
              <a:tblGrid>
                <a:gridCol w="2038699">
                  <a:extLst>
                    <a:ext uri="{9D8B030D-6E8A-4147-A177-3AD203B41FA5}">
                      <a16:colId xmlns:a16="http://schemas.microsoft.com/office/drawing/2014/main" val="1034532293"/>
                    </a:ext>
                  </a:extLst>
                </a:gridCol>
                <a:gridCol w="2038699">
                  <a:extLst>
                    <a:ext uri="{9D8B030D-6E8A-4147-A177-3AD203B41FA5}">
                      <a16:colId xmlns:a16="http://schemas.microsoft.com/office/drawing/2014/main" val="1343687535"/>
                    </a:ext>
                  </a:extLst>
                </a:gridCol>
              </a:tblGrid>
              <a:tr h="0">
                <a:tc>
                  <a:txBody>
                    <a:bodyPr/>
                    <a:lstStyle/>
                    <a:p>
                      <a:pPr algn="ctr"/>
                      <a:r>
                        <a:rPr lang="en-US" dirty="0">
                          <a:solidFill>
                            <a:schemeClr val="bg1"/>
                          </a:solidFill>
                        </a:rPr>
                        <a:t>Name</a:t>
                      </a:r>
                    </a:p>
                  </a:txBody>
                  <a:tcPr anchor="ctr"/>
                </a:tc>
                <a:tc>
                  <a:txBody>
                    <a:bodyPr/>
                    <a:lstStyle/>
                    <a:p>
                      <a:pPr algn="ctr"/>
                      <a:r>
                        <a:rPr lang="en-US" dirty="0">
                          <a:solidFill>
                            <a:schemeClr val="bg1"/>
                          </a:solidFill>
                        </a:rPr>
                        <a:t>Coefficient</a:t>
                      </a:r>
                    </a:p>
                  </a:txBody>
                  <a:tcPr anchor="ctr"/>
                </a:tc>
                <a:extLst>
                  <a:ext uri="{0D108BD9-81ED-4DB2-BD59-A6C34878D82A}">
                    <a16:rowId xmlns:a16="http://schemas.microsoft.com/office/drawing/2014/main" val="2215048839"/>
                  </a:ext>
                </a:extLst>
              </a:tr>
              <a:tr h="370840">
                <a:tc>
                  <a:txBody>
                    <a:bodyPr/>
                    <a:lstStyle/>
                    <a:p>
                      <a:pPr marL="0" algn="ctr" defTabSz="457200" rtl="0" eaLnBrk="1" fontAlgn="b" latinLnBrk="0" hangingPunct="1"/>
                      <a:r>
                        <a:rPr lang="en-US" sz="1800" kern="1200" dirty="0">
                          <a:solidFill>
                            <a:schemeClr val="dk1"/>
                          </a:solidFill>
                          <a:latin typeface="+mn-lt"/>
                          <a:ea typeface="+mn-ea"/>
                          <a:cs typeface="+mn-cs"/>
                        </a:rPr>
                        <a:t>79872_at</a:t>
                      </a:r>
                    </a:p>
                  </a:txBody>
                  <a:tcPr marL="9525" marR="9525" marT="9525" marB="0" anchor="ctr"/>
                </a:tc>
                <a:tc>
                  <a:txBody>
                    <a:bodyPr/>
                    <a:lstStyle/>
                    <a:p>
                      <a:pPr marL="0" algn="ctr" defTabSz="457200" rtl="0" eaLnBrk="1" fontAlgn="b" latinLnBrk="0" hangingPunct="1"/>
                      <a:r>
                        <a:rPr lang="en-US" sz="1800" kern="1200">
                          <a:solidFill>
                            <a:schemeClr val="dk1"/>
                          </a:solidFill>
                          <a:latin typeface="+mn-lt"/>
                          <a:ea typeface="+mn-ea"/>
                          <a:cs typeface="+mn-cs"/>
                        </a:rPr>
                        <a:t>-0.04386</a:t>
                      </a:r>
                    </a:p>
                  </a:txBody>
                  <a:tcPr marL="9525" marR="9525" marT="9525" marB="0" anchor="ctr"/>
                </a:tc>
                <a:extLst>
                  <a:ext uri="{0D108BD9-81ED-4DB2-BD59-A6C34878D82A}">
                    <a16:rowId xmlns:a16="http://schemas.microsoft.com/office/drawing/2014/main" val="695522047"/>
                  </a:ext>
                </a:extLst>
              </a:tr>
              <a:tr h="370840">
                <a:tc>
                  <a:txBody>
                    <a:bodyPr/>
                    <a:lstStyle/>
                    <a:p>
                      <a:pPr marL="0" algn="ctr" defTabSz="457200" rtl="0" eaLnBrk="1" fontAlgn="b" latinLnBrk="0" hangingPunct="1"/>
                      <a:r>
                        <a:rPr lang="en-US" sz="1800" kern="1200" dirty="0">
                          <a:solidFill>
                            <a:schemeClr val="dk1"/>
                          </a:solidFill>
                          <a:latin typeface="+mn-lt"/>
                          <a:ea typeface="+mn-ea"/>
                          <a:cs typeface="+mn-cs"/>
                        </a:rPr>
                        <a:t>100131644_at</a:t>
                      </a:r>
                    </a:p>
                  </a:txBody>
                  <a:tcPr marL="9525" marR="9525" marT="9525" marB="0" anchor="ctr"/>
                </a:tc>
                <a:tc>
                  <a:txBody>
                    <a:bodyPr/>
                    <a:lstStyle/>
                    <a:p>
                      <a:pPr marL="0" algn="ctr" defTabSz="457200" rtl="0" eaLnBrk="1" fontAlgn="b" latinLnBrk="0" hangingPunct="1"/>
                      <a:r>
                        <a:rPr lang="en-US" sz="1800" kern="1200" dirty="0">
                          <a:solidFill>
                            <a:schemeClr val="dk1"/>
                          </a:solidFill>
                          <a:latin typeface="+mn-lt"/>
                          <a:ea typeface="+mn-ea"/>
                          <a:cs typeface="+mn-cs"/>
                        </a:rPr>
                        <a:t>-0.04524</a:t>
                      </a:r>
                    </a:p>
                  </a:txBody>
                  <a:tcPr marL="9525" marR="9525" marT="9525" marB="0" anchor="ctr"/>
                </a:tc>
                <a:extLst>
                  <a:ext uri="{0D108BD9-81ED-4DB2-BD59-A6C34878D82A}">
                    <a16:rowId xmlns:a16="http://schemas.microsoft.com/office/drawing/2014/main" val="2134526040"/>
                  </a:ext>
                </a:extLst>
              </a:tr>
              <a:tr h="370840">
                <a:tc>
                  <a:txBody>
                    <a:bodyPr/>
                    <a:lstStyle/>
                    <a:p>
                      <a:pPr marL="0" algn="ctr" defTabSz="457200" rtl="0" eaLnBrk="1" fontAlgn="b" latinLnBrk="0" hangingPunct="1"/>
                      <a:r>
                        <a:rPr lang="en-US" sz="1800" kern="1200" dirty="0">
                          <a:solidFill>
                            <a:schemeClr val="dk1"/>
                          </a:solidFill>
                          <a:latin typeface="+mn-lt"/>
                          <a:ea typeface="+mn-ea"/>
                          <a:cs typeface="+mn-cs"/>
                        </a:rPr>
                        <a:t>85358_at</a:t>
                      </a:r>
                    </a:p>
                  </a:txBody>
                  <a:tcPr marL="9525" marR="9525" marT="9525" marB="0" anchor="ctr"/>
                </a:tc>
                <a:tc>
                  <a:txBody>
                    <a:bodyPr/>
                    <a:lstStyle/>
                    <a:p>
                      <a:pPr marL="0" algn="ctr" defTabSz="457200" rtl="0" eaLnBrk="1" fontAlgn="b" latinLnBrk="0" hangingPunct="1"/>
                      <a:r>
                        <a:rPr lang="en-US" sz="1800" kern="1200" dirty="0">
                          <a:solidFill>
                            <a:schemeClr val="dk1"/>
                          </a:solidFill>
                          <a:latin typeface="+mn-lt"/>
                          <a:ea typeface="+mn-ea"/>
                          <a:cs typeface="+mn-cs"/>
                        </a:rPr>
                        <a:t>-0.04816</a:t>
                      </a:r>
                    </a:p>
                  </a:txBody>
                  <a:tcPr marL="9525" marR="9525" marT="9525" marB="0" anchor="ctr"/>
                </a:tc>
                <a:extLst>
                  <a:ext uri="{0D108BD9-81ED-4DB2-BD59-A6C34878D82A}">
                    <a16:rowId xmlns:a16="http://schemas.microsoft.com/office/drawing/2014/main" val="3155968656"/>
                  </a:ext>
                </a:extLst>
              </a:tr>
              <a:tr h="370840">
                <a:tc>
                  <a:txBody>
                    <a:bodyPr/>
                    <a:lstStyle/>
                    <a:p>
                      <a:pPr marL="0" algn="ctr" defTabSz="457200" rtl="0" eaLnBrk="1" fontAlgn="b" latinLnBrk="0" hangingPunct="1"/>
                      <a:r>
                        <a:rPr lang="en-US" sz="1800" kern="1200">
                          <a:solidFill>
                            <a:schemeClr val="dk1"/>
                          </a:solidFill>
                          <a:latin typeface="+mn-lt"/>
                          <a:ea typeface="+mn-ea"/>
                          <a:cs typeface="+mn-cs"/>
                        </a:rPr>
                        <a:t>390058_at</a:t>
                      </a:r>
                    </a:p>
                  </a:txBody>
                  <a:tcPr marL="9525" marR="9525" marT="9525" marB="0" anchor="ctr"/>
                </a:tc>
                <a:tc>
                  <a:txBody>
                    <a:bodyPr/>
                    <a:lstStyle/>
                    <a:p>
                      <a:pPr marL="0" algn="ctr" defTabSz="457200" rtl="0" eaLnBrk="1" fontAlgn="b" latinLnBrk="0" hangingPunct="1"/>
                      <a:r>
                        <a:rPr lang="en-US" sz="1800" kern="1200" dirty="0">
                          <a:solidFill>
                            <a:schemeClr val="dk1"/>
                          </a:solidFill>
                          <a:latin typeface="+mn-lt"/>
                          <a:ea typeface="+mn-ea"/>
                          <a:cs typeface="+mn-cs"/>
                        </a:rPr>
                        <a:t>-0.11016</a:t>
                      </a:r>
                    </a:p>
                  </a:txBody>
                  <a:tcPr marL="9525" marR="9525" marT="9525" marB="0" anchor="ctr"/>
                </a:tc>
                <a:extLst>
                  <a:ext uri="{0D108BD9-81ED-4DB2-BD59-A6C34878D82A}">
                    <a16:rowId xmlns:a16="http://schemas.microsoft.com/office/drawing/2014/main" val="2897230636"/>
                  </a:ext>
                </a:extLst>
              </a:tr>
              <a:tr h="370840">
                <a:tc>
                  <a:txBody>
                    <a:bodyPr/>
                    <a:lstStyle/>
                    <a:p>
                      <a:pPr marL="0" algn="ctr" defTabSz="457200" rtl="0" eaLnBrk="1" fontAlgn="b" latinLnBrk="0" hangingPunct="1"/>
                      <a:r>
                        <a:rPr lang="en-US" sz="1800" kern="1200">
                          <a:solidFill>
                            <a:schemeClr val="dk1"/>
                          </a:solidFill>
                          <a:latin typeface="+mn-lt"/>
                          <a:ea typeface="+mn-ea"/>
                          <a:cs typeface="+mn-cs"/>
                        </a:rPr>
                        <a:t>3892_at</a:t>
                      </a:r>
                    </a:p>
                  </a:txBody>
                  <a:tcPr marL="9525" marR="9525" marT="9525" marB="0" anchor="ctr"/>
                </a:tc>
                <a:tc>
                  <a:txBody>
                    <a:bodyPr/>
                    <a:lstStyle/>
                    <a:p>
                      <a:pPr marL="0" algn="ctr" defTabSz="457200" rtl="0" eaLnBrk="1" fontAlgn="b" latinLnBrk="0" hangingPunct="1"/>
                      <a:r>
                        <a:rPr lang="en-US" sz="1800" kern="1200" dirty="0">
                          <a:solidFill>
                            <a:schemeClr val="dk1"/>
                          </a:solidFill>
                          <a:latin typeface="+mn-lt"/>
                          <a:ea typeface="+mn-ea"/>
                          <a:cs typeface="+mn-cs"/>
                        </a:rPr>
                        <a:t>-0.16053</a:t>
                      </a:r>
                    </a:p>
                  </a:txBody>
                  <a:tcPr marL="9525" marR="9525" marT="9525" marB="0" anchor="ctr"/>
                </a:tc>
                <a:extLst>
                  <a:ext uri="{0D108BD9-81ED-4DB2-BD59-A6C34878D82A}">
                    <a16:rowId xmlns:a16="http://schemas.microsoft.com/office/drawing/2014/main" val="1171829909"/>
                  </a:ext>
                </a:extLst>
              </a:tr>
            </a:tbl>
          </a:graphicData>
        </a:graphic>
      </p:graphicFrame>
      <p:sp>
        <p:nvSpPr>
          <p:cNvPr id="9" name="TextBox 8">
            <a:extLst>
              <a:ext uri="{FF2B5EF4-FFF2-40B4-BE49-F238E27FC236}">
                <a16:creationId xmlns:a16="http://schemas.microsoft.com/office/drawing/2014/main" id="{9CD876A6-AC65-42CF-87A7-31865AA8D48D}"/>
              </a:ext>
            </a:extLst>
          </p:cNvPr>
          <p:cNvSpPr txBox="1"/>
          <p:nvPr/>
        </p:nvSpPr>
        <p:spPr>
          <a:xfrm>
            <a:off x="5427717" y="1365294"/>
            <a:ext cx="4077398" cy="369332"/>
          </a:xfrm>
          <a:prstGeom prst="rect">
            <a:avLst/>
          </a:prstGeom>
          <a:noFill/>
        </p:spPr>
        <p:txBody>
          <a:bodyPr wrap="square" rtlCol="0">
            <a:spAutoFit/>
          </a:bodyPr>
          <a:lstStyle/>
          <a:p>
            <a:pPr algn="ctr"/>
            <a:r>
              <a:rPr lang="en-US" dirty="0"/>
              <a:t>CCL</a:t>
            </a:r>
          </a:p>
        </p:txBody>
      </p:sp>
      <p:sp>
        <p:nvSpPr>
          <p:cNvPr id="10" name="TextBox 9">
            <a:extLst>
              <a:ext uri="{FF2B5EF4-FFF2-40B4-BE49-F238E27FC236}">
                <a16:creationId xmlns:a16="http://schemas.microsoft.com/office/drawing/2014/main" id="{E30ABDDB-B250-4EDB-8EBE-FF26B6FA5135}"/>
              </a:ext>
            </a:extLst>
          </p:cNvPr>
          <p:cNvSpPr txBox="1"/>
          <p:nvPr/>
        </p:nvSpPr>
        <p:spPr>
          <a:xfrm>
            <a:off x="2954556" y="4066068"/>
            <a:ext cx="354584" cy="369332"/>
          </a:xfrm>
          <a:prstGeom prst="rect">
            <a:avLst/>
          </a:prstGeom>
          <a:noFill/>
        </p:spPr>
        <p:txBody>
          <a:bodyPr wrap="none" rtlCol="0">
            <a:spAutoFit/>
          </a:bodyPr>
          <a:lstStyle/>
          <a:p>
            <a:r>
              <a:rPr lang="en-US" dirty="0"/>
              <a:t>…</a:t>
            </a:r>
          </a:p>
        </p:txBody>
      </p:sp>
      <p:sp>
        <p:nvSpPr>
          <p:cNvPr id="11" name="TextBox 10">
            <a:extLst>
              <a:ext uri="{FF2B5EF4-FFF2-40B4-BE49-F238E27FC236}">
                <a16:creationId xmlns:a16="http://schemas.microsoft.com/office/drawing/2014/main" id="{69E5B88E-3BE8-4E0B-A2C4-53A6DB05B16D}"/>
              </a:ext>
            </a:extLst>
          </p:cNvPr>
          <p:cNvSpPr txBox="1"/>
          <p:nvPr/>
        </p:nvSpPr>
        <p:spPr>
          <a:xfrm>
            <a:off x="7289124" y="4066068"/>
            <a:ext cx="354584" cy="369332"/>
          </a:xfrm>
          <a:prstGeom prst="rect">
            <a:avLst/>
          </a:prstGeom>
          <a:noFill/>
        </p:spPr>
        <p:txBody>
          <a:bodyPr wrap="none" rtlCol="0">
            <a:spAutoFit/>
          </a:bodyPr>
          <a:lstStyle/>
          <a:p>
            <a:r>
              <a:rPr lang="en-US" dirty="0"/>
              <a:t>…</a:t>
            </a:r>
          </a:p>
        </p:txBody>
      </p:sp>
      <p:sp>
        <p:nvSpPr>
          <p:cNvPr id="12" name="TextBox 11">
            <a:extLst>
              <a:ext uri="{FF2B5EF4-FFF2-40B4-BE49-F238E27FC236}">
                <a16:creationId xmlns:a16="http://schemas.microsoft.com/office/drawing/2014/main" id="{31E4A734-E45D-4F8F-B58B-418D619B9138}"/>
              </a:ext>
            </a:extLst>
          </p:cNvPr>
          <p:cNvSpPr txBox="1"/>
          <p:nvPr/>
        </p:nvSpPr>
        <p:spPr>
          <a:xfrm>
            <a:off x="10375638" y="4861952"/>
            <a:ext cx="806631" cy="1107996"/>
          </a:xfrm>
          <a:prstGeom prst="rect">
            <a:avLst/>
          </a:prstGeom>
          <a:noFill/>
        </p:spPr>
        <p:txBody>
          <a:bodyPr wrap="none" rtlCol="0">
            <a:spAutoFit/>
          </a:bodyPr>
          <a:lstStyle/>
          <a:p>
            <a:r>
              <a:rPr lang="en-US" sz="6600" dirty="0"/>
              <a:t>…</a:t>
            </a:r>
          </a:p>
        </p:txBody>
      </p:sp>
      <p:sp>
        <p:nvSpPr>
          <p:cNvPr id="13" name="TextBox 12">
            <a:extLst>
              <a:ext uri="{FF2B5EF4-FFF2-40B4-BE49-F238E27FC236}">
                <a16:creationId xmlns:a16="http://schemas.microsoft.com/office/drawing/2014/main" id="{FD0596EB-415A-4573-838F-82867847DFC4}"/>
              </a:ext>
            </a:extLst>
          </p:cNvPr>
          <p:cNvSpPr txBox="1"/>
          <p:nvPr/>
        </p:nvSpPr>
        <p:spPr>
          <a:xfrm>
            <a:off x="10375638" y="2190375"/>
            <a:ext cx="806631" cy="1107996"/>
          </a:xfrm>
          <a:prstGeom prst="rect">
            <a:avLst/>
          </a:prstGeom>
          <a:noFill/>
        </p:spPr>
        <p:txBody>
          <a:bodyPr wrap="none" rtlCol="0">
            <a:spAutoFit/>
          </a:bodyPr>
          <a:lstStyle/>
          <a:p>
            <a:r>
              <a:rPr lang="en-US" sz="6600" dirty="0"/>
              <a:t>…</a:t>
            </a:r>
          </a:p>
        </p:txBody>
      </p:sp>
      <p:sp>
        <p:nvSpPr>
          <p:cNvPr id="14" name="TextBox 13">
            <a:extLst>
              <a:ext uri="{FF2B5EF4-FFF2-40B4-BE49-F238E27FC236}">
                <a16:creationId xmlns:a16="http://schemas.microsoft.com/office/drawing/2014/main" id="{98EECC22-07EC-4C25-9E85-F87EE8934E21}"/>
              </a:ext>
            </a:extLst>
          </p:cNvPr>
          <p:cNvSpPr txBox="1"/>
          <p:nvPr/>
        </p:nvSpPr>
        <p:spPr>
          <a:xfrm>
            <a:off x="106461" y="1930400"/>
            <a:ext cx="954107" cy="369332"/>
          </a:xfrm>
          <a:prstGeom prst="rect">
            <a:avLst/>
          </a:prstGeom>
          <a:noFill/>
        </p:spPr>
        <p:txBody>
          <a:bodyPr wrap="none" rtlCol="0">
            <a:spAutoFit/>
          </a:bodyPr>
          <a:lstStyle/>
          <a:p>
            <a:r>
              <a:rPr lang="en-US" dirty="0"/>
              <a:t>Highest</a:t>
            </a:r>
          </a:p>
        </p:txBody>
      </p:sp>
      <p:sp>
        <p:nvSpPr>
          <p:cNvPr id="15" name="TextBox 14">
            <a:extLst>
              <a:ext uri="{FF2B5EF4-FFF2-40B4-BE49-F238E27FC236}">
                <a16:creationId xmlns:a16="http://schemas.microsoft.com/office/drawing/2014/main" id="{DF863F06-4524-42B6-A650-E96861DDAC1D}"/>
              </a:ext>
            </a:extLst>
          </p:cNvPr>
          <p:cNvSpPr txBox="1"/>
          <p:nvPr/>
        </p:nvSpPr>
        <p:spPr>
          <a:xfrm>
            <a:off x="102110" y="4536970"/>
            <a:ext cx="907621" cy="369332"/>
          </a:xfrm>
          <a:prstGeom prst="rect">
            <a:avLst/>
          </a:prstGeom>
          <a:noFill/>
        </p:spPr>
        <p:txBody>
          <a:bodyPr wrap="none" rtlCol="0">
            <a:spAutoFit/>
          </a:bodyPr>
          <a:lstStyle/>
          <a:p>
            <a:r>
              <a:rPr lang="en-US" dirty="0"/>
              <a:t>Lowest</a:t>
            </a:r>
          </a:p>
        </p:txBody>
      </p:sp>
      <p:sp>
        <p:nvSpPr>
          <p:cNvPr id="16" name="TextBox 15">
            <a:extLst>
              <a:ext uri="{FF2B5EF4-FFF2-40B4-BE49-F238E27FC236}">
                <a16:creationId xmlns:a16="http://schemas.microsoft.com/office/drawing/2014/main" id="{7A6702EC-8C64-455A-B72E-7926DDF39AAA}"/>
              </a:ext>
            </a:extLst>
          </p:cNvPr>
          <p:cNvSpPr txBox="1"/>
          <p:nvPr/>
        </p:nvSpPr>
        <p:spPr>
          <a:xfrm>
            <a:off x="7619255" y="134220"/>
            <a:ext cx="1905700" cy="1200329"/>
          </a:xfrm>
          <a:prstGeom prst="rect">
            <a:avLst/>
          </a:prstGeom>
          <a:noFill/>
        </p:spPr>
        <p:txBody>
          <a:bodyPr wrap="square" rtlCol="0">
            <a:spAutoFit/>
          </a:bodyPr>
          <a:lstStyle/>
          <a:p>
            <a:r>
              <a:rPr lang="en-US" dirty="0"/>
              <a:t>*</a:t>
            </a:r>
            <a:r>
              <a:rPr lang="en-US" dirty="0">
                <a:solidFill>
                  <a:srgbClr val="FFFFFF"/>
                </a:solidFill>
              </a:rPr>
              <a:t> results from using all features and no normalization</a:t>
            </a:r>
            <a:endParaRPr lang="en-US" dirty="0"/>
          </a:p>
        </p:txBody>
      </p:sp>
      <p:pic>
        <p:nvPicPr>
          <p:cNvPr id="18" name="Picture 17">
            <a:extLst>
              <a:ext uri="{FF2B5EF4-FFF2-40B4-BE49-F238E27FC236}">
                <a16:creationId xmlns:a16="http://schemas.microsoft.com/office/drawing/2014/main" id="{9D1E1B2E-7426-4CBF-9094-E6C23DEFD594}"/>
              </a:ext>
            </a:extLst>
          </p:cNvPr>
          <p:cNvPicPr>
            <a:picLocks noChangeAspect="1"/>
          </p:cNvPicPr>
          <p:nvPr/>
        </p:nvPicPr>
        <p:blipFill>
          <a:blip r:embed="rId3"/>
          <a:stretch>
            <a:fillRect/>
          </a:stretch>
        </p:blipFill>
        <p:spPr>
          <a:xfrm>
            <a:off x="9596177" y="205201"/>
            <a:ext cx="2365552" cy="1470810"/>
          </a:xfrm>
          <a:prstGeom prst="rect">
            <a:avLst/>
          </a:prstGeom>
        </p:spPr>
      </p:pic>
    </p:spTree>
    <p:extLst>
      <p:ext uri="{BB962C8B-B14F-4D97-AF65-F5344CB8AC3E}">
        <p14:creationId xmlns:p14="http://schemas.microsoft.com/office/powerpoint/2010/main" val="1431365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15659-19CB-4DE5-8C48-DC1C7389D9F1}"/>
              </a:ext>
            </a:extLst>
          </p:cNvPr>
          <p:cNvSpPr>
            <a:spLocks noGrp="1"/>
          </p:cNvSpPr>
          <p:nvPr>
            <p:ph type="title"/>
          </p:nvPr>
        </p:nvSpPr>
        <p:spPr/>
        <p:txBody>
          <a:bodyPr/>
          <a:lstStyle/>
          <a:p>
            <a:r>
              <a:rPr lang="en-US" dirty="0"/>
              <a:t>K-Nearest Neighbors</a:t>
            </a:r>
          </a:p>
        </p:txBody>
      </p:sp>
      <p:sp>
        <p:nvSpPr>
          <p:cNvPr id="3" name="Content Placeholder 2">
            <a:extLst>
              <a:ext uri="{FF2B5EF4-FFF2-40B4-BE49-F238E27FC236}">
                <a16:creationId xmlns:a16="http://schemas.microsoft.com/office/drawing/2014/main" id="{2B2CC087-A24F-4F9D-AE09-76B6557DFF9D}"/>
              </a:ext>
            </a:extLst>
          </p:cNvPr>
          <p:cNvSpPr>
            <a:spLocks noGrp="1"/>
          </p:cNvSpPr>
          <p:nvPr>
            <p:ph idx="1"/>
          </p:nvPr>
        </p:nvSpPr>
        <p:spPr/>
        <p:txBody>
          <a:bodyPr/>
          <a:lstStyle/>
          <a:p>
            <a:pPr marL="0" indent="0">
              <a:buNone/>
            </a:pPr>
            <a:r>
              <a:rPr lang="en-US" dirty="0"/>
              <a:t>Instance-based learning</a:t>
            </a:r>
          </a:p>
          <a:p>
            <a:pPr marL="0" indent="0">
              <a:buNone/>
            </a:pPr>
            <a:endParaRPr lang="en-US" dirty="0"/>
          </a:p>
          <a:p>
            <a:pPr marL="0" indent="0">
              <a:buNone/>
            </a:pPr>
            <a:r>
              <a:rPr lang="en-US" dirty="0"/>
              <a:t>Parameters to tune: </a:t>
            </a:r>
          </a:p>
          <a:p>
            <a:r>
              <a:rPr lang="en-US" dirty="0"/>
              <a:t>K, i.e. # of neighbors </a:t>
            </a:r>
          </a:p>
          <a:p>
            <a:pPr lvl="1"/>
            <a:r>
              <a:rPr lang="en-US" dirty="0"/>
              <a:t>n = 2096 patients</a:t>
            </a:r>
          </a:p>
          <a:p>
            <a:endParaRPr lang="en-US" dirty="0"/>
          </a:p>
          <a:p>
            <a:r>
              <a:rPr lang="en-US" dirty="0"/>
              <a:t>Whether to use significant features or all the features</a:t>
            </a:r>
          </a:p>
        </p:txBody>
      </p:sp>
    </p:spTree>
    <p:extLst>
      <p:ext uri="{BB962C8B-B14F-4D97-AF65-F5344CB8AC3E}">
        <p14:creationId xmlns:p14="http://schemas.microsoft.com/office/powerpoint/2010/main" val="2230423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ABFB6-6665-4BAC-9D09-8491E3DE82F4}"/>
              </a:ext>
            </a:extLst>
          </p:cNvPr>
          <p:cNvSpPr>
            <a:spLocks noGrp="1"/>
          </p:cNvSpPr>
          <p:nvPr>
            <p:ph type="title"/>
          </p:nvPr>
        </p:nvSpPr>
        <p:spPr/>
        <p:txBody>
          <a:bodyPr/>
          <a:lstStyle/>
          <a:p>
            <a:r>
              <a:rPr lang="en-US" dirty="0"/>
              <a:t>Results</a:t>
            </a:r>
          </a:p>
        </p:txBody>
      </p:sp>
      <p:graphicFrame>
        <p:nvGraphicFramePr>
          <p:cNvPr id="4" name="Table 4">
            <a:extLst>
              <a:ext uri="{FF2B5EF4-FFF2-40B4-BE49-F238E27FC236}">
                <a16:creationId xmlns:a16="http://schemas.microsoft.com/office/drawing/2014/main" id="{63AB59EF-4491-4837-A4A9-5ED0F2A42DA7}"/>
              </a:ext>
            </a:extLst>
          </p:cNvPr>
          <p:cNvGraphicFramePr>
            <a:graphicFrameLocks noGrp="1"/>
          </p:cNvGraphicFramePr>
          <p:nvPr>
            <p:extLst>
              <p:ext uri="{D42A27DB-BD31-4B8C-83A1-F6EECF244321}">
                <p14:modId xmlns:p14="http://schemas.microsoft.com/office/powerpoint/2010/main" val="3635383207"/>
              </p:ext>
            </p:extLst>
          </p:nvPr>
        </p:nvGraphicFramePr>
        <p:xfrm>
          <a:off x="2032000" y="1930400"/>
          <a:ext cx="8128000" cy="3563497"/>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804138227"/>
                    </a:ext>
                  </a:extLst>
                </a:gridCol>
                <a:gridCol w="1625600">
                  <a:extLst>
                    <a:ext uri="{9D8B030D-6E8A-4147-A177-3AD203B41FA5}">
                      <a16:colId xmlns:a16="http://schemas.microsoft.com/office/drawing/2014/main" val="2843706743"/>
                    </a:ext>
                  </a:extLst>
                </a:gridCol>
                <a:gridCol w="1625600">
                  <a:extLst>
                    <a:ext uri="{9D8B030D-6E8A-4147-A177-3AD203B41FA5}">
                      <a16:colId xmlns:a16="http://schemas.microsoft.com/office/drawing/2014/main" val="958467481"/>
                    </a:ext>
                  </a:extLst>
                </a:gridCol>
                <a:gridCol w="1625600">
                  <a:extLst>
                    <a:ext uri="{9D8B030D-6E8A-4147-A177-3AD203B41FA5}">
                      <a16:colId xmlns:a16="http://schemas.microsoft.com/office/drawing/2014/main" val="3481740243"/>
                    </a:ext>
                  </a:extLst>
                </a:gridCol>
                <a:gridCol w="1625600">
                  <a:extLst>
                    <a:ext uri="{9D8B030D-6E8A-4147-A177-3AD203B41FA5}">
                      <a16:colId xmlns:a16="http://schemas.microsoft.com/office/drawing/2014/main" val="2071052289"/>
                    </a:ext>
                  </a:extLst>
                </a:gridCol>
              </a:tblGrid>
              <a:tr h="509071">
                <a:tc rowSpan="2">
                  <a:txBody>
                    <a:bodyPr/>
                    <a:lstStyle/>
                    <a:p>
                      <a:pPr algn="ctr"/>
                      <a:r>
                        <a:rPr lang="en-US" dirty="0">
                          <a:solidFill>
                            <a:schemeClr val="bg1"/>
                          </a:solidFill>
                        </a:rPr>
                        <a:t># of neighbors</a:t>
                      </a:r>
                    </a:p>
                  </a:txBody>
                  <a:tcPr anchor="ctr">
                    <a:lnR w="38100" cap="flat" cmpd="sng" algn="ctr">
                      <a:solidFill>
                        <a:schemeClr val="tx1"/>
                      </a:solidFill>
                      <a:prstDash val="solid"/>
                      <a:round/>
                      <a:headEnd type="none" w="med" len="med"/>
                      <a:tailEnd type="none" w="med" len="med"/>
                    </a:lnR>
                  </a:tcPr>
                </a:tc>
                <a:tc gridSpan="2">
                  <a:txBody>
                    <a:bodyPr/>
                    <a:lstStyle/>
                    <a:p>
                      <a:pPr algn="ctr"/>
                      <a:r>
                        <a:rPr lang="en-US" dirty="0">
                          <a:solidFill>
                            <a:schemeClr val="bg1"/>
                          </a:solidFill>
                        </a:rPr>
                        <a:t>w/ all features</a:t>
                      </a:r>
                    </a:p>
                  </a:txBody>
                  <a:tcPr anchor="ctr">
                    <a:lnL w="381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US" dirty="0"/>
                    </a:p>
                  </a:txBody>
                  <a:tcPr/>
                </a:tc>
                <a:tc gridSpan="2">
                  <a:txBody>
                    <a:bodyPr/>
                    <a:lstStyle/>
                    <a:p>
                      <a:pPr algn="ctr"/>
                      <a:r>
                        <a:rPr lang="en-US" dirty="0">
                          <a:solidFill>
                            <a:schemeClr val="bg1"/>
                          </a:solidFill>
                        </a:rPr>
                        <a:t>w/ significant features</a:t>
                      </a:r>
                    </a:p>
                  </a:txBody>
                  <a:tcPr anchor="ctr">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23262786"/>
                  </a:ext>
                </a:extLst>
              </a:tr>
              <a:tr h="509071">
                <a:tc vMerge="1">
                  <a:txBody>
                    <a:bodyPr/>
                    <a:lstStyle/>
                    <a:p>
                      <a:endParaRPr lang="en-US" dirty="0"/>
                    </a:p>
                  </a:txBody>
                  <a:tcPr/>
                </a:tc>
                <a:tc>
                  <a:txBody>
                    <a:bodyPr/>
                    <a:lstStyle/>
                    <a:p>
                      <a:pPr algn="ctr"/>
                      <a:r>
                        <a:rPr lang="en-US" b="1" dirty="0"/>
                        <a:t>Top 1 acc.</a:t>
                      </a:r>
                    </a:p>
                  </a:txBody>
                  <a:tcPr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b="1" dirty="0"/>
                        <a:t>Top 5 acc.</a:t>
                      </a:r>
                    </a:p>
                  </a:txBody>
                  <a:tcPr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b="1" dirty="0"/>
                        <a:t>Top 1 acc.</a:t>
                      </a:r>
                    </a:p>
                  </a:txBody>
                  <a:tcPr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b="1" dirty="0"/>
                        <a:t>Top 5 acc.</a:t>
                      </a:r>
                    </a:p>
                  </a:txBody>
                  <a:tcPr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035536544"/>
                  </a:ext>
                </a:extLst>
              </a:tr>
              <a:tr h="509071">
                <a:tc>
                  <a:txBody>
                    <a:bodyPr/>
                    <a:lstStyle/>
                    <a:p>
                      <a:pPr algn="ctr"/>
                      <a:r>
                        <a:rPr lang="en-US" dirty="0"/>
                        <a:t>3</a:t>
                      </a:r>
                    </a:p>
                  </a:txBody>
                  <a:tcPr anchor="ctr"/>
                </a:tc>
                <a:tc>
                  <a:txBody>
                    <a:bodyPr/>
                    <a:lstStyle/>
                    <a:p>
                      <a:pPr algn="ctr"/>
                      <a:r>
                        <a:rPr lang="en-US" dirty="0"/>
                        <a:t>0.767</a:t>
                      </a:r>
                    </a:p>
                  </a:txBody>
                  <a:tcPr anchor="ctr">
                    <a:lnT w="38100" cap="flat" cmpd="sng" algn="ctr">
                      <a:solidFill>
                        <a:schemeClr val="tx1"/>
                      </a:solidFill>
                      <a:prstDash val="solid"/>
                      <a:round/>
                      <a:headEnd type="none" w="med" len="med"/>
                      <a:tailEnd type="none" w="med" len="med"/>
                    </a:lnT>
                  </a:tcPr>
                </a:tc>
                <a:tc>
                  <a:txBody>
                    <a:bodyPr/>
                    <a:lstStyle/>
                    <a:p>
                      <a:pPr algn="ctr"/>
                      <a:r>
                        <a:rPr lang="en-US" dirty="0"/>
                        <a:t>0.881</a:t>
                      </a:r>
                    </a:p>
                  </a:txBody>
                  <a:tcPr anchor="ctr">
                    <a:lnT w="38100" cap="flat" cmpd="sng" algn="ctr">
                      <a:solidFill>
                        <a:schemeClr val="tx1"/>
                      </a:solidFill>
                      <a:prstDash val="solid"/>
                      <a:round/>
                      <a:headEnd type="none" w="med" len="med"/>
                      <a:tailEnd type="none" w="med" len="med"/>
                    </a:lnT>
                  </a:tcPr>
                </a:tc>
                <a:tc>
                  <a:txBody>
                    <a:bodyPr/>
                    <a:lstStyle/>
                    <a:p>
                      <a:pPr algn="ctr"/>
                      <a:r>
                        <a:rPr lang="en-US" dirty="0"/>
                        <a:t>0.790</a:t>
                      </a:r>
                    </a:p>
                  </a:txBody>
                  <a:tcPr anchor="ctr">
                    <a:lnT w="38100" cap="flat" cmpd="sng" algn="ctr">
                      <a:solidFill>
                        <a:schemeClr val="tx1"/>
                      </a:solidFill>
                      <a:prstDash val="solid"/>
                      <a:round/>
                      <a:headEnd type="none" w="med" len="med"/>
                      <a:tailEnd type="none" w="med" len="med"/>
                    </a:lnT>
                  </a:tcPr>
                </a:tc>
                <a:tc>
                  <a:txBody>
                    <a:bodyPr/>
                    <a:lstStyle/>
                    <a:p>
                      <a:pPr algn="ctr"/>
                      <a:r>
                        <a:rPr lang="en-US" dirty="0"/>
                        <a:t>0.895</a:t>
                      </a:r>
                    </a:p>
                  </a:txBody>
                  <a:tcPr anchor="ct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71704978"/>
                  </a:ext>
                </a:extLst>
              </a:tr>
              <a:tr h="509071">
                <a:tc>
                  <a:txBody>
                    <a:bodyPr/>
                    <a:lstStyle/>
                    <a:p>
                      <a:pPr algn="ctr"/>
                      <a:r>
                        <a:rPr lang="en-US" dirty="0"/>
                        <a:t>5</a:t>
                      </a:r>
                    </a:p>
                  </a:txBody>
                  <a:tcPr anchor="ctr"/>
                </a:tc>
                <a:tc>
                  <a:txBody>
                    <a:bodyPr/>
                    <a:lstStyle/>
                    <a:p>
                      <a:pPr algn="ctr"/>
                      <a:r>
                        <a:rPr lang="en-US" dirty="0"/>
                        <a:t>0.771</a:t>
                      </a:r>
                    </a:p>
                  </a:txBody>
                  <a:tcPr anchor="ctr"/>
                </a:tc>
                <a:tc>
                  <a:txBody>
                    <a:bodyPr/>
                    <a:lstStyle/>
                    <a:p>
                      <a:pPr algn="ctr"/>
                      <a:r>
                        <a:rPr lang="en-US" dirty="0"/>
                        <a:t>0.914</a:t>
                      </a:r>
                    </a:p>
                  </a:txBody>
                  <a:tcPr anchor="ctr"/>
                </a:tc>
                <a:tc>
                  <a:txBody>
                    <a:bodyPr/>
                    <a:lstStyle/>
                    <a:p>
                      <a:pPr algn="ctr"/>
                      <a:r>
                        <a:rPr lang="en-US" dirty="0"/>
                        <a:t>0.790</a:t>
                      </a:r>
                    </a:p>
                  </a:txBody>
                  <a:tcPr anchor="ctr"/>
                </a:tc>
                <a:tc>
                  <a:txBody>
                    <a:bodyPr/>
                    <a:lstStyle/>
                    <a:p>
                      <a:pPr algn="ctr"/>
                      <a:r>
                        <a:rPr lang="en-US" dirty="0"/>
                        <a:t>0.929</a:t>
                      </a:r>
                    </a:p>
                  </a:txBody>
                  <a:tcPr anchor="ctr"/>
                </a:tc>
                <a:extLst>
                  <a:ext uri="{0D108BD9-81ED-4DB2-BD59-A6C34878D82A}">
                    <a16:rowId xmlns:a16="http://schemas.microsoft.com/office/drawing/2014/main" val="1074262960"/>
                  </a:ext>
                </a:extLst>
              </a:tr>
              <a:tr h="509071">
                <a:tc>
                  <a:txBody>
                    <a:bodyPr/>
                    <a:lstStyle/>
                    <a:p>
                      <a:pPr algn="ctr"/>
                      <a:r>
                        <a:rPr lang="en-US" dirty="0"/>
                        <a:t>10</a:t>
                      </a:r>
                    </a:p>
                  </a:txBody>
                  <a:tcPr anchor="ctr"/>
                </a:tc>
                <a:tc>
                  <a:txBody>
                    <a:bodyPr/>
                    <a:lstStyle/>
                    <a:p>
                      <a:pPr algn="ctr"/>
                      <a:r>
                        <a:rPr lang="en-US" b="1" dirty="0"/>
                        <a:t>0.795</a:t>
                      </a:r>
                    </a:p>
                  </a:txBody>
                  <a:tcPr anchor="ctr"/>
                </a:tc>
                <a:tc>
                  <a:txBody>
                    <a:bodyPr/>
                    <a:lstStyle/>
                    <a:p>
                      <a:pPr algn="ctr"/>
                      <a:r>
                        <a:rPr lang="en-US" dirty="0"/>
                        <a:t>0.962</a:t>
                      </a:r>
                    </a:p>
                  </a:txBody>
                  <a:tcPr anchor="ctr"/>
                </a:tc>
                <a:tc>
                  <a:txBody>
                    <a:bodyPr/>
                    <a:lstStyle/>
                    <a:p>
                      <a:pPr algn="ctr"/>
                      <a:r>
                        <a:rPr lang="en-US" b="1" dirty="0"/>
                        <a:t>0.819</a:t>
                      </a:r>
                    </a:p>
                  </a:txBody>
                  <a:tcPr anchor="ctr"/>
                </a:tc>
                <a:tc>
                  <a:txBody>
                    <a:bodyPr/>
                    <a:lstStyle/>
                    <a:p>
                      <a:pPr algn="ctr"/>
                      <a:r>
                        <a:rPr lang="en-US" b="1" dirty="0"/>
                        <a:t>0.962</a:t>
                      </a:r>
                    </a:p>
                  </a:txBody>
                  <a:tcPr anchor="ctr"/>
                </a:tc>
                <a:extLst>
                  <a:ext uri="{0D108BD9-81ED-4DB2-BD59-A6C34878D82A}">
                    <a16:rowId xmlns:a16="http://schemas.microsoft.com/office/drawing/2014/main" val="3416038929"/>
                  </a:ext>
                </a:extLst>
              </a:tr>
              <a:tr h="509071">
                <a:tc>
                  <a:txBody>
                    <a:bodyPr/>
                    <a:lstStyle/>
                    <a:p>
                      <a:pPr algn="ctr"/>
                      <a:r>
                        <a:rPr lang="en-US" dirty="0"/>
                        <a:t>15</a:t>
                      </a:r>
                    </a:p>
                  </a:txBody>
                  <a:tcPr anchor="ctr"/>
                </a:tc>
                <a:tc>
                  <a:txBody>
                    <a:bodyPr/>
                    <a:lstStyle/>
                    <a:p>
                      <a:pPr algn="ctr"/>
                      <a:r>
                        <a:rPr lang="en-US" dirty="0"/>
                        <a:t>0.786</a:t>
                      </a:r>
                    </a:p>
                  </a:txBody>
                  <a:tcPr anchor="ctr"/>
                </a:tc>
                <a:tc>
                  <a:txBody>
                    <a:bodyPr/>
                    <a:lstStyle/>
                    <a:p>
                      <a:pPr algn="ctr"/>
                      <a:r>
                        <a:rPr lang="en-US" dirty="0"/>
                        <a:t>0.967</a:t>
                      </a:r>
                    </a:p>
                  </a:txBody>
                  <a:tcPr anchor="ctr"/>
                </a:tc>
                <a:tc>
                  <a:txBody>
                    <a:bodyPr/>
                    <a:lstStyle/>
                    <a:p>
                      <a:pPr algn="ctr"/>
                      <a:r>
                        <a:rPr lang="en-US" b="1" dirty="0"/>
                        <a:t>0.819</a:t>
                      </a:r>
                    </a:p>
                  </a:txBody>
                  <a:tcPr anchor="ctr"/>
                </a:tc>
                <a:tc>
                  <a:txBody>
                    <a:bodyPr/>
                    <a:lstStyle/>
                    <a:p>
                      <a:pPr algn="ctr"/>
                      <a:r>
                        <a:rPr lang="en-US" dirty="0"/>
                        <a:t>0.952</a:t>
                      </a:r>
                    </a:p>
                  </a:txBody>
                  <a:tcPr anchor="ctr"/>
                </a:tc>
                <a:extLst>
                  <a:ext uri="{0D108BD9-81ED-4DB2-BD59-A6C34878D82A}">
                    <a16:rowId xmlns:a16="http://schemas.microsoft.com/office/drawing/2014/main" val="1836030047"/>
                  </a:ext>
                </a:extLst>
              </a:tr>
              <a:tr h="509071">
                <a:tc>
                  <a:txBody>
                    <a:bodyPr/>
                    <a:lstStyle/>
                    <a:p>
                      <a:pPr algn="ctr"/>
                      <a:r>
                        <a:rPr lang="en-US" dirty="0"/>
                        <a:t>20</a:t>
                      </a:r>
                    </a:p>
                  </a:txBody>
                  <a:tcPr anchor="ctr"/>
                </a:tc>
                <a:tc>
                  <a:txBody>
                    <a:bodyPr/>
                    <a:lstStyle/>
                    <a:p>
                      <a:pPr algn="ctr"/>
                      <a:r>
                        <a:rPr lang="en-US" dirty="0"/>
                        <a:t>0.790</a:t>
                      </a:r>
                    </a:p>
                  </a:txBody>
                  <a:tcPr anchor="ctr"/>
                </a:tc>
                <a:tc>
                  <a:txBody>
                    <a:bodyPr/>
                    <a:lstStyle/>
                    <a:p>
                      <a:pPr algn="ctr"/>
                      <a:r>
                        <a:rPr lang="en-US" b="1" dirty="0"/>
                        <a:t>0.971</a:t>
                      </a:r>
                    </a:p>
                  </a:txBody>
                  <a:tcPr anchor="ctr"/>
                </a:tc>
                <a:tc>
                  <a:txBody>
                    <a:bodyPr/>
                    <a:lstStyle/>
                    <a:p>
                      <a:pPr algn="ctr"/>
                      <a:r>
                        <a:rPr lang="en-US" dirty="0"/>
                        <a:t>0.786</a:t>
                      </a:r>
                    </a:p>
                  </a:txBody>
                  <a:tcPr anchor="ctr"/>
                </a:tc>
                <a:tc>
                  <a:txBody>
                    <a:bodyPr/>
                    <a:lstStyle/>
                    <a:p>
                      <a:pPr algn="ctr"/>
                      <a:r>
                        <a:rPr lang="en-US" dirty="0"/>
                        <a:t>0.952</a:t>
                      </a:r>
                    </a:p>
                  </a:txBody>
                  <a:tcPr anchor="ctr"/>
                </a:tc>
                <a:extLst>
                  <a:ext uri="{0D108BD9-81ED-4DB2-BD59-A6C34878D82A}">
                    <a16:rowId xmlns:a16="http://schemas.microsoft.com/office/drawing/2014/main" val="1515355462"/>
                  </a:ext>
                </a:extLst>
              </a:tr>
            </a:tbl>
          </a:graphicData>
        </a:graphic>
      </p:graphicFrame>
    </p:spTree>
    <p:extLst>
      <p:ext uri="{BB962C8B-B14F-4D97-AF65-F5344CB8AC3E}">
        <p14:creationId xmlns:p14="http://schemas.microsoft.com/office/powerpoint/2010/main" val="1294734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4" name="Rectangle 1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Freeform: Shape 29">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E94AE3-EC64-4D94-882E-BCF416622146}"/>
              </a:ext>
            </a:extLst>
          </p:cNvPr>
          <p:cNvSpPr>
            <a:spLocks noGrp="1"/>
          </p:cNvSpPr>
          <p:nvPr>
            <p:ph type="title"/>
          </p:nvPr>
        </p:nvSpPr>
        <p:spPr>
          <a:xfrm>
            <a:off x="7181723" y="609600"/>
            <a:ext cx="4512989" cy="2227730"/>
          </a:xfrm>
        </p:spPr>
        <p:txBody>
          <a:bodyPr anchor="ctr">
            <a:normAutofit/>
          </a:bodyPr>
          <a:lstStyle/>
          <a:p>
            <a:r>
              <a:rPr lang="en-US" dirty="0">
                <a:solidFill>
                  <a:srgbClr val="FFFFFF"/>
                </a:solidFill>
              </a:rPr>
              <a:t>Reflecting on results</a:t>
            </a:r>
          </a:p>
        </p:txBody>
      </p:sp>
      <p:pic>
        <p:nvPicPr>
          <p:cNvPr id="5" name="Content Placeholder 4" descr="Chart&#10;&#10;Description automatically generated">
            <a:extLst>
              <a:ext uri="{FF2B5EF4-FFF2-40B4-BE49-F238E27FC236}">
                <a16:creationId xmlns:a16="http://schemas.microsoft.com/office/drawing/2014/main" id="{B0C16398-AAAF-4D45-BCAF-7B98655D06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594" y="383573"/>
            <a:ext cx="6036769" cy="6082386"/>
          </a:xfrm>
          <a:prstGeom prst="rect">
            <a:avLst/>
          </a:prstGeom>
        </p:spPr>
      </p:pic>
      <p:sp>
        <p:nvSpPr>
          <p:cNvPr id="9" name="Content Placeholder 8">
            <a:extLst>
              <a:ext uri="{FF2B5EF4-FFF2-40B4-BE49-F238E27FC236}">
                <a16:creationId xmlns:a16="http://schemas.microsoft.com/office/drawing/2014/main" id="{74F7B0BB-DD9E-4EE6-B2A9-D3B598900723}"/>
              </a:ext>
            </a:extLst>
          </p:cNvPr>
          <p:cNvSpPr>
            <a:spLocks noGrp="1"/>
          </p:cNvSpPr>
          <p:nvPr>
            <p:ph idx="1"/>
          </p:nvPr>
        </p:nvSpPr>
        <p:spPr>
          <a:xfrm>
            <a:off x="7181725" y="2837329"/>
            <a:ext cx="4512988" cy="3317938"/>
          </a:xfrm>
        </p:spPr>
        <p:txBody>
          <a:bodyPr anchor="t">
            <a:normAutofit/>
          </a:bodyPr>
          <a:lstStyle/>
          <a:p>
            <a:pPr>
              <a:buClr>
                <a:schemeClr val="tx2"/>
              </a:buClr>
            </a:pPr>
            <a:r>
              <a:rPr lang="en-US" dirty="0">
                <a:solidFill>
                  <a:srgbClr val="FFFFFF"/>
                </a:solidFill>
              </a:rPr>
              <a:t>Similar results, but more different errors</a:t>
            </a:r>
          </a:p>
        </p:txBody>
      </p:sp>
    </p:spTree>
    <p:extLst>
      <p:ext uri="{BB962C8B-B14F-4D97-AF65-F5344CB8AC3E}">
        <p14:creationId xmlns:p14="http://schemas.microsoft.com/office/powerpoint/2010/main" val="1330651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C2742-1C56-4CF5-B5C3-8EDAD838E6B6}"/>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6C60CA55-015E-4427-A2C7-C4CE877FF0EB}"/>
              </a:ext>
            </a:extLst>
          </p:cNvPr>
          <p:cNvSpPr>
            <a:spLocks noGrp="1"/>
          </p:cNvSpPr>
          <p:nvPr>
            <p:ph idx="1"/>
          </p:nvPr>
        </p:nvSpPr>
        <p:spPr/>
        <p:txBody>
          <a:bodyPr>
            <a:normAutofit/>
          </a:bodyPr>
          <a:lstStyle/>
          <a:p>
            <a:r>
              <a:rPr lang="en-US" dirty="0"/>
              <a:t>Further examine and interpret the results and errors obtained</a:t>
            </a:r>
          </a:p>
          <a:p>
            <a:endParaRPr lang="en-US" dirty="0"/>
          </a:p>
          <a:p>
            <a:r>
              <a:rPr lang="en-US" dirty="0"/>
              <a:t>Alternative 1 vs. all classification</a:t>
            </a:r>
          </a:p>
          <a:p>
            <a:pPr lvl="1"/>
            <a:r>
              <a:rPr lang="en-US" dirty="0"/>
              <a:t>Make a separate model for each leukemia subtype made by selecting out and training on the significant features</a:t>
            </a:r>
          </a:p>
          <a:p>
            <a:endParaRPr lang="en-US" dirty="0"/>
          </a:p>
          <a:p>
            <a:r>
              <a:rPr lang="en-US" dirty="0"/>
              <a:t>Try different </a:t>
            </a:r>
            <a:r>
              <a:rPr lang="en-US" dirty="0" err="1"/>
              <a:t>regularizers</a:t>
            </a:r>
            <a:r>
              <a:rPr lang="en-US" dirty="0"/>
              <a:t> and machine learning methods</a:t>
            </a:r>
          </a:p>
          <a:p>
            <a:endParaRPr lang="en-US" dirty="0"/>
          </a:p>
          <a:p>
            <a:r>
              <a:rPr lang="en-US" dirty="0"/>
              <a:t>Address data imbalance</a:t>
            </a:r>
          </a:p>
        </p:txBody>
      </p:sp>
    </p:spTree>
    <p:extLst>
      <p:ext uri="{BB962C8B-B14F-4D97-AF65-F5344CB8AC3E}">
        <p14:creationId xmlns:p14="http://schemas.microsoft.com/office/powerpoint/2010/main" val="1676562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2DA8B-5F4A-4B42-9869-535C84A8D5C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9B7837F-6D9E-435F-8522-BFAF5F382C9A}"/>
              </a:ext>
            </a:extLst>
          </p:cNvPr>
          <p:cNvSpPr>
            <a:spLocks noGrp="1"/>
          </p:cNvSpPr>
          <p:nvPr>
            <p:ph idx="1"/>
          </p:nvPr>
        </p:nvSpPr>
        <p:spPr/>
        <p:txBody>
          <a:bodyPr/>
          <a:lstStyle/>
          <a:p>
            <a:r>
              <a:rPr lang="en-US" dirty="0"/>
              <a:t>Analyzing shared significant features seems to be useful</a:t>
            </a:r>
          </a:p>
          <a:p>
            <a:endParaRPr lang="en-US" dirty="0"/>
          </a:p>
          <a:p>
            <a:r>
              <a:rPr lang="en-US" dirty="0"/>
              <a:t>Logistic regression models can get close to 100% accuracy with MILE dataset</a:t>
            </a:r>
          </a:p>
          <a:p>
            <a:endParaRPr lang="en-US" dirty="0"/>
          </a:p>
          <a:p>
            <a:r>
              <a:rPr lang="en-US" dirty="0"/>
              <a:t>K-Nearest Neighbors is okay, but not that great</a:t>
            </a:r>
            <a:endParaRPr lang="en-US" dirty="0">
              <a:highlight>
                <a:srgbClr val="808000"/>
              </a:highlight>
            </a:endParaRPr>
          </a:p>
        </p:txBody>
      </p:sp>
    </p:spTree>
    <p:extLst>
      <p:ext uri="{BB962C8B-B14F-4D97-AF65-F5344CB8AC3E}">
        <p14:creationId xmlns:p14="http://schemas.microsoft.com/office/powerpoint/2010/main" val="441835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A761A44-A936-4382-8A16-7ED6A2903D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59EE73-661E-48AA-A374-BF2B850F58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653EA91-5E43-427F-B0AB-1B8A496BC6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57571081-E136-40F9-B123-3A16F53BE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73197C11-EFC2-4F71-BEFF-B7EE3EEFF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074C7561-7217-4DBC-8C63-2BB8560D6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6EB4E4EC-EA7F-4A46-9AF5-7E3E4E543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9048D13B-C50D-4EF9-AB6D-86713B7D43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8213FFC7-C869-40A9-8DBD-B311B342E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A029FB91-93F5-4D40-9014-8D5108951E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6022FD2-DE49-41E6-B3BF-B113018CA2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Picture 4">
            <a:extLst>
              <a:ext uri="{FF2B5EF4-FFF2-40B4-BE49-F238E27FC236}">
                <a16:creationId xmlns:a16="http://schemas.microsoft.com/office/drawing/2014/main" id="{BB4E84CF-BEA7-4609-AF68-5ED922B7478C}"/>
              </a:ext>
            </a:extLst>
          </p:cNvPr>
          <p:cNvPicPr>
            <a:picLocks noChangeAspect="1"/>
          </p:cNvPicPr>
          <p:nvPr/>
        </p:nvPicPr>
        <p:blipFill rotWithShape="1">
          <a:blip r:embed="rId2"/>
          <a:srcRect l="29534" r="2"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A1F41176-7247-4837-A9C5-9E927916643F}"/>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r>
              <a:rPr lang="en-US" sz="4800"/>
              <a:t>Questions?</a:t>
            </a:r>
          </a:p>
        </p:txBody>
      </p:sp>
      <p:cxnSp>
        <p:nvCxnSpPr>
          <p:cNvPr id="21" name="Straight Connector 20">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14043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0BF35CA-8AA0-428F-ABED-5B77A6C39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FA4A156A-791B-4BD9-8452-A798A15D22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7652CB1-59D3-4DAB-AD45-8DFB73895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3539C1B-883E-4130-95FA-2A6FD3E49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44CEE5F-144C-437F-9472-22EE3E3D1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0621BB31-AA71-4E9B-8854-3C62F162FE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336141D-E3C6-4E7B-8923-B31C3E16F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F113BE6F-9D13-4E70-B7AB-C8CC2546A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FBEB82C3-C636-4A90-B9A5-905EC38E0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646B4C4A-5A81-43CF-93ED-5FA59D5BE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C3715C1A-EBA1-41A6-AC20-D6A7C4871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901105A-8EBE-4374-9A5A-7CFA1C57AED1}"/>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sz="4400" dirty="0"/>
              <a:t>Thanks!</a:t>
            </a:r>
          </a:p>
        </p:txBody>
      </p:sp>
      <p:sp>
        <p:nvSpPr>
          <p:cNvPr id="22" name="Isosceles Triangle 21">
            <a:extLst>
              <a:ext uri="{FF2B5EF4-FFF2-40B4-BE49-F238E27FC236}">
                <a16:creationId xmlns:a16="http://schemas.microsoft.com/office/drawing/2014/main" id="{643561E9-1291-4440-A6DF-5F15C8890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descr="Like">
            <a:extLst>
              <a:ext uri="{FF2B5EF4-FFF2-40B4-BE49-F238E27FC236}">
                <a16:creationId xmlns:a16="http://schemas.microsoft.com/office/drawing/2014/main" id="{2B277AD7-D01F-49F6-BFEB-C5ECE4CDEF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0617" y="1261330"/>
            <a:ext cx="4335340" cy="4335340"/>
          </a:xfrm>
          <a:prstGeom prst="rect">
            <a:avLst/>
          </a:prstGeom>
        </p:spPr>
      </p:pic>
    </p:spTree>
    <p:extLst>
      <p:ext uri="{BB962C8B-B14F-4D97-AF65-F5344CB8AC3E}">
        <p14:creationId xmlns:p14="http://schemas.microsoft.com/office/powerpoint/2010/main" val="2755605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D7C786-235D-41AA-BE9A-E842ED4D9BBC}"/>
              </a:ext>
            </a:extLst>
          </p:cNvPr>
          <p:cNvSpPr>
            <a:spLocks noGrp="1"/>
          </p:cNvSpPr>
          <p:nvPr>
            <p:ph type="title"/>
          </p:nvPr>
        </p:nvSpPr>
        <p:spPr>
          <a:xfrm>
            <a:off x="1333502" y="609600"/>
            <a:ext cx="8596668" cy="1320800"/>
          </a:xfrm>
        </p:spPr>
        <p:txBody>
          <a:bodyPr>
            <a:normAutofit/>
          </a:bodyPr>
          <a:lstStyle/>
          <a:p>
            <a:r>
              <a:rPr lang="en-US"/>
              <a:t>The Data - GSE13159</a:t>
            </a:r>
            <a:endParaRPr lang="en-US" dirty="0"/>
          </a:p>
        </p:txBody>
      </p:sp>
      <p:sp>
        <p:nvSpPr>
          <p:cNvPr id="17"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87AB6A5-B3E6-4DE8-AA34-50C3AF65D42D}"/>
              </a:ext>
            </a:extLst>
          </p:cNvPr>
          <p:cNvSpPr>
            <a:spLocks noGrp="1"/>
          </p:cNvSpPr>
          <p:nvPr>
            <p:ph idx="1"/>
          </p:nvPr>
        </p:nvSpPr>
        <p:spPr>
          <a:xfrm>
            <a:off x="1333502" y="2160589"/>
            <a:ext cx="8596668" cy="3880773"/>
          </a:xfrm>
        </p:spPr>
        <p:txBody>
          <a:bodyPr>
            <a:normAutofit/>
          </a:bodyPr>
          <a:lstStyle/>
          <a:p>
            <a:r>
              <a:rPr lang="en-US" dirty="0"/>
              <a:t>Name: Microarray Innovations in </a:t>
            </a:r>
            <a:r>
              <a:rPr lang="en-US" dirty="0" err="1"/>
              <a:t>LEukemia</a:t>
            </a:r>
            <a:r>
              <a:rPr lang="en-US" dirty="0"/>
              <a:t> (MILE) study: Stage 1 data</a:t>
            </a:r>
          </a:p>
          <a:p>
            <a:pPr lvl="1"/>
            <a:r>
              <a:rPr lang="en-US" dirty="0"/>
              <a:t>Data collected from 11 centers across 3 continents</a:t>
            </a:r>
          </a:p>
          <a:p>
            <a:pPr lvl="1"/>
            <a:r>
              <a:rPr lang="en-US" dirty="0"/>
              <a:t>Size: ~616 MB</a:t>
            </a:r>
          </a:p>
          <a:p>
            <a:pPr lvl="1"/>
            <a:r>
              <a:rPr lang="en-US" dirty="0"/>
              <a:t>Data released on Sept 30, 2009</a:t>
            </a:r>
          </a:p>
          <a:p>
            <a:endParaRPr lang="en-US" dirty="0"/>
          </a:p>
          <a:p>
            <a:r>
              <a:rPr lang="en-US" dirty="0"/>
              <a:t>n = 2096 patients </a:t>
            </a:r>
          </a:p>
          <a:p>
            <a:r>
              <a:rPr lang="en-US" dirty="0"/>
              <a:t>d = 17,788 genes</a:t>
            </a:r>
          </a:p>
          <a:p>
            <a:r>
              <a:rPr lang="en-US" dirty="0"/>
              <a:t>18 classes</a:t>
            </a:r>
          </a:p>
          <a:p>
            <a:endParaRPr lang="en-US" dirty="0"/>
          </a:p>
        </p:txBody>
      </p:sp>
      <p:sp>
        <p:nvSpPr>
          <p:cNvPr id="18"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0160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A0E3A-8EC9-4FFA-8AE4-02EE958553C0}"/>
              </a:ext>
            </a:extLst>
          </p:cNvPr>
          <p:cNvSpPr>
            <a:spLocks noGrp="1"/>
          </p:cNvSpPr>
          <p:nvPr>
            <p:ph type="title"/>
          </p:nvPr>
        </p:nvSpPr>
        <p:spPr/>
        <p:txBody>
          <a:bodyPr/>
          <a:lstStyle/>
          <a:p>
            <a:r>
              <a:rPr lang="en-US" dirty="0"/>
              <a:t>Data breakdown</a:t>
            </a:r>
          </a:p>
        </p:txBody>
      </p:sp>
      <p:graphicFrame>
        <p:nvGraphicFramePr>
          <p:cNvPr id="5" name="Table 5">
            <a:extLst>
              <a:ext uri="{FF2B5EF4-FFF2-40B4-BE49-F238E27FC236}">
                <a16:creationId xmlns:a16="http://schemas.microsoft.com/office/drawing/2014/main" id="{F24C09F1-3027-4C4C-8A62-3B201DCA8C64}"/>
              </a:ext>
            </a:extLst>
          </p:cNvPr>
          <p:cNvGraphicFramePr>
            <a:graphicFrameLocks noGrp="1"/>
          </p:cNvGraphicFramePr>
          <p:nvPr>
            <p:ph idx="1"/>
            <p:extLst>
              <p:ext uri="{D42A27DB-BD31-4B8C-83A1-F6EECF244321}">
                <p14:modId xmlns:p14="http://schemas.microsoft.com/office/powerpoint/2010/main" val="1430747245"/>
              </p:ext>
            </p:extLst>
          </p:nvPr>
        </p:nvGraphicFramePr>
        <p:xfrm>
          <a:off x="675130" y="1398483"/>
          <a:ext cx="4298334" cy="5201916"/>
        </p:xfrm>
        <a:graphic>
          <a:graphicData uri="http://schemas.openxmlformats.org/drawingml/2006/table">
            <a:tbl>
              <a:tblPr firstRow="1" bandRow="1">
                <a:tableStyleId>{5C22544A-7EE6-4342-B048-85BDC9FD1C3A}</a:tableStyleId>
              </a:tblPr>
              <a:tblGrid>
                <a:gridCol w="2149167">
                  <a:extLst>
                    <a:ext uri="{9D8B030D-6E8A-4147-A177-3AD203B41FA5}">
                      <a16:colId xmlns:a16="http://schemas.microsoft.com/office/drawing/2014/main" val="2225312815"/>
                    </a:ext>
                  </a:extLst>
                </a:gridCol>
                <a:gridCol w="2149167">
                  <a:extLst>
                    <a:ext uri="{9D8B030D-6E8A-4147-A177-3AD203B41FA5}">
                      <a16:colId xmlns:a16="http://schemas.microsoft.com/office/drawing/2014/main" val="1267206576"/>
                    </a:ext>
                  </a:extLst>
                </a:gridCol>
              </a:tblGrid>
              <a:tr h="403121">
                <a:tc>
                  <a:txBody>
                    <a:bodyPr/>
                    <a:lstStyle/>
                    <a:p>
                      <a:pPr algn="ctr"/>
                      <a:r>
                        <a:rPr lang="en-US" dirty="0">
                          <a:solidFill>
                            <a:schemeClr val="bg1"/>
                          </a:solidFill>
                        </a:rPr>
                        <a:t>Name</a:t>
                      </a:r>
                    </a:p>
                  </a:txBody>
                  <a:tcPr/>
                </a:tc>
                <a:tc>
                  <a:txBody>
                    <a:bodyPr/>
                    <a:lstStyle/>
                    <a:p>
                      <a:pPr algn="ctr"/>
                      <a:r>
                        <a:rPr lang="en-US" dirty="0">
                          <a:solidFill>
                            <a:schemeClr val="bg1"/>
                          </a:solidFill>
                        </a:rPr>
                        <a:t>Count</a:t>
                      </a:r>
                    </a:p>
                  </a:txBody>
                  <a:tcPr/>
                </a:tc>
                <a:extLst>
                  <a:ext uri="{0D108BD9-81ED-4DB2-BD59-A6C34878D82A}">
                    <a16:rowId xmlns:a16="http://schemas.microsoft.com/office/drawing/2014/main" val="162054934"/>
                  </a:ext>
                </a:extLst>
              </a:tr>
              <a:tr h="403121">
                <a:tc>
                  <a:txBody>
                    <a:bodyPr/>
                    <a:lstStyle/>
                    <a:p>
                      <a:pPr algn="ctr"/>
                      <a:r>
                        <a:rPr lang="en-US" sz="1600" dirty="0"/>
                        <a:t>MDS</a:t>
                      </a:r>
                    </a:p>
                  </a:txBody>
                  <a:tcPr/>
                </a:tc>
                <a:tc>
                  <a:txBody>
                    <a:bodyPr/>
                    <a:lstStyle/>
                    <a:p>
                      <a:pPr algn="ctr"/>
                      <a:r>
                        <a:rPr lang="en-US" dirty="0"/>
                        <a:t>207</a:t>
                      </a:r>
                    </a:p>
                  </a:txBody>
                  <a:tcPr anchor="ctr"/>
                </a:tc>
                <a:extLst>
                  <a:ext uri="{0D108BD9-81ED-4DB2-BD59-A6C34878D82A}">
                    <a16:rowId xmlns:a16="http://schemas.microsoft.com/office/drawing/2014/main" val="2394153541"/>
                  </a:ext>
                </a:extLst>
              </a:tr>
              <a:tr h="403121">
                <a:tc>
                  <a:txBody>
                    <a:bodyPr/>
                    <a:lstStyle/>
                    <a:p>
                      <a:pPr algn="ctr"/>
                      <a:r>
                        <a:rPr lang="en-US" sz="1600" dirty="0"/>
                        <a:t>CLL</a:t>
                      </a:r>
                    </a:p>
                  </a:txBody>
                  <a:tcPr/>
                </a:tc>
                <a:tc>
                  <a:txBody>
                    <a:bodyPr/>
                    <a:lstStyle/>
                    <a:p>
                      <a:pPr algn="ctr"/>
                      <a:r>
                        <a:rPr lang="en-US" dirty="0"/>
                        <a:t>448</a:t>
                      </a:r>
                    </a:p>
                  </a:txBody>
                  <a:tcPr anchor="ctr"/>
                </a:tc>
                <a:extLst>
                  <a:ext uri="{0D108BD9-81ED-4DB2-BD59-A6C34878D82A}">
                    <a16:rowId xmlns:a16="http://schemas.microsoft.com/office/drawing/2014/main" val="1819591232"/>
                  </a:ext>
                </a:extLst>
              </a:tr>
              <a:tr h="629531">
                <a:tc>
                  <a:txBody>
                    <a:bodyPr/>
                    <a:lstStyle/>
                    <a:p>
                      <a:pPr algn="ctr"/>
                      <a:r>
                        <a:rPr lang="en-US" sz="1600" dirty="0"/>
                        <a:t>AML complex aberrant karyotype</a:t>
                      </a:r>
                    </a:p>
                  </a:txBody>
                  <a:tcPr/>
                </a:tc>
                <a:tc>
                  <a:txBody>
                    <a:bodyPr/>
                    <a:lstStyle/>
                    <a:p>
                      <a:pPr algn="ctr"/>
                      <a:r>
                        <a:rPr lang="en-US" dirty="0"/>
                        <a:t>52</a:t>
                      </a:r>
                    </a:p>
                  </a:txBody>
                  <a:tcPr anchor="ctr"/>
                </a:tc>
                <a:extLst>
                  <a:ext uri="{0D108BD9-81ED-4DB2-BD59-A6C34878D82A}">
                    <a16:rowId xmlns:a16="http://schemas.microsoft.com/office/drawing/2014/main" val="1277929073"/>
                  </a:ext>
                </a:extLst>
              </a:tr>
              <a:tr h="894597">
                <a:tc>
                  <a:txBody>
                    <a:bodyPr/>
                    <a:lstStyle/>
                    <a:p>
                      <a:pPr algn="ctr"/>
                      <a:r>
                        <a:rPr lang="en-US" sz="1600" dirty="0"/>
                        <a:t>AML with normal karyotype + other abnormalities</a:t>
                      </a:r>
                    </a:p>
                  </a:txBody>
                  <a:tcPr/>
                </a:tc>
                <a:tc>
                  <a:txBody>
                    <a:bodyPr/>
                    <a:lstStyle/>
                    <a:p>
                      <a:pPr algn="ctr"/>
                      <a:r>
                        <a:rPr lang="en-US" dirty="0"/>
                        <a:t>347</a:t>
                      </a:r>
                    </a:p>
                  </a:txBody>
                  <a:tcPr anchor="ctr"/>
                </a:tc>
                <a:extLst>
                  <a:ext uri="{0D108BD9-81ED-4DB2-BD59-A6C34878D82A}">
                    <a16:rowId xmlns:a16="http://schemas.microsoft.com/office/drawing/2014/main" val="235544251"/>
                  </a:ext>
                </a:extLst>
              </a:tr>
              <a:tr h="629531">
                <a:tc>
                  <a:txBody>
                    <a:bodyPr/>
                    <a:lstStyle/>
                    <a:p>
                      <a:pPr algn="ctr"/>
                      <a:r>
                        <a:rPr lang="en-US" sz="1600" dirty="0"/>
                        <a:t>c-ALL/Pre-B-ALL without t(9;22)</a:t>
                      </a:r>
                    </a:p>
                  </a:txBody>
                  <a:tcPr/>
                </a:tc>
                <a:tc>
                  <a:txBody>
                    <a:bodyPr/>
                    <a:lstStyle/>
                    <a:p>
                      <a:pPr algn="ctr"/>
                      <a:r>
                        <a:rPr lang="en-US" dirty="0"/>
                        <a:t>237</a:t>
                      </a:r>
                    </a:p>
                  </a:txBody>
                  <a:tcPr anchor="ctr"/>
                </a:tc>
                <a:extLst>
                  <a:ext uri="{0D108BD9-81ED-4DB2-BD59-A6C34878D82A}">
                    <a16:rowId xmlns:a16="http://schemas.microsoft.com/office/drawing/2014/main" val="2024991275"/>
                  </a:ext>
                </a:extLst>
              </a:tr>
              <a:tr h="403121">
                <a:tc>
                  <a:txBody>
                    <a:bodyPr/>
                    <a:lstStyle/>
                    <a:p>
                      <a:pPr algn="ctr"/>
                      <a:r>
                        <a:rPr lang="en-US" sz="1600" dirty="0"/>
                        <a:t>T-ALL</a:t>
                      </a:r>
                    </a:p>
                  </a:txBody>
                  <a:tcPr/>
                </a:tc>
                <a:tc>
                  <a:txBody>
                    <a:bodyPr/>
                    <a:lstStyle/>
                    <a:p>
                      <a:pPr algn="ctr"/>
                      <a:r>
                        <a:rPr lang="en-US" dirty="0"/>
                        <a:t>174</a:t>
                      </a:r>
                    </a:p>
                  </a:txBody>
                  <a:tcPr anchor="ctr"/>
                </a:tc>
                <a:extLst>
                  <a:ext uri="{0D108BD9-81ED-4DB2-BD59-A6C34878D82A}">
                    <a16:rowId xmlns:a16="http://schemas.microsoft.com/office/drawing/2014/main" val="3276580045"/>
                  </a:ext>
                </a:extLst>
              </a:tr>
              <a:tr h="403121">
                <a:tc>
                  <a:txBody>
                    <a:bodyPr/>
                    <a:lstStyle/>
                    <a:p>
                      <a:pPr algn="ctr"/>
                      <a:r>
                        <a:rPr lang="en-US" sz="1600" dirty="0"/>
                        <a:t>CML</a:t>
                      </a:r>
                    </a:p>
                  </a:txBody>
                  <a:tcPr/>
                </a:tc>
                <a:tc>
                  <a:txBody>
                    <a:bodyPr/>
                    <a:lstStyle/>
                    <a:p>
                      <a:pPr algn="ctr"/>
                      <a:r>
                        <a:rPr lang="en-US" dirty="0"/>
                        <a:t>76</a:t>
                      </a:r>
                    </a:p>
                  </a:txBody>
                  <a:tcPr anchor="ctr"/>
                </a:tc>
                <a:extLst>
                  <a:ext uri="{0D108BD9-81ED-4DB2-BD59-A6C34878D82A}">
                    <a16:rowId xmlns:a16="http://schemas.microsoft.com/office/drawing/2014/main" val="2607756855"/>
                  </a:ext>
                </a:extLst>
              </a:tr>
              <a:tr h="629531">
                <a:tc>
                  <a:txBody>
                    <a:bodyPr/>
                    <a:lstStyle/>
                    <a:p>
                      <a:pPr algn="ctr"/>
                      <a:r>
                        <a:rPr lang="en-US" sz="1600" dirty="0"/>
                        <a:t>AML with t(11q23)/MLL</a:t>
                      </a:r>
                    </a:p>
                  </a:txBody>
                  <a:tcPr/>
                </a:tc>
                <a:tc>
                  <a:txBody>
                    <a:bodyPr/>
                    <a:lstStyle/>
                    <a:p>
                      <a:pPr algn="ctr"/>
                      <a:r>
                        <a:rPr lang="en-US" dirty="0"/>
                        <a:t>38</a:t>
                      </a:r>
                    </a:p>
                  </a:txBody>
                  <a:tcPr anchor="ctr"/>
                </a:tc>
                <a:extLst>
                  <a:ext uri="{0D108BD9-81ED-4DB2-BD59-A6C34878D82A}">
                    <a16:rowId xmlns:a16="http://schemas.microsoft.com/office/drawing/2014/main" val="2110026636"/>
                  </a:ext>
                </a:extLst>
              </a:tr>
              <a:tr h="403121">
                <a:tc>
                  <a:txBody>
                    <a:bodyPr/>
                    <a:lstStyle/>
                    <a:p>
                      <a:pPr algn="ctr"/>
                      <a:r>
                        <a:rPr lang="en-US" sz="1600" dirty="0"/>
                        <a:t>ALL with t(12;21)</a:t>
                      </a:r>
                    </a:p>
                  </a:txBody>
                  <a:tcPr/>
                </a:tc>
                <a:tc>
                  <a:txBody>
                    <a:bodyPr/>
                    <a:lstStyle/>
                    <a:p>
                      <a:pPr algn="ctr"/>
                      <a:r>
                        <a:rPr lang="en-US" dirty="0"/>
                        <a:t>58</a:t>
                      </a:r>
                    </a:p>
                  </a:txBody>
                  <a:tcPr anchor="ctr"/>
                </a:tc>
                <a:extLst>
                  <a:ext uri="{0D108BD9-81ED-4DB2-BD59-A6C34878D82A}">
                    <a16:rowId xmlns:a16="http://schemas.microsoft.com/office/drawing/2014/main" val="371755608"/>
                  </a:ext>
                </a:extLst>
              </a:tr>
            </a:tbl>
          </a:graphicData>
        </a:graphic>
      </p:graphicFrame>
      <p:graphicFrame>
        <p:nvGraphicFramePr>
          <p:cNvPr id="6" name="Table 5">
            <a:extLst>
              <a:ext uri="{FF2B5EF4-FFF2-40B4-BE49-F238E27FC236}">
                <a16:creationId xmlns:a16="http://schemas.microsoft.com/office/drawing/2014/main" id="{5B71854D-3E1A-4A2C-BB6F-00984A5EA2B8}"/>
              </a:ext>
            </a:extLst>
          </p:cNvPr>
          <p:cNvGraphicFramePr>
            <a:graphicFrameLocks/>
          </p:cNvGraphicFramePr>
          <p:nvPr>
            <p:extLst>
              <p:ext uri="{D42A27DB-BD31-4B8C-83A1-F6EECF244321}">
                <p14:modId xmlns:p14="http://schemas.microsoft.com/office/powerpoint/2010/main" val="3685930388"/>
              </p:ext>
            </p:extLst>
          </p:nvPr>
        </p:nvGraphicFramePr>
        <p:xfrm>
          <a:off x="6096000" y="1398483"/>
          <a:ext cx="4300538" cy="5201920"/>
        </p:xfrm>
        <a:graphic>
          <a:graphicData uri="http://schemas.openxmlformats.org/drawingml/2006/table">
            <a:tbl>
              <a:tblPr firstRow="1" bandRow="1">
                <a:tableStyleId>{5C22544A-7EE6-4342-B048-85BDC9FD1C3A}</a:tableStyleId>
              </a:tblPr>
              <a:tblGrid>
                <a:gridCol w="2150269">
                  <a:extLst>
                    <a:ext uri="{9D8B030D-6E8A-4147-A177-3AD203B41FA5}">
                      <a16:colId xmlns:a16="http://schemas.microsoft.com/office/drawing/2014/main" val="2225312815"/>
                    </a:ext>
                  </a:extLst>
                </a:gridCol>
                <a:gridCol w="2150269">
                  <a:extLst>
                    <a:ext uri="{9D8B030D-6E8A-4147-A177-3AD203B41FA5}">
                      <a16:colId xmlns:a16="http://schemas.microsoft.com/office/drawing/2014/main" val="1267206576"/>
                    </a:ext>
                  </a:extLst>
                </a:gridCol>
              </a:tblGrid>
              <a:tr h="370840">
                <a:tc>
                  <a:txBody>
                    <a:bodyPr/>
                    <a:lstStyle/>
                    <a:p>
                      <a:pPr algn="ctr"/>
                      <a:r>
                        <a:rPr lang="en-US" dirty="0">
                          <a:solidFill>
                            <a:schemeClr val="bg1"/>
                          </a:solidFill>
                        </a:rPr>
                        <a:t>Name</a:t>
                      </a:r>
                    </a:p>
                  </a:txBody>
                  <a:tcPr/>
                </a:tc>
                <a:tc>
                  <a:txBody>
                    <a:bodyPr/>
                    <a:lstStyle/>
                    <a:p>
                      <a:pPr algn="ctr"/>
                      <a:r>
                        <a:rPr lang="en-US" dirty="0">
                          <a:solidFill>
                            <a:schemeClr val="bg1"/>
                          </a:solidFill>
                        </a:rPr>
                        <a:t>Count</a:t>
                      </a:r>
                    </a:p>
                  </a:txBody>
                  <a:tcPr/>
                </a:tc>
                <a:extLst>
                  <a:ext uri="{0D108BD9-81ED-4DB2-BD59-A6C34878D82A}">
                    <a16:rowId xmlns:a16="http://schemas.microsoft.com/office/drawing/2014/main" val="162054934"/>
                  </a:ext>
                </a:extLst>
              </a:tr>
              <a:tr h="370840">
                <a:tc>
                  <a:txBody>
                    <a:bodyPr/>
                    <a:lstStyle/>
                    <a:p>
                      <a:pPr algn="ctr"/>
                      <a:r>
                        <a:rPr lang="en-US" sz="1600" dirty="0"/>
                        <a:t>Non-leukemia and healthy bone marrow</a:t>
                      </a:r>
                    </a:p>
                  </a:txBody>
                  <a:tcPr/>
                </a:tc>
                <a:tc>
                  <a:txBody>
                    <a:bodyPr/>
                    <a:lstStyle/>
                    <a:p>
                      <a:pPr algn="ctr"/>
                      <a:r>
                        <a:rPr lang="en-US" dirty="0"/>
                        <a:t>73</a:t>
                      </a:r>
                    </a:p>
                  </a:txBody>
                  <a:tcPr anchor="ctr"/>
                </a:tc>
                <a:extLst>
                  <a:ext uri="{0D108BD9-81ED-4DB2-BD59-A6C34878D82A}">
                    <a16:rowId xmlns:a16="http://schemas.microsoft.com/office/drawing/2014/main" val="2394153541"/>
                  </a:ext>
                </a:extLst>
              </a:tr>
              <a:tr h="370840">
                <a:tc>
                  <a:txBody>
                    <a:bodyPr/>
                    <a:lstStyle/>
                    <a:p>
                      <a:pPr algn="ctr"/>
                      <a:r>
                        <a:rPr lang="en-US" sz="1600" dirty="0"/>
                        <a:t>c-ALL/Pre-B-ALL with t(9;22)</a:t>
                      </a:r>
                    </a:p>
                  </a:txBody>
                  <a:tcPr/>
                </a:tc>
                <a:tc>
                  <a:txBody>
                    <a:bodyPr/>
                    <a:lstStyle/>
                    <a:p>
                      <a:pPr algn="ctr"/>
                      <a:r>
                        <a:rPr lang="en-US" dirty="0"/>
                        <a:t>122</a:t>
                      </a:r>
                    </a:p>
                  </a:txBody>
                  <a:tcPr anchor="ctr"/>
                </a:tc>
                <a:extLst>
                  <a:ext uri="{0D108BD9-81ED-4DB2-BD59-A6C34878D82A}">
                    <a16:rowId xmlns:a16="http://schemas.microsoft.com/office/drawing/2014/main" val="1819591232"/>
                  </a:ext>
                </a:extLst>
              </a:tr>
              <a:tr h="370840">
                <a:tc>
                  <a:txBody>
                    <a:bodyPr/>
                    <a:lstStyle/>
                    <a:p>
                      <a:pPr algn="ctr"/>
                      <a:r>
                        <a:rPr lang="en-US" sz="1600" dirty="0"/>
                        <a:t>AML with t(8;21)</a:t>
                      </a:r>
                    </a:p>
                  </a:txBody>
                  <a:tcPr/>
                </a:tc>
                <a:tc>
                  <a:txBody>
                    <a:bodyPr/>
                    <a:lstStyle/>
                    <a:p>
                      <a:pPr algn="ctr"/>
                      <a:r>
                        <a:rPr lang="en-US" dirty="0"/>
                        <a:t>40</a:t>
                      </a:r>
                    </a:p>
                  </a:txBody>
                  <a:tcPr anchor="ctr"/>
                </a:tc>
                <a:extLst>
                  <a:ext uri="{0D108BD9-81ED-4DB2-BD59-A6C34878D82A}">
                    <a16:rowId xmlns:a16="http://schemas.microsoft.com/office/drawing/2014/main" val="1277929073"/>
                  </a:ext>
                </a:extLst>
              </a:tr>
              <a:tr h="370840">
                <a:tc>
                  <a:txBody>
                    <a:bodyPr/>
                    <a:lstStyle/>
                    <a:p>
                      <a:pPr algn="ctr"/>
                      <a:r>
                        <a:rPr lang="en-US" sz="1600" dirty="0"/>
                        <a:t>ALL with </a:t>
                      </a:r>
                      <a:r>
                        <a:rPr lang="en-US" sz="1600" dirty="0" err="1"/>
                        <a:t>hyperdiploid</a:t>
                      </a:r>
                      <a:r>
                        <a:rPr lang="en-US" sz="1600" dirty="0"/>
                        <a:t> karyotype</a:t>
                      </a:r>
                    </a:p>
                  </a:txBody>
                  <a:tcPr/>
                </a:tc>
                <a:tc>
                  <a:txBody>
                    <a:bodyPr/>
                    <a:lstStyle/>
                    <a:p>
                      <a:pPr algn="ctr"/>
                      <a:r>
                        <a:rPr lang="en-US" dirty="0"/>
                        <a:t>40</a:t>
                      </a:r>
                    </a:p>
                  </a:txBody>
                  <a:tcPr anchor="ctr"/>
                </a:tc>
                <a:extLst>
                  <a:ext uri="{0D108BD9-81ED-4DB2-BD59-A6C34878D82A}">
                    <a16:rowId xmlns:a16="http://schemas.microsoft.com/office/drawing/2014/main" val="235544251"/>
                  </a:ext>
                </a:extLst>
              </a:tr>
              <a:tr h="370840">
                <a:tc>
                  <a:txBody>
                    <a:bodyPr/>
                    <a:lstStyle/>
                    <a:p>
                      <a:pPr algn="ctr"/>
                      <a:r>
                        <a:rPr lang="en-US" sz="1600" dirty="0"/>
                        <a:t>ALL with t(1;19)</a:t>
                      </a:r>
                    </a:p>
                  </a:txBody>
                  <a:tcPr/>
                </a:tc>
                <a:tc>
                  <a:txBody>
                    <a:bodyPr/>
                    <a:lstStyle/>
                    <a:p>
                      <a:pPr algn="ctr"/>
                      <a:r>
                        <a:rPr lang="en-US" dirty="0"/>
                        <a:t>36</a:t>
                      </a:r>
                    </a:p>
                  </a:txBody>
                  <a:tcPr anchor="ctr"/>
                </a:tc>
                <a:extLst>
                  <a:ext uri="{0D108BD9-81ED-4DB2-BD59-A6C34878D82A}">
                    <a16:rowId xmlns:a16="http://schemas.microsoft.com/office/drawing/2014/main" val="2024991275"/>
                  </a:ext>
                </a:extLst>
              </a:tr>
              <a:tr h="370840">
                <a:tc>
                  <a:txBody>
                    <a:bodyPr/>
                    <a:lstStyle/>
                    <a:p>
                      <a:pPr algn="ctr"/>
                      <a:r>
                        <a:rPr lang="en-US" sz="1600" dirty="0"/>
                        <a:t>Pro-B-ALL with t(11q23)/MLL</a:t>
                      </a:r>
                    </a:p>
                  </a:txBody>
                  <a:tcPr/>
                </a:tc>
                <a:tc>
                  <a:txBody>
                    <a:bodyPr/>
                    <a:lstStyle/>
                    <a:p>
                      <a:pPr algn="ctr"/>
                      <a:r>
                        <a:rPr lang="en-US" dirty="0"/>
                        <a:t>70</a:t>
                      </a:r>
                    </a:p>
                  </a:txBody>
                  <a:tcPr anchor="ctr"/>
                </a:tc>
                <a:extLst>
                  <a:ext uri="{0D108BD9-81ED-4DB2-BD59-A6C34878D82A}">
                    <a16:rowId xmlns:a16="http://schemas.microsoft.com/office/drawing/2014/main" val="3276580045"/>
                  </a:ext>
                </a:extLst>
              </a:tr>
              <a:tr h="370840">
                <a:tc>
                  <a:txBody>
                    <a:bodyPr/>
                    <a:lstStyle/>
                    <a:p>
                      <a:pPr algn="ctr"/>
                      <a:r>
                        <a:rPr lang="en-US" sz="1600" dirty="0"/>
                        <a:t>AML with t(15;17)</a:t>
                      </a:r>
                    </a:p>
                  </a:txBody>
                  <a:tcPr/>
                </a:tc>
                <a:tc>
                  <a:txBody>
                    <a:bodyPr/>
                    <a:lstStyle/>
                    <a:p>
                      <a:pPr algn="ctr"/>
                      <a:r>
                        <a:rPr lang="en-US" dirty="0"/>
                        <a:t>37</a:t>
                      </a:r>
                    </a:p>
                  </a:txBody>
                  <a:tcPr anchor="ctr"/>
                </a:tc>
                <a:extLst>
                  <a:ext uri="{0D108BD9-81ED-4DB2-BD59-A6C34878D82A}">
                    <a16:rowId xmlns:a16="http://schemas.microsoft.com/office/drawing/2014/main" val="2607756855"/>
                  </a:ext>
                </a:extLst>
              </a:tr>
              <a:tr h="370840">
                <a:tc>
                  <a:txBody>
                    <a:bodyPr/>
                    <a:lstStyle/>
                    <a:p>
                      <a:pPr algn="ctr"/>
                      <a:r>
                        <a:rPr lang="en-US" sz="1600" dirty="0"/>
                        <a:t>AML with inv(16)/t(16;16)</a:t>
                      </a:r>
                    </a:p>
                  </a:txBody>
                  <a:tcPr/>
                </a:tc>
                <a:tc>
                  <a:txBody>
                    <a:bodyPr/>
                    <a:lstStyle/>
                    <a:p>
                      <a:pPr algn="ctr"/>
                      <a:r>
                        <a:rPr lang="en-US" dirty="0"/>
                        <a:t>28</a:t>
                      </a:r>
                    </a:p>
                  </a:txBody>
                  <a:tcPr anchor="ctr"/>
                </a:tc>
                <a:extLst>
                  <a:ext uri="{0D108BD9-81ED-4DB2-BD59-A6C34878D82A}">
                    <a16:rowId xmlns:a16="http://schemas.microsoft.com/office/drawing/2014/main" val="2110026636"/>
                  </a:ext>
                </a:extLst>
              </a:tr>
              <a:tr h="370840">
                <a:tc>
                  <a:txBody>
                    <a:bodyPr/>
                    <a:lstStyle/>
                    <a:p>
                      <a:pPr algn="ctr"/>
                      <a:r>
                        <a:rPr lang="en-US" sz="1600" dirty="0"/>
                        <a:t>mature B-ALL with t(8;14)</a:t>
                      </a:r>
                    </a:p>
                  </a:txBody>
                  <a:tcPr/>
                </a:tc>
                <a:tc>
                  <a:txBody>
                    <a:bodyPr/>
                    <a:lstStyle/>
                    <a:p>
                      <a:pPr algn="ctr"/>
                      <a:r>
                        <a:rPr lang="en-US" dirty="0"/>
                        <a:t>13</a:t>
                      </a:r>
                    </a:p>
                  </a:txBody>
                  <a:tcPr anchor="ctr"/>
                </a:tc>
                <a:extLst>
                  <a:ext uri="{0D108BD9-81ED-4DB2-BD59-A6C34878D82A}">
                    <a16:rowId xmlns:a16="http://schemas.microsoft.com/office/drawing/2014/main" val="371755608"/>
                  </a:ext>
                </a:extLst>
              </a:tr>
            </a:tbl>
          </a:graphicData>
        </a:graphic>
      </p:graphicFrame>
    </p:spTree>
    <p:extLst>
      <p:ext uri="{BB962C8B-B14F-4D97-AF65-F5344CB8AC3E}">
        <p14:creationId xmlns:p14="http://schemas.microsoft.com/office/powerpoint/2010/main" val="1706703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D063C-45B5-4A3C-B593-26102C70595E}"/>
              </a:ext>
            </a:extLst>
          </p:cNvPr>
          <p:cNvSpPr>
            <a:spLocks noGrp="1"/>
          </p:cNvSpPr>
          <p:nvPr>
            <p:ph type="title"/>
          </p:nvPr>
        </p:nvSpPr>
        <p:spPr>
          <a:xfrm>
            <a:off x="676746" y="609600"/>
            <a:ext cx="3729076" cy="1320800"/>
          </a:xfrm>
        </p:spPr>
        <p:txBody>
          <a:bodyPr vert="horz" lIns="91440" tIns="45720" rIns="91440" bIns="45720" rtlCol="0" anchor="ctr">
            <a:normAutofit/>
          </a:bodyPr>
          <a:lstStyle/>
          <a:p>
            <a:r>
              <a:rPr lang="en-US"/>
              <a:t>Goal</a:t>
            </a:r>
          </a:p>
        </p:txBody>
      </p:sp>
      <p:sp>
        <p:nvSpPr>
          <p:cNvPr id="3" name="Content Placeholder 2">
            <a:extLst>
              <a:ext uri="{FF2B5EF4-FFF2-40B4-BE49-F238E27FC236}">
                <a16:creationId xmlns:a16="http://schemas.microsoft.com/office/drawing/2014/main" id="{079F8796-B961-41EF-9956-C44418821DB1}"/>
              </a:ext>
            </a:extLst>
          </p:cNvPr>
          <p:cNvSpPr>
            <a:spLocks noGrp="1"/>
          </p:cNvSpPr>
          <p:nvPr>
            <p:ph idx="1"/>
          </p:nvPr>
        </p:nvSpPr>
        <p:spPr>
          <a:xfrm>
            <a:off x="685167" y="2160589"/>
            <a:ext cx="3720916" cy="3560733"/>
          </a:xfrm>
        </p:spPr>
        <p:txBody>
          <a:bodyPr vert="horz" lIns="91440" tIns="45720" rIns="91440" bIns="45720" rtlCol="0">
            <a:normAutofit/>
          </a:bodyPr>
          <a:lstStyle/>
          <a:p>
            <a:pPr marL="0" indent="0">
              <a:buNone/>
            </a:pPr>
            <a:r>
              <a:rPr lang="en-US" dirty="0"/>
              <a:t>Understand how gene expression patterns are different in different subtypes of leukemia</a:t>
            </a:r>
          </a:p>
          <a:p>
            <a:pPr marL="0" indent="0">
              <a:buNone/>
            </a:pPr>
            <a:endParaRPr lang="en-US" dirty="0"/>
          </a:p>
          <a:p>
            <a:pPr marL="0" indent="0">
              <a:buNone/>
            </a:pPr>
            <a:r>
              <a:rPr lang="en-US" dirty="0"/>
              <a:t>Challenges: </a:t>
            </a:r>
          </a:p>
          <a:p>
            <a:r>
              <a:rPr lang="en-US" dirty="0"/>
              <a:t>Interpreting results</a:t>
            </a:r>
          </a:p>
          <a:p>
            <a:r>
              <a:rPr lang="en-US" dirty="0"/>
              <a:t>Determining significance of results</a:t>
            </a:r>
          </a:p>
          <a:p>
            <a:r>
              <a:rPr lang="en-US" dirty="0"/>
              <a:t>(I didn’t know we had to do a presentation until last week)</a:t>
            </a:r>
          </a:p>
        </p:txBody>
      </p:sp>
      <p:pic>
        <p:nvPicPr>
          <p:cNvPr id="7" name="Graphic 6" descr="DNA">
            <a:extLst>
              <a:ext uri="{FF2B5EF4-FFF2-40B4-BE49-F238E27FC236}">
                <a16:creationId xmlns:a16="http://schemas.microsoft.com/office/drawing/2014/main" id="{FF7BC87E-056D-4548-A425-94A7FFA254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54035" y="875360"/>
            <a:ext cx="4602747" cy="4602747"/>
          </a:xfrm>
          <a:prstGeom prst="rect">
            <a:avLst/>
          </a:prstGeom>
        </p:spPr>
      </p:pic>
    </p:spTree>
    <p:extLst>
      <p:ext uri="{BB962C8B-B14F-4D97-AF65-F5344CB8AC3E}">
        <p14:creationId xmlns:p14="http://schemas.microsoft.com/office/powerpoint/2010/main" val="3221908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06B30-E45B-4D87-932D-EB77AF71AFC9}"/>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9F67A7E8-7876-4AE9-96B5-9989D5996063}"/>
              </a:ext>
            </a:extLst>
          </p:cNvPr>
          <p:cNvSpPr>
            <a:spLocks noGrp="1"/>
          </p:cNvSpPr>
          <p:nvPr>
            <p:ph idx="1"/>
          </p:nvPr>
        </p:nvSpPr>
        <p:spPr/>
        <p:txBody>
          <a:bodyPr>
            <a:normAutofit/>
          </a:bodyPr>
          <a:lstStyle/>
          <a:p>
            <a:r>
              <a:rPr lang="en-US" dirty="0"/>
              <a:t>90/10 train/test split</a:t>
            </a:r>
          </a:p>
          <a:p>
            <a:r>
              <a:rPr lang="en-US" dirty="0"/>
              <a:t>Finding significant features among different leukemia subtypes</a:t>
            </a:r>
          </a:p>
          <a:p>
            <a:pPr lvl="1"/>
            <a:r>
              <a:rPr lang="en-US" dirty="0"/>
              <a:t>Check for significant features (applying Bonferroni correction)</a:t>
            </a:r>
          </a:p>
          <a:p>
            <a:pPr lvl="1"/>
            <a:r>
              <a:rPr lang="en-US" dirty="0"/>
              <a:t>Look at most common significant features</a:t>
            </a:r>
          </a:p>
          <a:p>
            <a:r>
              <a:rPr lang="en-US" dirty="0"/>
              <a:t>Logistic Regression</a:t>
            </a:r>
          </a:p>
          <a:p>
            <a:pPr lvl="1"/>
            <a:r>
              <a:rPr lang="en-US" dirty="0"/>
              <a:t>Check with all features/only with significant features and different data normalization methods</a:t>
            </a:r>
          </a:p>
          <a:p>
            <a:pPr lvl="1"/>
            <a:r>
              <a:rPr lang="en-US" dirty="0"/>
              <a:t>Check similarity between learned weights</a:t>
            </a:r>
          </a:p>
          <a:p>
            <a:pPr lvl="1"/>
            <a:r>
              <a:rPr lang="en-US" dirty="0"/>
              <a:t>Analyze learned weights</a:t>
            </a:r>
          </a:p>
          <a:p>
            <a:r>
              <a:rPr lang="en-US" dirty="0"/>
              <a:t>K-Nearest Neighbors</a:t>
            </a:r>
          </a:p>
        </p:txBody>
      </p:sp>
    </p:spTree>
    <p:extLst>
      <p:ext uri="{BB962C8B-B14F-4D97-AF65-F5344CB8AC3E}">
        <p14:creationId xmlns:p14="http://schemas.microsoft.com/office/powerpoint/2010/main" val="360184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71A99-650A-4540-A1FD-0CA8D8C92839}"/>
              </a:ext>
            </a:extLst>
          </p:cNvPr>
          <p:cNvSpPr>
            <a:spLocks noGrp="1"/>
          </p:cNvSpPr>
          <p:nvPr>
            <p:ph type="title"/>
          </p:nvPr>
        </p:nvSpPr>
        <p:spPr/>
        <p:txBody>
          <a:bodyPr/>
          <a:lstStyle/>
          <a:p>
            <a:r>
              <a:rPr lang="en-US" dirty="0"/>
              <a:t>Finding significant features</a:t>
            </a:r>
          </a:p>
        </p:txBody>
      </p:sp>
      <p:sp>
        <p:nvSpPr>
          <p:cNvPr id="3" name="Content Placeholder 2">
            <a:extLst>
              <a:ext uri="{FF2B5EF4-FFF2-40B4-BE49-F238E27FC236}">
                <a16:creationId xmlns:a16="http://schemas.microsoft.com/office/drawing/2014/main" id="{D56ED7F0-0639-499E-A3DA-C46BB9B130A7}"/>
              </a:ext>
            </a:extLst>
          </p:cNvPr>
          <p:cNvSpPr>
            <a:spLocks noGrp="1"/>
          </p:cNvSpPr>
          <p:nvPr>
            <p:ph idx="1"/>
          </p:nvPr>
        </p:nvSpPr>
        <p:spPr>
          <a:xfrm>
            <a:off x="677334" y="1930400"/>
            <a:ext cx="5418666" cy="3880773"/>
          </a:xfrm>
        </p:spPr>
        <p:txBody>
          <a:bodyPr/>
          <a:lstStyle/>
          <a:p>
            <a:r>
              <a:rPr lang="en-US" dirty="0"/>
              <a:t>Bonferroni correction (p=0.05, m=17788)</a:t>
            </a:r>
          </a:p>
          <a:p>
            <a:pPr lvl="1"/>
            <a:r>
              <a:rPr lang="en-US" dirty="0"/>
              <a:t>Performed on training set</a:t>
            </a:r>
          </a:p>
          <a:p>
            <a:pPr lvl="1"/>
            <a:r>
              <a:rPr lang="en-US" dirty="0"/>
              <a:t>“Non-leukemia and healthy bone marrow” </a:t>
            </a:r>
            <a:br>
              <a:rPr lang="en-US" dirty="0"/>
            </a:br>
            <a:r>
              <a:rPr lang="en-US" dirty="0"/>
              <a:t>vs. others</a:t>
            </a:r>
          </a:p>
          <a:p>
            <a:r>
              <a:rPr lang="en-US" dirty="0"/>
              <a:t>1,408 significant features in total</a:t>
            </a:r>
          </a:p>
          <a:p>
            <a:endParaRPr lang="en-US" dirty="0"/>
          </a:p>
        </p:txBody>
      </p:sp>
      <p:graphicFrame>
        <p:nvGraphicFramePr>
          <p:cNvPr id="6" name="Table 6">
            <a:extLst>
              <a:ext uri="{FF2B5EF4-FFF2-40B4-BE49-F238E27FC236}">
                <a16:creationId xmlns:a16="http://schemas.microsoft.com/office/drawing/2014/main" id="{94579BD3-37B7-4C8E-8755-46964B32C56C}"/>
              </a:ext>
            </a:extLst>
          </p:cNvPr>
          <p:cNvGraphicFramePr>
            <a:graphicFrameLocks noGrp="1"/>
          </p:cNvGraphicFramePr>
          <p:nvPr>
            <p:extLst>
              <p:ext uri="{D42A27DB-BD31-4B8C-83A1-F6EECF244321}">
                <p14:modId xmlns:p14="http://schemas.microsoft.com/office/powerpoint/2010/main" val="188439029"/>
              </p:ext>
            </p:extLst>
          </p:nvPr>
        </p:nvGraphicFramePr>
        <p:xfrm>
          <a:off x="1072388" y="4084320"/>
          <a:ext cx="4628558" cy="2509520"/>
        </p:xfrm>
        <a:graphic>
          <a:graphicData uri="http://schemas.openxmlformats.org/drawingml/2006/table">
            <a:tbl>
              <a:tblPr firstRow="1" bandRow="1">
                <a:tableStyleId>{5C22544A-7EE6-4342-B048-85BDC9FD1C3A}</a:tableStyleId>
              </a:tblPr>
              <a:tblGrid>
                <a:gridCol w="2314279">
                  <a:extLst>
                    <a:ext uri="{9D8B030D-6E8A-4147-A177-3AD203B41FA5}">
                      <a16:colId xmlns:a16="http://schemas.microsoft.com/office/drawing/2014/main" val="241694234"/>
                    </a:ext>
                  </a:extLst>
                </a:gridCol>
                <a:gridCol w="2314279">
                  <a:extLst>
                    <a:ext uri="{9D8B030D-6E8A-4147-A177-3AD203B41FA5}">
                      <a16:colId xmlns:a16="http://schemas.microsoft.com/office/drawing/2014/main" val="1863232704"/>
                    </a:ext>
                  </a:extLst>
                </a:gridCol>
              </a:tblGrid>
              <a:tr h="370840">
                <a:tc>
                  <a:txBody>
                    <a:bodyPr/>
                    <a:lstStyle/>
                    <a:p>
                      <a:pPr algn="ctr"/>
                      <a:r>
                        <a:rPr lang="en-US" sz="1400" b="1" dirty="0">
                          <a:solidFill>
                            <a:schemeClr val="bg1"/>
                          </a:solidFill>
                        </a:rPr>
                        <a:t>Leukemia sub-type</a:t>
                      </a:r>
                    </a:p>
                  </a:txBody>
                  <a:tcPr anchor="ctr"/>
                </a:tc>
                <a:tc>
                  <a:txBody>
                    <a:bodyPr/>
                    <a:lstStyle/>
                    <a:p>
                      <a:pPr algn="ctr"/>
                      <a:r>
                        <a:rPr lang="en-US" sz="1400" b="1" dirty="0">
                          <a:solidFill>
                            <a:schemeClr val="bg1"/>
                          </a:solidFill>
                        </a:rPr>
                        <a:t>Number of significant features</a:t>
                      </a:r>
                    </a:p>
                  </a:txBody>
                  <a:tcPr anchor="ctr"/>
                </a:tc>
                <a:extLst>
                  <a:ext uri="{0D108BD9-81ED-4DB2-BD59-A6C34878D82A}">
                    <a16:rowId xmlns:a16="http://schemas.microsoft.com/office/drawing/2014/main" val="1912912768"/>
                  </a:ext>
                </a:extLst>
              </a:tr>
              <a:tr h="370840">
                <a:tc>
                  <a:txBody>
                    <a:bodyPr/>
                    <a:lstStyle/>
                    <a:p>
                      <a:pPr algn="ctr"/>
                      <a:r>
                        <a:rPr lang="en-US" sz="1400" dirty="0"/>
                        <a:t>MDS</a:t>
                      </a:r>
                    </a:p>
                  </a:txBody>
                  <a:tcPr anchor="ctr"/>
                </a:tc>
                <a:tc>
                  <a:txBody>
                    <a:bodyPr/>
                    <a:lstStyle/>
                    <a:p>
                      <a:pPr algn="ctr"/>
                      <a:r>
                        <a:rPr lang="en-US" sz="1400" dirty="0"/>
                        <a:t>39</a:t>
                      </a:r>
                    </a:p>
                  </a:txBody>
                  <a:tcPr anchor="ctr"/>
                </a:tc>
                <a:extLst>
                  <a:ext uri="{0D108BD9-81ED-4DB2-BD59-A6C34878D82A}">
                    <a16:rowId xmlns:a16="http://schemas.microsoft.com/office/drawing/2014/main" val="3356835472"/>
                  </a:ext>
                </a:extLst>
              </a:tr>
              <a:tr h="370840">
                <a:tc>
                  <a:txBody>
                    <a:bodyPr/>
                    <a:lstStyle/>
                    <a:p>
                      <a:pPr algn="ctr"/>
                      <a:r>
                        <a:rPr lang="en-US" sz="1400" dirty="0"/>
                        <a:t>CLL</a:t>
                      </a:r>
                    </a:p>
                  </a:txBody>
                  <a:tcPr anchor="ctr"/>
                </a:tc>
                <a:tc>
                  <a:txBody>
                    <a:bodyPr/>
                    <a:lstStyle/>
                    <a:p>
                      <a:pPr algn="ctr"/>
                      <a:r>
                        <a:rPr lang="en-US" sz="1400" dirty="0"/>
                        <a:t>956</a:t>
                      </a:r>
                    </a:p>
                  </a:txBody>
                  <a:tcPr anchor="ctr"/>
                </a:tc>
                <a:extLst>
                  <a:ext uri="{0D108BD9-81ED-4DB2-BD59-A6C34878D82A}">
                    <a16:rowId xmlns:a16="http://schemas.microsoft.com/office/drawing/2014/main" val="3814084329"/>
                  </a:ext>
                </a:extLst>
              </a:tr>
              <a:tr h="370840">
                <a:tc>
                  <a:txBody>
                    <a:bodyPr/>
                    <a:lstStyle/>
                    <a:p>
                      <a:pPr algn="ctr"/>
                      <a:r>
                        <a:rPr lang="en-US" sz="1400" dirty="0"/>
                        <a:t>AML complex aberrant karyotype</a:t>
                      </a:r>
                    </a:p>
                  </a:txBody>
                  <a:tcPr anchor="ctr"/>
                </a:tc>
                <a:tc>
                  <a:txBody>
                    <a:bodyPr/>
                    <a:lstStyle/>
                    <a:p>
                      <a:pPr algn="ctr"/>
                      <a:r>
                        <a:rPr lang="en-US" sz="1400" dirty="0"/>
                        <a:t>220</a:t>
                      </a:r>
                    </a:p>
                  </a:txBody>
                  <a:tcPr anchor="ctr"/>
                </a:tc>
                <a:extLst>
                  <a:ext uri="{0D108BD9-81ED-4DB2-BD59-A6C34878D82A}">
                    <a16:rowId xmlns:a16="http://schemas.microsoft.com/office/drawing/2014/main" val="761714501"/>
                  </a:ext>
                </a:extLst>
              </a:tr>
              <a:tr h="370840">
                <a:tc>
                  <a:txBody>
                    <a:bodyPr/>
                    <a:lstStyle/>
                    <a:p>
                      <a:pPr algn="ctr"/>
                      <a:r>
                        <a:rPr lang="en-US" sz="1400" dirty="0"/>
                        <a:t>AML with normal karyotype + other abnormalities</a:t>
                      </a:r>
                    </a:p>
                  </a:txBody>
                  <a:tcPr anchor="ctr"/>
                </a:tc>
                <a:tc>
                  <a:txBody>
                    <a:bodyPr/>
                    <a:lstStyle/>
                    <a:p>
                      <a:pPr algn="ctr"/>
                      <a:r>
                        <a:rPr lang="en-US" sz="1400" dirty="0"/>
                        <a:t>522</a:t>
                      </a:r>
                    </a:p>
                  </a:txBody>
                  <a:tcPr anchor="ctr"/>
                </a:tc>
                <a:extLst>
                  <a:ext uri="{0D108BD9-81ED-4DB2-BD59-A6C34878D82A}">
                    <a16:rowId xmlns:a16="http://schemas.microsoft.com/office/drawing/2014/main" val="557693730"/>
                  </a:ext>
                </a:extLst>
              </a:tr>
            </a:tbl>
          </a:graphicData>
        </a:graphic>
      </p:graphicFrame>
      <p:graphicFrame>
        <p:nvGraphicFramePr>
          <p:cNvPr id="7" name="Table 6">
            <a:extLst>
              <a:ext uri="{FF2B5EF4-FFF2-40B4-BE49-F238E27FC236}">
                <a16:creationId xmlns:a16="http://schemas.microsoft.com/office/drawing/2014/main" id="{DD520D90-6D96-446E-9626-14FC600F4D8A}"/>
              </a:ext>
            </a:extLst>
          </p:cNvPr>
          <p:cNvGraphicFramePr>
            <a:graphicFrameLocks noGrp="1"/>
          </p:cNvGraphicFramePr>
          <p:nvPr>
            <p:extLst>
              <p:ext uri="{D42A27DB-BD31-4B8C-83A1-F6EECF244321}">
                <p14:modId xmlns:p14="http://schemas.microsoft.com/office/powerpoint/2010/main" val="3896004130"/>
              </p:ext>
            </p:extLst>
          </p:nvPr>
        </p:nvGraphicFramePr>
        <p:xfrm>
          <a:off x="6959723" y="609600"/>
          <a:ext cx="4628558" cy="5928360"/>
        </p:xfrm>
        <a:graphic>
          <a:graphicData uri="http://schemas.openxmlformats.org/drawingml/2006/table">
            <a:tbl>
              <a:tblPr firstRow="1" bandRow="1">
                <a:tableStyleId>{5C22544A-7EE6-4342-B048-85BDC9FD1C3A}</a:tableStyleId>
              </a:tblPr>
              <a:tblGrid>
                <a:gridCol w="2314279">
                  <a:extLst>
                    <a:ext uri="{9D8B030D-6E8A-4147-A177-3AD203B41FA5}">
                      <a16:colId xmlns:a16="http://schemas.microsoft.com/office/drawing/2014/main" val="4125027382"/>
                    </a:ext>
                  </a:extLst>
                </a:gridCol>
                <a:gridCol w="2314279">
                  <a:extLst>
                    <a:ext uri="{9D8B030D-6E8A-4147-A177-3AD203B41FA5}">
                      <a16:colId xmlns:a16="http://schemas.microsoft.com/office/drawing/2014/main" val="1782328952"/>
                    </a:ext>
                  </a:extLst>
                </a:gridCol>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dirty="0">
                          <a:solidFill>
                            <a:schemeClr val="bg1"/>
                          </a:solidFill>
                        </a:rPr>
                        <a:t>Leukemia sub-type</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dirty="0">
                          <a:solidFill>
                            <a:schemeClr val="bg1"/>
                          </a:solidFill>
                        </a:rPr>
                        <a:t>(cont.)</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dirty="0">
                          <a:solidFill>
                            <a:schemeClr val="bg1"/>
                          </a:solidFill>
                        </a:rPr>
                        <a:t>Number of significant features</a:t>
                      </a:r>
                    </a:p>
                  </a:txBody>
                  <a:tcPr anchor="ctr"/>
                </a:tc>
                <a:extLst>
                  <a:ext uri="{0D108BD9-81ED-4DB2-BD59-A6C34878D82A}">
                    <a16:rowId xmlns:a16="http://schemas.microsoft.com/office/drawing/2014/main" val="1947049552"/>
                  </a:ext>
                </a:extLst>
              </a:tr>
              <a:tr h="370840">
                <a:tc>
                  <a:txBody>
                    <a:bodyPr/>
                    <a:lstStyle/>
                    <a:p>
                      <a:pPr algn="ctr"/>
                      <a:r>
                        <a:rPr lang="en-US" sz="1400" dirty="0"/>
                        <a:t>c-ALL/Pre-B-ALL </a:t>
                      </a:r>
                    </a:p>
                    <a:p>
                      <a:pPr algn="ctr"/>
                      <a:r>
                        <a:rPr lang="en-US" sz="1400" dirty="0"/>
                        <a:t>without t(9;22)</a:t>
                      </a:r>
                    </a:p>
                  </a:txBody>
                  <a:tcPr anchor="ctr"/>
                </a:tc>
                <a:tc>
                  <a:txBody>
                    <a:bodyPr/>
                    <a:lstStyle/>
                    <a:p>
                      <a:pPr algn="ctr"/>
                      <a:r>
                        <a:rPr lang="en-US" sz="1400" b="0" dirty="0"/>
                        <a:t>817</a:t>
                      </a:r>
                    </a:p>
                  </a:txBody>
                  <a:tcPr anchor="ctr"/>
                </a:tc>
                <a:extLst>
                  <a:ext uri="{0D108BD9-81ED-4DB2-BD59-A6C34878D82A}">
                    <a16:rowId xmlns:a16="http://schemas.microsoft.com/office/drawing/2014/main" val="300232666"/>
                  </a:ext>
                </a:extLst>
              </a:tr>
              <a:tr h="370840">
                <a:tc>
                  <a:txBody>
                    <a:bodyPr/>
                    <a:lstStyle/>
                    <a:p>
                      <a:pPr algn="ctr"/>
                      <a:r>
                        <a:rPr lang="en-US" sz="1400" dirty="0"/>
                        <a:t>T-ALL</a:t>
                      </a:r>
                    </a:p>
                  </a:txBody>
                  <a:tcPr anchor="ctr"/>
                </a:tc>
                <a:tc>
                  <a:txBody>
                    <a:bodyPr/>
                    <a:lstStyle/>
                    <a:p>
                      <a:pPr algn="ctr"/>
                      <a:r>
                        <a:rPr lang="en-US" sz="1400" b="0" dirty="0"/>
                        <a:t>793</a:t>
                      </a:r>
                    </a:p>
                  </a:txBody>
                  <a:tcPr anchor="ctr"/>
                </a:tc>
                <a:extLst>
                  <a:ext uri="{0D108BD9-81ED-4DB2-BD59-A6C34878D82A}">
                    <a16:rowId xmlns:a16="http://schemas.microsoft.com/office/drawing/2014/main" val="1200743096"/>
                  </a:ext>
                </a:extLst>
              </a:tr>
              <a:tr h="370840">
                <a:tc>
                  <a:txBody>
                    <a:bodyPr/>
                    <a:lstStyle/>
                    <a:p>
                      <a:pPr algn="ctr"/>
                      <a:r>
                        <a:rPr lang="en-US" sz="1400" dirty="0"/>
                        <a:t>CML</a:t>
                      </a:r>
                    </a:p>
                  </a:txBody>
                  <a:tcPr anchor="ctr"/>
                </a:tc>
                <a:tc>
                  <a:txBody>
                    <a:bodyPr/>
                    <a:lstStyle/>
                    <a:p>
                      <a:pPr algn="ctr"/>
                      <a:r>
                        <a:rPr lang="en-US" sz="1400" b="0" dirty="0"/>
                        <a:t>195</a:t>
                      </a:r>
                    </a:p>
                  </a:txBody>
                  <a:tcPr anchor="ctr"/>
                </a:tc>
                <a:extLst>
                  <a:ext uri="{0D108BD9-81ED-4DB2-BD59-A6C34878D82A}">
                    <a16:rowId xmlns:a16="http://schemas.microsoft.com/office/drawing/2014/main" val="2909605864"/>
                  </a:ext>
                </a:extLst>
              </a:tr>
              <a:tr h="370840">
                <a:tc>
                  <a:txBody>
                    <a:bodyPr/>
                    <a:lstStyle/>
                    <a:p>
                      <a:pPr algn="ctr"/>
                      <a:r>
                        <a:rPr lang="en-US" sz="1400" dirty="0"/>
                        <a:t>AML with t(11q23)/MLL</a:t>
                      </a:r>
                    </a:p>
                  </a:txBody>
                  <a:tcPr anchor="ctr"/>
                </a:tc>
                <a:tc>
                  <a:txBody>
                    <a:bodyPr/>
                    <a:lstStyle/>
                    <a:p>
                      <a:pPr algn="ctr"/>
                      <a:r>
                        <a:rPr lang="en-US" sz="1400" b="0" dirty="0"/>
                        <a:t>271</a:t>
                      </a:r>
                    </a:p>
                  </a:txBody>
                  <a:tcPr anchor="ctr"/>
                </a:tc>
                <a:extLst>
                  <a:ext uri="{0D108BD9-81ED-4DB2-BD59-A6C34878D82A}">
                    <a16:rowId xmlns:a16="http://schemas.microsoft.com/office/drawing/2014/main" val="2673664481"/>
                  </a:ext>
                </a:extLst>
              </a:tr>
              <a:tr h="370840">
                <a:tc>
                  <a:txBody>
                    <a:bodyPr/>
                    <a:lstStyle/>
                    <a:p>
                      <a:pPr algn="ctr"/>
                      <a:r>
                        <a:rPr lang="en-US" sz="1400" dirty="0"/>
                        <a:t>ALL with t(12;21)</a:t>
                      </a:r>
                    </a:p>
                  </a:txBody>
                  <a:tcPr anchor="ctr"/>
                </a:tc>
                <a:tc>
                  <a:txBody>
                    <a:bodyPr/>
                    <a:lstStyle/>
                    <a:p>
                      <a:pPr algn="ctr"/>
                      <a:r>
                        <a:rPr lang="en-US" sz="1400" b="0" dirty="0"/>
                        <a:t>724</a:t>
                      </a:r>
                    </a:p>
                  </a:txBody>
                  <a:tcPr anchor="ctr"/>
                </a:tc>
                <a:extLst>
                  <a:ext uri="{0D108BD9-81ED-4DB2-BD59-A6C34878D82A}">
                    <a16:rowId xmlns:a16="http://schemas.microsoft.com/office/drawing/2014/main" val="2835068858"/>
                  </a:ext>
                </a:extLst>
              </a:tr>
              <a:tr h="370840">
                <a:tc>
                  <a:txBody>
                    <a:bodyPr/>
                    <a:lstStyle/>
                    <a:p>
                      <a:pPr algn="ctr"/>
                      <a:r>
                        <a:rPr lang="en-US" sz="1400" dirty="0"/>
                        <a:t>c-ALL/Pre-B-ALL with t(9;22)</a:t>
                      </a:r>
                    </a:p>
                  </a:txBody>
                  <a:tcPr anchor="ctr"/>
                </a:tc>
                <a:tc>
                  <a:txBody>
                    <a:bodyPr/>
                    <a:lstStyle/>
                    <a:p>
                      <a:pPr algn="ctr"/>
                      <a:r>
                        <a:rPr lang="en-US" sz="1400" b="0" dirty="0"/>
                        <a:t>731</a:t>
                      </a:r>
                    </a:p>
                  </a:txBody>
                  <a:tcPr anchor="ctr"/>
                </a:tc>
                <a:extLst>
                  <a:ext uri="{0D108BD9-81ED-4DB2-BD59-A6C34878D82A}">
                    <a16:rowId xmlns:a16="http://schemas.microsoft.com/office/drawing/2014/main" val="2572855457"/>
                  </a:ext>
                </a:extLst>
              </a:tr>
              <a:tr h="370840">
                <a:tc>
                  <a:txBody>
                    <a:bodyPr/>
                    <a:lstStyle/>
                    <a:p>
                      <a:pPr algn="ctr"/>
                      <a:r>
                        <a:rPr lang="en-US" sz="1400" dirty="0"/>
                        <a:t>AML with t(8;21)</a:t>
                      </a:r>
                    </a:p>
                  </a:txBody>
                  <a:tcPr anchor="ctr"/>
                </a:tc>
                <a:tc>
                  <a:txBody>
                    <a:bodyPr/>
                    <a:lstStyle/>
                    <a:p>
                      <a:pPr algn="ctr"/>
                      <a:r>
                        <a:rPr lang="en-US" sz="1400" b="0" dirty="0"/>
                        <a:t>373</a:t>
                      </a:r>
                    </a:p>
                  </a:txBody>
                  <a:tcPr anchor="ctr"/>
                </a:tc>
                <a:extLst>
                  <a:ext uri="{0D108BD9-81ED-4DB2-BD59-A6C34878D82A}">
                    <a16:rowId xmlns:a16="http://schemas.microsoft.com/office/drawing/2014/main" val="1021315459"/>
                  </a:ext>
                </a:extLst>
              </a:tr>
              <a:tr h="370840">
                <a:tc>
                  <a:txBody>
                    <a:bodyPr/>
                    <a:lstStyle/>
                    <a:p>
                      <a:pPr algn="ctr"/>
                      <a:r>
                        <a:rPr lang="en-US" sz="1400" dirty="0"/>
                        <a:t>ALL with </a:t>
                      </a:r>
                      <a:r>
                        <a:rPr lang="en-US" sz="1400" dirty="0" err="1"/>
                        <a:t>hyperdiploid</a:t>
                      </a:r>
                      <a:r>
                        <a:rPr lang="en-US" sz="1400" dirty="0"/>
                        <a:t> karyotype</a:t>
                      </a:r>
                    </a:p>
                  </a:txBody>
                  <a:tcPr anchor="ctr"/>
                </a:tc>
                <a:tc>
                  <a:txBody>
                    <a:bodyPr/>
                    <a:lstStyle/>
                    <a:p>
                      <a:pPr algn="ctr"/>
                      <a:r>
                        <a:rPr lang="en-US" sz="1400" b="0" dirty="0"/>
                        <a:t>581</a:t>
                      </a:r>
                    </a:p>
                  </a:txBody>
                  <a:tcPr anchor="ctr"/>
                </a:tc>
                <a:extLst>
                  <a:ext uri="{0D108BD9-81ED-4DB2-BD59-A6C34878D82A}">
                    <a16:rowId xmlns:a16="http://schemas.microsoft.com/office/drawing/2014/main" val="2470329781"/>
                  </a:ext>
                </a:extLst>
              </a:tr>
              <a:tr h="370840">
                <a:tc>
                  <a:txBody>
                    <a:bodyPr/>
                    <a:lstStyle/>
                    <a:p>
                      <a:pPr algn="ctr"/>
                      <a:r>
                        <a:rPr lang="en-US" sz="1400" dirty="0"/>
                        <a:t>ALL with t(1;19)</a:t>
                      </a:r>
                    </a:p>
                  </a:txBody>
                  <a:tcPr anchor="ctr"/>
                </a:tc>
                <a:tc>
                  <a:txBody>
                    <a:bodyPr/>
                    <a:lstStyle/>
                    <a:p>
                      <a:pPr algn="ctr"/>
                      <a:r>
                        <a:rPr lang="en-US" sz="1400" b="0" dirty="0"/>
                        <a:t>612</a:t>
                      </a:r>
                    </a:p>
                  </a:txBody>
                  <a:tcPr anchor="ctr"/>
                </a:tc>
                <a:extLst>
                  <a:ext uri="{0D108BD9-81ED-4DB2-BD59-A6C34878D82A}">
                    <a16:rowId xmlns:a16="http://schemas.microsoft.com/office/drawing/2014/main" val="484347220"/>
                  </a:ext>
                </a:extLst>
              </a:tr>
              <a:tr h="370840">
                <a:tc>
                  <a:txBody>
                    <a:bodyPr/>
                    <a:lstStyle/>
                    <a:p>
                      <a:pPr algn="ctr"/>
                      <a:r>
                        <a:rPr lang="en-US" sz="1400" dirty="0"/>
                        <a:t>Pro-B-ALL with t(11q23)/MLL</a:t>
                      </a:r>
                    </a:p>
                  </a:txBody>
                  <a:tcPr anchor="ctr"/>
                </a:tc>
                <a:tc>
                  <a:txBody>
                    <a:bodyPr/>
                    <a:lstStyle/>
                    <a:p>
                      <a:pPr algn="ctr"/>
                      <a:r>
                        <a:rPr lang="en-US" sz="1400" b="0" dirty="0"/>
                        <a:t>689</a:t>
                      </a:r>
                    </a:p>
                  </a:txBody>
                  <a:tcPr anchor="ctr"/>
                </a:tc>
                <a:extLst>
                  <a:ext uri="{0D108BD9-81ED-4DB2-BD59-A6C34878D82A}">
                    <a16:rowId xmlns:a16="http://schemas.microsoft.com/office/drawing/2014/main" val="138380862"/>
                  </a:ext>
                </a:extLst>
              </a:tr>
              <a:tr h="370840">
                <a:tc>
                  <a:txBody>
                    <a:bodyPr/>
                    <a:lstStyle/>
                    <a:p>
                      <a:pPr algn="ctr"/>
                      <a:r>
                        <a:rPr lang="en-US" sz="1400" dirty="0"/>
                        <a:t>AML with t(15;17)</a:t>
                      </a:r>
                    </a:p>
                  </a:txBody>
                  <a:tcPr anchor="ctr"/>
                </a:tc>
                <a:tc>
                  <a:txBody>
                    <a:bodyPr/>
                    <a:lstStyle/>
                    <a:p>
                      <a:pPr algn="ctr"/>
                      <a:r>
                        <a:rPr lang="en-US" sz="1400" b="0" dirty="0"/>
                        <a:t>428</a:t>
                      </a:r>
                    </a:p>
                  </a:txBody>
                  <a:tcPr anchor="ctr"/>
                </a:tc>
                <a:extLst>
                  <a:ext uri="{0D108BD9-81ED-4DB2-BD59-A6C34878D82A}">
                    <a16:rowId xmlns:a16="http://schemas.microsoft.com/office/drawing/2014/main" val="963353925"/>
                  </a:ext>
                </a:extLst>
              </a:tr>
              <a:tr h="370840">
                <a:tc>
                  <a:txBody>
                    <a:bodyPr/>
                    <a:lstStyle/>
                    <a:p>
                      <a:pPr algn="ctr"/>
                      <a:r>
                        <a:rPr lang="en-US" sz="1400" dirty="0"/>
                        <a:t>AML with inv(16)/t(16;16)</a:t>
                      </a:r>
                    </a:p>
                  </a:txBody>
                  <a:tcPr anchor="ctr"/>
                </a:tc>
                <a:tc>
                  <a:txBody>
                    <a:bodyPr/>
                    <a:lstStyle/>
                    <a:p>
                      <a:pPr algn="ctr"/>
                      <a:r>
                        <a:rPr lang="en-US" sz="1400" b="0" dirty="0"/>
                        <a:t>351</a:t>
                      </a:r>
                    </a:p>
                  </a:txBody>
                  <a:tcPr anchor="ctr"/>
                </a:tc>
                <a:extLst>
                  <a:ext uri="{0D108BD9-81ED-4DB2-BD59-A6C34878D82A}">
                    <a16:rowId xmlns:a16="http://schemas.microsoft.com/office/drawing/2014/main" val="4194302748"/>
                  </a:ext>
                </a:extLst>
              </a:tr>
              <a:tr h="370840">
                <a:tc>
                  <a:txBody>
                    <a:bodyPr/>
                    <a:lstStyle/>
                    <a:p>
                      <a:pPr algn="ctr"/>
                      <a:r>
                        <a:rPr lang="en-US" sz="1400" dirty="0"/>
                        <a:t>mature B-ALL with t(8;14)</a:t>
                      </a:r>
                    </a:p>
                  </a:txBody>
                  <a:tcPr anchor="ctr"/>
                </a:tc>
                <a:tc>
                  <a:txBody>
                    <a:bodyPr/>
                    <a:lstStyle/>
                    <a:p>
                      <a:pPr algn="ctr"/>
                      <a:r>
                        <a:rPr lang="en-US" sz="1400" b="0" dirty="0"/>
                        <a:t>48</a:t>
                      </a:r>
                    </a:p>
                  </a:txBody>
                  <a:tcPr anchor="ctr"/>
                </a:tc>
                <a:extLst>
                  <a:ext uri="{0D108BD9-81ED-4DB2-BD59-A6C34878D82A}">
                    <a16:rowId xmlns:a16="http://schemas.microsoft.com/office/drawing/2014/main" val="3237460735"/>
                  </a:ext>
                </a:extLst>
              </a:tr>
            </a:tbl>
          </a:graphicData>
        </a:graphic>
      </p:graphicFrame>
    </p:spTree>
    <p:extLst>
      <p:ext uri="{BB962C8B-B14F-4D97-AF65-F5344CB8AC3E}">
        <p14:creationId xmlns:p14="http://schemas.microsoft.com/office/powerpoint/2010/main" val="1966932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C7C81-C97A-44EA-91FF-9DB1561EB91D}"/>
              </a:ext>
            </a:extLst>
          </p:cNvPr>
          <p:cNvSpPr>
            <a:spLocks noGrp="1"/>
          </p:cNvSpPr>
          <p:nvPr>
            <p:ph type="title"/>
          </p:nvPr>
        </p:nvSpPr>
        <p:spPr/>
        <p:txBody>
          <a:bodyPr/>
          <a:lstStyle/>
          <a:p>
            <a:r>
              <a:rPr lang="en-US" dirty="0"/>
              <a:t>Jaccard similarity of significant features</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D38279B-45A3-4B82-A6BA-0E2CC27B3471}"/>
                  </a:ext>
                </a:extLst>
              </p:cNvPr>
              <p:cNvSpPr txBox="1"/>
              <p:nvPr/>
            </p:nvSpPr>
            <p:spPr>
              <a:xfrm>
                <a:off x="1016598" y="1639326"/>
                <a:ext cx="1760097" cy="5821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den>
                      </m:f>
                    </m:oMath>
                  </m:oMathPara>
                </a14:m>
                <a:endParaRPr lang="en-US" dirty="0"/>
              </a:p>
            </p:txBody>
          </p:sp>
        </mc:Choice>
        <mc:Fallback xmlns="">
          <p:sp>
            <p:nvSpPr>
              <p:cNvPr id="23" name="TextBox 22">
                <a:extLst>
                  <a:ext uri="{FF2B5EF4-FFF2-40B4-BE49-F238E27FC236}">
                    <a16:creationId xmlns:a16="http://schemas.microsoft.com/office/drawing/2014/main" id="{1D38279B-45A3-4B82-A6BA-0E2CC27B3471}"/>
                  </a:ext>
                </a:extLst>
              </p:cNvPr>
              <p:cNvSpPr txBox="1">
                <a:spLocks noRot="1" noChangeAspect="1" noMove="1" noResize="1" noEditPoints="1" noAdjustHandles="1" noChangeArrowheads="1" noChangeShapeType="1" noTextEdit="1"/>
              </p:cNvSpPr>
              <p:nvPr/>
            </p:nvSpPr>
            <p:spPr>
              <a:xfrm>
                <a:off x="1016598" y="1639326"/>
                <a:ext cx="1760097" cy="582147"/>
              </a:xfrm>
              <a:prstGeom prst="rect">
                <a:avLst/>
              </a:prstGeom>
              <a:blipFill>
                <a:blip r:embed="rId5"/>
                <a:stretch>
                  <a:fillRect/>
                </a:stretch>
              </a:blipFill>
            </p:spPr>
            <p:txBody>
              <a:bodyPr/>
              <a:lstStyle/>
              <a:p>
                <a:r>
                  <a:rPr lang="en-US">
                    <a:noFill/>
                  </a:rPr>
                  <a:t> </a:t>
                </a:r>
              </a:p>
            </p:txBody>
          </p:sp>
        </mc:Fallback>
      </mc:AlternateContent>
      <p:graphicFrame>
        <p:nvGraphicFramePr>
          <p:cNvPr id="5" name="Object 4">
            <a:extLst>
              <a:ext uri="{FF2B5EF4-FFF2-40B4-BE49-F238E27FC236}">
                <a16:creationId xmlns:a16="http://schemas.microsoft.com/office/drawing/2014/main" id="{E547E454-058C-4FEF-8DE7-66D096AB8236}"/>
              </a:ext>
            </a:extLst>
          </p:cNvPr>
          <p:cNvGraphicFramePr>
            <a:graphicFrameLocks noChangeAspect="1"/>
          </p:cNvGraphicFramePr>
          <p:nvPr>
            <p:extLst>
              <p:ext uri="{D42A27DB-BD31-4B8C-83A1-F6EECF244321}">
                <p14:modId xmlns:p14="http://schemas.microsoft.com/office/powerpoint/2010/main" val="4006406204"/>
              </p:ext>
            </p:extLst>
          </p:nvPr>
        </p:nvGraphicFramePr>
        <p:xfrm>
          <a:off x="1646238" y="1228725"/>
          <a:ext cx="9153525" cy="5180013"/>
        </p:xfrm>
        <a:graphic>
          <a:graphicData uri="http://schemas.openxmlformats.org/presentationml/2006/ole">
            <mc:AlternateContent xmlns:mc="http://schemas.openxmlformats.org/markup-compatibility/2006">
              <mc:Choice xmlns:v="urn:schemas-microsoft-com:vml" Requires="v">
                <p:oleObj spid="_x0000_s2624" name="Worksheet" r:id="rId6" imgW="11982470" imgH="6781765" progId="Excel.Sheet.12">
                  <p:link updateAutomatic="1"/>
                </p:oleObj>
              </mc:Choice>
              <mc:Fallback>
                <p:oleObj name="Worksheet" r:id="rId6" imgW="11982470" imgH="6781765" progId="Excel.Sheet.12">
                  <p:link updateAutomatic="1"/>
                  <p:pic>
                    <p:nvPicPr>
                      <p:cNvPr id="0" name=""/>
                      <p:cNvPicPr/>
                      <p:nvPr/>
                    </p:nvPicPr>
                    <p:blipFill>
                      <a:blip r:embed="rId7"/>
                      <a:stretch>
                        <a:fillRect/>
                      </a:stretch>
                    </p:blipFill>
                    <p:spPr>
                      <a:xfrm>
                        <a:off x="1646238" y="1228725"/>
                        <a:ext cx="9153525" cy="5180013"/>
                      </a:xfrm>
                      <a:prstGeom prst="rect">
                        <a:avLst/>
                      </a:prstGeom>
                    </p:spPr>
                  </p:pic>
                </p:oleObj>
              </mc:Fallback>
            </mc:AlternateContent>
          </a:graphicData>
        </a:graphic>
      </p:graphicFrame>
    </p:spTree>
    <p:extLst>
      <p:ext uri="{BB962C8B-B14F-4D97-AF65-F5344CB8AC3E}">
        <p14:creationId xmlns:p14="http://schemas.microsoft.com/office/powerpoint/2010/main" val="1996025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56A0D-27B0-4DC6-9430-5F06B0BFC7DB}"/>
              </a:ext>
            </a:extLst>
          </p:cNvPr>
          <p:cNvSpPr>
            <a:spLocks noGrp="1"/>
          </p:cNvSpPr>
          <p:nvPr>
            <p:ph type="title"/>
          </p:nvPr>
        </p:nvSpPr>
        <p:spPr>
          <a:xfrm>
            <a:off x="677334" y="609600"/>
            <a:ext cx="8596668" cy="1320800"/>
          </a:xfrm>
        </p:spPr>
        <p:txBody>
          <a:bodyPr>
            <a:normAutofit/>
          </a:bodyPr>
          <a:lstStyle/>
          <a:p>
            <a:r>
              <a:rPr lang="en-US"/>
              <a:t>Checking the common significant features</a:t>
            </a:r>
            <a:endParaRPr lang="en-US" dirty="0"/>
          </a:p>
        </p:txBody>
      </p:sp>
      <p:graphicFrame>
        <p:nvGraphicFramePr>
          <p:cNvPr id="28" name="Content Placeholder 4">
            <a:extLst>
              <a:ext uri="{FF2B5EF4-FFF2-40B4-BE49-F238E27FC236}">
                <a16:creationId xmlns:a16="http://schemas.microsoft.com/office/drawing/2014/main" id="{F72B526F-E7AD-433C-B001-D42B4E4411FF}"/>
              </a:ext>
            </a:extLst>
          </p:cNvPr>
          <p:cNvGraphicFramePr>
            <a:graphicFrameLocks noGrp="1"/>
          </p:cNvGraphicFramePr>
          <p:nvPr>
            <p:ph idx="1"/>
            <p:extLst>
              <p:ext uri="{D42A27DB-BD31-4B8C-83A1-F6EECF244321}">
                <p14:modId xmlns:p14="http://schemas.microsoft.com/office/powerpoint/2010/main" val="12297536"/>
              </p:ext>
            </p:extLst>
          </p:nvPr>
        </p:nvGraphicFramePr>
        <p:xfrm>
          <a:off x="1306285" y="2124370"/>
          <a:ext cx="2517435" cy="4124030"/>
        </p:xfrm>
        <a:graphic>
          <a:graphicData uri="http://schemas.openxmlformats.org/drawingml/2006/table">
            <a:tbl>
              <a:tblPr>
                <a:tableStyleId>{21E4AEA4-8DFA-4A89-87EB-49C32662AFE0}</a:tableStyleId>
              </a:tblPr>
              <a:tblGrid>
                <a:gridCol w="1278294">
                  <a:extLst>
                    <a:ext uri="{9D8B030D-6E8A-4147-A177-3AD203B41FA5}">
                      <a16:colId xmlns:a16="http://schemas.microsoft.com/office/drawing/2014/main" val="1842520593"/>
                    </a:ext>
                  </a:extLst>
                </a:gridCol>
                <a:gridCol w="1239141">
                  <a:extLst>
                    <a:ext uri="{9D8B030D-6E8A-4147-A177-3AD203B41FA5}">
                      <a16:colId xmlns:a16="http://schemas.microsoft.com/office/drawing/2014/main" val="621012686"/>
                    </a:ext>
                  </a:extLst>
                </a:gridCol>
              </a:tblGrid>
              <a:tr h="242590">
                <a:tc>
                  <a:txBody>
                    <a:bodyPr/>
                    <a:lstStyle/>
                    <a:p>
                      <a:pPr algn="ctr" fontAlgn="ctr"/>
                      <a:r>
                        <a:rPr lang="en-US" sz="1400" b="1" i="0" u="none" strike="noStrike" dirty="0">
                          <a:solidFill>
                            <a:schemeClr val="bg1"/>
                          </a:solidFill>
                          <a:effectLst/>
                          <a:latin typeface="Calibri" panose="020F0502020204030204" pitchFamily="34" charset="0"/>
                        </a:rPr>
                        <a:t># shared labels</a:t>
                      </a:r>
                    </a:p>
                  </a:txBody>
                  <a:tcPr marL="10811" marR="10811" marT="10811" marB="0" anchor="ctr">
                    <a:solidFill>
                      <a:schemeClr val="accent1"/>
                    </a:solidFill>
                  </a:tcPr>
                </a:tc>
                <a:tc>
                  <a:txBody>
                    <a:bodyPr/>
                    <a:lstStyle/>
                    <a:p>
                      <a:pPr algn="ctr" fontAlgn="ctr"/>
                      <a:r>
                        <a:rPr lang="en-US" sz="1400" b="1" i="0" u="none" strike="noStrike" dirty="0">
                          <a:solidFill>
                            <a:schemeClr val="bg1"/>
                          </a:solidFill>
                          <a:effectLst/>
                          <a:latin typeface="Calibri" panose="020F0502020204030204" pitchFamily="34" charset="0"/>
                        </a:rPr>
                        <a:t># genes</a:t>
                      </a:r>
                    </a:p>
                  </a:txBody>
                  <a:tcPr marL="10811" marR="10811" marT="10811" marB="0" anchor="ctr">
                    <a:solidFill>
                      <a:schemeClr val="accent1"/>
                    </a:solidFill>
                  </a:tcPr>
                </a:tc>
                <a:extLst>
                  <a:ext uri="{0D108BD9-81ED-4DB2-BD59-A6C34878D82A}">
                    <a16:rowId xmlns:a16="http://schemas.microsoft.com/office/drawing/2014/main" val="4289377493"/>
                  </a:ext>
                </a:extLst>
              </a:tr>
              <a:tr h="242590">
                <a:tc>
                  <a:txBody>
                    <a:bodyPr/>
                    <a:lstStyle/>
                    <a:p>
                      <a:pPr algn="ctr" fontAlgn="ctr"/>
                      <a:r>
                        <a:rPr lang="en-US" sz="1400" u="none" strike="noStrike" dirty="0">
                          <a:effectLst/>
                        </a:rPr>
                        <a:t>16</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2963951168"/>
                  </a:ext>
                </a:extLst>
              </a:tr>
              <a:tr h="242590">
                <a:tc>
                  <a:txBody>
                    <a:bodyPr/>
                    <a:lstStyle/>
                    <a:p>
                      <a:pPr algn="ctr" fontAlgn="ctr"/>
                      <a:r>
                        <a:rPr lang="en-US" sz="1400" u="none" strike="noStrike" dirty="0">
                          <a:effectLst/>
                        </a:rPr>
                        <a:t>15</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a:effectLst/>
                        </a:rPr>
                        <a:t>17</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4061337722"/>
                  </a:ext>
                </a:extLst>
              </a:tr>
              <a:tr h="242590">
                <a:tc>
                  <a:txBody>
                    <a:bodyPr/>
                    <a:lstStyle/>
                    <a:p>
                      <a:pPr algn="ctr" fontAlgn="ctr"/>
                      <a:r>
                        <a:rPr lang="en-US" sz="1400" u="none" strike="noStrike" dirty="0">
                          <a:effectLst/>
                        </a:rPr>
                        <a:t>14</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a:effectLst/>
                        </a:rPr>
                        <a:t>31</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1458202410"/>
                  </a:ext>
                </a:extLst>
              </a:tr>
              <a:tr h="242590">
                <a:tc>
                  <a:txBody>
                    <a:bodyPr/>
                    <a:lstStyle/>
                    <a:p>
                      <a:pPr algn="ctr" fontAlgn="ctr"/>
                      <a:r>
                        <a:rPr lang="en-US" sz="1400" u="none" strike="noStrike" dirty="0">
                          <a:effectLst/>
                        </a:rPr>
                        <a:t>13</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3743580603"/>
                  </a:ext>
                </a:extLst>
              </a:tr>
              <a:tr h="242590">
                <a:tc>
                  <a:txBody>
                    <a:bodyPr/>
                    <a:lstStyle/>
                    <a:p>
                      <a:pPr algn="ctr" fontAlgn="ctr"/>
                      <a:r>
                        <a:rPr lang="en-US" sz="1400" u="none" strike="noStrike" dirty="0">
                          <a:effectLst/>
                        </a:rPr>
                        <a:t>12</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a:effectLst/>
                        </a:rPr>
                        <a:t>51</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194996566"/>
                  </a:ext>
                </a:extLst>
              </a:tr>
              <a:tr h="242590">
                <a:tc>
                  <a:txBody>
                    <a:bodyPr/>
                    <a:lstStyle/>
                    <a:p>
                      <a:pPr algn="ctr" fontAlgn="ctr"/>
                      <a:r>
                        <a:rPr lang="en-US" sz="1400" u="none" strike="noStrike" dirty="0">
                          <a:effectLst/>
                        </a:rPr>
                        <a:t>11</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a:effectLst/>
                        </a:rPr>
                        <a:t>64</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2334018282"/>
                  </a:ext>
                </a:extLst>
              </a:tr>
              <a:tr h="242590">
                <a:tc>
                  <a:txBody>
                    <a:bodyPr/>
                    <a:lstStyle/>
                    <a:p>
                      <a:pPr algn="ctr" fontAlgn="ctr"/>
                      <a:r>
                        <a:rPr lang="en-US" sz="1400" u="none" strike="noStrike" dirty="0">
                          <a:effectLst/>
                        </a:rPr>
                        <a:t>10</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a:effectLst/>
                        </a:rPr>
                        <a:t>75</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1880716635"/>
                  </a:ext>
                </a:extLst>
              </a:tr>
              <a:tr h="242590">
                <a:tc>
                  <a:txBody>
                    <a:bodyPr/>
                    <a:lstStyle/>
                    <a:p>
                      <a:pPr algn="ctr" fontAlgn="ctr"/>
                      <a:r>
                        <a:rPr lang="en-US" sz="1400" u="none" strike="noStrike" dirty="0">
                          <a:effectLst/>
                        </a:rPr>
                        <a:t>9</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a:effectLst/>
                        </a:rPr>
                        <a:t>110</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2406510079"/>
                  </a:ext>
                </a:extLst>
              </a:tr>
              <a:tr h="242590">
                <a:tc>
                  <a:txBody>
                    <a:bodyPr/>
                    <a:lstStyle/>
                    <a:p>
                      <a:pPr algn="ctr" fontAlgn="ctr"/>
                      <a:r>
                        <a:rPr lang="en-US" sz="1400" u="none" strike="noStrike" dirty="0">
                          <a:effectLst/>
                        </a:rPr>
                        <a:t>8</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a:effectLst/>
                        </a:rPr>
                        <a:t>101</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4190770160"/>
                  </a:ext>
                </a:extLst>
              </a:tr>
              <a:tr h="242590">
                <a:tc>
                  <a:txBody>
                    <a:bodyPr/>
                    <a:lstStyle/>
                    <a:p>
                      <a:pPr algn="ctr" fontAlgn="ctr"/>
                      <a:r>
                        <a:rPr lang="en-US" sz="1400" u="none" strike="noStrike" dirty="0">
                          <a:effectLst/>
                        </a:rPr>
                        <a:t>7</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dirty="0">
                          <a:effectLst/>
                        </a:rPr>
                        <a:t>128</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3988921457"/>
                  </a:ext>
                </a:extLst>
              </a:tr>
              <a:tr h="242590">
                <a:tc>
                  <a:txBody>
                    <a:bodyPr/>
                    <a:lstStyle/>
                    <a:p>
                      <a:pPr algn="ctr" fontAlgn="ctr"/>
                      <a:r>
                        <a:rPr lang="en-US" sz="1400" u="none" strike="noStrike">
                          <a:effectLst/>
                        </a:rPr>
                        <a:t>6</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dirty="0">
                          <a:effectLst/>
                        </a:rPr>
                        <a:t>111</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986522437"/>
                  </a:ext>
                </a:extLst>
              </a:tr>
              <a:tr h="242590">
                <a:tc>
                  <a:txBody>
                    <a:bodyPr/>
                    <a:lstStyle/>
                    <a:p>
                      <a:pPr algn="ctr" fontAlgn="ctr"/>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dirty="0">
                          <a:effectLst/>
                        </a:rPr>
                        <a:t>103</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386090026"/>
                  </a:ext>
                </a:extLst>
              </a:tr>
              <a:tr h="242590">
                <a:tc>
                  <a:txBody>
                    <a:bodyPr/>
                    <a:lstStyle/>
                    <a:p>
                      <a:pPr algn="ctr" fontAlgn="ctr"/>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dirty="0">
                          <a:effectLst/>
                        </a:rPr>
                        <a:t>116</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1019739402"/>
                  </a:ext>
                </a:extLst>
              </a:tr>
              <a:tr h="242590">
                <a:tc>
                  <a:txBody>
                    <a:bodyPr/>
                    <a:lstStyle/>
                    <a:p>
                      <a:pPr algn="ctr" fontAlgn="ctr"/>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dirty="0">
                          <a:effectLst/>
                        </a:rPr>
                        <a:t>125</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4061127265"/>
                  </a:ext>
                </a:extLst>
              </a:tr>
              <a:tr h="242590">
                <a:tc>
                  <a:txBody>
                    <a:bodyPr/>
                    <a:lstStyle/>
                    <a:p>
                      <a:pPr algn="ctr" fontAlgn="ctr"/>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dirty="0">
                          <a:effectLst/>
                        </a:rPr>
                        <a:t>130</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383746737"/>
                  </a:ext>
                </a:extLst>
              </a:tr>
              <a:tr h="242590">
                <a:tc>
                  <a:txBody>
                    <a:bodyPr/>
                    <a:lstStyle/>
                    <a:p>
                      <a:pPr algn="ctr" fontAlgn="ctr"/>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dirty="0">
                          <a:effectLst/>
                        </a:rPr>
                        <a:t>215</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2210289416"/>
                  </a:ext>
                </a:extLst>
              </a:tr>
            </a:tbl>
          </a:graphicData>
        </a:graphic>
      </p:graphicFrame>
      <p:graphicFrame>
        <p:nvGraphicFramePr>
          <p:cNvPr id="6" name="Table 6">
            <a:extLst>
              <a:ext uri="{FF2B5EF4-FFF2-40B4-BE49-F238E27FC236}">
                <a16:creationId xmlns:a16="http://schemas.microsoft.com/office/drawing/2014/main" id="{9E8423A4-FA7E-427E-927A-B5DFC92FE3FD}"/>
              </a:ext>
            </a:extLst>
          </p:cNvPr>
          <p:cNvGraphicFramePr>
            <a:graphicFrameLocks noGrp="1"/>
          </p:cNvGraphicFramePr>
          <p:nvPr>
            <p:extLst>
              <p:ext uri="{D42A27DB-BD31-4B8C-83A1-F6EECF244321}">
                <p14:modId xmlns:p14="http://schemas.microsoft.com/office/powerpoint/2010/main" val="2754934010"/>
              </p:ext>
            </p:extLst>
          </p:nvPr>
        </p:nvGraphicFramePr>
        <p:xfrm>
          <a:off x="4653902" y="2703025"/>
          <a:ext cx="5418666" cy="29667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770845152"/>
                    </a:ext>
                  </a:extLst>
                </a:gridCol>
                <a:gridCol w="2709333">
                  <a:extLst>
                    <a:ext uri="{9D8B030D-6E8A-4147-A177-3AD203B41FA5}">
                      <a16:colId xmlns:a16="http://schemas.microsoft.com/office/drawing/2014/main" val="3374233850"/>
                    </a:ext>
                  </a:extLst>
                </a:gridCol>
              </a:tblGrid>
              <a:tr h="370840">
                <a:tc>
                  <a:txBody>
                    <a:bodyPr/>
                    <a:lstStyle/>
                    <a:p>
                      <a:pPr algn="ctr"/>
                      <a:r>
                        <a:rPr lang="en-US" dirty="0">
                          <a:solidFill>
                            <a:schemeClr val="bg1"/>
                          </a:solidFill>
                        </a:rPr>
                        <a:t># shared labels</a:t>
                      </a:r>
                    </a:p>
                  </a:txBody>
                  <a:tcPr/>
                </a:tc>
                <a:tc>
                  <a:txBody>
                    <a:bodyPr/>
                    <a:lstStyle/>
                    <a:p>
                      <a:pPr algn="ctr"/>
                      <a:r>
                        <a:rPr lang="en-US" dirty="0">
                          <a:solidFill>
                            <a:schemeClr val="bg1"/>
                          </a:solidFill>
                        </a:rPr>
                        <a:t>Name of gene</a:t>
                      </a:r>
                    </a:p>
                  </a:txBody>
                  <a:tcPr/>
                </a:tc>
                <a:extLst>
                  <a:ext uri="{0D108BD9-81ED-4DB2-BD59-A6C34878D82A}">
                    <a16:rowId xmlns:a16="http://schemas.microsoft.com/office/drawing/2014/main" val="515744036"/>
                  </a:ext>
                </a:extLst>
              </a:tr>
              <a:tr h="370840">
                <a:tc>
                  <a:txBody>
                    <a:bodyPr/>
                    <a:lstStyle/>
                    <a:p>
                      <a:pPr algn="ctr"/>
                      <a:r>
                        <a:rPr lang="en-US" dirty="0"/>
                        <a:t>16</a:t>
                      </a:r>
                    </a:p>
                  </a:txBody>
                  <a:tcPr/>
                </a:tc>
                <a:tc>
                  <a:txBody>
                    <a:bodyPr/>
                    <a:lstStyle/>
                    <a:p>
                      <a:pPr algn="ctr"/>
                      <a:r>
                        <a:rPr lang="en-US" dirty="0"/>
                        <a:t>10487_at</a:t>
                      </a:r>
                    </a:p>
                  </a:txBody>
                  <a:tcPr/>
                </a:tc>
                <a:extLst>
                  <a:ext uri="{0D108BD9-81ED-4DB2-BD59-A6C34878D82A}">
                    <a16:rowId xmlns:a16="http://schemas.microsoft.com/office/drawing/2014/main" val="2771486241"/>
                  </a:ext>
                </a:extLst>
              </a:tr>
              <a:tr h="370840">
                <a:tc>
                  <a:txBody>
                    <a:bodyPr/>
                    <a:lstStyle/>
                    <a:p>
                      <a:pPr algn="ctr"/>
                      <a:r>
                        <a:rPr lang="en-US" dirty="0"/>
                        <a:t>15</a:t>
                      </a:r>
                    </a:p>
                  </a:txBody>
                  <a:tcPr/>
                </a:tc>
                <a:tc>
                  <a:txBody>
                    <a:bodyPr/>
                    <a:lstStyle/>
                    <a:p>
                      <a:pPr algn="ctr"/>
                      <a:r>
                        <a:rPr lang="en-US" dirty="0"/>
                        <a:t>1116_at</a:t>
                      </a:r>
                    </a:p>
                  </a:txBody>
                  <a:tcPr/>
                </a:tc>
                <a:extLst>
                  <a:ext uri="{0D108BD9-81ED-4DB2-BD59-A6C34878D82A}">
                    <a16:rowId xmlns:a16="http://schemas.microsoft.com/office/drawing/2014/main" val="259246737"/>
                  </a:ext>
                </a:extLst>
              </a:tr>
              <a:tr h="370840">
                <a:tc>
                  <a:txBody>
                    <a:bodyPr/>
                    <a:lstStyle/>
                    <a:p>
                      <a:pPr algn="ctr"/>
                      <a:r>
                        <a:rPr lang="en-US" dirty="0"/>
                        <a:t>15</a:t>
                      </a:r>
                    </a:p>
                  </a:txBody>
                  <a:tcPr/>
                </a:tc>
                <a:tc>
                  <a:txBody>
                    <a:bodyPr/>
                    <a:lstStyle/>
                    <a:p>
                      <a:pPr algn="ctr"/>
                      <a:r>
                        <a:rPr lang="en-US" dirty="0"/>
                        <a:t>116362_at</a:t>
                      </a:r>
                    </a:p>
                  </a:txBody>
                  <a:tcPr/>
                </a:tc>
                <a:extLst>
                  <a:ext uri="{0D108BD9-81ED-4DB2-BD59-A6C34878D82A}">
                    <a16:rowId xmlns:a16="http://schemas.microsoft.com/office/drawing/2014/main" val="1924756971"/>
                  </a:ext>
                </a:extLst>
              </a:tr>
              <a:tr h="370840">
                <a:tc>
                  <a:txBody>
                    <a:bodyPr/>
                    <a:lstStyle/>
                    <a:p>
                      <a:pPr algn="ctr"/>
                      <a:r>
                        <a:rPr lang="en-US" dirty="0"/>
                        <a:t>15</a:t>
                      </a:r>
                    </a:p>
                  </a:txBody>
                  <a:tcPr/>
                </a:tc>
                <a:tc>
                  <a:txBody>
                    <a:bodyPr/>
                    <a:lstStyle/>
                    <a:p>
                      <a:pPr algn="ctr"/>
                      <a:r>
                        <a:rPr lang="en-US" dirty="0"/>
                        <a:t>10123_at</a:t>
                      </a:r>
                    </a:p>
                  </a:txBody>
                  <a:tcPr/>
                </a:tc>
                <a:extLst>
                  <a:ext uri="{0D108BD9-81ED-4DB2-BD59-A6C34878D82A}">
                    <a16:rowId xmlns:a16="http://schemas.microsoft.com/office/drawing/2014/main" val="3334260355"/>
                  </a:ext>
                </a:extLst>
              </a:tr>
              <a:tr h="370840">
                <a:tc>
                  <a:txBody>
                    <a:bodyPr/>
                    <a:lstStyle/>
                    <a:p>
                      <a:pPr algn="ctr"/>
                      <a:r>
                        <a:rPr lang="en-US" dirty="0"/>
                        <a:t>15</a:t>
                      </a:r>
                    </a:p>
                  </a:txBody>
                  <a:tcPr/>
                </a:tc>
                <a:tc>
                  <a:txBody>
                    <a:bodyPr/>
                    <a:lstStyle/>
                    <a:p>
                      <a:pPr algn="ctr"/>
                      <a:r>
                        <a:rPr lang="en-US" dirty="0"/>
                        <a:t>1118_at</a:t>
                      </a:r>
                    </a:p>
                  </a:txBody>
                  <a:tcPr/>
                </a:tc>
                <a:extLst>
                  <a:ext uri="{0D108BD9-81ED-4DB2-BD59-A6C34878D82A}">
                    <a16:rowId xmlns:a16="http://schemas.microsoft.com/office/drawing/2014/main" val="3427206440"/>
                  </a:ext>
                </a:extLst>
              </a:tr>
              <a:tr h="370840">
                <a:tc>
                  <a:txBody>
                    <a:bodyPr/>
                    <a:lstStyle/>
                    <a:p>
                      <a:pPr algn="ctr"/>
                      <a:r>
                        <a:rPr lang="en-US" dirty="0"/>
                        <a:t>15</a:t>
                      </a:r>
                    </a:p>
                  </a:txBody>
                  <a:tcPr/>
                </a:tc>
                <a:tc>
                  <a:txBody>
                    <a:bodyPr/>
                    <a:lstStyle/>
                    <a:p>
                      <a:pPr algn="ctr"/>
                      <a:r>
                        <a:rPr lang="en-US" dirty="0"/>
                        <a:t>10562_at</a:t>
                      </a:r>
                    </a:p>
                  </a:txBody>
                  <a:tcPr/>
                </a:tc>
                <a:extLst>
                  <a:ext uri="{0D108BD9-81ED-4DB2-BD59-A6C34878D82A}">
                    <a16:rowId xmlns:a16="http://schemas.microsoft.com/office/drawing/2014/main" val="1260239181"/>
                  </a:ext>
                </a:extLst>
              </a:tr>
              <a:tr h="370840">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734508325"/>
                  </a:ext>
                </a:extLst>
              </a:tr>
            </a:tbl>
          </a:graphicData>
        </a:graphic>
      </p:graphicFrame>
      <p:sp>
        <p:nvSpPr>
          <p:cNvPr id="7" name="TextBox 6">
            <a:extLst>
              <a:ext uri="{FF2B5EF4-FFF2-40B4-BE49-F238E27FC236}">
                <a16:creationId xmlns:a16="http://schemas.microsoft.com/office/drawing/2014/main" id="{1750AEA6-68CD-4A74-9C6F-A879B3968BE6}"/>
              </a:ext>
            </a:extLst>
          </p:cNvPr>
          <p:cNvSpPr txBox="1"/>
          <p:nvPr/>
        </p:nvSpPr>
        <p:spPr>
          <a:xfrm>
            <a:off x="4653902" y="5925234"/>
            <a:ext cx="5096588" cy="646331"/>
          </a:xfrm>
          <a:prstGeom prst="rect">
            <a:avLst/>
          </a:prstGeom>
          <a:noFill/>
        </p:spPr>
        <p:txBody>
          <a:bodyPr wrap="square" rtlCol="0">
            <a:spAutoFit/>
          </a:bodyPr>
          <a:lstStyle/>
          <a:p>
            <a:r>
              <a:rPr lang="en-US" dirty="0"/>
              <a:t>* We have information on which labels the gene is shared by, but it wouldn’t fit on the slide.</a:t>
            </a:r>
          </a:p>
        </p:txBody>
      </p:sp>
    </p:spTree>
    <p:extLst>
      <p:ext uri="{BB962C8B-B14F-4D97-AF65-F5344CB8AC3E}">
        <p14:creationId xmlns:p14="http://schemas.microsoft.com/office/powerpoint/2010/main" val="6354558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1136</TotalTime>
  <Words>2317</Words>
  <Application>Microsoft Office PowerPoint</Application>
  <PresentationFormat>Widescreen</PresentationFormat>
  <Paragraphs>570</Paragraphs>
  <Slides>27</Slides>
  <Notes>23</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2</vt:i4>
      </vt:variant>
      <vt:variant>
        <vt:lpstr>Slide Titles</vt:lpstr>
      </vt:variant>
      <vt:variant>
        <vt:i4>27</vt:i4>
      </vt:variant>
    </vt:vector>
  </HeadingPairs>
  <TitlesOfParts>
    <vt:vector size="36" baseType="lpstr">
      <vt:lpstr>Arial</vt:lpstr>
      <vt:lpstr>Arial</vt:lpstr>
      <vt:lpstr>Calibri</vt:lpstr>
      <vt:lpstr>Cambria Math</vt:lpstr>
      <vt:lpstr>Trebuchet MS</vt:lpstr>
      <vt:lpstr>Wingdings 3</vt:lpstr>
      <vt:lpstr>Facet</vt:lpstr>
      <vt:lpstr>file:///C:\Users\andre\Documents\cse527\project\features\jaccard.xlsx!p=0.1!R1C1:R18C18</vt:lpstr>
      <vt:lpstr>file:///C:\Users\andre\Documents\cosine%20similarity.xlsx!Sheet1!R1C1:R19C19</vt:lpstr>
      <vt:lpstr>Leukemia Classification </vt:lpstr>
      <vt:lpstr>What is Leukemia?</vt:lpstr>
      <vt:lpstr>The Data - GSE13159</vt:lpstr>
      <vt:lpstr>Data breakdown</vt:lpstr>
      <vt:lpstr>Goal</vt:lpstr>
      <vt:lpstr>Approach</vt:lpstr>
      <vt:lpstr>Finding significant features</vt:lpstr>
      <vt:lpstr>Jaccard similarity of significant features</vt:lpstr>
      <vt:lpstr>Checking the common significant features</vt:lpstr>
      <vt:lpstr>Example: Looking at the most common significant gene</vt:lpstr>
      <vt:lpstr>Checking significance</vt:lpstr>
      <vt:lpstr>Logistic Regression</vt:lpstr>
      <vt:lpstr>Learning settings</vt:lpstr>
      <vt:lpstr>Normalization schemes</vt:lpstr>
      <vt:lpstr>Results of 5-fold cross-validation</vt:lpstr>
      <vt:lpstr>Results</vt:lpstr>
      <vt:lpstr>Reflecting on results</vt:lpstr>
      <vt:lpstr>Features used by leukemia sub-type model</vt:lpstr>
      <vt:lpstr>Cosine Similarity to compare learned weights</vt:lpstr>
      <vt:lpstr>Most heavily weighted weights</vt:lpstr>
      <vt:lpstr>K-Nearest Neighbors</vt:lpstr>
      <vt:lpstr>Results</vt:lpstr>
      <vt:lpstr>Reflecting on results</vt:lpstr>
      <vt:lpstr>Future Work</vt:lpstr>
      <vt:lpstr>Conclusion</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Leukemia Detection</dc:title>
  <dc:creator>Andrew Wei</dc:creator>
  <cp:lastModifiedBy>Andrew Wei</cp:lastModifiedBy>
  <cp:revision>197</cp:revision>
  <dcterms:created xsi:type="dcterms:W3CDTF">2020-12-14T06:09:14Z</dcterms:created>
  <dcterms:modified xsi:type="dcterms:W3CDTF">2020-12-15T15:52:52Z</dcterms:modified>
</cp:coreProperties>
</file>