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5"/>
  </p:notes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77" r:id="rId9"/>
    <p:sldId id="278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76" r:id="rId18"/>
    <p:sldId id="272" r:id="rId19"/>
    <p:sldId id="270" r:id="rId20"/>
    <p:sldId id="269" r:id="rId21"/>
    <p:sldId id="275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86854" autoAdjust="0"/>
  </p:normalViewPr>
  <p:slideViewPr>
    <p:cSldViewPr snapToGrid="0">
      <p:cViewPr>
        <p:scale>
          <a:sx n="89" d="100"/>
          <a:sy n="89" d="100"/>
        </p:scale>
        <p:origin x="3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989A-A5E0-4633-A511-5C3F7DEF08A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D000-9167-434C-B174-0A562AF7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Blood cancer caused by increased abnormal white blood cell production in the body. These blood cells aren’t fully developed and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D000-9167-434C-B174-0A562AF7A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and true method of throwing things at the wall and seeing what sticks.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D000-9167-434C-B174-0A562AF7A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 because we want a lot of the weights to be 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D000-9167-434C-B174-0A562AF7A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Cosine similarity is a measure of similarity between two non-zero vectors of an inner product space.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 it gives me an idea of how similar the learned weights were to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4D000-9167-434C-B174-0A562AF7A1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9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2166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6555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287771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785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16697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7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December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December 9,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952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owei@cs.washington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43233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DC135-DE41-49F8-93C5-72856847E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4" t="9091" r="16823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D9279-5DED-4806-AF9C-3CEE974D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Leukemia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D61DE-FC22-49FE-89F1-1A151527A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CSE 527 Computational Biology</a:t>
            </a:r>
          </a:p>
          <a:p>
            <a:r>
              <a:rPr lang="en-US" sz="1600" dirty="0"/>
              <a:t>Andrew Wei, </a:t>
            </a:r>
            <a:r>
              <a:rPr lang="en-US" sz="1600" dirty="0">
                <a:hlinkClick r:id="rId3"/>
              </a:rPr>
              <a:t>nowei@cs.washington.edu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403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1CE343-02EE-47D4-AFF7-20CD5857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Looking at the most common significant 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2DDD-271E-4AAA-8DEB-2A848B45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930770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Gene: 10487_at</a:t>
            </a:r>
          </a:p>
          <a:p>
            <a:pPr marL="0" indent="0">
              <a:buNone/>
            </a:pPr>
            <a:r>
              <a:rPr lang="en-US" dirty="0"/>
              <a:t>Shared by: 16 leukemia types</a:t>
            </a:r>
          </a:p>
          <a:p>
            <a:pPr marL="0" indent="0">
              <a:buNone/>
            </a:pPr>
            <a:r>
              <a:rPr lang="en-US" dirty="0"/>
              <a:t>Description: CAP1 - CAP, adenylate cyclase-associated protein 1 (yeast)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AD936C-6648-4AB2-9FCF-62014911A13A}"/>
              </a:ext>
            </a:extLst>
          </p:cNvPr>
          <p:cNvSpPr txBox="1"/>
          <p:nvPr/>
        </p:nvSpPr>
        <p:spPr>
          <a:xfrm>
            <a:off x="643466" y="4997862"/>
            <a:ext cx="336735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Shared by: </a:t>
            </a:r>
          </a:p>
          <a:p>
            <a:r>
              <a:rPr lang="en-US" sz="1050" dirty="0"/>
              <a:t>CLL, AML complex aberrant karyotype, AML with normal karyotype + other abnormalities, c-ALL/Pre-B-ALL without t(9;22), T-ALL, CML, AML with t(11q23)/MLL, ALL with t(12;21), c-ALL/Pre-B-ALL with t(9;22), AML with t(8;21), ALL with </a:t>
            </a:r>
            <a:r>
              <a:rPr lang="en-US" sz="1050" dirty="0" err="1"/>
              <a:t>hyperdiploid</a:t>
            </a:r>
            <a:r>
              <a:rPr lang="en-US" sz="1050" dirty="0"/>
              <a:t> karyotype, ALL with t(1;19), Pro-B-ALL with t(11q23)/MLL, AML with t(15;17), AML with inv(16)/t(16;16), mature B-ALL with t(8;14)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8C777-CEAE-48EE-BDBC-D99760505986}"/>
              </a:ext>
            </a:extLst>
          </p:cNvPr>
          <p:cNvSpPr txBox="1"/>
          <p:nvPr/>
        </p:nvSpPr>
        <p:spPr>
          <a:xfrm>
            <a:off x="643466" y="6544439"/>
            <a:ext cx="3367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Not shared by: MDS</a:t>
            </a:r>
          </a:p>
        </p:txBody>
      </p:sp>
    </p:spTree>
    <p:extLst>
      <p:ext uri="{BB962C8B-B14F-4D97-AF65-F5344CB8AC3E}">
        <p14:creationId xmlns:p14="http://schemas.microsoft.com/office/powerpoint/2010/main" val="414758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C293-FC3D-4D5D-ADD7-2370C21A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CC9A-9FF4-4029-982D-BFF454B2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Gene: 10487_at</a:t>
            </a:r>
          </a:p>
          <a:p>
            <a:pPr marL="0" indent="0">
              <a:buNone/>
            </a:pPr>
            <a:r>
              <a:rPr lang="en-US" dirty="0"/>
              <a:t>Shared by: 16 leukemia types</a:t>
            </a:r>
          </a:p>
          <a:p>
            <a:pPr marL="0" indent="0">
              <a:buNone/>
            </a:pPr>
            <a:r>
              <a:rPr lang="en-US" dirty="0"/>
              <a:t>Description: CAP1 - CAP, adenylate cyclase-associated protein 1 (yeast)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[</a:t>
            </a:r>
            <a:r>
              <a:rPr lang="en-US" dirty="0" err="1">
                <a:hlinkClick r:id="rId2"/>
              </a:rPr>
              <a:t>Xie</a:t>
            </a:r>
            <a:r>
              <a:rPr lang="en-US" dirty="0">
                <a:hlinkClick r:id="rId2"/>
              </a:rPr>
              <a:t>, Shen, Tan, Li, Song, Wang 2017</a:t>
            </a:r>
            <a:r>
              <a:rPr lang="en-US" dirty="0"/>
              <a:t>]: “CAP1 […] was under-expressed in breast and leukemia cancers as compared to that in normal tissue.”</a:t>
            </a:r>
          </a:p>
        </p:txBody>
      </p:sp>
    </p:spTree>
    <p:extLst>
      <p:ext uri="{BB962C8B-B14F-4D97-AF65-F5344CB8AC3E}">
        <p14:creationId xmlns:p14="http://schemas.microsoft.com/office/powerpoint/2010/main" val="359269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C176DE-5AB4-41EA-902A-9B83EB97A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4893" r="20078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479A4-C9A6-4792-B4B8-9B734A0E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Logistic Regression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82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EFDE-3D43-4140-A653-E1AECFA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EC7-9424-4E93-98B6-52FE46E8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10-fold cross validation</a:t>
            </a:r>
          </a:p>
          <a:p>
            <a:endParaRPr lang="en-US" dirty="0"/>
          </a:p>
          <a:p>
            <a:r>
              <a:rPr lang="en-US" dirty="0"/>
              <a:t>L1 regularization</a:t>
            </a:r>
          </a:p>
          <a:p>
            <a:endParaRPr lang="en-US" dirty="0"/>
          </a:p>
          <a:p>
            <a:r>
              <a:rPr lang="en-US" dirty="0"/>
              <a:t>With and without significant features</a:t>
            </a:r>
          </a:p>
          <a:p>
            <a:endParaRPr lang="en-US" dirty="0"/>
          </a:p>
          <a:p>
            <a:r>
              <a:rPr lang="en-US" dirty="0"/>
              <a:t>Different normalization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33067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9397-7F67-41AE-A3B7-E362CF4A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C78E-A261-4FDE-9D60-19F6D8E4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normalize</a:t>
            </a:r>
          </a:p>
          <a:p>
            <a:endParaRPr lang="en-US" dirty="0"/>
          </a:p>
          <a:p>
            <a:r>
              <a:rPr lang="en-US" dirty="0"/>
              <a:t>Normalize across entire dataset</a:t>
            </a:r>
          </a:p>
          <a:p>
            <a:endParaRPr lang="en-US" dirty="0"/>
          </a:p>
          <a:p>
            <a:r>
              <a:rPr lang="en-US" dirty="0"/>
              <a:t>Normalize across normal data in training sample</a:t>
            </a:r>
          </a:p>
        </p:txBody>
      </p:sp>
    </p:spTree>
    <p:extLst>
      <p:ext uri="{BB962C8B-B14F-4D97-AF65-F5344CB8AC3E}">
        <p14:creationId xmlns:p14="http://schemas.microsoft.com/office/powerpoint/2010/main" val="372580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7C59-297E-4350-A8DB-2A8FF5AC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FE33-2D3C-4D1C-A8A5-F844D183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2E5-F4FF-4F25-B17D-2CC8ACCB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Learned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6F33-14B1-4810-AE61-D9C82B9B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Cosine similarity between learned weights</a:t>
            </a:r>
          </a:p>
        </p:txBody>
      </p:sp>
    </p:spTree>
    <p:extLst>
      <p:ext uri="{BB962C8B-B14F-4D97-AF65-F5344CB8AC3E}">
        <p14:creationId xmlns:p14="http://schemas.microsoft.com/office/powerpoint/2010/main" val="41810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C858-82C2-4172-AB40-11F740C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heavily weighted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1959-E878-4271-BFBF-431A0536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6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5659-19CB-4DE5-8C48-DC1C7389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C087-A24F-4F9D-AE09-76B6557D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FB6-6665-4BAC-9D09-8491E3DE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4465-B608-4223-BAB5-24C2246D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6FA6E-7D32-4A8F-B169-A36EEA7A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What is Leukemia?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1C9D9E-B20C-4BF0-968E-55D5F36C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03" y="984257"/>
            <a:ext cx="4575296" cy="52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7FFB1-879E-44EB-B29F-A9F41C3E4AC5}"/>
              </a:ext>
            </a:extLst>
          </p:cNvPr>
          <p:cNvSpPr txBox="1"/>
          <p:nvPr/>
        </p:nvSpPr>
        <p:spPr>
          <a:xfrm>
            <a:off x="5400803" y="6219348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33092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0AEF-E4D4-4DFF-87E1-5D242A24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B9BC-0AEA-4E13-98C7-3250279D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2742-1C56-4CF5-B5C3-8EDAD838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CA55-015E-4427-A2C7-C4CE877F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A8B-5F4A-4B42-9869-535C84A8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837F-6D9E-435F-8522-BFAF5F38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3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1176-7247-4837-A9C5-9E927916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794F-EB8B-4649-B892-10BD7CDC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7C786-235D-41AA-BE9A-E842ED4D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The Data - GSE13159</a:t>
            </a:r>
            <a:endParaRPr lang="en-US" dirty="0"/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B6A5-B3E6-4DE8-AA34-50C3AF65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Name: Microarray Innovations in </a:t>
            </a:r>
            <a:r>
              <a:rPr lang="en-US" dirty="0" err="1"/>
              <a:t>LEukemia</a:t>
            </a:r>
            <a:r>
              <a:rPr lang="en-US" dirty="0"/>
              <a:t> (MILE) study: Stage 1 data</a:t>
            </a:r>
          </a:p>
          <a:p>
            <a:pPr lvl="1"/>
            <a:r>
              <a:rPr lang="en-US" dirty="0"/>
              <a:t>Data collected from 11 centers across 3 continents</a:t>
            </a:r>
          </a:p>
          <a:p>
            <a:endParaRPr lang="en-US" dirty="0"/>
          </a:p>
          <a:p>
            <a:r>
              <a:rPr lang="en-US" dirty="0"/>
              <a:t>n = 2096 blood or bone marrow samples from acute and chronic leukemia patients </a:t>
            </a:r>
          </a:p>
          <a:p>
            <a:r>
              <a:rPr lang="en-US" dirty="0"/>
              <a:t>d = 17788 genes</a:t>
            </a:r>
          </a:p>
          <a:p>
            <a:r>
              <a:rPr lang="en-US" dirty="0"/>
              <a:t>18 sub-types of leukemia</a:t>
            </a:r>
          </a:p>
          <a:p>
            <a:endParaRPr lang="en-US" dirty="0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6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E3A-8EC9-4FFA-8AE4-02EE958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4C09F1-3027-4C4C-8A62-3B201DCA8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36278"/>
              </p:ext>
            </p:extLst>
          </p:nvPr>
        </p:nvGraphicFramePr>
        <p:xfrm>
          <a:off x="675130" y="1398483"/>
          <a:ext cx="4298334" cy="520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167">
                  <a:extLst>
                    <a:ext uri="{9D8B030D-6E8A-4147-A177-3AD203B41FA5}">
                      <a16:colId xmlns:a16="http://schemas.microsoft.com/office/drawing/2014/main" val="2225312815"/>
                    </a:ext>
                  </a:extLst>
                </a:gridCol>
                <a:gridCol w="2149167">
                  <a:extLst>
                    <a:ext uri="{9D8B030D-6E8A-4147-A177-3AD203B41FA5}">
                      <a16:colId xmlns:a16="http://schemas.microsoft.com/office/drawing/2014/main" val="1267206576"/>
                    </a:ext>
                  </a:extLst>
                </a:gridCol>
              </a:tblGrid>
              <a:tr h="403121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934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r>
                        <a:rPr lang="en-US" sz="1600" dirty="0"/>
                        <a:t>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153541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r>
                        <a:rPr lang="en-US" sz="1600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91232"/>
                  </a:ext>
                </a:extLst>
              </a:tr>
              <a:tr h="629531">
                <a:tc>
                  <a:txBody>
                    <a:bodyPr/>
                    <a:lstStyle/>
                    <a:p>
                      <a:r>
                        <a:rPr lang="en-US" sz="1600" dirty="0"/>
                        <a:t>AML complex aberrant karyotype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929073"/>
                  </a:ext>
                </a:extLst>
              </a:tr>
              <a:tr h="894597">
                <a:tc>
                  <a:txBody>
                    <a:bodyPr/>
                    <a:lstStyle/>
                    <a:p>
                      <a:r>
                        <a:rPr lang="en-US" sz="1600" dirty="0"/>
                        <a:t>AML with normal karyotype + other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4251"/>
                  </a:ext>
                </a:extLst>
              </a:tr>
              <a:tr h="629531">
                <a:tc>
                  <a:txBody>
                    <a:bodyPr/>
                    <a:lstStyle/>
                    <a:p>
                      <a:r>
                        <a:rPr lang="en-US" sz="1600" dirty="0"/>
                        <a:t>c-ALL/Pre-B-ALL without t(9;22)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91275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r>
                        <a:rPr lang="en-US" sz="1600" dirty="0"/>
                        <a:t>T-ALL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0045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r>
                        <a:rPr lang="en-US" sz="1600" dirty="0"/>
                        <a:t>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756855"/>
                  </a:ext>
                </a:extLst>
              </a:tr>
              <a:tr h="629531">
                <a:tc>
                  <a:txBody>
                    <a:bodyPr/>
                    <a:lstStyle/>
                    <a:p>
                      <a:r>
                        <a:rPr lang="en-US" sz="1600" dirty="0"/>
                        <a:t>AML with t(11q23)/MLL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026636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r>
                        <a:rPr lang="en-US" sz="1600" dirty="0"/>
                        <a:t>ALL with t(12;21)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6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1854D-3E1A-4A2C-BB6F-00984A5EA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90538"/>
              </p:ext>
            </p:extLst>
          </p:nvPr>
        </p:nvGraphicFramePr>
        <p:xfrm>
          <a:off x="6096000" y="1398483"/>
          <a:ext cx="4300538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269">
                  <a:extLst>
                    <a:ext uri="{9D8B030D-6E8A-4147-A177-3AD203B41FA5}">
                      <a16:colId xmlns:a16="http://schemas.microsoft.com/office/drawing/2014/main" val="2225312815"/>
                    </a:ext>
                  </a:extLst>
                </a:gridCol>
                <a:gridCol w="2150269">
                  <a:extLst>
                    <a:ext uri="{9D8B030D-6E8A-4147-A177-3AD203B41FA5}">
                      <a16:colId xmlns:a16="http://schemas.microsoft.com/office/drawing/2014/main" val="1267206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5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Non-leukemia and healthy bone marrow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15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c-ALL/Pre-B-ALL with t(9;22)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5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AML with t(8;21)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92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 with </a:t>
                      </a:r>
                      <a:r>
                        <a:rPr lang="en-US" sz="1600" dirty="0" err="1"/>
                        <a:t>hyperdiploid</a:t>
                      </a:r>
                      <a:r>
                        <a:rPr lang="en-US" sz="1600" dirty="0"/>
                        <a:t> karyotype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4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ALL with t(1;19)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9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Pro-B-ALL with t(11q23)/MLL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58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AML with t(15;17)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75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AML with inv(16)/t(16;16)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0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mature B-ALL with t(8;14)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70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063C-45B5-4A3C-B593-26102C70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8796-B961-41EF-9956-C4441882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Understand how gene expression patterns are different in different subtypes of cancer</a:t>
            </a: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FF7BC87E-056D-4548-A425-94A7FFA2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6B30-E45B-4D87-932D-EB77AF71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A7E8-7876-4AE9-96B5-9989D599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90/10 train/test split</a:t>
            </a:r>
          </a:p>
          <a:p>
            <a:r>
              <a:rPr lang="en-US" dirty="0"/>
              <a:t>Finding significant features (applying Bonferroni correction)</a:t>
            </a:r>
          </a:p>
          <a:p>
            <a:pPr lvl="1"/>
            <a:r>
              <a:rPr lang="en-US" dirty="0"/>
              <a:t>Checking significant features between different subtypes</a:t>
            </a:r>
          </a:p>
          <a:p>
            <a:pPr lvl="1"/>
            <a:r>
              <a:rPr lang="en-US" dirty="0"/>
              <a:t>Seeing most common significant features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Checking with significant features/normalization of </a:t>
            </a:r>
          </a:p>
          <a:p>
            <a:pPr lvl="1"/>
            <a:r>
              <a:rPr lang="en-US" dirty="0"/>
              <a:t>Checking similarity between learned weights</a:t>
            </a:r>
          </a:p>
          <a:p>
            <a:pPr lvl="1"/>
            <a:r>
              <a:rPr lang="en-US" dirty="0"/>
              <a:t>Analyzing learned weights</a:t>
            </a:r>
          </a:p>
          <a:p>
            <a:r>
              <a:rPr lang="en-US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6018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1A99-650A-4540-A1FD-0CA8D8C9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D7F0-0639-499E-A3DA-C46BB9B1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5418666" cy="3880773"/>
          </a:xfrm>
        </p:spPr>
        <p:txBody>
          <a:bodyPr/>
          <a:lstStyle/>
          <a:p>
            <a:r>
              <a:rPr lang="en-US" dirty="0"/>
              <a:t>Bonferroni correction (p=0.05, m=17788)</a:t>
            </a:r>
          </a:p>
          <a:p>
            <a:pPr lvl="1"/>
            <a:r>
              <a:rPr lang="en-US" dirty="0"/>
              <a:t>“Non-leukemia and healthy bone marrow” vs. others</a:t>
            </a:r>
          </a:p>
          <a:p>
            <a:pPr lvl="1"/>
            <a:r>
              <a:rPr lang="en-US" dirty="0"/>
              <a:t>Significance found on training set.</a:t>
            </a:r>
          </a:p>
          <a:p>
            <a:r>
              <a:rPr lang="en-US" dirty="0"/>
              <a:t>1408 significant features in total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579BD3-37B7-4C8E-8755-46964B32C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77797"/>
              </p:ext>
            </p:extLst>
          </p:nvPr>
        </p:nvGraphicFramePr>
        <p:xfrm>
          <a:off x="1072388" y="4084320"/>
          <a:ext cx="4628558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279">
                  <a:extLst>
                    <a:ext uri="{9D8B030D-6E8A-4147-A177-3AD203B41FA5}">
                      <a16:colId xmlns:a16="http://schemas.microsoft.com/office/drawing/2014/main" val="241694234"/>
                    </a:ext>
                  </a:extLst>
                </a:gridCol>
                <a:gridCol w="2314279">
                  <a:extLst>
                    <a:ext uri="{9D8B030D-6E8A-4147-A177-3AD203B41FA5}">
                      <a16:colId xmlns:a16="http://schemas.microsoft.com/office/drawing/2014/main" val="186323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Leukemia sub-type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 of significant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1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8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08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complex aberrant karyotype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with normal karyotype + other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6937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20D90-6D96-446E-9626-14FC600F4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14476"/>
              </p:ext>
            </p:extLst>
          </p:nvPr>
        </p:nvGraphicFramePr>
        <p:xfrm>
          <a:off x="6959723" y="609600"/>
          <a:ext cx="4628558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279">
                  <a:extLst>
                    <a:ext uri="{9D8B030D-6E8A-4147-A177-3AD203B41FA5}">
                      <a16:colId xmlns:a16="http://schemas.microsoft.com/office/drawing/2014/main" val="4125027382"/>
                    </a:ext>
                  </a:extLst>
                </a:gridCol>
                <a:gridCol w="2314279">
                  <a:extLst>
                    <a:ext uri="{9D8B030D-6E8A-4147-A177-3AD203B41FA5}">
                      <a16:colId xmlns:a16="http://schemas.microsoft.com/office/drawing/2014/main" val="1782328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Leukemia sub-type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(cont.)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Number of significant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4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c-ALL/Pre-B-ALL without t(9;22)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3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T-ALL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7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0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with t(11q23)/MLL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66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 with t(12;21)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06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c-ALL/Pre-B-ALL with t(9;22)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5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with t(8;21)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31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 with </a:t>
                      </a:r>
                      <a:r>
                        <a:rPr lang="en-US" sz="1400" dirty="0" err="1"/>
                        <a:t>hyperdiploid</a:t>
                      </a:r>
                      <a:r>
                        <a:rPr lang="en-US" sz="1400" dirty="0"/>
                        <a:t> karyotype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3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ALL with t(1;19)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34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Pro-B-ALL with t(11q23)/MLL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8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with t(15;17)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428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35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AML with inv(16)/t(16;16)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30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mature B-ALL with t(8;14)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46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3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C81-C97A-44EA-91FF-9DB1561E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similarity of significant features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3F7B427-0F66-47F3-A3A3-1C01F561032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445096"/>
              </p:ext>
            </p:extLst>
          </p:nvPr>
        </p:nvGraphicFramePr>
        <p:xfrm>
          <a:off x="1896647" y="1270000"/>
          <a:ext cx="8398422" cy="544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Worksheet" r:id="rId3" imgW="11791930" imgH="6972194" progId="Excel.Sheet.12">
                  <p:embed/>
                </p:oleObj>
              </mc:Choice>
              <mc:Fallback>
                <p:oleObj name="Worksheet" r:id="rId3" imgW="11791930" imgH="69721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647" y="1270000"/>
                        <a:ext cx="8398422" cy="5441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38279B-45A3-4B82-A6BA-0E2CC27B3471}"/>
                  </a:ext>
                </a:extLst>
              </p:cNvPr>
              <p:cNvSpPr txBox="1"/>
              <p:nvPr/>
            </p:nvSpPr>
            <p:spPr>
              <a:xfrm>
                <a:off x="1016598" y="1639326"/>
                <a:ext cx="1760097" cy="582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38279B-45A3-4B82-A6BA-0E2CC27B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98" y="1639326"/>
                <a:ext cx="1760097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2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6A0D-27B0-4DC6-9430-5F06B0BF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common significant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090E-6E87-4375-9477-7ED8438B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635455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754</Words>
  <Application>Microsoft Office PowerPoint</Application>
  <PresentationFormat>Widescreen</PresentationFormat>
  <Paragraphs>158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Cambria Math</vt:lpstr>
      <vt:lpstr>Trebuchet MS</vt:lpstr>
      <vt:lpstr>Wingdings 3</vt:lpstr>
      <vt:lpstr>Facet</vt:lpstr>
      <vt:lpstr>Microsoft Excel Worksheet</vt:lpstr>
      <vt:lpstr>Leukemia Detection </vt:lpstr>
      <vt:lpstr>What is Leukemia?</vt:lpstr>
      <vt:lpstr>The Data - GSE13159</vt:lpstr>
      <vt:lpstr>Data breakdown</vt:lpstr>
      <vt:lpstr>Goal</vt:lpstr>
      <vt:lpstr>Approach</vt:lpstr>
      <vt:lpstr>Finding significant features</vt:lpstr>
      <vt:lpstr>Jaccard similarity of significant features</vt:lpstr>
      <vt:lpstr>Checking the common significant features</vt:lpstr>
      <vt:lpstr>Example: Looking at the most common significant gene</vt:lpstr>
      <vt:lpstr>Checking significance</vt:lpstr>
      <vt:lpstr>Logistic Regression</vt:lpstr>
      <vt:lpstr>Learning settings</vt:lpstr>
      <vt:lpstr>Normalization schemes</vt:lpstr>
      <vt:lpstr>Results</vt:lpstr>
      <vt:lpstr>Comparing Learned Weights</vt:lpstr>
      <vt:lpstr>Most heavily weighted weights</vt:lpstr>
      <vt:lpstr>K-nearest neighbors</vt:lpstr>
      <vt:lpstr>Results</vt:lpstr>
      <vt:lpstr>PowerPoint Presentation</vt:lpstr>
      <vt:lpstr>Future Work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Leukemia Detection </dc:title>
  <dc:creator>Andrew Wei</dc:creator>
  <cp:lastModifiedBy>Andrew Wei</cp:lastModifiedBy>
  <cp:revision>92</cp:revision>
  <dcterms:created xsi:type="dcterms:W3CDTF">2020-12-10T09:51:39Z</dcterms:created>
  <dcterms:modified xsi:type="dcterms:W3CDTF">2020-12-12T08:06:56Z</dcterms:modified>
</cp:coreProperties>
</file>