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207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65D1E9DA-6F8E-4F1D-9431-39AE2802A43A}" type="datetimeFigureOut">
              <a:rPr lang="en-US" smtClean="0"/>
              <a:t>2/19/2019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D3E9D58C-A835-4DD7-BA9F-D6E90D96771C}" type="slidenum">
              <a:rPr lang="en-US" smtClean="0"/>
              <a:t>‹Nº›</a:t>
            </a:fld>
            <a:endParaRPr lang="en-US"/>
          </a:p>
        </p:txBody>
      </p:sp>
    </p:spTree>
    <p:extLst>
      <p:ext uri="{BB962C8B-B14F-4D97-AF65-F5344CB8AC3E}">
        <p14:creationId xmlns:p14="http://schemas.microsoft.com/office/powerpoint/2010/main" val="3616579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65D1E9DA-6F8E-4F1D-9431-39AE2802A43A}" type="datetimeFigureOut">
              <a:rPr lang="en-US" smtClean="0"/>
              <a:t>2/19/2019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D3E9D58C-A835-4DD7-BA9F-D6E90D96771C}" type="slidenum">
              <a:rPr lang="en-US" smtClean="0"/>
              <a:t>‹Nº›</a:t>
            </a:fld>
            <a:endParaRPr lang="en-US"/>
          </a:p>
        </p:txBody>
      </p:sp>
    </p:spTree>
    <p:extLst>
      <p:ext uri="{BB962C8B-B14F-4D97-AF65-F5344CB8AC3E}">
        <p14:creationId xmlns:p14="http://schemas.microsoft.com/office/powerpoint/2010/main" val="2110256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65D1E9DA-6F8E-4F1D-9431-39AE2802A43A}" type="datetimeFigureOut">
              <a:rPr lang="en-US" smtClean="0"/>
              <a:t>2/19/2019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D3E9D58C-A835-4DD7-BA9F-D6E90D96771C}" type="slidenum">
              <a:rPr lang="en-US" smtClean="0"/>
              <a:t>‹Nº›</a:t>
            </a:fld>
            <a:endParaRPr lang="en-US"/>
          </a:p>
        </p:txBody>
      </p:sp>
    </p:spTree>
    <p:extLst>
      <p:ext uri="{BB962C8B-B14F-4D97-AF65-F5344CB8AC3E}">
        <p14:creationId xmlns:p14="http://schemas.microsoft.com/office/powerpoint/2010/main" val="1364040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65D1E9DA-6F8E-4F1D-9431-39AE2802A43A}" type="datetimeFigureOut">
              <a:rPr lang="en-US" smtClean="0"/>
              <a:t>2/19/2019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D3E9D58C-A835-4DD7-BA9F-D6E90D96771C}" type="slidenum">
              <a:rPr lang="en-US" smtClean="0"/>
              <a:t>‹Nº›</a:t>
            </a:fld>
            <a:endParaRPr lang="en-US"/>
          </a:p>
        </p:txBody>
      </p:sp>
    </p:spTree>
    <p:extLst>
      <p:ext uri="{BB962C8B-B14F-4D97-AF65-F5344CB8AC3E}">
        <p14:creationId xmlns:p14="http://schemas.microsoft.com/office/powerpoint/2010/main" val="3823480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65D1E9DA-6F8E-4F1D-9431-39AE2802A43A}" type="datetimeFigureOut">
              <a:rPr lang="en-US" smtClean="0"/>
              <a:t>2/19/2019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D3E9D58C-A835-4DD7-BA9F-D6E90D96771C}" type="slidenum">
              <a:rPr lang="en-US" smtClean="0"/>
              <a:t>‹Nº›</a:t>
            </a:fld>
            <a:endParaRPr lang="en-US"/>
          </a:p>
        </p:txBody>
      </p:sp>
    </p:spTree>
    <p:extLst>
      <p:ext uri="{BB962C8B-B14F-4D97-AF65-F5344CB8AC3E}">
        <p14:creationId xmlns:p14="http://schemas.microsoft.com/office/powerpoint/2010/main" val="1425462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65D1E9DA-6F8E-4F1D-9431-39AE2802A43A}" type="datetimeFigureOut">
              <a:rPr lang="en-US" smtClean="0"/>
              <a:t>2/19/2019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D3E9D58C-A835-4DD7-BA9F-D6E90D96771C}" type="slidenum">
              <a:rPr lang="en-US" smtClean="0"/>
              <a:t>‹Nº›</a:t>
            </a:fld>
            <a:endParaRPr lang="en-US"/>
          </a:p>
        </p:txBody>
      </p:sp>
    </p:spTree>
    <p:extLst>
      <p:ext uri="{BB962C8B-B14F-4D97-AF65-F5344CB8AC3E}">
        <p14:creationId xmlns:p14="http://schemas.microsoft.com/office/powerpoint/2010/main" val="415568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65D1E9DA-6F8E-4F1D-9431-39AE2802A43A}" type="datetimeFigureOut">
              <a:rPr lang="en-US" smtClean="0"/>
              <a:t>2/19/2019</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D3E9D58C-A835-4DD7-BA9F-D6E90D96771C}" type="slidenum">
              <a:rPr lang="en-US" smtClean="0"/>
              <a:t>‹Nº›</a:t>
            </a:fld>
            <a:endParaRPr lang="en-US"/>
          </a:p>
        </p:txBody>
      </p:sp>
    </p:spTree>
    <p:extLst>
      <p:ext uri="{BB962C8B-B14F-4D97-AF65-F5344CB8AC3E}">
        <p14:creationId xmlns:p14="http://schemas.microsoft.com/office/powerpoint/2010/main" val="3457208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65D1E9DA-6F8E-4F1D-9431-39AE2802A43A}" type="datetimeFigureOut">
              <a:rPr lang="en-US" smtClean="0"/>
              <a:t>2/19/2019</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D3E9D58C-A835-4DD7-BA9F-D6E90D96771C}" type="slidenum">
              <a:rPr lang="en-US" smtClean="0"/>
              <a:t>‹Nº›</a:t>
            </a:fld>
            <a:endParaRPr lang="en-US"/>
          </a:p>
        </p:txBody>
      </p:sp>
    </p:spTree>
    <p:extLst>
      <p:ext uri="{BB962C8B-B14F-4D97-AF65-F5344CB8AC3E}">
        <p14:creationId xmlns:p14="http://schemas.microsoft.com/office/powerpoint/2010/main" val="2187915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5D1E9DA-6F8E-4F1D-9431-39AE2802A43A}" type="datetimeFigureOut">
              <a:rPr lang="en-US" smtClean="0"/>
              <a:t>2/19/2019</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D3E9D58C-A835-4DD7-BA9F-D6E90D96771C}" type="slidenum">
              <a:rPr lang="en-US" smtClean="0"/>
              <a:t>‹Nº›</a:t>
            </a:fld>
            <a:endParaRPr lang="en-US"/>
          </a:p>
        </p:txBody>
      </p:sp>
    </p:spTree>
    <p:extLst>
      <p:ext uri="{BB962C8B-B14F-4D97-AF65-F5344CB8AC3E}">
        <p14:creationId xmlns:p14="http://schemas.microsoft.com/office/powerpoint/2010/main" val="3334230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65D1E9DA-6F8E-4F1D-9431-39AE2802A43A}" type="datetimeFigureOut">
              <a:rPr lang="en-US" smtClean="0"/>
              <a:t>2/19/2019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D3E9D58C-A835-4DD7-BA9F-D6E90D96771C}" type="slidenum">
              <a:rPr lang="en-US" smtClean="0"/>
              <a:t>‹Nº›</a:t>
            </a:fld>
            <a:endParaRPr lang="en-US"/>
          </a:p>
        </p:txBody>
      </p:sp>
    </p:spTree>
    <p:extLst>
      <p:ext uri="{BB962C8B-B14F-4D97-AF65-F5344CB8AC3E}">
        <p14:creationId xmlns:p14="http://schemas.microsoft.com/office/powerpoint/2010/main" val="202817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65D1E9DA-6F8E-4F1D-9431-39AE2802A43A}" type="datetimeFigureOut">
              <a:rPr lang="en-US" smtClean="0"/>
              <a:t>2/19/2019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D3E9D58C-A835-4DD7-BA9F-D6E90D96771C}" type="slidenum">
              <a:rPr lang="en-US" smtClean="0"/>
              <a:t>‹Nº›</a:t>
            </a:fld>
            <a:endParaRPr lang="en-US"/>
          </a:p>
        </p:txBody>
      </p:sp>
    </p:spTree>
    <p:extLst>
      <p:ext uri="{BB962C8B-B14F-4D97-AF65-F5344CB8AC3E}">
        <p14:creationId xmlns:p14="http://schemas.microsoft.com/office/powerpoint/2010/main" val="2092435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D1E9DA-6F8E-4F1D-9431-39AE2802A43A}" type="datetimeFigureOut">
              <a:rPr lang="en-US" smtClean="0"/>
              <a:t>2/19/2019</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E9D58C-A835-4DD7-BA9F-D6E90D96771C}" type="slidenum">
              <a:rPr lang="en-US" smtClean="0"/>
              <a:t>‹Nº›</a:t>
            </a:fld>
            <a:endParaRPr lang="en-US"/>
          </a:p>
        </p:txBody>
      </p:sp>
    </p:spTree>
    <p:extLst>
      <p:ext uri="{BB962C8B-B14F-4D97-AF65-F5344CB8AC3E}">
        <p14:creationId xmlns:p14="http://schemas.microsoft.com/office/powerpoint/2010/main" val="3246640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888174" y="109183"/>
            <a:ext cx="2797791"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dirty="0" smtClean="0"/>
              <a:t>Presentación del Dr. David Patterson ante la IEEE del Valle de Santa Clara </a:t>
            </a:r>
            <a:endParaRPr lang="en-US" dirty="0"/>
          </a:p>
        </p:txBody>
      </p:sp>
      <p:sp>
        <p:nvSpPr>
          <p:cNvPr id="5" name="Rectángulo 4"/>
          <p:cNvSpPr/>
          <p:nvPr/>
        </p:nvSpPr>
        <p:spPr>
          <a:xfrm>
            <a:off x="712527" y="384059"/>
            <a:ext cx="2292824" cy="3548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dirty="0" smtClean="0"/>
              <a:t>ACTO 1</a:t>
            </a:r>
            <a:endParaRPr lang="en-US" dirty="0"/>
          </a:p>
        </p:txBody>
      </p:sp>
      <p:sp>
        <p:nvSpPr>
          <p:cNvPr id="6" name="Rectángulo 5"/>
          <p:cNvSpPr/>
          <p:nvPr/>
        </p:nvSpPr>
        <p:spPr>
          <a:xfrm>
            <a:off x="3881935" y="1132296"/>
            <a:ext cx="2292824" cy="3548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dirty="0" smtClean="0"/>
              <a:t>ACTO 2</a:t>
            </a:r>
            <a:endParaRPr lang="en-US" dirty="0"/>
          </a:p>
        </p:txBody>
      </p:sp>
      <p:sp>
        <p:nvSpPr>
          <p:cNvPr id="7" name="Rectángulo 6"/>
          <p:cNvSpPr/>
          <p:nvPr/>
        </p:nvSpPr>
        <p:spPr>
          <a:xfrm>
            <a:off x="6539554" y="1132297"/>
            <a:ext cx="2292824" cy="3548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dirty="0" smtClean="0"/>
              <a:t>ACTO 3</a:t>
            </a:r>
            <a:endParaRPr lang="en-US" dirty="0"/>
          </a:p>
        </p:txBody>
      </p:sp>
      <p:sp>
        <p:nvSpPr>
          <p:cNvPr id="8" name="Rectángulo 7"/>
          <p:cNvSpPr/>
          <p:nvPr/>
        </p:nvSpPr>
        <p:spPr>
          <a:xfrm>
            <a:off x="9690764" y="777454"/>
            <a:ext cx="2292824" cy="3548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dirty="0" smtClean="0"/>
              <a:t>ACTO 4</a:t>
            </a:r>
            <a:endParaRPr lang="en-US" dirty="0"/>
          </a:p>
        </p:txBody>
      </p:sp>
      <p:cxnSp>
        <p:nvCxnSpPr>
          <p:cNvPr id="24" name="Conector angular 23"/>
          <p:cNvCxnSpPr>
            <a:stCxn id="5" idx="0"/>
            <a:endCxn id="4" idx="1"/>
          </p:cNvCxnSpPr>
          <p:nvPr/>
        </p:nvCxnSpPr>
        <p:spPr>
          <a:xfrm rot="16200000" flipH="1">
            <a:off x="3282394" y="-1039396"/>
            <a:ext cx="182324" cy="3029235"/>
          </a:xfrm>
          <a:prstGeom prst="bentConnector4">
            <a:avLst>
              <a:gd name="adj1" fmla="val -125381"/>
              <a:gd name="adj2" fmla="val 68922"/>
            </a:avLst>
          </a:prstGeom>
        </p:spPr>
        <p:style>
          <a:lnRef idx="1">
            <a:schemeClr val="accent1"/>
          </a:lnRef>
          <a:fillRef idx="0">
            <a:schemeClr val="accent1"/>
          </a:fillRef>
          <a:effectRef idx="0">
            <a:schemeClr val="accent1"/>
          </a:effectRef>
          <a:fontRef idx="minor">
            <a:schemeClr val="tx1"/>
          </a:fontRef>
        </p:style>
      </p:cxnSp>
      <p:cxnSp>
        <p:nvCxnSpPr>
          <p:cNvPr id="26" name="Conector angular 25"/>
          <p:cNvCxnSpPr>
            <a:stCxn id="8" idx="0"/>
            <a:endCxn id="4" idx="3"/>
          </p:cNvCxnSpPr>
          <p:nvPr/>
        </p:nvCxnSpPr>
        <p:spPr>
          <a:xfrm rot="16200000" flipV="1">
            <a:off x="9156036" y="-903687"/>
            <a:ext cx="211071" cy="315121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8" name="Conector recto 37"/>
          <p:cNvCxnSpPr>
            <a:stCxn id="6" idx="0"/>
          </p:cNvCxnSpPr>
          <p:nvPr/>
        </p:nvCxnSpPr>
        <p:spPr>
          <a:xfrm flipV="1">
            <a:off x="5028347" y="859341"/>
            <a:ext cx="0" cy="272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flipV="1">
            <a:off x="7319748" y="931460"/>
            <a:ext cx="0" cy="272955"/>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ángulo 40"/>
          <p:cNvSpPr/>
          <p:nvPr/>
        </p:nvSpPr>
        <p:spPr>
          <a:xfrm>
            <a:off x="227179" y="880421"/>
            <a:ext cx="2656196" cy="5299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1400" dirty="0" smtClean="0"/>
              <a:t>Sistema IBM / 360, DEC’s VAX y el preludio a CISC</a:t>
            </a:r>
            <a:endParaRPr lang="en-US" sz="1400" dirty="0"/>
          </a:p>
        </p:txBody>
      </p:sp>
      <p:sp>
        <p:nvSpPr>
          <p:cNvPr id="43" name="Rectángulo 42"/>
          <p:cNvSpPr/>
          <p:nvPr/>
        </p:nvSpPr>
        <p:spPr>
          <a:xfrm>
            <a:off x="167469" y="1575381"/>
            <a:ext cx="2656196" cy="6858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1200" dirty="0" smtClean="0"/>
              <a:t>A principios de la década de los 60’s, solo IBM vendía 4 líneas de computadoras: la 650, 701, 702 y 1401. </a:t>
            </a:r>
            <a:endParaRPr lang="en-US" sz="1200" dirty="0"/>
          </a:p>
        </p:txBody>
      </p:sp>
      <p:sp>
        <p:nvSpPr>
          <p:cNvPr id="44" name="Rectángulo 43"/>
          <p:cNvSpPr/>
          <p:nvPr/>
        </p:nvSpPr>
        <p:spPr>
          <a:xfrm>
            <a:off x="167469" y="2426158"/>
            <a:ext cx="2656196" cy="12021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1200" dirty="0" smtClean="0"/>
              <a:t>IBM se arriesga al desarrollar un conjunto de instrucciones compatible con binarios para todas sus maquinas. Como en Lord of the Rings, un conjunto de instrucciones independientes del hardware para gobernarlos a todos. </a:t>
            </a:r>
            <a:endParaRPr lang="en-US" sz="1200" dirty="0"/>
          </a:p>
        </p:txBody>
      </p:sp>
      <p:sp>
        <p:nvSpPr>
          <p:cNvPr id="48" name="Rectángulo 47"/>
          <p:cNvSpPr/>
          <p:nvPr/>
        </p:nvSpPr>
        <p:spPr>
          <a:xfrm>
            <a:off x="167469" y="3822838"/>
            <a:ext cx="2656196" cy="6858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1200" dirty="0" smtClean="0"/>
              <a:t>Gene Amdahl y su equipo desarrollaron la arquitectura System / 360, con rutas de datos de 8, 16, 32 y 64 bits.</a:t>
            </a:r>
            <a:endParaRPr lang="en-US" sz="1200" dirty="0"/>
          </a:p>
        </p:txBody>
      </p:sp>
      <p:sp>
        <p:nvSpPr>
          <p:cNvPr id="49" name="Rectángulo 48"/>
          <p:cNvSpPr/>
          <p:nvPr/>
        </p:nvSpPr>
        <p:spPr>
          <a:xfrm>
            <a:off x="167469" y="4700139"/>
            <a:ext cx="2656196" cy="9849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1200" dirty="0" smtClean="0"/>
              <a:t>El mejor ejemplo de microprogramación masiva fue el DEC VAX, introducido en 1977, este fue un minicomputador innovador construido a partir de TTL y chips de memoria.</a:t>
            </a:r>
            <a:endParaRPr lang="en-US" sz="1200" dirty="0"/>
          </a:p>
        </p:txBody>
      </p:sp>
      <p:sp>
        <p:nvSpPr>
          <p:cNvPr id="51" name="Rectángulo 50"/>
          <p:cNvSpPr/>
          <p:nvPr/>
        </p:nvSpPr>
        <p:spPr>
          <a:xfrm>
            <a:off x="167469" y="5876561"/>
            <a:ext cx="2656196" cy="6858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1200" dirty="0" smtClean="0"/>
              <a:t>Para muchos historiadores informáticos el VAX 11/780 marca el nacimiento de CISC.</a:t>
            </a:r>
            <a:endParaRPr lang="en-US" sz="1200" dirty="0"/>
          </a:p>
        </p:txBody>
      </p:sp>
      <p:cxnSp>
        <p:nvCxnSpPr>
          <p:cNvPr id="52" name="Conector recto 51"/>
          <p:cNvCxnSpPr/>
          <p:nvPr/>
        </p:nvCxnSpPr>
        <p:spPr>
          <a:xfrm flipV="1">
            <a:off x="1696871" y="658505"/>
            <a:ext cx="0" cy="272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Conector recto 52"/>
          <p:cNvCxnSpPr/>
          <p:nvPr/>
        </p:nvCxnSpPr>
        <p:spPr>
          <a:xfrm flipV="1">
            <a:off x="2693158" y="1337481"/>
            <a:ext cx="0" cy="272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Conector recto 53"/>
          <p:cNvCxnSpPr/>
          <p:nvPr/>
        </p:nvCxnSpPr>
        <p:spPr>
          <a:xfrm flipV="1">
            <a:off x="227179" y="2261184"/>
            <a:ext cx="0" cy="272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Conector recto 54"/>
          <p:cNvCxnSpPr/>
          <p:nvPr/>
        </p:nvCxnSpPr>
        <p:spPr>
          <a:xfrm flipV="1">
            <a:off x="2693158" y="3549883"/>
            <a:ext cx="0" cy="272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Conector recto 55"/>
          <p:cNvCxnSpPr/>
          <p:nvPr/>
        </p:nvCxnSpPr>
        <p:spPr>
          <a:xfrm flipV="1">
            <a:off x="227179" y="4427184"/>
            <a:ext cx="0" cy="272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Conector recto 56"/>
          <p:cNvCxnSpPr/>
          <p:nvPr/>
        </p:nvCxnSpPr>
        <p:spPr>
          <a:xfrm flipV="1">
            <a:off x="2693158" y="5603606"/>
            <a:ext cx="0" cy="272955"/>
          </a:xfrm>
          <a:prstGeom prst="line">
            <a:avLst/>
          </a:prstGeom>
        </p:spPr>
        <p:style>
          <a:lnRef idx="1">
            <a:schemeClr val="accent1"/>
          </a:lnRef>
          <a:fillRef idx="0">
            <a:schemeClr val="accent1"/>
          </a:fillRef>
          <a:effectRef idx="0">
            <a:schemeClr val="accent1"/>
          </a:effectRef>
          <a:fontRef idx="minor">
            <a:schemeClr val="tx1"/>
          </a:fontRef>
        </p:style>
      </p:cxnSp>
      <p:sp>
        <p:nvSpPr>
          <p:cNvPr id="58" name="Rectángulo 57"/>
          <p:cNvSpPr/>
          <p:nvPr/>
        </p:nvSpPr>
        <p:spPr>
          <a:xfrm>
            <a:off x="3349246" y="1671064"/>
            <a:ext cx="2656196" cy="10040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1200" dirty="0" smtClean="0"/>
              <a:t>Gordon Moore de Intel, que había desarrollado la Ley de Moore, desarrollo una ISA de seguimiento para remplazar el éxito dela ISA Intel 8080/8085 y (Z80) de 8 bits.</a:t>
            </a:r>
            <a:endParaRPr lang="en-US" sz="1200" dirty="0"/>
          </a:p>
        </p:txBody>
      </p:sp>
      <p:sp>
        <p:nvSpPr>
          <p:cNvPr id="59" name="Rectángulo 58"/>
          <p:cNvSpPr/>
          <p:nvPr/>
        </p:nvSpPr>
        <p:spPr>
          <a:xfrm>
            <a:off x="3630873" y="2859036"/>
            <a:ext cx="2656196" cy="785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1200" dirty="0" smtClean="0"/>
              <a:t>Esta ISA seria la </a:t>
            </a:r>
            <a:r>
              <a:rPr lang="es-MX" sz="1200" dirty="0" err="1" smtClean="0"/>
              <a:t>iAPX</a:t>
            </a:r>
            <a:r>
              <a:rPr lang="es-MX" sz="1200" dirty="0" smtClean="0"/>
              <a:t> 432 de Intel, la cual fue un fracaso masivo por el hardware requerido para implementarla.</a:t>
            </a:r>
            <a:endParaRPr lang="en-US" sz="1200" dirty="0"/>
          </a:p>
        </p:txBody>
      </p:sp>
      <p:sp>
        <p:nvSpPr>
          <p:cNvPr id="60" name="Rectángulo 59"/>
          <p:cNvSpPr/>
          <p:nvPr/>
        </p:nvSpPr>
        <p:spPr>
          <a:xfrm>
            <a:off x="3349246" y="3891388"/>
            <a:ext cx="2656196" cy="13250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1200" dirty="0" smtClean="0"/>
              <a:t>Moore se dio cuenta de la tardanza del proyecto, así que en paralelo durante 1976 lanzo un proyecto basado en una extensión compatible con código fuente del 8080 ISA de 8 bits. El resultado fue el microprocesador de Intel 8086.</a:t>
            </a:r>
            <a:endParaRPr lang="en-US" sz="1200" dirty="0"/>
          </a:p>
        </p:txBody>
      </p:sp>
      <p:sp>
        <p:nvSpPr>
          <p:cNvPr id="61" name="Rectángulo 60"/>
          <p:cNvSpPr/>
          <p:nvPr/>
        </p:nvSpPr>
        <p:spPr>
          <a:xfrm>
            <a:off x="3518563" y="5463719"/>
            <a:ext cx="2656196" cy="13101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1200" dirty="0" smtClean="0"/>
              <a:t>El rendimiento del Intel 8086 se quedo atrás del de sus rivales mas cercanos, a pesar de esto Intel tendría una variante mas la 8086 con un bus de 8 bits, lo cual redujo costos y se convirtió en un éxito para IBM vendiendo mas de 100 millones.</a:t>
            </a:r>
            <a:endParaRPr lang="en-US" sz="1200" dirty="0"/>
          </a:p>
        </p:txBody>
      </p:sp>
      <p:cxnSp>
        <p:nvCxnSpPr>
          <p:cNvPr id="62" name="Conector recto 61"/>
          <p:cNvCxnSpPr/>
          <p:nvPr/>
        </p:nvCxnSpPr>
        <p:spPr>
          <a:xfrm flipV="1">
            <a:off x="4982001" y="1438903"/>
            <a:ext cx="0" cy="272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Conector recto 62"/>
          <p:cNvCxnSpPr/>
          <p:nvPr/>
        </p:nvCxnSpPr>
        <p:spPr>
          <a:xfrm flipV="1">
            <a:off x="3630873" y="2675110"/>
            <a:ext cx="0" cy="272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Conector recto 63"/>
          <p:cNvCxnSpPr/>
          <p:nvPr/>
        </p:nvCxnSpPr>
        <p:spPr>
          <a:xfrm flipV="1">
            <a:off x="6005442" y="3688167"/>
            <a:ext cx="0" cy="272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Conector recto 64"/>
          <p:cNvCxnSpPr/>
          <p:nvPr/>
        </p:nvCxnSpPr>
        <p:spPr>
          <a:xfrm flipV="1">
            <a:off x="3518847" y="5231708"/>
            <a:ext cx="1" cy="288320"/>
          </a:xfrm>
          <a:prstGeom prst="line">
            <a:avLst/>
          </a:prstGeom>
        </p:spPr>
        <p:style>
          <a:lnRef idx="1">
            <a:schemeClr val="accent1"/>
          </a:lnRef>
          <a:fillRef idx="0">
            <a:schemeClr val="accent1"/>
          </a:fillRef>
          <a:effectRef idx="0">
            <a:schemeClr val="accent1"/>
          </a:effectRef>
          <a:fontRef idx="minor">
            <a:schemeClr val="tx1"/>
          </a:fontRef>
        </p:style>
      </p:cxnSp>
      <p:sp>
        <p:nvSpPr>
          <p:cNvPr id="70" name="Rectángulo 69"/>
          <p:cNvSpPr/>
          <p:nvPr/>
        </p:nvSpPr>
        <p:spPr>
          <a:xfrm>
            <a:off x="6357867" y="1711858"/>
            <a:ext cx="2656196" cy="10040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1200" dirty="0" smtClean="0"/>
              <a:t>El equipo del proyecto 801 de </a:t>
            </a:r>
            <a:r>
              <a:rPr lang="es-MX" sz="1200" dirty="0" err="1" smtClean="0"/>
              <a:t>Cocke</a:t>
            </a:r>
            <a:r>
              <a:rPr lang="es-MX" sz="1200" dirty="0" smtClean="0"/>
              <a:t> desarrollo una arquitectura de procesador radicalmente optimizada con una ruta de datos canalizada y un circuito de control rápido.</a:t>
            </a:r>
            <a:endParaRPr lang="en-US" sz="1200" dirty="0"/>
          </a:p>
        </p:txBody>
      </p:sp>
      <p:sp>
        <p:nvSpPr>
          <p:cNvPr id="71" name="Rectángulo 70"/>
          <p:cNvSpPr/>
          <p:nvPr/>
        </p:nvSpPr>
        <p:spPr>
          <a:xfrm>
            <a:off x="6482120" y="2875132"/>
            <a:ext cx="2656196" cy="10040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1200" dirty="0" smtClean="0"/>
              <a:t>La maquina se llama IBM 801 y esta implemento la primera ISA RISC. Esta entrego 15 MIPS de gran alcance y </a:t>
            </a:r>
            <a:r>
              <a:rPr lang="es-MX" sz="1200" dirty="0" err="1" smtClean="0"/>
              <a:t>cumplio</a:t>
            </a:r>
            <a:r>
              <a:rPr lang="es-MX" sz="1200" dirty="0" smtClean="0"/>
              <a:t> fácilmente con los requisitos de diseño.</a:t>
            </a:r>
            <a:endParaRPr lang="en-US" sz="1200" dirty="0"/>
          </a:p>
        </p:txBody>
      </p:sp>
      <p:sp>
        <p:nvSpPr>
          <p:cNvPr id="72" name="Rectángulo 71"/>
          <p:cNvSpPr/>
          <p:nvPr/>
        </p:nvSpPr>
        <p:spPr>
          <a:xfrm>
            <a:off x="6539554" y="4061638"/>
            <a:ext cx="2656196" cy="10040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1200" dirty="0" err="1" smtClean="0"/>
              <a:t>Despues</a:t>
            </a:r>
            <a:r>
              <a:rPr lang="es-MX" sz="1200" dirty="0" smtClean="0"/>
              <a:t> </a:t>
            </a:r>
            <a:r>
              <a:rPr lang="es-MX" sz="1200" dirty="0" err="1" smtClean="0"/>
              <a:t>decubrieron</a:t>
            </a:r>
            <a:r>
              <a:rPr lang="es-MX" sz="1200" dirty="0" smtClean="0"/>
              <a:t> que el 20% de sus instrucciones consumían alrededor del 80% del </a:t>
            </a:r>
            <a:r>
              <a:rPr lang="es-MX" sz="1200" dirty="0" err="1" smtClean="0"/>
              <a:t>microcodigo</a:t>
            </a:r>
            <a:r>
              <a:rPr lang="es-MX" sz="1200" dirty="0" smtClean="0"/>
              <a:t> VAX, enterándose de que no era tan buena después de todo. </a:t>
            </a:r>
            <a:endParaRPr lang="en-US" sz="1200" dirty="0"/>
          </a:p>
        </p:txBody>
      </p:sp>
      <p:sp>
        <p:nvSpPr>
          <p:cNvPr id="73" name="Rectángulo 72"/>
          <p:cNvSpPr/>
          <p:nvPr/>
        </p:nvSpPr>
        <p:spPr>
          <a:xfrm>
            <a:off x="6532300" y="5256794"/>
            <a:ext cx="2656196" cy="13101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1200" dirty="0" smtClean="0"/>
              <a:t>Los ingenieros de PA-RISC de HP observaron que el RISC se estaba quedando sin gas y </a:t>
            </a:r>
            <a:r>
              <a:rPr lang="es-MX" sz="1200" dirty="0" err="1" smtClean="0"/>
              <a:t>tambien</a:t>
            </a:r>
            <a:r>
              <a:rPr lang="es-MX" sz="1200" dirty="0" smtClean="0"/>
              <a:t> detectaron el error VLIW.HP </a:t>
            </a:r>
            <a:r>
              <a:rPr lang="es-MX" sz="1200" dirty="0" err="1" smtClean="0"/>
              <a:t>unio</a:t>
            </a:r>
            <a:r>
              <a:rPr lang="es-MX" sz="1200" dirty="0" smtClean="0"/>
              <a:t> fuerzas con Intel en 1994 para el EPIC de 64 bits. Su resultado se llamaría el microprocesador </a:t>
            </a:r>
            <a:r>
              <a:rPr lang="es-MX" sz="1200" dirty="0" err="1" smtClean="0"/>
              <a:t>Itanium</a:t>
            </a:r>
            <a:r>
              <a:rPr lang="es-MX" sz="1200" dirty="0" smtClean="0"/>
              <a:t> en 1998.</a:t>
            </a:r>
            <a:endParaRPr lang="en-US" sz="1200" dirty="0"/>
          </a:p>
        </p:txBody>
      </p:sp>
      <p:cxnSp>
        <p:nvCxnSpPr>
          <p:cNvPr id="74" name="Conector recto 73"/>
          <p:cNvCxnSpPr/>
          <p:nvPr/>
        </p:nvCxnSpPr>
        <p:spPr>
          <a:xfrm flipV="1">
            <a:off x="7685965" y="1438903"/>
            <a:ext cx="0" cy="272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Conector recto 74"/>
          <p:cNvCxnSpPr/>
          <p:nvPr/>
        </p:nvCxnSpPr>
        <p:spPr>
          <a:xfrm flipV="1">
            <a:off x="6819474" y="2675109"/>
            <a:ext cx="0" cy="272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Conector recto 75"/>
          <p:cNvCxnSpPr/>
          <p:nvPr/>
        </p:nvCxnSpPr>
        <p:spPr>
          <a:xfrm flipV="1">
            <a:off x="9038517" y="3814448"/>
            <a:ext cx="0" cy="272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Conector recto 76"/>
          <p:cNvCxnSpPr/>
          <p:nvPr/>
        </p:nvCxnSpPr>
        <p:spPr>
          <a:xfrm flipV="1">
            <a:off x="6890127" y="5056122"/>
            <a:ext cx="0" cy="272955"/>
          </a:xfrm>
          <a:prstGeom prst="line">
            <a:avLst/>
          </a:prstGeom>
        </p:spPr>
        <p:style>
          <a:lnRef idx="1">
            <a:schemeClr val="accent1"/>
          </a:lnRef>
          <a:fillRef idx="0">
            <a:schemeClr val="accent1"/>
          </a:fillRef>
          <a:effectRef idx="0">
            <a:schemeClr val="accent1"/>
          </a:effectRef>
          <a:fontRef idx="minor">
            <a:schemeClr val="tx1"/>
          </a:fontRef>
        </p:style>
      </p:cxnSp>
      <p:sp>
        <p:nvSpPr>
          <p:cNvPr id="78" name="Rectángulo 77"/>
          <p:cNvSpPr/>
          <p:nvPr/>
        </p:nvSpPr>
        <p:spPr>
          <a:xfrm>
            <a:off x="9446525" y="1275745"/>
            <a:ext cx="2656196" cy="14529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1200" dirty="0" smtClean="0"/>
              <a:t>Los microprocesadores RISC disfrutaron de casi 20 años de ganancias </a:t>
            </a:r>
            <a:r>
              <a:rPr lang="es-MX" sz="1200" dirty="0" err="1" smtClean="0"/>
              <a:t>rapidas</a:t>
            </a:r>
            <a:r>
              <a:rPr lang="es-MX" sz="1200" dirty="0" smtClean="0"/>
              <a:t> de rendimiento a medida que avanzaban sobre la ley de Moore y </a:t>
            </a:r>
            <a:r>
              <a:rPr lang="es-MX" sz="1200" dirty="0" err="1" smtClean="0"/>
              <a:t>Dennard</a:t>
            </a:r>
            <a:r>
              <a:rPr lang="es-MX" sz="1200" dirty="0" smtClean="0"/>
              <a:t> </a:t>
            </a:r>
            <a:r>
              <a:rPr lang="es-MX" sz="1200" dirty="0" err="1" smtClean="0"/>
              <a:t>Scaling</a:t>
            </a:r>
            <a:r>
              <a:rPr lang="es-MX" sz="1200" dirty="0" smtClean="0"/>
              <a:t>. Luego los procesadores individuales dejaron de acelerarse cuando </a:t>
            </a:r>
            <a:r>
              <a:rPr lang="es-MX" sz="1200" dirty="0" err="1" smtClean="0"/>
              <a:t>murio</a:t>
            </a:r>
            <a:r>
              <a:rPr lang="es-MX" sz="1200" dirty="0" smtClean="0"/>
              <a:t> </a:t>
            </a:r>
            <a:r>
              <a:rPr lang="es-MX" sz="1200" dirty="0" err="1" smtClean="0"/>
              <a:t>Scaling</a:t>
            </a:r>
            <a:r>
              <a:rPr lang="es-MX" sz="1200" dirty="0" smtClean="0"/>
              <a:t>.</a:t>
            </a:r>
            <a:endParaRPr lang="en-US" sz="1200" dirty="0"/>
          </a:p>
        </p:txBody>
      </p:sp>
      <p:sp>
        <p:nvSpPr>
          <p:cNvPr id="79" name="Rectángulo 78"/>
          <p:cNvSpPr/>
          <p:nvPr/>
        </p:nvSpPr>
        <p:spPr>
          <a:xfrm>
            <a:off x="9446525" y="2875132"/>
            <a:ext cx="2656196" cy="10859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200" dirty="0"/>
              <a:t>La industria compensó confiando únicamente en la Ley de Moore </a:t>
            </a:r>
            <a:r>
              <a:rPr lang="es-ES" sz="1200" dirty="0" smtClean="0"/>
              <a:t>y </a:t>
            </a:r>
            <a:r>
              <a:rPr lang="es-ES" sz="1200" dirty="0"/>
              <a:t>aumentando rápidamente el número de procesadores en un chip para marcar el comienzo de la era de múltiples núcleos.</a:t>
            </a:r>
            <a:endParaRPr lang="en-US" sz="1200" dirty="0"/>
          </a:p>
        </p:txBody>
      </p:sp>
      <p:sp>
        <p:nvSpPr>
          <p:cNvPr id="80" name="Rectángulo 79"/>
          <p:cNvSpPr/>
          <p:nvPr/>
        </p:nvSpPr>
        <p:spPr>
          <a:xfrm>
            <a:off x="9446525" y="4061638"/>
            <a:ext cx="2656196" cy="3655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1200" dirty="0" smtClean="0"/>
              <a:t>MUERE LA LEY DE MOORE</a:t>
            </a:r>
            <a:endParaRPr lang="en-US" sz="1200" dirty="0"/>
          </a:p>
        </p:txBody>
      </p:sp>
      <p:sp>
        <p:nvSpPr>
          <p:cNvPr id="81" name="Rectángulo 80"/>
          <p:cNvSpPr/>
          <p:nvPr/>
        </p:nvSpPr>
        <p:spPr>
          <a:xfrm>
            <a:off x="9446525" y="4575797"/>
            <a:ext cx="2656196" cy="1511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200" dirty="0" smtClean="0"/>
              <a:t>Según Patterson, </a:t>
            </a:r>
            <a:r>
              <a:rPr lang="es-ES" sz="1200" dirty="0"/>
              <a:t>la mejora en el rendimiento del procesador desde 2015 ha caído precipitadamente a un mínimo 3% por año. El tiempo de duplicación de la Ley de Moore para los procesadores ya no es de 1.5 o incluso 3.5 años. Ahora son veinte </a:t>
            </a:r>
            <a:r>
              <a:rPr lang="es-ES" sz="1200" dirty="0" smtClean="0"/>
              <a:t>años.</a:t>
            </a:r>
            <a:endParaRPr lang="en-US" sz="1200" dirty="0"/>
          </a:p>
        </p:txBody>
      </p:sp>
      <p:sp>
        <p:nvSpPr>
          <p:cNvPr id="82" name="Rectángulo 81"/>
          <p:cNvSpPr/>
          <p:nvPr/>
        </p:nvSpPr>
        <p:spPr>
          <a:xfrm>
            <a:off x="9195750" y="6235514"/>
            <a:ext cx="2906971" cy="5383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200" i="1" dirty="0"/>
              <a:t>No hay nada más convincente que una muerte poco convincente"  . De "</a:t>
            </a:r>
            <a:r>
              <a:rPr lang="es-ES" sz="1200" i="1" dirty="0" err="1"/>
              <a:t>Rosencranz</a:t>
            </a:r>
            <a:r>
              <a:rPr lang="es-ES" sz="1200" i="1" dirty="0"/>
              <a:t> y </a:t>
            </a:r>
            <a:r>
              <a:rPr lang="es-ES" sz="1200" i="1" dirty="0" err="1"/>
              <a:t>Guildenstern</a:t>
            </a:r>
            <a:r>
              <a:rPr lang="es-ES" sz="1200" i="1" dirty="0"/>
              <a:t> están muertos".</a:t>
            </a:r>
            <a:endParaRPr lang="en-US" sz="1200" i="1" dirty="0"/>
          </a:p>
        </p:txBody>
      </p:sp>
      <p:cxnSp>
        <p:nvCxnSpPr>
          <p:cNvPr id="84" name="Conector recto 83"/>
          <p:cNvCxnSpPr/>
          <p:nvPr/>
        </p:nvCxnSpPr>
        <p:spPr>
          <a:xfrm flipV="1">
            <a:off x="11983588" y="1062452"/>
            <a:ext cx="0" cy="272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Conector recto 84"/>
          <p:cNvCxnSpPr/>
          <p:nvPr/>
        </p:nvCxnSpPr>
        <p:spPr>
          <a:xfrm flipV="1">
            <a:off x="9451075" y="2717073"/>
            <a:ext cx="0" cy="272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Conector recto 85"/>
          <p:cNvCxnSpPr/>
          <p:nvPr/>
        </p:nvCxnSpPr>
        <p:spPr>
          <a:xfrm flipV="1">
            <a:off x="11850806" y="3919675"/>
            <a:ext cx="0" cy="272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Conector recto 86"/>
          <p:cNvCxnSpPr/>
          <p:nvPr/>
        </p:nvCxnSpPr>
        <p:spPr>
          <a:xfrm flipV="1">
            <a:off x="9690764" y="4417451"/>
            <a:ext cx="0" cy="272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Conector recto 87"/>
          <p:cNvCxnSpPr/>
          <p:nvPr/>
        </p:nvCxnSpPr>
        <p:spPr>
          <a:xfrm flipV="1">
            <a:off x="10820116" y="5946507"/>
            <a:ext cx="0" cy="27295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874331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552</Words>
  <Application>Microsoft Office PowerPoint</Application>
  <PresentationFormat>Panorámica</PresentationFormat>
  <Paragraphs>24</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Tema de Office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User</cp:lastModifiedBy>
  <cp:revision>8</cp:revision>
  <dcterms:created xsi:type="dcterms:W3CDTF">2019-02-20T03:21:53Z</dcterms:created>
  <dcterms:modified xsi:type="dcterms:W3CDTF">2019-02-20T04:26:27Z</dcterms:modified>
</cp:coreProperties>
</file>