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59_CB1D59BE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12" r:id="rId3"/>
    <p:sldId id="343" r:id="rId4"/>
    <p:sldId id="311" r:id="rId5"/>
    <p:sldId id="325" r:id="rId6"/>
    <p:sldId id="321" r:id="rId7"/>
    <p:sldId id="344" r:id="rId8"/>
    <p:sldId id="326" r:id="rId9"/>
    <p:sldId id="327" r:id="rId10"/>
    <p:sldId id="328" r:id="rId11"/>
    <p:sldId id="329" r:id="rId12"/>
    <p:sldId id="330" r:id="rId13"/>
    <p:sldId id="345" r:id="rId14"/>
    <p:sldId id="331" r:id="rId15"/>
    <p:sldId id="336" r:id="rId16"/>
    <p:sldId id="346" r:id="rId17"/>
    <p:sldId id="30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6042E0A-10A5-A2F1-1879-50D904158BD3}" name="Kim, Minhee" initials="KM" userId="S::mxk210141@utdallas.edu::8108ceec-6889-4310-b2e1-b133a8a0b2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D7501-1899-F247-B3A2-3A1805AFC9AC}" v="103" dt="2023-03-23T02:43:47.060"/>
    <p1510:client id="{CD485C3D-1F9C-48B3-B0F7-F09A12A320FC}" v="651" dt="2023-03-22T22:28:53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2" y="40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59_CB1D59B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59AD9BD-2968-2444-8F84-B99F399FF373}" authorId="{96042E0A-10A5-A2F1-1879-50D904158BD3}" created="2023-04-16T22:15:17.8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07698366" sldId="345"/>
      <ac:spMk id="12" creationId="{61D5ED39-F457-A2C9-52FF-BE0F1F8DAC92}"/>
    </ac:deMkLst>
    <p188:txBody>
      <a:bodyPr/>
      <a:lstStyle/>
      <a:p>
        <a:r>
          <a:rPr lang="en-US"/>
          <a:t>We need to prepare why is that low? + I need help to interpret this outcome, and this outcome should be related to our ultimate goal(in 2 page)</a:t>
        </a:r>
      </a:p>
    </p188:txBody>
  </p188:cm>
</p188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A24E-CCC3-46E9-9AFB-059A7EF7F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33E65-FC1B-4DFF-A4C1-5868DEB34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903BB-6338-4D6D-9327-E819B9AF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2023. 4. 18.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5D3C1-CDE5-4D60-99A4-D6F1EDF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9B910-5504-4488-8AF1-1C39E59D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4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7E3AA-5194-4DF5-8D3E-CFE8D27C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74AB2-3D2D-4128-994A-4BA11C9A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388A7-300F-4461-A9F4-60914F61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2023. 4. 18.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DE597-B038-412B-B91A-F3DB65EF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B36E0-B57E-48A0-BC9B-F4B4C1D1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4762FE-7668-4AC8-B3D9-4D5D66C31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AE8E59-6EA1-4874-A352-8B9DAFD2D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5CAA2-D025-4049-AC9D-37C8AD96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2023. 4. 18.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7D6E7-69D5-4D3C-B80A-C416C4F0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38C72-3055-4902-B2B6-470C7970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BB8DE-6A3F-4AC9-B90E-BF4BC431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19821-94EA-4949-8495-814B4036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E65D9-5A72-40CF-A852-90768B51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2023. 4. 18.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74C14-1571-49A6-8C51-3228C165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09150-64E8-4104-A9C6-023349D1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3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5518C-17F6-4789-BD78-FDCEFDED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57038-D07D-425D-940D-FB38C8C8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2A7F0-1F47-4597-8A5B-92B10336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2023. 4. 18.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79B61-7E31-4DAF-9AC7-8D88E86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BD86-1E8B-4844-B28F-631D26A0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6279E-63A4-4955-B59A-AEF90D45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CAAA9-2A2C-41A6-9C7F-7A92EFB0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A491A7-D10C-47DC-A783-90A7054E2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F6BAA-55A6-45EC-B409-04993CDD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2023. 4. 18.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ABD43-33FB-4520-AFD0-A0BEC94A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0F46A-4907-4197-AE71-984668F9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143D2-784C-4596-A9F9-353DBE13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D612A-6268-4376-A0C7-DD48F5B3B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7B07B8-A59E-4A62-AF79-50EB1F417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CEE39-6F47-433A-A843-29C5DD68B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9C12B7-3CFF-4477-80D8-D17121FC7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C202E-6006-4370-909B-EB84FE6E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2023. 4. 18.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FADD9-5912-4078-80A6-591C9ABC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EB71C9-6090-4AA8-952A-3F14D939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6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A1009-7874-4849-8797-22F6A91E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E7BDD3-799D-4E64-BB43-4445EFE5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2023. 4. 18.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171F50-9224-483F-823C-5C44E0BF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1CF6D5-AD6F-4596-9214-9105E45B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8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8796BE-F32A-4BD0-8A37-30BDC05A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2023. 4. 18.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059691-3DAE-45D7-8A06-ED4A7E13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C83B3-F332-415E-8CEF-D081144F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4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B02B8-BEA6-41EB-8645-9D5EE469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E11C6-5EED-4A13-AA1E-BCDF704B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D2591-F082-4A0F-A2B4-EE524D52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26544-86A8-44C3-8C25-1AF18892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2023. 4. 18.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61DFA-BDED-41DA-B326-4E89BF4B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5C42B4-E9ED-4E32-9945-6C5EBC81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C417-0640-4A85-B687-EC54073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DCA4F2-8CFE-418C-AFAC-59A0DE68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E3F98-93F4-42FC-B83C-9BA31FAC4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C1498-1398-467C-899D-A4FDE2A5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DCD1-0C9D-4236-B4BB-38475D2092A9}" type="datetimeFigureOut">
              <a:rPr lang="ko-KR" altLang="en-US" smtClean="0"/>
              <a:t>2023. 4. 18.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F928C-29D4-447D-85F8-1561E696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F6138-4C1C-45E7-939E-CF2B7E1E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9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F4E358-D82A-4074-958C-F11180DA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C6D80-8FF2-4A4F-9AA3-5C5DD7EC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17DA1-8B66-4034-A29F-A5333D46B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DCD1-0C9D-4236-B4BB-38475D2092A9}" type="datetimeFigureOut">
              <a:rPr lang="ko-KR" altLang="en-US" smtClean="0"/>
              <a:t>2023. 4. 18.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7C11E-B1C6-4B4D-AA97-617CD45DB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B320D-1832-4695-9C1E-D85C8ABE4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1C3E0-2551-46BE-9CFE-5154CE7F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1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59_CB1D59BE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F8094E-8A74-4E01-A2D6-B3EEDDCCCBA9}"/>
              </a:ext>
            </a:extLst>
          </p:cNvPr>
          <p:cNvSpPr txBox="1"/>
          <p:nvPr/>
        </p:nvSpPr>
        <p:spPr>
          <a:xfrm>
            <a:off x="567213" y="2136472"/>
            <a:ext cx="8567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Maximize the marketing effect </a:t>
            </a:r>
          </a:p>
          <a:p>
            <a:pPr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from the optimal bid strategy</a:t>
            </a:r>
          </a:p>
          <a:p>
            <a:pPr>
              <a:defRPr/>
            </a:pP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11791-C629-49C3-66C0-BA8C52FB2612}"/>
              </a:ext>
            </a:extLst>
          </p:cNvPr>
          <p:cNvSpPr txBox="1"/>
          <p:nvPr/>
        </p:nvSpPr>
        <p:spPr>
          <a:xfrm>
            <a:off x="143006" y="5634486"/>
            <a:ext cx="2734009" cy="10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Changhee Han   cxh210037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Minhee Kim      mxk210141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Jahnavi Billa       jxb220011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Prakhar Soni      pxs220025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F2A480E-C298-574E-C3C3-AC25BC6D3006}"/>
              </a:ext>
            </a:extLst>
          </p:cNvPr>
          <p:cNvCxnSpPr/>
          <p:nvPr/>
        </p:nvCxnSpPr>
        <p:spPr>
          <a:xfrm>
            <a:off x="1093696" y="708212"/>
            <a:ext cx="98611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8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2083FE-FBFB-044B-B0E0-A4AE4E8126F0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3">
            <a:extLst>
              <a:ext uri="{FF2B5EF4-FFF2-40B4-BE49-F238E27FC236}">
                <a16:creationId xmlns:a16="http://schemas.microsoft.com/office/drawing/2014/main" id="{C2F8E161-F4D9-A941-B7EE-F2B8ADB1F4D3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424501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424501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220178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220178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6F7C97-7147-774A-63DB-F2EC7B782FB2}"/>
              </a:ext>
            </a:extLst>
          </p:cNvPr>
          <p:cNvCxnSpPr>
            <a:cxnSpLocks/>
          </p:cNvCxnSpPr>
          <p:nvPr/>
        </p:nvCxnSpPr>
        <p:spPr>
          <a:xfrm>
            <a:off x="6982691" y="2251771"/>
            <a:ext cx="928466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0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E7888D-E2FD-0441-8D2A-2B5F1EA8B735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FEDCB0F2-A065-0041-8B28-0CED40A60566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176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459070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459070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4510705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4510705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E0DD10DE-AFEF-3F10-4427-920B344E3F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670398"/>
                  </p:ext>
                </p:extLst>
              </p:nvPr>
            </p:nvGraphicFramePr>
            <p:xfrm>
              <a:off x="-1" y="5388428"/>
              <a:ext cx="12191999" cy="1463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91999">
                      <a:extLst>
                        <a:ext uri="{9D8B030D-6E8A-4147-A177-3AD203B41FA5}">
                          <a16:colId xmlns:a16="http://schemas.microsoft.com/office/drawing/2014/main" val="2202624072"/>
                        </a:ext>
                      </a:extLst>
                    </a:gridCol>
                  </a:tblGrid>
                  <a:tr h="2841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ko-KR" altLang="en-US" sz="1800" i="1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1800" i="0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𝑤𝑒𝑏𝑣𝑖𝑠𝑖𝑡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∙#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𝑐𝑜𝑙𝑙𝑎𝑡𝑒𝑟𝑖𝑎𝑙𝑣𝑖𝑒𝑤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∙#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𝑝𝑟𝑜𝑑𝑢𝑐𝑡𝑣𝑖𝑒𝑤</m:t>
                              </m:r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ko-KR" altLang="en-US" sz="1800" i="0">
                                  <a:latin typeface="Cambria Math" panose="02040503050406030204" pitchFamily="18" charset="0"/>
                                </a:rPr>
                                <m:t>∙#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𝑓𝑜𝑟𝑚𝑐𝑜𝑚𝑝𝑙𝑒𝑡𝑒</m:t>
                              </m:r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629946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altLang="ko-KR" sz="1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𝑒𝑎𝑐h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𝑑𝑒𝑝𝑒𝑛𝑑𝑠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𝑐𝑎𝑚𝑝𝑎𝑖𝑔𝑛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𝑔𝑜𝑎𝑙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altLang="ko-KR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𝑔𝑜𝑎𝑙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𝑒𝑛𝑔𝑎𝑔𝑒𝑚𝑒𝑛𝑡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sz="18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094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E0DD10DE-AFEF-3F10-4427-920B344E3F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670398"/>
                  </p:ext>
                </p:extLst>
              </p:nvPr>
            </p:nvGraphicFramePr>
            <p:xfrm>
              <a:off x="-1" y="5388428"/>
              <a:ext cx="12191999" cy="1463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91999">
                      <a:extLst>
                        <a:ext uri="{9D8B030D-6E8A-4147-A177-3AD203B41FA5}">
                          <a16:colId xmlns:a16="http://schemas.microsoft.com/office/drawing/2014/main" val="220262407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344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629946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6094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002D4B-2C2C-0B97-01FD-6463D87D5F04}"/>
              </a:ext>
            </a:extLst>
          </p:cNvPr>
          <p:cNvCxnSpPr>
            <a:cxnSpLocks/>
          </p:cNvCxnSpPr>
          <p:nvPr/>
        </p:nvCxnSpPr>
        <p:spPr>
          <a:xfrm>
            <a:off x="6982691" y="2251771"/>
            <a:ext cx="928466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8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EBC5259-9DDF-FF4A-9036-7FFFD64692FC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01FBB57F-6DDF-EA4B-9504-AEFDDE084C22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176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805183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805183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933156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933156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D305C22-57BC-15DF-07AF-F3CEF2A635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768710"/>
                  </p:ext>
                </p:extLst>
              </p:nvPr>
            </p:nvGraphicFramePr>
            <p:xfrm>
              <a:off x="0" y="5380274"/>
              <a:ext cx="12191999" cy="147772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191999">
                      <a:extLst>
                        <a:ext uri="{9D8B030D-6E8A-4147-A177-3AD203B41FA5}">
                          <a16:colId xmlns:a16="http://schemas.microsoft.com/office/drawing/2014/main" val="709646084"/>
                        </a:ext>
                      </a:extLst>
                    </a:gridCol>
                  </a:tblGrid>
                  <a:tr h="661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𝐶𝑜𝑛𝑣𝑒𝑟𝑠𝑖𝑜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𝑣𝑖𝑑𝑒𝑜𝑐𝑜𝑚𝑝𝑙𝑒𝑡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−30: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𝑠𝑜𝑐𝑖𝑎𝑙𝑙𝑖𝑘𝑒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−30: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𝑠𝑜𝑐𝑖𝑎𝑙𝑠h𝑎𝑟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−30: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𝐶𝑇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−30: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</m:oMath>
                            </m:oMathPara>
                          </a14:m>
                          <a:endParaRPr lang="en-US" altLang="ko-KR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681370"/>
                      </a:ext>
                    </a:extLst>
                  </a:tr>
                  <a:tr h="2012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dfasda</a:t>
                          </a:r>
                          <a:endParaRPr lang="ko-KR" altLang="en-US" sz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4573041"/>
                      </a:ext>
                    </a:extLst>
                  </a:tr>
                  <a:tr h="6151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𝑛𝑒𝑡𝑤𝑜𝑟𝑘</m:t>
                                    </m:r>
                                  </m:sub>
                                </m:sSub>
                                <m:r>
                                  <a:rPr lang="ko-KR" altLang="en-US" sz="16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ko-KR" alt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ko-KR" altLang="en-US" sz="1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𝑣𝑖𝑑𝑒𝑜𝑐𝑜𝑚𝑝𝑙𝑒𝑡𝑒𝑠</m:t>
                                </m:r>
                                <m:r>
                                  <a:rPr lang="ko-KR" altLang="en-US" sz="16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ko-KR" alt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𝑠𝑜𝑐𝑖𝑎𝑙𝑙𝑖𝑘𝑒𝑠</m:t>
                                </m:r>
                                <m:r>
                                  <a:rPr lang="ko-KR" altLang="en-US" sz="16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sz="1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ko-KR" altLang="en-US" sz="16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𝑠𝑜𝑐𝑖𝑎𝑙𝑠h𝑎𝑟𝑒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721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D305C22-57BC-15DF-07AF-F3CEF2A635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768710"/>
                  </p:ext>
                </p:extLst>
              </p:nvPr>
            </p:nvGraphicFramePr>
            <p:xfrm>
              <a:off x="0" y="5380274"/>
              <a:ext cx="12191999" cy="147772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2191999">
                      <a:extLst>
                        <a:ext uri="{9D8B030D-6E8A-4147-A177-3AD203B41FA5}">
                          <a16:colId xmlns:a16="http://schemas.microsoft.com/office/drawing/2014/main" val="709646084"/>
                        </a:ext>
                      </a:extLst>
                    </a:gridCol>
                  </a:tblGrid>
                  <a:tr h="6613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104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681370"/>
                      </a:ext>
                    </a:extLst>
                  </a:tr>
                  <a:tr h="2012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dfasda</a:t>
                          </a:r>
                          <a:endParaRPr lang="ko-KR" altLang="en-US" sz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4573041"/>
                      </a:ext>
                    </a:extLst>
                  </a:tr>
                  <a:tr h="615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38776" r="-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72155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B4603C-2614-7F96-4E6E-A061DDC73F3E}"/>
              </a:ext>
            </a:extLst>
          </p:cNvPr>
          <p:cNvCxnSpPr>
            <a:cxnSpLocks/>
          </p:cNvCxnSpPr>
          <p:nvPr/>
        </p:nvCxnSpPr>
        <p:spPr>
          <a:xfrm>
            <a:off x="6982691" y="2251771"/>
            <a:ext cx="928466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3">
            <a:extLst>
              <a:ext uri="{FF2B5EF4-FFF2-40B4-BE49-F238E27FC236}">
                <a16:creationId xmlns:a16="http://schemas.microsoft.com/office/drawing/2014/main" id="{BACA4873-0F98-AFDC-3707-C33E8CC25D08}"/>
              </a:ext>
            </a:extLst>
          </p:cNvPr>
          <p:cNvCxnSpPr>
            <a:cxnSpLocks/>
          </p:cNvCxnSpPr>
          <p:nvPr/>
        </p:nvCxnSpPr>
        <p:spPr>
          <a:xfrm>
            <a:off x="4294598" y="645427"/>
            <a:ext cx="78974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4D0004-7C09-C456-A7A9-2FE8F4D9FE2C}"/>
              </a:ext>
            </a:extLst>
          </p:cNvPr>
          <p:cNvSpPr txBox="1"/>
          <p:nvPr/>
        </p:nvSpPr>
        <p:spPr>
          <a:xfrm>
            <a:off x="447506" y="308510"/>
            <a:ext cx="476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LINEAR MODEL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D1CC8-4C09-200C-2367-141576AC0203}"/>
              </a:ext>
            </a:extLst>
          </p:cNvPr>
          <p:cNvSpPr txBox="1"/>
          <p:nvPr/>
        </p:nvSpPr>
        <p:spPr>
          <a:xfrm>
            <a:off x="373330" y="759983"/>
            <a:ext cx="1162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AA4B0-9630-1A08-B008-056E167017DA}"/>
              </a:ext>
            </a:extLst>
          </p:cNvPr>
          <p:cNvSpPr txBox="1"/>
          <p:nvPr/>
        </p:nvSpPr>
        <p:spPr>
          <a:xfrm>
            <a:off x="3634697" y="757589"/>
            <a:ext cx="1162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F7978-C5F0-5B4C-AB75-62959BEB5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4" y="1080754"/>
            <a:ext cx="3377587" cy="5244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A8B38E-4D83-3142-9AA3-C94E8D12D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47" y="1005446"/>
            <a:ext cx="7682432" cy="55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983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3B15F29-BBE6-5745-BCF4-9C12498A2431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연결선 3">
            <a:extLst>
              <a:ext uri="{FF2B5EF4-FFF2-40B4-BE49-F238E27FC236}">
                <a16:creationId xmlns:a16="http://schemas.microsoft.com/office/drawing/2014/main" id="{FC8EC16B-CEE4-344A-8CA1-53663845D9F1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748525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748525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723375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1723375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8D5C367E-C8FA-B309-DC49-A352E66DA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538090"/>
                  </p:ext>
                </p:extLst>
              </p:nvPr>
            </p:nvGraphicFramePr>
            <p:xfrm>
              <a:off x="4770119" y="578343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51760">
                      <a:extLst>
                        <a:ext uri="{9D8B030D-6E8A-4147-A177-3AD203B41FA5}">
                          <a16:colId xmlns:a16="http://schemas.microsoft.com/office/drawing/2014/main" val="2663171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𝑣𝑖𝑠𝑖𝑏𝑙𝑒</m:t>
                                    </m:r>
                                  </m:sub>
                                </m:sSub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𝑛𝑒𝑡𝑤𝑜𝑟𝑘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603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8D5C367E-C8FA-B309-DC49-A352E66DA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538090"/>
                  </p:ext>
                </p:extLst>
              </p:nvPr>
            </p:nvGraphicFramePr>
            <p:xfrm>
              <a:off x="4770119" y="578343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51760">
                      <a:extLst>
                        <a:ext uri="{9D8B030D-6E8A-4147-A177-3AD203B41FA5}">
                          <a16:colId xmlns:a16="http://schemas.microsoft.com/office/drawing/2014/main" val="2663171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6030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2F4655-5917-40A8-23C5-E4EC995DBD95}"/>
              </a:ext>
            </a:extLst>
          </p:cNvPr>
          <p:cNvCxnSpPr>
            <a:cxnSpLocks/>
          </p:cNvCxnSpPr>
          <p:nvPr/>
        </p:nvCxnSpPr>
        <p:spPr>
          <a:xfrm>
            <a:off x="6982691" y="2251771"/>
            <a:ext cx="928466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EBD2B-64CA-42F0-A8ED-9C54B20509AD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EAC37D-610B-FD18-0C70-FE35FA934234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436360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691317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691317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751668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751668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47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6287E1-45F5-ADEF-81B3-A77F446514DB}"/>
              </a:ext>
            </a:extLst>
          </p:cNvPr>
          <p:cNvSpPr txBox="1"/>
          <p:nvPr/>
        </p:nvSpPr>
        <p:spPr>
          <a:xfrm>
            <a:off x="411147" y="106818"/>
            <a:ext cx="2907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MARKETING STRATEGY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3E6ECAE-4256-2A1E-A8E8-D666D83F1966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DFF1D5-0D69-16CC-3254-DBB375FB914A}"/>
              </a:ext>
            </a:extLst>
          </p:cNvPr>
          <p:cNvSpPr txBox="1"/>
          <p:nvPr/>
        </p:nvSpPr>
        <p:spPr>
          <a:xfrm>
            <a:off x="411147" y="4718679"/>
            <a:ext cx="1181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Linear Programming to optimize our marketing budget and achieved the best result.</a:t>
            </a:r>
          </a:p>
          <a:p>
            <a:r>
              <a:rPr lang="en-US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were able to make data-driven decisions and allocate our budget effectively, resulting in the best outcome for our marketing campaign.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1B25878-6E1B-823A-BBB8-045C7E476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269452"/>
              </p:ext>
            </p:extLst>
          </p:nvPr>
        </p:nvGraphicFramePr>
        <p:xfrm>
          <a:off x="3189494" y="1816569"/>
          <a:ext cx="5813011" cy="256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3" imgW="4178300" imgH="1841500" progId="Excel.Sheet.12">
                  <p:embed/>
                </p:oleObj>
              </mc:Choice>
              <mc:Fallback>
                <p:oleObj name="Worksheet" r:id="rId3" imgW="4178300" imgH="184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9494" y="1816569"/>
                        <a:ext cx="5813011" cy="256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60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D7BEA-6B33-2290-5C71-F1DF2667570C}"/>
              </a:ext>
            </a:extLst>
          </p:cNvPr>
          <p:cNvSpPr txBox="1"/>
          <p:nvPr/>
        </p:nvSpPr>
        <p:spPr>
          <a:xfrm>
            <a:off x="4438460" y="2519346"/>
            <a:ext cx="2941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07678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EC3E2B-F90C-F1F9-46A0-EE0972407137}"/>
              </a:ext>
            </a:extLst>
          </p:cNvPr>
          <p:cNvSpPr txBox="1"/>
          <p:nvPr/>
        </p:nvSpPr>
        <p:spPr>
          <a:xfrm>
            <a:off x="561976" y="2909685"/>
            <a:ext cx="1069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maximizing the marketing effect from the optimal bid strategy.</a:t>
            </a:r>
          </a:p>
          <a:p>
            <a:endParaRPr lang="ko-KR" altLang="en-US" dirty="0">
              <a:latin typeface="Times New Roman" panose="02020603050405020304" pitchFamily="18" charset="0"/>
              <a:ea typeface="KoPub돋움체 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39D86-E692-AFD6-147D-125BBB6C24DE}"/>
              </a:ext>
            </a:extLst>
          </p:cNvPr>
          <p:cNvSpPr txBox="1"/>
          <p:nvPr/>
        </p:nvSpPr>
        <p:spPr>
          <a:xfrm>
            <a:off x="561976" y="1174478"/>
            <a:ext cx="109606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Optimally allocate this budget across three digital channels (search, programmatic, social) </a:t>
            </a:r>
          </a:p>
          <a:p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five audience types to maximize campaign returns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44A4A-BAB9-1449-95F0-4509C4F4B54B}"/>
              </a:ext>
            </a:extLst>
          </p:cNvPr>
          <p:cNvSpPr txBox="1"/>
          <p:nvPr/>
        </p:nvSpPr>
        <p:spPr>
          <a:xfrm>
            <a:off x="561976" y="360829"/>
            <a:ext cx="476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BUSINESS GOAL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3">
            <a:extLst>
              <a:ext uri="{FF2B5EF4-FFF2-40B4-BE49-F238E27FC236}">
                <a16:creationId xmlns:a16="http://schemas.microsoft.com/office/drawing/2014/main" id="{52699821-D701-6E4F-82A2-691A2260DE6C}"/>
              </a:ext>
            </a:extLst>
          </p:cNvPr>
          <p:cNvCxnSpPr>
            <a:cxnSpLocks/>
          </p:cNvCxnSpPr>
          <p:nvPr/>
        </p:nvCxnSpPr>
        <p:spPr>
          <a:xfrm>
            <a:off x="4294598" y="645427"/>
            <a:ext cx="78974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607903-E095-DCAF-E0F6-EA7EAFF78827}"/>
              </a:ext>
            </a:extLst>
          </p:cNvPr>
          <p:cNvSpPr txBox="1"/>
          <p:nvPr/>
        </p:nvSpPr>
        <p:spPr>
          <a:xfrm>
            <a:off x="868756" y="2219053"/>
            <a:ext cx="1371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400396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56A2D8D-7B67-C38A-C86C-088A7D35E9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57719"/>
              </p:ext>
            </p:extLst>
          </p:nvPr>
        </p:nvGraphicFramePr>
        <p:xfrm>
          <a:off x="513982" y="1848527"/>
          <a:ext cx="135890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r:id="rId3" imgW="1358900" imgH="4483100" progId="Excel.Sheet.12">
                  <p:embed/>
                </p:oleObj>
              </mc:Choice>
              <mc:Fallback>
                <p:oleObj name="Worksheet" r:id="rId3" imgW="1358900" imgH="448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982" y="1848527"/>
                        <a:ext cx="1358900" cy="448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A80749C-D80C-B675-2CD5-520E38C25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07886"/>
              </p:ext>
            </p:extLst>
          </p:nvPr>
        </p:nvGraphicFramePr>
        <p:xfrm>
          <a:off x="3841560" y="1688586"/>
          <a:ext cx="1584423" cy="1673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Worksheet" r:id="rId5" imgW="1358900" imgH="1435100" progId="Excel.Sheet.12">
                  <p:embed/>
                </p:oleObj>
              </mc:Choice>
              <mc:Fallback>
                <p:oleObj name="Worksheet" r:id="rId5" imgW="1358900" imgH="1435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1560" y="1688586"/>
                        <a:ext cx="1584423" cy="1673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4C2C09-1EA1-47C1-21DC-7F9A417E871D}"/>
              </a:ext>
            </a:extLst>
          </p:cNvPr>
          <p:cNvSpPr txBox="1"/>
          <p:nvPr/>
        </p:nvSpPr>
        <p:spPr>
          <a:xfrm>
            <a:off x="554439" y="1249056"/>
            <a:ext cx="127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3A573-E621-2B6E-B21F-28AFBC5518F4}"/>
              </a:ext>
            </a:extLst>
          </p:cNvPr>
          <p:cNvSpPr txBox="1"/>
          <p:nvPr/>
        </p:nvSpPr>
        <p:spPr>
          <a:xfrm>
            <a:off x="3801103" y="1250572"/>
            <a:ext cx="18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Variable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64698-84E3-20CA-140F-8B74916C9EB7}"/>
              </a:ext>
            </a:extLst>
          </p:cNvPr>
          <p:cNvSpPr txBox="1"/>
          <p:nvPr/>
        </p:nvSpPr>
        <p:spPr>
          <a:xfrm>
            <a:off x="6448239" y="1275706"/>
            <a:ext cx="23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8D622B-94AC-7B30-D3EF-E67221694BE6}"/>
                  </a:ext>
                </a:extLst>
              </p:cNvPr>
              <p:cNvSpPr txBox="1"/>
              <p:nvPr/>
            </p:nvSpPr>
            <p:spPr>
              <a:xfrm>
                <a:off x="6448239" y="1688586"/>
                <a:ext cx="2903096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CTR=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𝐶𝑙𝑖𝑐𝑘𝑠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𝐼𝑚𝑝𝑟𝑒𝑠𝑠𝑖𝑜𝑛𝑠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8D622B-94AC-7B30-D3EF-E67221694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39" y="1688586"/>
                <a:ext cx="2903096" cy="573940"/>
              </a:xfrm>
              <a:prstGeom prst="rect">
                <a:avLst/>
              </a:prstGeom>
              <a:blipFill>
                <a:blip r:embed="rId7"/>
                <a:stretch>
                  <a:fillRect l="-217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90D35FD-FBC9-69C8-0C99-9881B31FD82B}"/>
              </a:ext>
            </a:extLst>
          </p:cNvPr>
          <p:cNvSpPr txBox="1"/>
          <p:nvPr/>
        </p:nvSpPr>
        <p:spPr>
          <a:xfrm>
            <a:off x="9384167" y="1807351"/>
            <a:ext cx="20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505EC9-7256-4CC0-479C-B28A6779E64F}"/>
              </a:ext>
            </a:extLst>
          </p:cNvPr>
          <p:cNvSpPr txBox="1"/>
          <p:nvPr/>
        </p:nvSpPr>
        <p:spPr>
          <a:xfrm>
            <a:off x="9384167" y="3904859"/>
            <a:ext cx="213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&amp;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289EBB-3AEB-B546-60AB-122CBA99893E}"/>
              </a:ext>
            </a:extLst>
          </p:cNvPr>
          <p:cNvSpPr txBox="1"/>
          <p:nvPr/>
        </p:nvSpPr>
        <p:spPr>
          <a:xfrm>
            <a:off x="9384167" y="1283878"/>
            <a:ext cx="186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Type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50895B-190F-1115-2E3F-DA72C86BD4AA}"/>
              </a:ext>
            </a:extLst>
          </p:cNvPr>
          <p:cNvSpPr txBox="1"/>
          <p:nvPr/>
        </p:nvSpPr>
        <p:spPr>
          <a:xfrm>
            <a:off x="6446692" y="3830104"/>
            <a:ext cx="27796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WebVisit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CollateralView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ProductView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FormComplete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09490-6994-67FC-A40F-25E2BD59C6B6}"/>
              </a:ext>
            </a:extLst>
          </p:cNvPr>
          <p:cNvSpPr txBox="1"/>
          <p:nvPr/>
        </p:nvSpPr>
        <p:spPr>
          <a:xfrm>
            <a:off x="6981039" y="6083431"/>
            <a:ext cx="52109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visit: User visits the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Collateral view: User browses through marketing materials or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view: User looks at specific products or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complete: User completes a form to request more information or make a purchase.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연결선 3">
            <a:extLst>
              <a:ext uri="{FF2B5EF4-FFF2-40B4-BE49-F238E27FC236}">
                <a16:creationId xmlns:a16="http://schemas.microsoft.com/office/drawing/2014/main" id="{5543F72E-E971-4B6F-38D8-94FF07CE441A}"/>
              </a:ext>
            </a:extLst>
          </p:cNvPr>
          <p:cNvCxnSpPr>
            <a:cxnSpLocks/>
          </p:cNvCxnSpPr>
          <p:nvPr/>
        </p:nvCxnSpPr>
        <p:spPr>
          <a:xfrm>
            <a:off x="4294598" y="645427"/>
            <a:ext cx="78974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9240D5-B016-0C7B-4350-19DE21765E2A}"/>
              </a:ext>
            </a:extLst>
          </p:cNvPr>
          <p:cNvSpPr txBox="1"/>
          <p:nvPr/>
        </p:nvSpPr>
        <p:spPr>
          <a:xfrm>
            <a:off x="42153" y="294484"/>
            <a:ext cx="476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DATA EXPLANATION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901A771A-AE4D-C543-988E-E5BD8CB4311F}"/>
              </a:ext>
            </a:extLst>
          </p:cNvPr>
          <p:cNvSpPr/>
          <p:nvPr/>
        </p:nvSpPr>
        <p:spPr>
          <a:xfrm>
            <a:off x="1945605" y="5535386"/>
            <a:ext cx="202492" cy="734785"/>
          </a:xfrm>
          <a:prstGeom prst="rightBracket">
            <a:avLst/>
          </a:prstGeom>
          <a:ln w="381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058F8AA2-71D1-5B4D-B1ED-E3A539A863B2}"/>
              </a:ext>
            </a:extLst>
          </p:cNvPr>
          <p:cNvSpPr/>
          <p:nvPr/>
        </p:nvSpPr>
        <p:spPr>
          <a:xfrm>
            <a:off x="1945605" y="4955725"/>
            <a:ext cx="202492" cy="523885"/>
          </a:xfrm>
          <a:prstGeom prst="rightBracket">
            <a:avLst/>
          </a:prstGeom>
          <a:ln w="381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2F4E3489-42D7-C449-B564-0435F9AD5ED2}"/>
              </a:ext>
            </a:extLst>
          </p:cNvPr>
          <p:cNvSpPr/>
          <p:nvPr/>
        </p:nvSpPr>
        <p:spPr>
          <a:xfrm>
            <a:off x="1945605" y="2308081"/>
            <a:ext cx="202492" cy="1970005"/>
          </a:xfrm>
          <a:prstGeom prst="rightBracket">
            <a:avLst/>
          </a:prstGeom>
          <a:ln w="381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ight Bracket 29">
            <a:extLst>
              <a:ext uri="{FF2B5EF4-FFF2-40B4-BE49-F238E27FC236}">
                <a16:creationId xmlns:a16="http://schemas.microsoft.com/office/drawing/2014/main" id="{1AD26C54-A47E-3E40-AFED-58859A38630C}"/>
              </a:ext>
            </a:extLst>
          </p:cNvPr>
          <p:cNvSpPr/>
          <p:nvPr/>
        </p:nvSpPr>
        <p:spPr>
          <a:xfrm>
            <a:off x="1945605" y="4519714"/>
            <a:ext cx="202492" cy="339415"/>
          </a:xfrm>
          <a:prstGeom prst="rightBracket">
            <a:avLst/>
          </a:prstGeom>
          <a:ln w="381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65FCA-DB40-F547-8E83-E55AA3909CFC}"/>
              </a:ext>
            </a:extLst>
          </p:cNvPr>
          <p:cNvSpPr txBox="1"/>
          <p:nvPr/>
        </p:nvSpPr>
        <p:spPr>
          <a:xfrm>
            <a:off x="2237014" y="3061608"/>
            <a:ext cx="101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attributes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(Categorical)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DA97C4-04C5-A047-AB75-B299CD99676E}"/>
              </a:ext>
            </a:extLst>
          </p:cNvPr>
          <p:cNvSpPr txBox="1"/>
          <p:nvPr/>
        </p:nvSpPr>
        <p:spPr>
          <a:xfrm>
            <a:off x="2237014" y="4478894"/>
            <a:ext cx="101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15DD4-80C4-C14B-92D6-7AA56C063640}"/>
              </a:ext>
            </a:extLst>
          </p:cNvPr>
          <p:cNvSpPr txBox="1"/>
          <p:nvPr/>
        </p:nvSpPr>
        <p:spPr>
          <a:xfrm>
            <a:off x="2237014" y="5062839"/>
            <a:ext cx="101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SNS result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21A3AA-CD09-6647-B658-85F697A973C6}"/>
              </a:ext>
            </a:extLst>
          </p:cNvPr>
          <p:cNvSpPr txBox="1"/>
          <p:nvPr/>
        </p:nvSpPr>
        <p:spPr>
          <a:xfrm>
            <a:off x="2237014" y="5764278"/>
            <a:ext cx="101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04844-3565-B845-9FA3-87AB9419CAF8}"/>
              </a:ext>
            </a:extLst>
          </p:cNvPr>
          <p:cNvSpPr txBox="1"/>
          <p:nvPr/>
        </p:nvSpPr>
        <p:spPr>
          <a:xfrm>
            <a:off x="3744120" y="3840599"/>
            <a:ext cx="2159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VideoCompletes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SocialLikes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SocialShares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AdDigitialChannel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(Panel) 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AudienceType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(Panel)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47EEF7-815F-BA47-87EA-B8384E22EBC2}"/>
              </a:ext>
            </a:extLst>
          </p:cNvPr>
          <p:cNvSpPr txBox="1"/>
          <p:nvPr/>
        </p:nvSpPr>
        <p:spPr>
          <a:xfrm>
            <a:off x="513982" y="6408031"/>
            <a:ext cx="63909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339914 number of rows after removing duplicated and null data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21FC3E-BE3F-FA4B-A06D-C8DF90D7D2A2}"/>
              </a:ext>
            </a:extLst>
          </p:cNvPr>
          <p:cNvCxnSpPr/>
          <p:nvPr/>
        </p:nvCxnSpPr>
        <p:spPr>
          <a:xfrm>
            <a:off x="1945605" y="4392288"/>
            <a:ext cx="202492" cy="0"/>
          </a:xfrm>
          <a:prstGeom prst="line">
            <a:avLst/>
          </a:prstGeom>
          <a:ln w="3810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EC51B3-E167-7344-A41B-072FDB1FA325}"/>
              </a:ext>
            </a:extLst>
          </p:cNvPr>
          <p:cNvSpPr txBox="1"/>
          <p:nvPr/>
        </p:nvSpPr>
        <p:spPr>
          <a:xfrm>
            <a:off x="2220819" y="4243669"/>
            <a:ext cx="1249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 payment</a:t>
            </a:r>
          </a:p>
        </p:txBody>
      </p:sp>
    </p:spTree>
    <p:extLst>
      <p:ext uri="{BB962C8B-B14F-4D97-AF65-F5344CB8AC3E}">
        <p14:creationId xmlns:p14="http://schemas.microsoft.com/office/powerpoint/2010/main" val="272737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2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D9A07EE-BDFB-1D45-8DD6-0452E4C839C9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3">
            <a:extLst>
              <a:ext uri="{FF2B5EF4-FFF2-40B4-BE49-F238E27FC236}">
                <a16:creationId xmlns:a16="http://schemas.microsoft.com/office/drawing/2014/main" id="{D658781B-ECC4-684C-9BF4-5592AAD093EE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7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4A809C-0C3D-EF4B-8326-B9B921856DBC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3">
            <a:extLst>
              <a:ext uri="{FF2B5EF4-FFF2-40B4-BE49-F238E27FC236}">
                <a16:creationId xmlns:a16="http://schemas.microsoft.com/office/drawing/2014/main" id="{D6784671-9AF9-704F-9076-0A2BC6C3B62C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2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7FE4CF-3FBA-834C-BB71-90EF3747BD0F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3">
            <a:extLst>
              <a:ext uri="{FF2B5EF4-FFF2-40B4-BE49-F238E27FC236}">
                <a16:creationId xmlns:a16="http://schemas.microsoft.com/office/drawing/2014/main" id="{15F3658C-6FE5-C741-BE4E-161A16178887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7876432" y="2905259"/>
            <a:ext cx="3559354" cy="1886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7368202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7368202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F69D41-3B9F-DE91-EF4A-4F089EA296AC}"/>
              </a:ext>
            </a:extLst>
          </p:cNvPr>
          <p:cNvCxnSpPr/>
          <p:nvPr/>
        </p:nvCxnSpPr>
        <p:spPr>
          <a:xfrm>
            <a:off x="8164286" y="2257992"/>
            <a:ext cx="513184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982C919-DCD9-F539-9FB3-2A240EB81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2" y="1054049"/>
            <a:ext cx="4393808" cy="5126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7E90A1-85CF-3109-A4AF-2465488C4813}"/>
              </a:ext>
            </a:extLst>
          </p:cNvPr>
          <p:cNvSpPr txBox="1"/>
          <p:nvPr/>
        </p:nvSpPr>
        <p:spPr>
          <a:xfrm>
            <a:off x="4707839" y="3535291"/>
            <a:ext cx="806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variables had a significant impact on click-through rate (CTR): 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CampaignID4,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CampaignGoalCodePurchase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AdDeviceComputers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AdDeviceMobile.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0BDFA8-FB17-F040-8295-72C7B35EDD03}"/>
              </a:ext>
            </a:extLst>
          </p:cNvPr>
          <p:cNvSpPr txBox="1"/>
          <p:nvPr/>
        </p:nvSpPr>
        <p:spPr>
          <a:xfrm>
            <a:off x="367035" y="6180158"/>
            <a:ext cx="1145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suggest that optimizing ad campaigns for these devices and using effective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CampaignIDs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improve CTR.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C100E5EB-9020-05FC-2256-534418229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09686"/>
            <a:ext cx="4292993" cy="1721448"/>
          </a:xfrm>
          <a:prstGeom prst="rect">
            <a:avLst/>
          </a:prstGeom>
        </p:spPr>
      </p:pic>
      <p:cxnSp>
        <p:nvCxnSpPr>
          <p:cNvPr id="24" name="직선 연결선 3">
            <a:extLst>
              <a:ext uri="{FF2B5EF4-FFF2-40B4-BE49-F238E27FC236}">
                <a16:creationId xmlns:a16="http://schemas.microsoft.com/office/drawing/2014/main" id="{7A6AEFE2-A909-383E-4663-9AE204992030}"/>
              </a:ext>
            </a:extLst>
          </p:cNvPr>
          <p:cNvCxnSpPr>
            <a:cxnSpLocks/>
          </p:cNvCxnSpPr>
          <p:nvPr/>
        </p:nvCxnSpPr>
        <p:spPr>
          <a:xfrm>
            <a:off x="4294598" y="645427"/>
            <a:ext cx="78974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A904DD-C783-C08E-1AC1-55649D3D6FFE}"/>
              </a:ext>
            </a:extLst>
          </p:cNvPr>
          <p:cNvSpPr txBox="1"/>
          <p:nvPr/>
        </p:nvSpPr>
        <p:spPr>
          <a:xfrm>
            <a:off x="447506" y="308510"/>
            <a:ext cx="476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LOGISTIC MODEL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12A19-3506-493E-95E2-C010214297DF}"/>
              </a:ext>
            </a:extLst>
          </p:cNvPr>
          <p:cNvSpPr txBox="1"/>
          <p:nvPr/>
        </p:nvSpPr>
        <p:spPr>
          <a:xfrm>
            <a:off x="6010559" y="1217665"/>
            <a:ext cx="1162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C36B8F-03F5-1B4E-3D36-15170AB9EB77}"/>
              </a:ext>
            </a:extLst>
          </p:cNvPr>
          <p:cNvSpPr txBox="1"/>
          <p:nvPr/>
        </p:nvSpPr>
        <p:spPr>
          <a:xfrm>
            <a:off x="597862" y="812085"/>
            <a:ext cx="1162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E56850-69AB-7EAB-0349-E6F0BDDFD0DE}"/>
              </a:ext>
            </a:extLst>
          </p:cNvPr>
          <p:cNvSpPr/>
          <p:nvPr/>
        </p:nvSpPr>
        <p:spPr>
          <a:xfrm>
            <a:off x="597862" y="1769165"/>
            <a:ext cx="4103347" cy="1391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AC5F46-E812-15D0-E07F-C5F705237DC1}"/>
              </a:ext>
            </a:extLst>
          </p:cNvPr>
          <p:cNvSpPr/>
          <p:nvPr/>
        </p:nvSpPr>
        <p:spPr>
          <a:xfrm>
            <a:off x="601177" y="3969028"/>
            <a:ext cx="4103347" cy="1391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1D3680-4B02-1D91-CEA7-607C225C5ADD}"/>
              </a:ext>
            </a:extLst>
          </p:cNvPr>
          <p:cNvSpPr/>
          <p:nvPr/>
        </p:nvSpPr>
        <p:spPr>
          <a:xfrm>
            <a:off x="601177" y="4108172"/>
            <a:ext cx="4103347" cy="1391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B0281C-3F43-94BA-3DFC-227EB1B7DA0E}"/>
              </a:ext>
            </a:extLst>
          </p:cNvPr>
          <p:cNvSpPr/>
          <p:nvPr/>
        </p:nvSpPr>
        <p:spPr>
          <a:xfrm>
            <a:off x="591238" y="2418522"/>
            <a:ext cx="4103347" cy="1391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B74D46-A63E-124A-AFB1-9D9CCCA367E5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3">
            <a:extLst>
              <a:ext uri="{FF2B5EF4-FFF2-40B4-BE49-F238E27FC236}">
                <a16:creationId xmlns:a16="http://schemas.microsoft.com/office/drawing/2014/main" id="{167B3496-EE98-2245-ABCA-371A70664193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1400482" y="2872796"/>
            <a:ext cx="5760721" cy="137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513222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513222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524446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524446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6F7C97-7147-774A-63DB-F2EC7B782FB2}"/>
              </a:ext>
            </a:extLst>
          </p:cNvPr>
          <p:cNvCxnSpPr>
            <a:cxnSpLocks/>
          </p:cNvCxnSpPr>
          <p:nvPr/>
        </p:nvCxnSpPr>
        <p:spPr>
          <a:xfrm>
            <a:off x="5078963" y="2251771"/>
            <a:ext cx="2832194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469EFA-B5F4-1847-A394-0EABEC13619D}"/>
              </a:ext>
            </a:extLst>
          </p:cNvPr>
          <p:cNvSpPr txBox="1"/>
          <p:nvPr/>
        </p:nvSpPr>
        <p:spPr>
          <a:xfrm>
            <a:off x="561976" y="360829"/>
            <a:ext cx="247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FORMULAR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3">
            <a:extLst>
              <a:ext uri="{FF2B5EF4-FFF2-40B4-BE49-F238E27FC236}">
                <a16:creationId xmlns:a16="http://schemas.microsoft.com/office/drawing/2014/main" id="{9BD7330E-1181-D640-906A-11922768E7D5}"/>
              </a:ext>
            </a:extLst>
          </p:cNvPr>
          <p:cNvCxnSpPr>
            <a:cxnSpLocks/>
          </p:cNvCxnSpPr>
          <p:nvPr/>
        </p:nvCxnSpPr>
        <p:spPr>
          <a:xfrm>
            <a:off x="3088640" y="645427"/>
            <a:ext cx="910336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5">
            <a:extLst>
              <a:ext uri="{FF2B5EF4-FFF2-40B4-BE49-F238E27FC236}">
                <a16:creationId xmlns:a16="http://schemas.microsoft.com/office/drawing/2014/main" id="{AE26C061-7E96-BD5C-8C88-7F675CD3BD45}"/>
              </a:ext>
            </a:extLst>
          </p:cNvPr>
          <p:cNvSpPr>
            <a:spLocks/>
          </p:cNvSpPr>
          <p:nvPr/>
        </p:nvSpPr>
        <p:spPr bwMode="auto">
          <a:xfrm rot="5400000">
            <a:off x="8994416" y="3316474"/>
            <a:ext cx="215898" cy="325119"/>
          </a:xfrm>
          <a:custGeom>
            <a:avLst/>
            <a:gdLst>
              <a:gd name="T0" fmla="*/ 1146 w 1146"/>
              <a:gd name="T1" fmla="*/ 244 h 1210"/>
              <a:gd name="T2" fmla="*/ 1141 w 1146"/>
              <a:gd name="T3" fmla="*/ 233 h 1210"/>
              <a:gd name="T4" fmla="*/ 1127 w 1146"/>
              <a:gd name="T5" fmla="*/ 202 h 1210"/>
              <a:gd name="T6" fmla="*/ 1077 w 1146"/>
              <a:gd name="T7" fmla="*/ 118 h 1210"/>
              <a:gd name="T8" fmla="*/ 1007 w 1146"/>
              <a:gd name="T9" fmla="*/ 0 h 1210"/>
              <a:gd name="T10" fmla="*/ 938 w 1146"/>
              <a:gd name="T11" fmla="*/ 118 h 1210"/>
              <a:gd name="T12" fmla="*/ 913 w 1146"/>
              <a:gd name="T13" fmla="*/ 160 h 1210"/>
              <a:gd name="T14" fmla="*/ 890 w 1146"/>
              <a:gd name="T15" fmla="*/ 197 h 1210"/>
              <a:gd name="T16" fmla="*/ 874 w 1146"/>
              <a:gd name="T17" fmla="*/ 219 h 1210"/>
              <a:gd name="T18" fmla="*/ 1016 w 1146"/>
              <a:gd name="T19" fmla="*/ 236 h 1210"/>
              <a:gd name="T20" fmla="*/ 982 w 1146"/>
              <a:gd name="T21" fmla="*/ 233 h 1210"/>
              <a:gd name="T22" fmla="*/ 979 w 1146"/>
              <a:gd name="T23" fmla="*/ 250 h 1210"/>
              <a:gd name="T24" fmla="*/ 974 w 1146"/>
              <a:gd name="T25" fmla="*/ 298 h 1210"/>
              <a:gd name="T26" fmla="*/ 963 w 1146"/>
              <a:gd name="T27" fmla="*/ 371 h 1210"/>
              <a:gd name="T28" fmla="*/ 940 w 1146"/>
              <a:gd name="T29" fmla="*/ 464 h 1210"/>
              <a:gd name="T30" fmla="*/ 924 w 1146"/>
              <a:gd name="T31" fmla="*/ 514 h 1210"/>
              <a:gd name="T32" fmla="*/ 876 w 1146"/>
              <a:gd name="T33" fmla="*/ 626 h 1210"/>
              <a:gd name="T34" fmla="*/ 843 w 1146"/>
              <a:gd name="T35" fmla="*/ 683 h 1210"/>
              <a:gd name="T36" fmla="*/ 768 w 1146"/>
              <a:gd name="T37" fmla="*/ 792 h 1210"/>
              <a:gd name="T38" fmla="*/ 673 w 1146"/>
              <a:gd name="T39" fmla="*/ 893 h 1210"/>
              <a:gd name="T40" fmla="*/ 620 w 1146"/>
              <a:gd name="T41" fmla="*/ 941 h 1210"/>
              <a:gd name="T42" fmla="*/ 509 w 1146"/>
              <a:gd name="T43" fmla="*/ 1020 h 1210"/>
              <a:gd name="T44" fmla="*/ 451 w 1146"/>
              <a:gd name="T45" fmla="*/ 1050 h 1210"/>
              <a:gd name="T46" fmla="*/ 337 w 1146"/>
              <a:gd name="T47" fmla="*/ 1101 h 1210"/>
              <a:gd name="T48" fmla="*/ 231 w 1146"/>
              <a:gd name="T49" fmla="*/ 1132 h 1210"/>
              <a:gd name="T50" fmla="*/ 181 w 1146"/>
              <a:gd name="T51" fmla="*/ 1143 h 1210"/>
              <a:gd name="T52" fmla="*/ 64 w 1146"/>
              <a:gd name="T53" fmla="*/ 1157 h 1210"/>
              <a:gd name="T54" fmla="*/ 17 w 1146"/>
              <a:gd name="T55" fmla="*/ 1157 h 1210"/>
              <a:gd name="T56" fmla="*/ 0 w 1146"/>
              <a:gd name="T57" fmla="*/ 1157 h 1210"/>
              <a:gd name="T58" fmla="*/ 0 w 1146"/>
              <a:gd name="T59" fmla="*/ 1210 h 1210"/>
              <a:gd name="T60" fmla="*/ 17 w 1146"/>
              <a:gd name="T61" fmla="*/ 1210 h 1210"/>
              <a:gd name="T62" fmla="*/ 67 w 1146"/>
              <a:gd name="T63" fmla="*/ 1208 h 1210"/>
              <a:gd name="T64" fmla="*/ 189 w 1146"/>
              <a:gd name="T65" fmla="*/ 1194 h 1210"/>
              <a:gd name="T66" fmla="*/ 242 w 1146"/>
              <a:gd name="T67" fmla="*/ 1182 h 1210"/>
              <a:gd name="T68" fmla="*/ 353 w 1146"/>
              <a:gd name="T69" fmla="*/ 1149 h 1210"/>
              <a:gd name="T70" fmla="*/ 476 w 1146"/>
              <a:gd name="T71" fmla="*/ 1095 h 1210"/>
              <a:gd name="T72" fmla="*/ 537 w 1146"/>
              <a:gd name="T73" fmla="*/ 1062 h 1210"/>
              <a:gd name="T74" fmla="*/ 654 w 1146"/>
              <a:gd name="T75" fmla="*/ 980 h 1210"/>
              <a:gd name="T76" fmla="*/ 709 w 1146"/>
              <a:gd name="T77" fmla="*/ 932 h 1210"/>
              <a:gd name="T78" fmla="*/ 807 w 1146"/>
              <a:gd name="T79" fmla="*/ 823 h 1210"/>
              <a:gd name="T80" fmla="*/ 888 w 1146"/>
              <a:gd name="T81" fmla="*/ 708 h 1210"/>
              <a:gd name="T82" fmla="*/ 921 w 1146"/>
              <a:gd name="T83" fmla="*/ 649 h 1210"/>
              <a:gd name="T84" fmla="*/ 971 w 1146"/>
              <a:gd name="T85" fmla="*/ 534 h 1210"/>
              <a:gd name="T86" fmla="*/ 988 w 1146"/>
              <a:gd name="T87" fmla="*/ 478 h 1210"/>
              <a:gd name="T88" fmla="*/ 1013 w 1146"/>
              <a:gd name="T89" fmla="*/ 382 h 1210"/>
              <a:gd name="T90" fmla="*/ 1027 w 1146"/>
              <a:gd name="T91" fmla="*/ 303 h 1210"/>
              <a:gd name="T92" fmla="*/ 1029 w 1146"/>
              <a:gd name="T93" fmla="*/ 256 h 1210"/>
              <a:gd name="T94" fmla="*/ 1032 w 1146"/>
              <a:gd name="T95" fmla="*/ 236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6" h="1210">
                <a:moveTo>
                  <a:pt x="1146" y="244"/>
                </a:moveTo>
                <a:lnTo>
                  <a:pt x="1146" y="244"/>
                </a:lnTo>
                <a:lnTo>
                  <a:pt x="1141" y="233"/>
                </a:lnTo>
                <a:lnTo>
                  <a:pt x="1141" y="233"/>
                </a:lnTo>
                <a:lnTo>
                  <a:pt x="1127" y="202"/>
                </a:lnTo>
                <a:lnTo>
                  <a:pt x="1127" y="202"/>
                </a:lnTo>
                <a:lnTo>
                  <a:pt x="1105" y="160"/>
                </a:lnTo>
                <a:lnTo>
                  <a:pt x="1077" y="118"/>
                </a:lnTo>
                <a:lnTo>
                  <a:pt x="1077" y="118"/>
                </a:lnTo>
                <a:lnTo>
                  <a:pt x="1007" y="0"/>
                </a:lnTo>
                <a:lnTo>
                  <a:pt x="1007" y="0"/>
                </a:lnTo>
                <a:lnTo>
                  <a:pt x="938" y="118"/>
                </a:lnTo>
                <a:lnTo>
                  <a:pt x="938" y="118"/>
                </a:lnTo>
                <a:lnTo>
                  <a:pt x="913" y="160"/>
                </a:lnTo>
                <a:lnTo>
                  <a:pt x="890" y="197"/>
                </a:lnTo>
                <a:lnTo>
                  <a:pt x="890" y="197"/>
                </a:lnTo>
                <a:lnTo>
                  <a:pt x="874" y="219"/>
                </a:lnTo>
                <a:lnTo>
                  <a:pt x="874" y="219"/>
                </a:lnTo>
                <a:lnTo>
                  <a:pt x="868" y="228"/>
                </a:lnTo>
                <a:lnTo>
                  <a:pt x="1016" y="236"/>
                </a:lnTo>
                <a:lnTo>
                  <a:pt x="982" y="233"/>
                </a:lnTo>
                <a:lnTo>
                  <a:pt x="982" y="233"/>
                </a:lnTo>
                <a:lnTo>
                  <a:pt x="979" y="250"/>
                </a:lnTo>
                <a:lnTo>
                  <a:pt x="979" y="250"/>
                </a:lnTo>
                <a:lnTo>
                  <a:pt x="974" y="298"/>
                </a:lnTo>
                <a:lnTo>
                  <a:pt x="974" y="298"/>
                </a:lnTo>
                <a:lnTo>
                  <a:pt x="971" y="332"/>
                </a:lnTo>
                <a:lnTo>
                  <a:pt x="963" y="371"/>
                </a:lnTo>
                <a:lnTo>
                  <a:pt x="954" y="416"/>
                </a:lnTo>
                <a:lnTo>
                  <a:pt x="940" y="464"/>
                </a:lnTo>
                <a:lnTo>
                  <a:pt x="940" y="464"/>
                </a:lnTo>
                <a:lnTo>
                  <a:pt x="924" y="514"/>
                </a:lnTo>
                <a:lnTo>
                  <a:pt x="901" y="570"/>
                </a:lnTo>
                <a:lnTo>
                  <a:pt x="876" y="626"/>
                </a:lnTo>
                <a:lnTo>
                  <a:pt x="843" y="683"/>
                </a:lnTo>
                <a:lnTo>
                  <a:pt x="843" y="683"/>
                </a:lnTo>
                <a:lnTo>
                  <a:pt x="807" y="739"/>
                </a:lnTo>
                <a:lnTo>
                  <a:pt x="768" y="792"/>
                </a:lnTo>
                <a:lnTo>
                  <a:pt x="723" y="845"/>
                </a:lnTo>
                <a:lnTo>
                  <a:pt x="673" y="893"/>
                </a:lnTo>
                <a:lnTo>
                  <a:pt x="673" y="893"/>
                </a:lnTo>
                <a:lnTo>
                  <a:pt x="620" y="941"/>
                </a:lnTo>
                <a:lnTo>
                  <a:pt x="568" y="980"/>
                </a:lnTo>
                <a:lnTo>
                  <a:pt x="509" y="1020"/>
                </a:lnTo>
                <a:lnTo>
                  <a:pt x="451" y="1050"/>
                </a:lnTo>
                <a:lnTo>
                  <a:pt x="451" y="1050"/>
                </a:lnTo>
                <a:lnTo>
                  <a:pt x="395" y="1079"/>
                </a:lnTo>
                <a:lnTo>
                  <a:pt x="337" y="1101"/>
                </a:lnTo>
                <a:lnTo>
                  <a:pt x="281" y="1118"/>
                </a:lnTo>
                <a:lnTo>
                  <a:pt x="231" y="1132"/>
                </a:lnTo>
                <a:lnTo>
                  <a:pt x="231" y="1132"/>
                </a:lnTo>
                <a:lnTo>
                  <a:pt x="181" y="1143"/>
                </a:lnTo>
                <a:lnTo>
                  <a:pt x="136" y="1149"/>
                </a:lnTo>
                <a:lnTo>
                  <a:pt x="64" y="1157"/>
                </a:lnTo>
                <a:lnTo>
                  <a:pt x="64" y="1157"/>
                </a:lnTo>
                <a:lnTo>
                  <a:pt x="17" y="1157"/>
                </a:lnTo>
                <a:lnTo>
                  <a:pt x="17" y="1157"/>
                </a:lnTo>
                <a:lnTo>
                  <a:pt x="0" y="1157"/>
                </a:lnTo>
                <a:lnTo>
                  <a:pt x="0" y="1210"/>
                </a:lnTo>
                <a:lnTo>
                  <a:pt x="0" y="1210"/>
                </a:lnTo>
                <a:lnTo>
                  <a:pt x="17" y="1210"/>
                </a:lnTo>
                <a:lnTo>
                  <a:pt x="17" y="1210"/>
                </a:lnTo>
                <a:lnTo>
                  <a:pt x="67" y="1208"/>
                </a:lnTo>
                <a:lnTo>
                  <a:pt x="67" y="1208"/>
                </a:lnTo>
                <a:lnTo>
                  <a:pt x="142" y="1199"/>
                </a:lnTo>
                <a:lnTo>
                  <a:pt x="189" y="1194"/>
                </a:lnTo>
                <a:lnTo>
                  <a:pt x="242" y="1182"/>
                </a:lnTo>
                <a:lnTo>
                  <a:pt x="242" y="1182"/>
                </a:lnTo>
                <a:lnTo>
                  <a:pt x="295" y="1168"/>
                </a:lnTo>
                <a:lnTo>
                  <a:pt x="353" y="1149"/>
                </a:lnTo>
                <a:lnTo>
                  <a:pt x="415" y="1126"/>
                </a:lnTo>
                <a:lnTo>
                  <a:pt x="476" y="1095"/>
                </a:lnTo>
                <a:lnTo>
                  <a:pt x="476" y="1095"/>
                </a:lnTo>
                <a:lnTo>
                  <a:pt x="537" y="1062"/>
                </a:lnTo>
                <a:lnTo>
                  <a:pt x="595" y="1022"/>
                </a:lnTo>
                <a:lnTo>
                  <a:pt x="654" y="980"/>
                </a:lnTo>
                <a:lnTo>
                  <a:pt x="709" y="932"/>
                </a:lnTo>
                <a:lnTo>
                  <a:pt x="709" y="932"/>
                </a:lnTo>
                <a:lnTo>
                  <a:pt x="760" y="879"/>
                </a:lnTo>
                <a:lnTo>
                  <a:pt x="807" y="823"/>
                </a:lnTo>
                <a:lnTo>
                  <a:pt x="849" y="767"/>
                </a:lnTo>
                <a:lnTo>
                  <a:pt x="888" y="708"/>
                </a:lnTo>
                <a:lnTo>
                  <a:pt x="888" y="708"/>
                </a:lnTo>
                <a:lnTo>
                  <a:pt x="921" y="649"/>
                </a:lnTo>
                <a:lnTo>
                  <a:pt x="949" y="590"/>
                </a:lnTo>
                <a:lnTo>
                  <a:pt x="971" y="534"/>
                </a:lnTo>
                <a:lnTo>
                  <a:pt x="988" y="478"/>
                </a:lnTo>
                <a:lnTo>
                  <a:pt x="988" y="478"/>
                </a:lnTo>
                <a:lnTo>
                  <a:pt x="1004" y="427"/>
                </a:lnTo>
                <a:lnTo>
                  <a:pt x="1013" y="382"/>
                </a:lnTo>
                <a:lnTo>
                  <a:pt x="1021" y="340"/>
                </a:lnTo>
                <a:lnTo>
                  <a:pt x="1027" y="303"/>
                </a:lnTo>
                <a:lnTo>
                  <a:pt x="1027" y="303"/>
                </a:lnTo>
                <a:lnTo>
                  <a:pt x="1029" y="256"/>
                </a:lnTo>
                <a:lnTo>
                  <a:pt x="1029" y="256"/>
                </a:lnTo>
                <a:lnTo>
                  <a:pt x="1032" y="236"/>
                </a:lnTo>
                <a:lnTo>
                  <a:pt x="1146" y="244"/>
                </a:lnTo>
                <a:close/>
              </a:path>
            </a:pathLst>
          </a:custGeom>
          <a:solidFill>
            <a:srgbClr val="AF61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6801A-8DB0-AC72-0553-D8CEBA7C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3FD4-1645-3863-BDC3-8DA603BD06AF}"/>
              </a:ext>
            </a:extLst>
          </p:cNvPr>
          <p:cNvSpPr/>
          <p:nvPr/>
        </p:nvSpPr>
        <p:spPr>
          <a:xfrm>
            <a:off x="1331033" y="3371084"/>
            <a:ext cx="2880362" cy="207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028979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</a:t>
                          </a:r>
                          <a:r>
                            <a:rPr lang="en-US" sz="16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𝑎𝑑𝑓𝑒𝑎𝑡𝑢𝑟𝑒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AB86F00-2B94-59CE-6398-6112807EE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028979"/>
                  </p:ext>
                </p:extLst>
              </p:nvPr>
            </p:nvGraphicFramePr>
            <p:xfrm>
              <a:off x="7911157" y="2948171"/>
              <a:ext cx="3426408" cy="13730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26408">
                      <a:extLst>
                        <a:ext uri="{9D8B030D-6E8A-4147-A177-3AD203B41FA5}">
                          <a16:colId xmlns:a16="http://schemas.microsoft.com/office/drawing/2014/main" val="125816203"/>
                        </a:ext>
                      </a:extLst>
                    </a:gridCol>
                  </a:tblGrid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Response Rate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7830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 with Classifier models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27503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r"/>
                          <a:endParaRPr lang="en-US" sz="1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4574"/>
                      </a:ext>
                    </a:extLst>
                  </a:tr>
                  <a:tr h="354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6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54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/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𝑢𝑑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𝑐h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𝑎𝑢𝑑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𝑐h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𝑎𝑢𝑑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E15A0-9820-B8AB-C2FD-E4ADAA04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04" y="1637786"/>
                <a:ext cx="6108192" cy="7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78999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𝑏𝑖𝑑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𝑃𝑟𝑜𝑏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𝑊𝑖𝑛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𝑡h𝑒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𝑎𝑢𝑐𝑡𝑖𝑜𝑛</m:t>
                                        </m:r>
                                      </m:e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0,    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Visible Utility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𝑣𝑖𝑠𝑖𝑏𝑙𝑒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Invisible Utility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𝑛𝑒𝑡𝑤𝑜𝑟𝑘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F529818-A971-1FA3-A952-0637BB3CF3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78999"/>
                  </p:ext>
                </p:extLst>
              </p:nvPr>
            </p:nvGraphicFramePr>
            <p:xfrm>
              <a:off x="1400484" y="2948795"/>
              <a:ext cx="5760720" cy="21832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13982529"/>
                        </a:ext>
                      </a:extLst>
                    </a:gridCol>
                    <a:gridCol w="274320">
                      <a:extLst>
                        <a:ext uri="{9D8B030D-6E8A-4147-A177-3AD203B41FA5}">
                          <a16:colId xmlns:a16="http://schemas.microsoft.com/office/drawing/2014/main" val="1385253898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1748757606"/>
                        </a:ext>
                      </a:extLst>
                    </a:gridCol>
                  </a:tblGrid>
                  <a:tr h="469601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Expected Utility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171050"/>
                      </a:ext>
                    </a:extLst>
                  </a:tr>
                  <a:tr h="469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Winning Function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86364" t="-108108" r="-986364" b="-5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Utility Function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38572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908949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308000" r="-110648" b="-6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308000" r="-463" b="-6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731104"/>
                      </a:ext>
                    </a:extLst>
                  </a:tr>
                  <a:tr h="469601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3" t="-137838" r="-11064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648" t="-137838" r="-463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000244"/>
                      </a:ext>
                    </a:extLst>
                  </a:tr>
                  <a:tr h="46960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8216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6F7C97-7147-774A-63DB-F2EC7B782FB2}"/>
              </a:ext>
            </a:extLst>
          </p:cNvPr>
          <p:cNvCxnSpPr>
            <a:cxnSpLocks/>
          </p:cNvCxnSpPr>
          <p:nvPr/>
        </p:nvCxnSpPr>
        <p:spPr>
          <a:xfrm>
            <a:off x="5078963" y="2251771"/>
            <a:ext cx="1547468" cy="0"/>
          </a:xfrm>
          <a:prstGeom prst="line">
            <a:avLst/>
          </a:prstGeom>
          <a:ln w="571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667</Words>
  <Application>Microsoft Macintosh PowerPoint</Application>
  <PresentationFormat>Widescreen</PresentationFormat>
  <Paragraphs>176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KoPubWorld돋움체_Pro Light</vt:lpstr>
      <vt:lpstr>KoPub돋움체 Bold</vt:lpstr>
      <vt:lpstr>맑은 고딕</vt:lpstr>
      <vt:lpstr>Arial</vt:lpstr>
      <vt:lpstr>Cambria Math</vt:lpstr>
      <vt:lpstr>Times New Roman</vt:lpstr>
      <vt:lpstr>Office 테마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Seo, Yuna</dc:creator>
  <cp:lastModifiedBy>Han, Changhee</cp:lastModifiedBy>
  <cp:revision>154</cp:revision>
  <dcterms:created xsi:type="dcterms:W3CDTF">2023-03-21T06:17:41Z</dcterms:created>
  <dcterms:modified xsi:type="dcterms:W3CDTF">2023-04-18T15:37:07Z</dcterms:modified>
</cp:coreProperties>
</file>