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3" r:id="rId3"/>
    <p:sldId id="310" r:id="rId4"/>
    <p:sldId id="309" r:id="rId5"/>
    <p:sldId id="315" r:id="rId6"/>
    <p:sldId id="313" r:id="rId7"/>
    <p:sldId id="312" r:id="rId8"/>
    <p:sldId id="314" r:id="rId9"/>
    <p:sldId id="317" r:id="rId10"/>
    <p:sldId id="316" r:id="rId11"/>
    <p:sldId id="318" r:id="rId12"/>
    <p:sldId id="319" r:id="rId13"/>
    <p:sldId id="320" r:id="rId14"/>
    <p:sldId id="321" r:id="rId15"/>
    <p:sldId id="322" r:id="rId16"/>
    <p:sldId id="323" r:id="rId17"/>
    <p:sldId id="30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8D7E-7A5D-D171-5D36-95B35019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74080-84CE-B6A2-0BC9-72CA20250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F843-BC22-77ED-22D7-1DEAE204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9B73-5EDE-4762-F1DE-533B7912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2E7D-85E9-6CD9-3F24-E746426B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995D-927C-9F09-D542-3542C775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1617D-4138-34A7-A479-2811AF6F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387A-BF0A-F22A-0E4B-323CC107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8022-D8A7-E943-A2B1-A85B8E52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D7EC-AE06-DF51-CD5D-70BF3AE8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9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812F9-C8A4-5BE1-6CC7-64986467B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E31F6-4D25-4694-ADCF-3E7622E35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E120-86B1-4D3E-CCB0-1CBFED8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F3BC-CCCA-853E-1627-B10289E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D87A-2E39-7525-34A9-1062AA9B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CB64-8747-9B92-D037-EB41F0CF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6D50-CC86-3EA4-01EC-7C606613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3D89-EDAE-9A74-6F90-F4E3AA18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DD61-F78C-1974-8ED4-AEE9E0D1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7100-660C-1780-69D7-B34E9730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9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433F-501C-4162-57E5-974BDAD0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17734-5ABE-63DC-B1F3-95A30A3B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0219-E91F-7BB7-81CC-3E5B59C2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B19F-87A1-2121-C923-93E3E126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B61B-F936-D0FA-B608-CC73346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7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1CEC-8E6A-1967-A99C-52683559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3337-64C4-619F-0A7E-00C459FA0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ED59-BE93-291A-C59A-1D6BD9C86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BC69-BC5B-C0BB-281C-FB84AD5E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A5EF2-0913-3801-CA4C-26921003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F45D-39D5-906C-30CC-00B716D0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0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39EB-7085-2A77-43BE-7E0A1753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EC0A-031E-EDE2-E68E-9600DF68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F6393-3CAA-501B-39E9-A004C4C71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DB0CA-50A4-C411-D983-AF6DF6454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FDB38-7A5A-06E4-5BDD-9F83B40EB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26DB2-1577-48BE-2164-A1BE7BFC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16F6B-1B44-13F4-77A6-47292AB3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42FD8-8237-8521-D183-552C775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EB5B-D9BA-E8BB-5EA9-EA784B20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D7E2E-DA69-8641-12A3-67CBDDCE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93A1-8118-4BCD-A65D-5383D9EB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C34BC-04E6-A9A3-B877-79311CA9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6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D334D-D956-0B8D-DBA8-2E31A052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2BF17-9C04-54F1-1690-337B2148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34649-CE4D-C6DC-63B4-FA6E64CD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4B3A-96A7-EFAB-98BB-9CEB618F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2363-BA7A-E248-2AF4-A96FDABA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7F71-F134-A60C-1565-01A76D2BD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E84C-3091-388F-B019-E2F1B5D8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90A04-3C0A-D504-E6B4-EF1AFDC7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966D-C6A3-638C-41BB-6CD24BB2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A96D-22C2-656A-7860-0C47397B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975C1-06DD-210C-D056-72491EF70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9C624-7469-615D-89DE-02E687CAC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9FBA-0879-884E-73D5-9C6ED349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CD59-16CD-8AB0-7E46-9396577F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2BC49-7975-5A2E-D4F8-EC5022C8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33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434F8-0FC5-A326-A847-67F6CFCA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F44-8757-A92A-2AC9-C9296543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6426-5E43-20A9-9318-6FCAA9148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AF156-75ED-4CFD-B687-62FBDB914A3E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9239-4DC2-3FE2-1B73-6F457F056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9F8F-6564-7CE7-8CDE-64F953A94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3B6-B70E-4466-BB5C-34E5FFD28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3764272" y="2119610"/>
            <a:ext cx="46634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492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B9805-2434-2CB9-859D-B494710E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1464290"/>
            <a:ext cx="9494982" cy="39294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22C8CF-0984-2327-063C-F228A4D8DA6B}"/>
              </a:ext>
            </a:extLst>
          </p:cNvPr>
          <p:cNvSpPr/>
          <p:nvPr/>
        </p:nvSpPr>
        <p:spPr>
          <a:xfrm>
            <a:off x="1348509" y="2276303"/>
            <a:ext cx="9696862" cy="115269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1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718058" y="2659559"/>
            <a:ext cx="2755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064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CONCLUSION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ABDDC0-A6B0-5E43-243E-CEEFEDC2D599}"/>
                  </a:ext>
                </a:extLst>
              </p:cNvPr>
              <p:cNvSpPr txBox="1"/>
              <p:nvPr/>
            </p:nvSpPr>
            <p:spPr>
              <a:xfrm>
                <a:off x="1986300" y="1323911"/>
                <a:ext cx="6093912" cy="988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𝐴𝑈𝐷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ko-KR" altLang="en-US" sz="2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ABDDC0-A6B0-5E43-243E-CEEFEDC2D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300" y="1323911"/>
                <a:ext cx="6093912" cy="988989"/>
              </a:xfrm>
              <a:prstGeom prst="rect">
                <a:avLst/>
              </a:prstGeom>
              <a:blipFill>
                <a:blip r:embed="rId2"/>
                <a:stretch>
                  <a:fillRect r="-19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D412AE0-C991-7119-7518-623769CF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" b="49110"/>
          <a:stretch/>
        </p:blipFill>
        <p:spPr>
          <a:xfrm>
            <a:off x="1348509" y="4222098"/>
            <a:ext cx="9494982" cy="1990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BC058E-00F7-CEFB-49F7-1641EF9E7542}"/>
                  </a:ext>
                </a:extLst>
              </p:cNvPr>
              <p:cNvSpPr txBox="1"/>
              <p:nvPr/>
            </p:nvSpPr>
            <p:spPr>
              <a:xfrm>
                <a:off x="3359903" y="2943109"/>
                <a:ext cx="6093912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𝐶𝑇</m:t>
                    </m:r>
                    <m:sSub>
                      <m:sSub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𝑝𝑟𝑒𝑑𝑖𝑐𝑡𝑖𝑜𝑛</m:t>
                        </m:r>
                      </m:sub>
                    </m:sSub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∈[0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1]</m:t>
                    </m:r>
                  </m:oMath>
                </a14:m>
                <a:r>
                  <a:rPr lang="en-US" altLang="ko-KR" sz="2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BC058E-00F7-CEFB-49F7-1641EF9E7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03" y="2943109"/>
                <a:ext cx="6093912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2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7DB8A-5DE2-E792-FDD0-80DA9E065D6D}"/>
                  </a:ext>
                </a:extLst>
              </p:cNvPr>
              <p:cNvSpPr txBox="1"/>
              <p:nvPr/>
            </p:nvSpPr>
            <p:spPr>
              <a:xfrm>
                <a:off x="5259444" y="3498384"/>
                <a:ext cx="16731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8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ko-KR" altLang="en-US" sz="2800" b="1" i="1">
                              <a:latin typeface="Cambria Math" panose="02040503050406030204" pitchFamily="18" charset="0"/>
                            </a:rPr>
                            <m:t>𝒗𝒊𝒔𝒊𝒃𝒍𝒆</m:t>
                          </m:r>
                        </m:sub>
                      </m:sSub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7DB8A-5DE2-E792-FDD0-80DA9E06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444" y="3498384"/>
                <a:ext cx="167311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B689A7-0E70-303A-5901-55704EC7DE93}"/>
              </a:ext>
            </a:extLst>
          </p:cNvPr>
          <p:cNvSpPr/>
          <p:nvPr/>
        </p:nvSpPr>
        <p:spPr>
          <a:xfrm>
            <a:off x="1389511" y="3054453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17052-BCB1-39C6-F091-0170B38E5B60}"/>
              </a:ext>
            </a:extLst>
          </p:cNvPr>
          <p:cNvSpPr txBox="1"/>
          <p:nvPr/>
        </p:nvSpPr>
        <p:spPr>
          <a:xfrm>
            <a:off x="3954872" y="5375740"/>
            <a:ext cx="4774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&amp; Optimization Process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6CE8C-AF6C-B92F-93C9-376A6E1FF8E0}"/>
              </a:ext>
            </a:extLst>
          </p:cNvPr>
          <p:cNvSpPr/>
          <p:nvPr/>
        </p:nvSpPr>
        <p:spPr>
          <a:xfrm>
            <a:off x="1389511" y="4888858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847771" y="1727132"/>
            <a:ext cx="2632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Effect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8864C4-CA6E-018A-6194-539A7272FA5D}"/>
              </a:ext>
            </a:extLst>
          </p:cNvPr>
          <p:cNvSpPr/>
          <p:nvPr/>
        </p:nvSpPr>
        <p:spPr>
          <a:xfrm>
            <a:off x="1393478" y="1220650"/>
            <a:ext cx="9412977" cy="1581931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2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F17021-B0CF-F09B-0DE1-D5898DFE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96"/>
          <a:stretch/>
        </p:blipFill>
        <p:spPr>
          <a:xfrm>
            <a:off x="2830543" y="1804098"/>
            <a:ext cx="6530912" cy="3885255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1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482011" y="905492"/>
            <a:ext cx="368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Effect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0BC4A-4030-6F84-F638-2AE6E9F43C3B}"/>
                  </a:ext>
                </a:extLst>
              </p:cNvPr>
              <p:cNvSpPr txBox="1"/>
              <p:nvPr/>
            </p:nvSpPr>
            <p:spPr>
              <a:xfrm>
                <a:off x="581025" y="5981740"/>
                <a:ext cx="11029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𝑛𝑒𝑡𝑤𝑜𝑟𝑘</m:t>
                          </m:r>
                        </m:sub>
                      </m:sSub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𝑣𝑖𝑑𝑒𝑜𝑐𝑜𝑚𝑝𝑙𝑒𝑡𝑒𝑠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𝑠𝑜𝑐𝑖𝑎𝑙𝑙𝑖𝑘𝑒𝑠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𝑠𝑜𝑐𝑖𝑎𝑙𝑠h𝑎𝑟𝑒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60BC4A-4030-6F84-F638-2AE6E9F43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5981740"/>
                <a:ext cx="11029949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77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2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5D4BE-C940-0F10-002E-8F01D306645B}"/>
              </a:ext>
            </a:extLst>
          </p:cNvPr>
          <p:cNvSpPr txBox="1"/>
          <p:nvPr/>
        </p:nvSpPr>
        <p:spPr>
          <a:xfrm>
            <a:off x="4039043" y="1593499"/>
            <a:ext cx="51277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Return Effect</a:t>
            </a:r>
            <a:endParaRPr lang="ko-KR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CA517-6594-97C5-BD05-F45236A9E68A}"/>
                  </a:ext>
                </a:extLst>
              </p:cNvPr>
              <p:cNvSpPr txBox="1"/>
              <p:nvPr/>
            </p:nvSpPr>
            <p:spPr>
              <a:xfrm>
                <a:off x="350375" y="3118557"/>
                <a:ext cx="11870108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𝑣𝑖𝑠𝑖𝑏𝑙𝑒</m:t>
                        </m:r>
                      </m:sub>
                    </m:sSub>
                    <m:r>
                      <a:rPr lang="ko-KR" altLang="en-US" sz="25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𝑤𝑒𝑏𝑣𝑖𝑠𝑖𝑡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𝑐𝑜𝑙𝑙𝑎𝑡𝑒𝑟𝑖𝑎𝑙𝑣𝑖𝑒𝑤</m:t>
                    </m:r>
                  </m:oMath>
                </a14:m>
                <a:r>
                  <a:rPr lang="ko-KR" altLang="en-US" sz="25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5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𝑝𝑟𝑜𝑑𝑢𝑐𝑡𝑣𝑖𝑒𝑤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ko-KR" altLang="en-US" sz="2500" i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𝑓𝑜𝑟𝑚𝑐𝑜𝑚𝑝𝑙𝑒𝑡𝑒</m:t>
                    </m:r>
                  </m:oMath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6CA517-6594-97C5-BD05-F45236A9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5" y="3118557"/>
                <a:ext cx="1187010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798C-497F-6AB9-46E0-8048967D7381}"/>
                  </a:ext>
                </a:extLst>
              </p:cNvPr>
              <p:cNvSpPr txBox="1"/>
              <p:nvPr/>
            </p:nvSpPr>
            <p:spPr>
              <a:xfrm>
                <a:off x="2813237" y="3925338"/>
                <a:ext cx="60982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798C-497F-6AB9-46E0-8048967D7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237" y="3925338"/>
                <a:ext cx="6098240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720951F-80FE-2F1A-55DE-68E47AA84694}"/>
              </a:ext>
            </a:extLst>
          </p:cNvPr>
          <p:cNvSpPr/>
          <p:nvPr/>
        </p:nvSpPr>
        <p:spPr>
          <a:xfrm>
            <a:off x="1668741" y="3056216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1567D-6B03-9ECF-AE83-386535542078}"/>
              </a:ext>
            </a:extLst>
          </p:cNvPr>
          <p:cNvSpPr/>
          <p:nvPr/>
        </p:nvSpPr>
        <p:spPr>
          <a:xfrm>
            <a:off x="9358532" y="3056215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05428-C43F-9CD8-C3E7-1630C5DBAB8B}"/>
              </a:ext>
            </a:extLst>
          </p:cNvPr>
          <p:cNvSpPr/>
          <p:nvPr/>
        </p:nvSpPr>
        <p:spPr>
          <a:xfrm>
            <a:off x="6733548" y="3107333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F5476-574C-5DCD-96CA-A448168D8A25}"/>
              </a:ext>
            </a:extLst>
          </p:cNvPr>
          <p:cNvSpPr/>
          <p:nvPr/>
        </p:nvSpPr>
        <p:spPr>
          <a:xfrm>
            <a:off x="3766733" y="3062130"/>
            <a:ext cx="544620" cy="60494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8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LIMITATION 3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4429D-3D42-B4CA-C1CF-96A78BC349B9}"/>
              </a:ext>
            </a:extLst>
          </p:cNvPr>
          <p:cNvGrpSpPr/>
          <p:nvPr/>
        </p:nvGrpSpPr>
        <p:grpSpPr>
          <a:xfrm>
            <a:off x="1275207" y="1982768"/>
            <a:ext cx="9412977" cy="1581931"/>
            <a:chOff x="1275207" y="2054208"/>
            <a:chExt cx="9412977" cy="15819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17347-CD5E-CC3B-D562-B4729E7A8122}"/>
                </a:ext>
              </a:extLst>
            </p:cNvPr>
            <p:cNvSpPr txBox="1"/>
            <p:nvPr/>
          </p:nvSpPr>
          <p:spPr>
            <a:xfrm>
              <a:off x="1668332" y="2385855"/>
              <a:ext cx="48826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0F3256-BEAE-3D91-B8AD-1C6699C1F354}"/>
                </a:ext>
              </a:extLst>
            </p:cNvPr>
            <p:cNvSpPr txBox="1"/>
            <p:nvPr/>
          </p:nvSpPr>
          <p:spPr>
            <a:xfrm>
              <a:off x="7305226" y="2385854"/>
              <a:ext cx="31103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6186E3B-9763-14E8-EE2E-180BFAAAA940}"/>
                </a:ext>
              </a:extLst>
            </p:cNvPr>
            <p:cNvSpPr/>
            <p:nvPr/>
          </p:nvSpPr>
          <p:spPr>
            <a:xfrm>
              <a:off x="5707986" y="2464710"/>
              <a:ext cx="947484" cy="4886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0791CA7-7308-6211-E4D5-30D02A40916F}"/>
                </a:ext>
              </a:extLst>
            </p:cNvPr>
            <p:cNvSpPr/>
            <p:nvPr/>
          </p:nvSpPr>
          <p:spPr>
            <a:xfrm>
              <a:off x="1275207" y="2054208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F18898-8CFB-D782-C98B-EFEA31CE28BA}"/>
              </a:ext>
            </a:extLst>
          </p:cNvPr>
          <p:cNvGrpSpPr/>
          <p:nvPr/>
        </p:nvGrpSpPr>
        <p:grpSpPr>
          <a:xfrm>
            <a:off x="1275207" y="4246164"/>
            <a:ext cx="9412977" cy="1581931"/>
            <a:chOff x="1275207" y="4246164"/>
            <a:chExt cx="9412977" cy="15819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B451C2-B3CF-472C-9A52-163501EC1A04}"/>
                </a:ext>
              </a:extLst>
            </p:cNvPr>
            <p:cNvSpPr txBox="1"/>
            <p:nvPr/>
          </p:nvSpPr>
          <p:spPr>
            <a:xfrm>
              <a:off x="1668332" y="4577811"/>
              <a:ext cx="488269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39ADD3-2200-EDD1-E3E0-122652729708}"/>
                </a:ext>
              </a:extLst>
            </p:cNvPr>
            <p:cNvSpPr txBox="1"/>
            <p:nvPr/>
          </p:nvSpPr>
          <p:spPr>
            <a:xfrm>
              <a:off x="7305226" y="4577810"/>
              <a:ext cx="31103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E93482-1435-1A66-C0CF-7FD238A7FDF7}"/>
                </a:ext>
              </a:extLst>
            </p:cNvPr>
            <p:cNvSpPr/>
            <p:nvPr/>
          </p:nvSpPr>
          <p:spPr>
            <a:xfrm>
              <a:off x="1275207" y="4246164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93A514A0-CF5B-BBAF-735A-804083BA015E}"/>
                </a:ext>
              </a:extLst>
            </p:cNvPr>
            <p:cNvSpPr/>
            <p:nvPr/>
          </p:nvSpPr>
          <p:spPr>
            <a:xfrm>
              <a:off x="5730196" y="4503633"/>
              <a:ext cx="957129" cy="1034042"/>
            </a:xfrm>
            <a:prstGeom prst="mathPlus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911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438460" y="2519346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07678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48E27-36F9-8E58-7D63-38E4E9DE188B}"/>
                  </a:ext>
                </a:extLst>
              </p:cNvPr>
              <p:cNvSpPr txBox="1"/>
              <p:nvPr/>
            </p:nvSpPr>
            <p:spPr>
              <a:xfrm>
                <a:off x="3669712" y="1703866"/>
                <a:ext cx="6093912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𝐶𝑇</m:t>
                    </m:r>
                    <m:sSub>
                      <m:sSubPr>
                        <m:ctrlPr>
                          <a:rPr lang="ko-KR" altLang="ko-KR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𝑝𝑟𝑒𝑑𝑖𝑐𝑡𝑖𝑜𝑛</m:t>
                        </m:r>
                      </m:sub>
                    </m:sSub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∈[0</m:t>
                    </m:r>
                    <m:r>
                      <a:rPr lang="en-US" altLang="ko-KR" sz="2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1]</m:t>
                    </m:r>
                  </m:oMath>
                </a14:m>
                <a:r>
                  <a:rPr lang="en-US" altLang="ko-KR" sz="28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endParaRPr lang="ko-KR" alt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C48E27-36F9-8E58-7D63-38E4E9DE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712" y="1703866"/>
                <a:ext cx="6093912" cy="5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01029" y="645427"/>
            <a:ext cx="7576456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06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RESPONSE MODEL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ADC08-74AA-AC00-4E06-1C7A2E4747C8}"/>
              </a:ext>
            </a:extLst>
          </p:cNvPr>
          <p:cNvGrpSpPr/>
          <p:nvPr/>
        </p:nvGrpSpPr>
        <p:grpSpPr>
          <a:xfrm>
            <a:off x="1389511" y="3054453"/>
            <a:ext cx="9412977" cy="1581931"/>
            <a:chOff x="1389511" y="3054453"/>
            <a:chExt cx="9412977" cy="15819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0F0BA4-9CD2-99C4-6CFF-2760F2ED2633}"/>
                </a:ext>
              </a:extLst>
            </p:cNvPr>
            <p:cNvSpPr txBox="1"/>
            <p:nvPr/>
          </p:nvSpPr>
          <p:spPr>
            <a:xfrm>
              <a:off x="1665176" y="3306927"/>
              <a:ext cx="6098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E16F506-5FC5-B7AC-8958-E9B879936F9C}"/>
                </a:ext>
              </a:extLst>
            </p:cNvPr>
            <p:cNvSpPr/>
            <p:nvPr/>
          </p:nvSpPr>
          <p:spPr>
            <a:xfrm>
              <a:off x="1389511" y="3054453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61BE61-1E4B-B4B1-58C9-3FAC829FAF6E}"/>
                </a:ext>
              </a:extLst>
            </p:cNvPr>
            <p:cNvSpPr txBox="1"/>
            <p:nvPr/>
          </p:nvSpPr>
          <p:spPr>
            <a:xfrm>
              <a:off x="3571751" y="3296368"/>
              <a:ext cx="609824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response</a:t>
              </a:r>
              <a:r>
                <a: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(CTR)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Converting CTR to 0 and 1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2E1041E-EDB6-3390-52AE-2C95048F2A54}"/>
              </a:ext>
            </a:extLst>
          </p:cNvPr>
          <p:cNvGrpSpPr/>
          <p:nvPr/>
        </p:nvGrpSpPr>
        <p:grpSpPr>
          <a:xfrm>
            <a:off x="1389511" y="4888858"/>
            <a:ext cx="9412977" cy="1581931"/>
            <a:chOff x="1389511" y="4888858"/>
            <a:chExt cx="9412977" cy="15819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C12F6C-D3D6-6D52-09D4-05898BA4877F}"/>
                </a:ext>
              </a:extLst>
            </p:cNvPr>
            <p:cNvSpPr txBox="1"/>
            <p:nvPr/>
          </p:nvSpPr>
          <p:spPr>
            <a:xfrm>
              <a:off x="1665176" y="5141332"/>
              <a:ext cx="60982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1940F-DD29-B19D-0F6C-03B3095BCEF6}"/>
                </a:ext>
              </a:extLst>
            </p:cNvPr>
            <p:cNvSpPr/>
            <p:nvPr/>
          </p:nvSpPr>
          <p:spPr>
            <a:xfrm>
              <a:off x="1389511" y="4888858"/>
              <a:ext cx="9412977" cy="1581931"/>
            </a:xfrm>
            <a:prstGeom prst="roundRect">
              <a:avLst/>
            </a:prstGeom>
            <a:noFill/>
            <a:ln w="15875">
              <a:solidFill>
                <a:srgbClr val="4462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EE4BC4-CF54-9881-45BA-25E50FBB7EFB}"/>
                </a:ext>
              </a:extLst>
            </p:cNvPr>
            <p:cNvSpPr txBox="1"/>
            <p:nvPr/>
          </p:nvSpPr>
          <p:spPr>
            <a:xfrm>
              <a:off x="3571751" y="4888858"/>
              <a:ext cx="7230737" cy="1492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Campaign ID, Campaign Goal Code, Ad Digital Channel, </a:t>
              </a:r>
            </a:p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Ad Channel Partner, Ad Device, Ad Content  Type, </a:t>
              </a:r>
            </a:p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Target Audience Type</a:t>
              </a:r>
            </a:p>
            <a:p>
              <a:endPara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predict the user response for new advertisement</a:t>
              </a:r>
              <a:endPara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601029" y="645427"/>
            <a:ext cx="7576456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06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PREPROCESSING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606F60-AF0B-0757-2D54-429584B65930}"/>
              </a:ext>
            </a:extLst>
          </p:cNvPr>
          <p:cNvSpPr/>
          <p:nvPr/>
        </p:nvSpPr>
        <p:spPr>
          <a:xfrm>
            <a:off x="632130" y="1465798"/>
            <a:ext cx="4912327" cy="4317612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4E1E8-7F02-E0C8-4080-FCC3D5BE31E9}"/>
              </a:ext>
            </a:extLst>
          </p:cNvPr>
          <p:cNvSpPr txBox="1"/>
          <p:nvPr/>
        </p:nvSpPr>
        <p:spPr>
          <a:xfrm>
            <a:off x="1092522" y="2152382"/>
            <a:ext cx="388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&amp; duplicated data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F06B3-C960-E389-3854-19350EF5B0FF}"/>
              </a:ext>
            </a:extLst>
          </p:cNvPr>
          <p:cNvSpPr txBox="1"/>
          <p:nvPr/>
        </p:nvSpPr>
        <p:spPr>
          <a:xfrm>
            <a:off x="1092522" y="3296902"/>
            <a:ext cx="3696648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379,139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removal:   339,914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53092D-0C3D-F769-8075-87EB8FEB3812}"/>
              </a:ext>
            </a:extLst>
          </p:cNvPr>
          <p:cNvSpPr/>
          <p:nvPr/>
        </p:nvSpPr>
        <p:spPr>
          <a:xfrm>
            <a:off x="6343501" y="1465798"/>
            <a:ext cx="4912327" cy="4317612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84473-3547-1ECD-56E7-8CC524ECC1D4}"/>
              </a:ext>
            </a:extLst>
          </p:cNvPr>
          <p:cNvSpPr txBox="1"/>
          <p:nvPr/>
        </p:nvSpPr>
        <p:spPr>
          <a:xfrm>
            <a:off x="6803893" y="2152382"/>
            <a:ext cx="388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AF064-9769-0C70-9E88-04D7D83A7F50}"/>
              </a:ext>
            </a:extLst>
          </p:cNvPr>
          <p:cNvSpPr txBox="1"/>
          <p:nvPr/>
        </p:nvSpPr>
        <p:spPr>
          <a:xfrm>
            <a:off x="6803893" y="3351402"/>
            <a:ext cx="3885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one-hot-encoding 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all feature variables</a:t>
            </a:r>
          </a:p>
        </p:txBody>
      </p:sp>
    </p:spTree>
    <p:extLst>
      <p:ext uri="{BB962C8B-B14F-4D97-AF65-F5344CB8AC3E}">
        <p14:creationId xmlns:p14="http://schemas.microsoft.com/office/powerpoint/2010/main" val="367381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MACHINE LEARNING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3AFACC-866D-179F-8250-A47BE10AE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1" y="984148"/>
            <a:ext cx="10718897" cy="35779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E5BF36-BB26-5F47-4613-3E70FA30E660}"/>
              </a:ext>
            </a:extLst>
          </p:cNvPr>
          <p:cNvSpPr txBox="1"/>
          <p:nvPr/>
        </p:nvSpPr>
        <p:spPr>
          <a:xfrm>
            <a:off x="1984678" y="4148593"/>
            <a:ext cx="6098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Baseline: </a:t>
            </a:r>
            <a:r>
              <a:rPr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0D383-EA61-6A6C-432B-C50DB56C35B1}"/>
              </a:ext>
            </a:extLst>
          </p:cNvPr>
          <p:cNvSpPr txBox="1"/>
          <p:nvPr/>
        </p:nvSpPr>
        <p:spPr>
          <a:xfrm>
            <a:off x="6698292" y="4133205"/>
            <a:ext cx="6098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altLang="ko-K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7F2AA7-262D-E97E-0DC3-7D4C8115AE07}"/>
              </a:ext>
            </a:extLst>
          </p:cNvPr>
          <p:cNvGrpSpPr/>
          <p:nvPr/>
        </p:nvGrpSpPr>
        <p:grpSpPr>
          <a:xfrm>
            <a:off x="3784666" y="5173340"/>
            <a:ext cx="6880369" cy="1416990"/>
            <a:chOff x="3784666" y="5173340"/>
            <a:chExt cx="6880369" cy="1416990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42260AE-326A-02CD-A92E-6270D11D3F0E}"/>
                </a:ext>
              </a:extLst>
            </p:cNvPr>
            <p:cNvSpPr/>
            <p:nvPr/>
          </p:nvSpPr>
          <p:spPr>
            <a:xfrm>
              <a:off x="3784666" y="5335761"/>
              <a:ext cx="659147" cy="488620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8D569D-9A2C-F600-A399-9047AEF82C6F}"/>
                </a:ext>
              </a:extLst>
            </p:cNvPr>
            <p:cNvSpPr txBox="1"/>
            <p:nvPr/>
          </p:nvSpPr>
          <p:spPr>
            <a:xfrm>
              <a:off x="4566795" y="5173340"/>
              <a:ext cx="6098240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CTR </a:t>
              </a:r>
            </a:p>
            <a:p>
              <a:endPara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6FBB6FF-CC38-1239-35CE-896E4BF4D7F5}"/>
                    </a:ext>
                  </a:extLst>
                </p:cNvPr>
                <p:cNvSpPr txBox="1"/>
                <p:nvPr/>
              </p:nvSpPr>
              <p:spPr>
                <a:xfrm>
                  <a:off x="4571123" y="6033896"/>
                  <a:ext cx="6093912" cy="556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ko-KR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𝐶𝑇</m:t>
                      </m:r>
                      <m:sSub>
                        <m:sSubPr>
                          <m:ctrlPr>
                            <a:rPr lang="ko-KR" altLang="ko-KR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𝑝𝑟𝑒𝑑𝑖𝑐𝑡𝑖𝑜𝑛</m:t>
                          </m:r>
                        </m:sub>
                      </m:sSub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∈[0</m:t>
                      </m:r>
                      <m:r>
                        <a:rPr lang="en-US" altLang="ko-KR" sz="2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2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1]</m:t>
                      </m:r>
                    </m:oMath>
                  </a14:m>
                  <a:r>
                    <a:rPr lang="en-US" altLang="ko-KR" sz="28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 </a:t>
                  </a:r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6FBB6FF-CC38-1239-35CE-896E4BF4D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123" y="6033896"/>
                  <a:ext cx="6093912" cy="5564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09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C1EA8F-F0F8-DE67-69D8-EB07EA49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2849"/>
            <a:ext cx="11196783" cy="2115301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MODEL EVALUATION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249F17-DCCB-DFDA-6CD4-BD56D4590647}"/>
              </a:ext>
            </a:extLst>
          </p:cNvPr>
          <p:cNvGrpSpPr/>
          <p:nvPr/>
        </p:nvGrpSpPr>
        <p:grpSpPr>
          <a:xfrm>
            <a:off x="0" y="-3550"/>
            <a:ext cx="12192000" cy="6861550"/>
            <a:chOff x="0" y="-3550"/>
            <a:chExt cx="12192000" cy="6861550"/>
          </a:xfrm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F7AE12E1-5F39-51EA-1D22-1DD9591490F3}"/>
                </a:ext>
              </a:extLst>
            </p:cNvPr>
            <p:cNvSpPr/>
            <p:nvPr/>
          </p:nvSpPr>
          <p:spPr>
            <a:xfrm>
              <a:off x="0" y="-3550"/>
              <a:ext cx="12192000" cy="686155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16AE17-8A81-3C2D-62F6-3FA485B6F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4863" t="11025" r="2103" b="-219"/>
            <a:stretch/>
          </p:blipFill>
          <p:spPr>
            <a:xfrm>
              <a:off x="9910617" y="2392219"/>
              <a:ext cx="1459346" cy="188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88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D7BEA-6B33-2290-5C71-F1DF2667570C}"/>
              </a:ext>
            </a:extLst>
          </p:cNvPr>
          <p:cNvSpPr txBox="1"/>
          <p:nvPr/>
        </p:nvSpPr>
        <p:spPr>
          <a:xfrm>
            <a:off x="4350169" y="2359640"/>
            <a:ext cx="34916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</a:p>
          <a:p>
            <a:r>
              <a:rPr lang="en-US" altLang="ko-K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0071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D49BE-3194-0E3E-83BE-E967E188A016}"/>
                  </a:ext>
                </a:extLst>
              </p:cNvPr>
              <p:cNvSpPr txBox="1"/>
              <p:nvPr/>
            </p:nvSpPr>
            <p:spPr>
              <a:xfrm>
                <a:off x="2189501" y="1633764"/>
                <a:ext cx="6093912" cy="988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ko-KR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ko-KR" altLang="en-US" sz="24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𝐴𝑈𝐷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ko-KR" altLang="en-US" sz="2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400" i="1">
                                          <a:latin typeface="Cambria Math" panose="02040503050406030204" pitchFamily="18" charset="0"/>
                                        </a:rPr>
                                        <m:t>𝑏𝑖𝑑</m:t>
                                      </m:r>
                                      <m:d>
                                        <m:d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en-US" sz="24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ko-KR" altLang="en-US" sz="24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ko-KR" altLang="en-US" sz="2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ko-KR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D49BE-3194-0E3E-83BE-E967E188A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01" y="1633764"/>
                <a:ext cx="6093912" cy="988989"/>
              </a:xfrm>
              <a:prstGeom prst="rect">
                <a:avLst/>
              </a:prstGeom>
              <a:blipFill>
                <a:blip r:embed="rId2"/>
                <a:stretch>
                  <a:fillRect r="-19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960ADC2-27A2-5A89-85BF-AAFE5D293687}"/>
              </a:ext>
            </a:extLst>
          </p:cNvPr>
          <p:cNvSpPr/>
          <p:nvPr/>
        </p:nvSpPr>
        <p:spPr>
          <a:xfrm>
            <a:off x="5121241" y="1690445"/>
            <a:ext cx="1008084" cy="7895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C8BED-F2AF-9C7B-A42D-C5440603F0A8}"/>
              </a:ext>
            </a:extLst>
          </p:cNvPr>
          <p:cNvSpPr/>
          <p:nvPr/>
        </p:nvSpPr>
        <p:spPr>
          <a:xfrm>
            <a:off x="6281725" y="1664182"/>
            <a:ext cx="1913943" cy="85505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318777-7846-4802-34F9-EF8DC98533F6}"/>
              </a:ext>
            </a:extLst>
          </p:cNvPr>
          <p:cNvSpPr/>
          <p:nvPr/>
        </p:nvSpPr>
        <p:spPr>
          <a:xfrm>
            <a:off x="8435813" y="1733463"/>
            <a:ext cx="1170525" cy="7895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B3701-1B0B-85FD-F55C-A9D1F68AB6E5}"/>
              </a:ext>
            </a:extLst>
          </p:cNvPr>
          <p:cNvSpPr txBox="1"/>
          <p:nvPr/>
        </p:nvSpPr>
        <p:spPr>
          <a:xfrm>
            <a:off x="2143234" y="3259094"/>
            <a:ext cx="60982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Maximize this 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F27CA-7F4C-01C9-950B-2B1A3F94CD65}"/>
              </a:ext>
            </a:extLst>
          </p:cNvPr>
          <p:cNvSpPr txBox="1"/>
          <p:nvPr/>
        </p:nvSpPr>
        <p:spPr>
          <a:xfrm>
            <a:off x="2143233" y="3952627"/>
            <a:ext cx="697513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Mixed Integer Linear Programming (MIP)</a:t>
            </a:r>
          </a:p>
          <a:p>
            <a:pPr algn="r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with </a:t>
            </a:r>
            <a:r>
              <a:rPr lang="en-US" altLang="ko-K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GurobiPy</a:t>
            </a:r>
            <a:endParaRPr lang="en-US" altLang="ko-K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537E1-E5AD-3272-013B-9B0F8E962AC2}"/>
              </a:ext>
            </a:extLst>
          </p:cNvPr>
          <p:cNvSpPr txBox="1"/>
          <p:nvPr/>
        </p:nvSpPr>
        <p:spPr>
          <a:xfrm>
            <a:off x="2126141" y="4898716"/>
            <a:ext cx="884723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Constraints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 budget $ 1 Million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 more than 50% of budget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 less than 2% of the budget </a:t>
            </a:r>
          </a:p>
          <a:p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on each channel and audience type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107ADF-4643-4BA8-FDC3-BD3895985E90}"/>
              </a:ext>
            </a:extLst>
          </p:cNvPr>
          <p:cNvSpPr/>
          <p:nvPr/>
        </p:nvSpPr>
        <p:spPr>
          <a:xfrm>
            <a:off x="1389511" y="3054453"/>
            <a:ext cx="10266953" cy="3622494"/>
          </a:xfrm>
          <a:prstGeom prst="roundRect">
            <a:avLst/>
          </a:prstGeom>
          <a:noFill/>
          <a:ln w="15875">
            <a:solidFill>
              <a:srgbClr val="44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OPTIMIZATION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B9805-2434-2CB9-859D-B494710E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1464290"/>
            <a:ext cx="9494982" cy="392942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CBAE5-175B-F07A-5879-FBC5B0E38896}"/>
              </a:ext>
            </a:extLst>
          </p:cNvPr>
          <p:cNvGrpSpPr/>
          <p:nvPr/>
        </p:nvGrpSpPr>
        <p:grpSpPr>
          <a:xfrm>
            <a:off x="0" y="-3550"/>
            <a:ext cx="12192000" cy="6861550"/>
            <a:chOff x="0" y="-3550"/>
            <a:chExt cx="12192000" cy="6861550"/>
          </a:xfrm>
        </p:grpSpPr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EAC84740-0DBA-A0A5-4B9A-70CAD1F52EC9}"/>
                </a:ext>
              </a:extLst>
            </p:cNvPr>
            <p:cNvSpPr/>
            <p:nvPr/>
          </p:nvSpPr>
          <p:spPr>
            <a:xfrm>
              <a:off x="0" y="-3550"/>
              <a:ext cx="12192000" cy="686155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BFB55B-7392-39D2-4A82-2952DF501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5" b="49110"/>
            <a:stretch/>
          </p:blipFill>
          <p:spPr>
            <a:xfrm>
              <a:off x="1347081" y="1472080"/>
              <a:ext cx="9494982" cy="1990475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67F87B-0986-CB57-39A3-12A915AB9BF7}"/>
              </a:ext>
            </a:extLst>
          </p:cNvPr>
          <p:cNvSpPr/>
          <p:nvPr/>
        </p:nvSpPr>
        <p:spPr>
          <a:xfrm>
            <a:off x="7354911" y="1877737"/>
            <a:ext cx="1113971" cy="1551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52684-304D-058F-A0D0-93478D61B532}"/>
              </a:ext>
            </a:extLst>
          </p:cNvPr>
          <p:cNvSpPr/>
          <p:nvPr/>
        </p:nvSpPr>
        <p:spPr>
          <a:xfrm>
            <a:off x="9660851" y="1872590"/>
            <a:ext cx="1113971" cy="15512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C1EA8F-F0F8-DE67-69D8-EB07EA49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172849"/>
            <a:ext cx="11196783" cy="2115301"/>
          </a:xfrm>
          <a:prstGeom prst="rect">
            <a:avLst/>
          </a:prstGeom>
        </p:spPr>
      </p:pic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F7A6405B-B6DF-461E-3FDB-D945766CC84E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47771" y="645427"/>
            <a:ext cx="7329714" cy="779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F3B45-40DE-2260-10FB-7EE28F01D163}"/>
              </a:ext>
            </a:extLst>
          </p:cNvPr>
          <p:cNvSpPr txBox="1"/>
          <p:nvPr/>
        </p:nvSpPr>
        <p:spPr>
          <a:xfrm>
            <a:off x="532947" y="360829"/>
            <a:ext cx="4314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MODEL EVALUATION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7F9F4-C078-CE8A-4644-0CF66D1E4FB3}"/>
              </a:ext>
            </a:extLst>
          </p:cNvPr>
          <p:cNvSpPr/>
          <p:nvPr/>
        </p:nvSpPr>
        <p:spPr>
          <a:xfrm>
            <a:off x="431800" y="3568075"/>
            <a:ext cx="11196782" cy="61203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247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Yuna</dc:creator>
  <cp:lastModifiedBy>Seo, Yuna</cp:lastModifiedBy>
  <cp:revision>260</cp:revision>
  <dcterms:created xsi:type="dcterms:W3CDTF">2023-03-21T06:17:41Z</dcterms:created>
  <dcterms:modified xsi:type="dcterms:W3CDTF">2023-03-22T22:48:29Z</dcterms:modified>
</cp:coreProperties>
</file>