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2" r:id="rId4"/>
    <p:sldId id="315" r:id="rId5"/>
    <p:sldId id="337" r:id="rId6"/>
    <p:sldId id="311" r:id="rId7"/>
    <p:sldId id="325" r:id="rId8"/>
    <p:sldId id="321" r:id="rId9"/>
    <p:sldId id="326" r:id="rId10"/>
    <p:sldId id="327" r:id="rId11"/>
    <p:sldId id="328" r:id="rId12"/>
    <p:sldId id="329" r:id="rId13"/>
    <p:sldId id="330" r:id="rId14"/>
    <p:sldId id="331" r:id="rId15"/>
    <p:sldId id="336" r:id="rId16"/>
    <p:sldId id="338" r:id="rId17"/>
    <p:sldId id="283" r:id="rId18"/>
    <p:sldId id="310" r:id="rId19"/>
    <p:sldId id="339" r:id="rId20"/>
    <p:sldId id="340" r:id="rId21"/>
    <p:sldId id="313" r:id="rId22"/>
    <p:sldId id="341" r:id="rId23"/>
    <p:sldId id="314" r:id="rId24"/>
    <p:sldId id="317" r:id="rId25"/>
    <p:sldId id="316" r:id="rId26"/>
    <p:sldId id="318" r:id="rId27"/>
    <p:sldId id="319" r:id="rId28"/>
    <p:sldId id="320" r:id="rId29"/>
    <p:sldId id="342" r:id="rId30"/>
    <p:sldId id="322" r:id="rId31"/>
    <p:sldId id="323" r:id="rId32"/>
    <p:sldId id="30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D7501-1899-F247-B3A2-3A1805AFC9AC}" v="103" dt="2023-03-23T02:43:47.060"/>
    <p1510:client id="{CD485C3D-1F9C-48B3-B0F7-F09A12A320FC}" v="651" dt="2023-03-22T22:28:53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A24E-CCC3-46E9-9AFB-059A7EF7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33E65-FC1B-4DFF-A4C1-5868DEB34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903BB-6338-4D6D-9327-E819B9AF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5D3C1-CDE5-4D60-99A4-D6F1EDF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B910-5504-4488-8AF1-1C39E59D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E3AA-5194-4DF5-8D3E-CFE8D27C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74AB2-3D2D-4128-994A-4BA11C9A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388A7-300F-4461-A9F4-60914F61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DE597-B038-412B-B91A-F3DB65EF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B36E0-B57E-48A0-BC9B-F4B4C1D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762FE-7668-4AC8-B3D9-4D5D66C31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E8E59-6EA1-4874-A352-8B9DAFD2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CAA2-D025-4049-AC9D-37C8AD96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7D6E7-69D5-4D3C-B80A-C416C4F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38C72-3055-4902-B2B6-470C797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BB8DE-6A3F-4AC9-B90E-BF4BC431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19821-94EA-4949-8495-814B4036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E65D9-5A72-40CF-A852-90768B5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4C14-1571-49A6-8C51-3228C16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09150-64E8-4104-A9C6-023349D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518C-17F6-4789-BD78-FDCEFDE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57038-D07D-425D-940D-FB38C8C8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2A7F0-1F47-4597-8A5B-92B10336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9B61-7E31-4DAF-9AC7-8D88E86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BD86-1E8B-4844-B28F-631D26A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279E-63A4-4955-B59A-AEF90D45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CAAA9-2A2C-41A6-9C7F-7A92EFB0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491A7-D10C-47DC-A783-90A7054E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F6BAA-55A6-45EC-B409-04993CDD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ABD43-33FB-4520-AFD0-A0BEC94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0F46A-4907-4197-AE71-984668F9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43D2-784C-4596-A9F9-353DBE13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D612A-6268-4376-A0C7-DD48F5B3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B07B8-A59E-4A62-AF79-50EB1F41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CEE39-6F47-433A-A843-29C5DD68B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C12B7-3CFF-4477-80D8-D17121FC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C202E-6006-4370-909B-EB84FE6E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FADD9-5912-4078-80A6-591C9ABC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EB71C9-6090-4AA8-952A-3F14D939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1009-7874-4849-8797-22F6A91E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7BDD3-799D-4E64-BB43-4445EFE5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171F50-9224-483F-823C-5C44E0B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F6D5-AD6F-4596-9214-9105E45B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796BE-F32A-4BD0-8A37-30BDC05A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59691-3DAE-45D7-8A06-ED4A7E13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C83B3-F332-415E-8CEF-D081144F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02B8-BEA6-41EB-8645-9D5EE46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E11C6-5EED-4A13-AA1E-BCDF704B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D2591-F082-4A0F-A2B4-EE524D52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26544-86A8-44C3-8C25-1AF18892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61DFA-BDED-41DA-B326-4E89BF4B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C42B4-E9ED-4E32-9945-6C5EBC81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C417-0640-4A85-B687-EC54073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CA4F2-8CFE-418C-AFAC-59A0DE6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E3F98-93F4-42FC-B83C-9BA31FAC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C1498-1398-467C-899D-A4FDE2A5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F928C-29D4-447D-85F8-1561E696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F6138-4C1C-45E7-939E-CF2B7E1E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4E358-D82A-4074-958C-F11180DA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C6D80-8FF2-4A4F-9AA3-5C5DD7EC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7DA1-8B66-4034-A29F-A5333D46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DCD1-0C9D-4236-B4BB-38475D2092A9}" type="datetimeFigureOut">
              <a:rPr lang="ko-KR" altLang="en-US" smtClean="0"/>
              <a:t>2023. 3. 22.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7C11E-B1C6-4B4D-AA97-617CD45D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320D-1832-4695-9C1E-D85C8ABE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F8094E-8A74-4E01-A2D6-B3EEDDCCCBA9}"/>
              </a:ext>
            </a:extLst>
          </p:cNvPr>
          <p:cNvSpPr txBox="1"/>
          <p:nvPr/>
        </p:nvSpPr>
        <p:spPr>
          <a:xfrm>
            <a:off x="567213" y="2136472"/>
            <a:ext cx="3873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Absolute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Parameter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11791-C629-49C3-66C0-BA8C52FB2612}"/>
              </a:ext>
            </a:extLst>
          </p:cNvPr>
          <p:cNvSpPr txBox="1"/>
          <p:nvPr/>
        </p:nvSpPr>
        <p:spPr>
          <a:xfrm>
            <a:off x="567212" y="5593159"/>
            <a:ext cx="1468851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Changhee Han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Minhee Kim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Yuna Seo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2A480E-C298-574E-C3C3-AC25BC6D3006}"/>
              </a:ext>
            </a:extLst>
          </p:cNvPr>
          <p:cNvCxnSpPr/>
          <p:nvPr/>
        </p:nvCxnSpPr>
        <p:spPr>
          <a:xfrm>
            <a:off x="1093696" y="708212"/>
            <a:ext cx="9861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8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69EFA-B5F4-1847-A394-0EABEC13619D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9BD7330E-1181-D640-906A-11922768E7D5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133103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28979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28979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78999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78999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5078963" y="2251771"/>
            <a:ext cx="1547468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2083FE-FBFB-044B-B0E0-A4AE4E8126F0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C2F8E161-F4D9-A941-B7EE-F2B8ADB1F4D3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424501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424501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22017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22017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E7888D-E2FD-0441-8D2A-2B5F1EA8B735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FEDCB0F2-A065-0041-8B28-0CED40A60566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59070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59070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51070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51070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E0DD10DE-AFEF-3F10-4427-920B344E3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73088"/>
                  </p:ext>
                </p:extLst>
              </p:nvPr>
            </p:nvGraphicFramePr>
            <p:xfrm>
              <a:off x="1524000" y="5678183"/>
              <a:ext cx="9144000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2026240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𝑤𝑒𝑏𝑣𝑖𝑠𝑖𝑡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𝑐𝑜𝑙𝑙𝑎𝑡𝑒𝑟𝑖𝑎𝑙𝑣𝑖𝑒𝑤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𝑝𝑟𝑜𝑑𝑢𝑐𝑡𝑣𝑖𝑒𝑤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𝑓𝑜𝑟𝑚𝑐𝑜𝑚𝑝𝑙𝑒𝑡𝑒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299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9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E0DD10DE-AFEF-3F10-4427-920B344E3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73088"/>
                  </p:ext>
                </p:extLst>
              </p:nvPr>
            </p:nvGraphicFramePr>
            <p:xfrm>
              <a:off x="1524000" y="5678183"/>
              <a:ext cx="9144000" cy="731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0">
                      <a:extLst>
                        <a:ext uri="{9D8B030D-6E8A-4147-A177-3AD203B41FA5}">
                          <a16:colId xmlns:a16="http://schemas.microsoft.com/office/drawing/2014/main" val="22026240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299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1667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94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02D4B-2C2C-0B97-01FD-6463D87D5F04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BC5259-9DDF-FF4A-9036-7FFFD64692FC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01FBB57F-6DDF-EA4B-9504-AEFDDE084C22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805183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805183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93315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93315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D305C22-57BC-15DF-07AF-F3CEF2A63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86365"/>
                  </p:ext>
                </p:extLst>
              </p:nvPr>
            </p:nvGraphicFramePr>
            <p:xfrm>
              <a:off x="667446" y="5531820"/>
              <a:ext cx="10857105" cy="11980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350462">
                      <a:extLst>
                        <a:ext uri="{9D8B030D-6E8A-4147-A177-3AD203B41FA5}">
                          <a16:colId xmlns:a16="http://schemas.microsoft.com/office/drawing/2014/main" val="709646084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4245819371"/>
                        </a:ext>
                      </a:extLst>
                    </a:gridCol>
                    <a:gridCol w="2385080">
                      <a:extLst>
                        <a:ext uri="{9D8B030D-6E8A-4147-A177-3AD203B41FA5}">
                          <a16:colId xmlns:a16="http://schemas.microsoft.com/office/drawing/2014/main" val="2817493073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3269288961"/>
                        </a:ext>
                      </a:extLst>
                    </a:gridCol>
                    <a:gridCol w="2374629">
                      <a:extLst>
                        <a:ext uri="{9D8B030D-6E8A-4147-A177-3AD203B41FA5}">
                          <a16:colId xmlns:a16="http://schemas.microsoft.com/office/drawing/2014/main" val="1843523527"/>
                        </a:ext>
                      </a:extLst>
                    </a:gridCol>
                  </a:tblGrid>
                  <a:tr h="326052"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𝑛𝑒𝑡𝑤𝑜𝑟𝑘</m:t>
                                    </m:r>
                                  </m:sub>
                                </m:sSub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𝑣𝑖𝑑𝑒𝑜𝑐𝑜𝑚𝑝𝑙𝑒𝑡𝑒𝑠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𝑠𝑜𝑐𝑖𝑎𝑙𝑙𝑖𝑘𝑒𝑠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𝑠𝑜𝑐𝑖𝑎𝑙𝑠h𝑎𝑟𝑒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3681370"/>
                      </a:ext>
                    </a:extLst>
                  </a:tr>
                  <a:tr h="136774"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7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2114764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𝐼𝑛𝑡𝑒𝑟𝑐𝑒𝑝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𝑣𝑖𝑑𝑒𝑜𝑐𝑜𝑚𝑝𝑙𝑒𝑡𝑒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𝑠𝑜𝑐𝑖𝑎𝑙𝑙𝑖𝑘𝑒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𝑠𝑜𝑐𝑖𝑎𝑙𝑠h𝑎𝑟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68935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𝑪𝑻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3.3e-0.1***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-6.9e-0.7***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2.93e-04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-2.85e-03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027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D305C22-57BC-15DF-07AF-F3CEF2A63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786365"/>
                  </p:ext>
                </p:extLst>
              </p:nvPr>
            </p:nvGraphicFramePr>
            <p:xfrm>
              <a:off x="667446" y="5531820"/>
              <a:ext cx="10857105" cy="11980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350462">
                      <a:extLst>
                        <a:ext uri="{9D8B030D-6E8A-4147-A177-3AD203B41FA5}">
                          <a16:colId xmlns:a16="http://schemas.microsoft.com/office/drawing/2014/main" val="709646084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4245819371"/>
                        </a:ext>
                      </a:extLst>
                    </a:gridCol>
                    <a:gridCol w="2385080">
                      <a:extLst>
                        <a:ext uri="{9D8B030D-6E8A-4147-A177-3AD203B41FA5}">
                          <a16:colId xmlns:a16="http://schemas.microsoft.com/office/drawing/2014/main" val="2817493073"/>
                        </a:ext>
                      </a:extLst>
                    </a:gridCol>
                    <a:gridCol w="2373467">
                      <a:extLst>
                        <a:ext uri="{9D8B030D-6E8A-4147-A177-3AD203B41FA5}">
                          <a16:colId xmlns:a16="http://schemas.microsoft.com/office/drawing/2014/main" val="3269288961"/>
                        </a:ext>
                      </a:extLst>
                    </a:gridCol>
                    <a:gridCol w="2374629">
                      <a:extLst>
                        <a:ext uri="{9D8B030D-6E8A-4147-A177-3AD203B41FA5}">
                          <a16:colId xmlns:a16="http://schemas.microsoft.com/office/drawing/2014/main" val="1843523527"/>
                        </a:ext>
                      </a:extLst>
                    </a:gridCol>
                  </a:tblGrid>
                  <a:tr h="35052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" r="-112" b="-2672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73681370"/>
                      </a:ext>
                    </a:extLst>
                  </a:tr>
                  <a:tr h="136774"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7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12114764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7326" t="-135593" r="-301542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6122" t="-135593" r="-199235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58098" t="-135593" r="-100771" b="-1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357179" t="-135593" r="-513" b="-1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68935"/>
                      </a:ext>
                    </a:extLst>
                  </a:tr>
                  <a:tr h="355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450" t="-239655" r="-70360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3.3e-0.1***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-6.9e-0.7***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2.93e-04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-2.85e-03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Malgun Gothic" panose="020B0503020000020004" pitchFamily="34" charset="-127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02711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4603C-2614-7F96-4E6E-A061DDC73F3E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3B15F29-BBE6-5745-BCF4-9C12498A2431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FC8EC16B-CEE4-344A-8CA1-53663845D9F1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748525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748525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72337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72337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8D5C367E-C8FA-B309-DC49-A352E66DA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38090"/>
                  </p:ext>
                </p:extLst>
              </p:nvPr>
            </p:nvGraphicFramePr>
            <p:xfrm>
              <a:off x="4770119" y="578343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1760">
                      <a:extLst>
                        <a:ext uri="{9D8B030D-6E8A-4147-A177-3AD203B41FA5}">
                          <a16:colId xmlns:a16="http://schemas.microsoft.com/office/drawing/2014/main" val="2663171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𝑣𝑖𝑠𝑖𝑏𝑙𝑒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𝑛𝑒𝑡𝑤𝑜𝑟𝑘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60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8D5C367E-C8FA-B309-DC49-A352E66DA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38090"/>
                  </p:ext>
                </p:extLst>
              </p:nvPr>
            </p:nvGraphicFramePr>
            <p:xfrm>
              <a:off x="4770119" y="578343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1760">
                      <a:extLst>
                        <a:ext uri="{9D8B030D-6E8A-4147-A177-3AD203B41FA5}">
                          <a16:colId xmlns:a16="http://schemas.microsoft.com/office/drawing/2014/main" val="2663171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6030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2F4655-5917-40A8-23C5-E4EC995DBD95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691317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691317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166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166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7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3764272" y="2119610"/>
            <a:ext cx="46634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92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48E27-36F9-8E58-7D63-38E4E9DE188B}"/>
                  </a:ext>
                </a:extLst>
              </p:cNvPr>
              <p:cNvSpPr txBox="1"/>
              <p:nvPr/>
            </p:nvSpPr>
            <p:spPr>
              <a:xfrm>
                <a:off x="3669712" y="1703866"/>
                <a:ext cx="609391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𝑝𝑟𝑒𝑑𝑖𝑐𝑡𝑖𝑜𝑛</m:t>
                        </m:r>
                      </m:sub>
                    </m:sSub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∈[0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1]</m:t>
                    </m:r>
                  </m:oMath>
                </a14:m>
                <a:r>
                  <a:rPr lang="en-US" altLang="ko-KR" sz="2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48E27-36F9-8E58-7D63-38E4E9DE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712" y="1703866"/>
                <a:ext cx="6093912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1029" y="645427"/>
            <a:ext cx="7576456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06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RESPONSE MODEL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ADC08-74AA-AC00-4E06-1C7A2E4747C8}"/>
              </a:ext>
            </a:extLst>
          </p:cNvPr>
          <p:cNvGrpSpPr/>
          <p:nvPr/>
        </p:nvGrpSpPr>
        <p:grpSpPr>
          <a:xfrm>
            <a:off x="1389511" y="3054453"/>
            <a:ext cx="9412977" cy="1581931"/>
            <a:chOff x="1389511" y="3054453"/>
            <a:chExt cx="9412977" cy="15819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0F0BA4-9CD2-99C4-6CFF-2760F2ED2633}"/>
                </a:ext>
              </a:extLst>
            </p:cNvPr>
            <p:cNvSpPr txBox="1"/>
            <p:nvPr/>
          </p:nvSpPr>
          <p:spPr>
            <a:xfrm>
              <a:off x="1665176" y="3306927"/>
              <a:ext cx="6098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16F506-5FC5-B7AC-8958-E9B879936F9C}"/>
                </a:ext>
              </a:extLst>
            </p:cNvPr>
            <p:cNvSpPr/>
            <p:nvPr/>
          </p:nvSpPr>
          <p:spPr>
            <a:xfrm>
              <a:off x="1389511" y="3054453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61BE61-1E4B-B4B1-58C9-3FAC829FAF6E}"/>
                </a:ext>
              </a:extLst>
            </p:cNvPr>
            <p:cNvSpPr txBox="1"/>
            <p:nvPr/>
          </p:nvSpPr>
          <p:spPr>
            <a:xfrm>
              <a:off x="3571751" y="3296368"/>
              <a:ext cx="609824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response</a:t>
              </a:r>
              <a:r>
                <a: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(CTR)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Converting CTR to 0 and 1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1041E-EDB6-3390-52AE-2C95048F2A54}"/>
              </a:ext>
            </a:extLst>
          </p:cNvPr>
          <p:cNvGrpSpPr/>
          <p:nvPr/>
        </p:nvGrpSpPr>
        <p:grpSpPr>
          <a:xfrm>
            <a:off x="1389511" y="4888858"/>
            <a:ext cx="9412977" cy="1581931"/>
            <a:chOff x="1389511" y="4888858"/>
            <a:chExt cx="9412977" cy="15819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C12F6C-D3D6-6D52-09D4-05898BA4877F}"/>
                </a:ext>
              </a:extLst>
            </p:cNvPr>
            <p:cNvSpPr txBox="1"/>
            <p:nvPr/>
          </p:nvSpPr>
          <p:spPr>
            <a:xfrm>
              <a:off x="1665176" y="5141332"/>
              <a:ext cx="6098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1940F-DD29-B19D-0F6C-03B3095BCEF6}"/>
                </a:ext>
              </a:extLst>
            </p:cNvPr>
            <p:cNvSpPr/>
            <p:nvPr/>
          </p:nvSpPr>
          <p:spPr>
            <a:xfrm>
              <a:off x="1389511" y="4888858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EE4BC4-CF54-9881-45BA-25E50FBB7EFB}"/>
                </a:ext>
              </a:extLst>
            </p:cNvPr>
            <p:cNvSpPr txBox="1"/>
            <p:nvPr/>
          </p:nvSpPr>
          <p:spPr>
            <a:xfrm>
              <a:off x="3571751" y="4888858"/>
              <a:ext cx="7230737" cy="1492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Campaign ID, Campaign Goal Code, Ad Digital Channel, </a:t>
              </a:r>
            </a:p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Ad Channel Partner, Ad Device, Ad Content  Type, </a:t>
              </a:r>
            </a:p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Target Audience Type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predict the user response for new advertisement</a:t>
              </a:r>
              <a:endPara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1029" y="645427"/>
            <a:ext cx="7576456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06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PREPROCESSING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06F60-AF0B-0757-2D54-429584B65930}"/>
              </a:ext>
            </a:extLst>
          </p:cNvPr>
          <p:cNvSpPr/>
          <p:nvPr/>
        </p:nvSpPr>
        <p:spPr>
          <a:xfrm>
            <a:off x="632130" y="1465798"/>
            <a:ext cx="4912327" cy="4317612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4E1E8-7F02-E0C8-4080-FCC3D5BE31E9}"/>
              </a:ext>
            </a:extLst>
          </p:cNvPr>
          <p:cNvSpPr txBox="1"/>
          <p:nvPr/>
        </p:nvSpPr>
        <p:spPr>
          <a:xfrm>
            <a:off x="1092522" y="2152382"/>
            <a:ext cx="388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&amp; duplicated data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F06B3-C960-E389-3854-19350EF5B0FF}"/>
              </a:ext>
            </a:extLst>
          </p:cNvPr>
          <p:cNvSpPr txBox="1"/>
          <p:nvPr/>
        </p:nvSpPr>
        <p:spPr>
          <a:xfrm>
            <a:off x="1092522" y="3296902"/>
            <a:ext cx="3696648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379,139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removal:   339,914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53092D-0C3D-F769-8075-87EB8FEB3812}"/>
              </a:ext>
            </a:extLst>
          </p:cNvPr>
          <p:cNvSpPr/>
          <p:nvPr/>
        </p:nvSpPr>
        <p:spPr>
          <a:xfrm>
            <a:off x="6343501" y="1465798"/>
            <a:ext cx="4912327" cy="4317612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84473-3547-1ECD-56E7-8CC524ECC1D4}"/>
              </a:ext>
            </a:extLst>
          </p:cNvPr>
          <p:cNvSpPr txBox="1"/>
          <p:nvPr/>
        </p:nvSpPr>
        <p:spPr>
          <a:xfrm>
            <a:off x="6803893" y="2152382"/>
            <a:ext cx="388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AF064-9769-0C70-9E88-04D7D83A7F50}"/>
              </a:ext>
            </a:extLst>
          </p:cNvPr>
          <p:cNvSpPr txBox="1"/>
          <p:nvPr/>
        </p:nvSpPr>
        <p:spPr>
          <a:xfrm>
            <a:off x="6803893" y="3351402"/>
            <a:ext cx="3885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one-hot-encoding 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all feature variables</a:t>
            </a:r>
          </a:p>
        </p:txBody>
      </p:sp>
    </p:spTree>
    <p:extLst>
      <p:ext uri="{BB962C8B-B14F-4D97-AF65-F5344CB8AC3E}">
        <p14:creationId xmlns:p14="http://schemas.microsoft.com/office/powerpoint/2010/main" val="367381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MACHINE LEARNING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3AFACC-866D-179F-8250-A47BE10A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1" y="984148"/>
            <a:ext cx="10718897" cy="3577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E5BF36-BB26-5F47-4613-3E70FA30E660}"/>
              </a:ext>
            </a:extLst>
          </p:cNvPr>
          <p:cNvSpPr txBox="1"/>
          <p:nvPr/>
        </p:nvSpPr>
        <p:spPr>
          <a:xfrm>
            <a:off x="1984678" y="4148593"/>
            <a:ext cx="6098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0D383-EA61-6A6C-432B-C50DB56C35B1}"/>
              </a:ext>
            </a:extLst>
          </p:cNvPr>
          <p:cNvSpPr txBox="1"/>
          <p:nvPr/>
        </p:nvSpPr>
        <p:spPr>
          <a:xfrm>
            <a:off x="6698292" y="4133205"/>
            <a:ext cx="6098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altLang="ko-K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7F2AA7-262D-E97E-0DC3-7D4C8115AE07}"/>
              </a:ext>
            </a:extLst>
          </p:cNvPr>
          <p:cNvGrpSpPr/>
          <p:nvPr/>
        </p:nvGrpSpPr>
        <p:grpSpPr>
          <a:xfrm>
            <a:off x="3784666" y="5173340"/>
            <a:ext cx="6880369" cy="1416990"/>
            <a:chOff x="3784666" y="5173340"/>
            <a:chExt cx="6880369" cy="1416990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42260AE-326A-02CD-A92E-6270D11D3F0E}"/>
                </a:ext>
              </a:extLst>
            </p:cNvPr>
            <p:cNvSpPr/>
            <p:nvPr/>
          </p:nvSpPr>
          <p:spPr>
            <a:xfrm>
              <a:off x="3784666" y="5335761"/>
              <a:ext cx="659147" cy="4886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8D569D-9A2C-F600-A399-9047AEF82C6F}"/>
                </a:ext>
              </a:extLst>
            </p:cNvPr>
            <p:cNvSpPr txBox="1"/>
            <p:nvPr/>
          </p:nvSpPr>
          <p:spPr>
            <a:xfrm>
              <a:off x="4566795" y="5173340"/>
              <a:ext cx="609824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CTR </a:t>
              </a:r>
            </a:p>
            <a:p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FBB6FF-CC38-1239-35CE-896E4BF4D7F5}"/>
                    </a:ext>
                  </a:extLst>
                </p:cNvPr>
                <p:cNvSpPr txBox="1"/>
                <p:nvPr/>
              </p:nvSpPr>
              <p:spPr>
                <a:xfrm>
                  <a:off x="4571123" y="6033896"/>
                  <a:ext cx="6093912" cy="556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ko-KR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𝐶𝑇</m:t>
                      </m:r>
                      <m:sSub>
                        <m:sSubPr>
                          <m:ctrlPr>
                            <a:rPr lang="ko-KR" altLang="ko-KR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𝑝𝑟𝑒𝑑𝑖𝑐𝑡𝑖𝑜𝑛</m:t>
                          </m:r>
                        </m:sub>
                      </m:sSub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∈[0</m:t>
                      </m:r>
                      <m:r>
                        <a:rPr lang="en-US" altLang="ko-KR" sz="2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1]</m:t>
                      </m:r>
                    </m:oMath>
                  </a14:m>
                  <a:r>
                    <a:rPr lang="en-US" altLang="ko-KR" sz="28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 </a:t>
                  </a:r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FBB6FF-CC38-1239-35CE-896E4BF4D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123" y="6033896"/>
                  <a:ext cx="6093912" cy="5564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246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CONTENTS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2852098" y="645427"/>
            <a:ext cx="93399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429990-08F2-8EFD-48B9-139B59D0D70D}"/>
              </a:ext>
            </a:extLst>
          </p:cNvPr>
          <p:cNvSpPr txBox="1"/>
          <p:nvPr/>
        </p:nvSpPr>
        <p:spPr>
          <a:xfrm>
            <a:off x="1069565" y="1390457"/>
            <a:ext cx="46955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- Base model 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(1) winning function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(2) utility function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(3) response model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 -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Macahine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Implication - Optimization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6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1EA8F-F0F8-DE67-69D8-EB07EA49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2849"/>
            <a:ext cx="11196783" cy="2115301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MODEL EVALUATION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49F17-DCCB-DFDA-6CD4-BD56D4590647}"/>
              </a:ext>
            </a:extLst>
          </p:cNvPr>
          <p:cNvGrpSpPr/>
          <p:nvPr/>
        </p:nvGrpSpPr>
        <p:grpSpPr>
          <a:xfrm>
            <a:off x="0" y="-3550"/>
            <a:ext cx="12192000" cy="6861550"/>
            <a:chOff x="0" y="-3550"/>
            <a:chExt cx="12192000" cy="6861550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F7AE12E1-5F39-51EA-1D22-1DD9591490F3}"/>
                </a:ext>
              </a:extLst>
            </p:cNvPr>
            <p:cNvSpPr/>
            <p:nvPr/>
          </p:nvSpPr>
          <p:spPr>
            <a:xfrm>
              <a:off x="0" y="-3550"/>
              <a:ext cx="12192000" cy="686155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6AE17-8A81-3C2D-62F6-3FA485B6F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863" t="11025" r="2103" b="-219"/>
            <a:stretch/>
          </p:blipFill>
          <p:spPr>
            <a:xfrm>
              <a:off x="9910617" y="2392219"/>
              <a:ext cx="1459346" cy="188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8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350169" y="2359640"/>
            <a:ext cx="34916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071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D49BE-3194-0E3E-83BE-E967E188A016}"/>
                  </a:ext>
                </a:extLst>
              </p:cNvPr>
              <p:cNvSpPr txBox="1"/>
              <p:nvPr/>
            </p:nvSpPr>
            <p:spPr>
              <a:xfrm>
                <a:off x="2189501" y="1633764"/>
                <a:ext cx="6093912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𝐴𝑈𝐷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ko-KR" altLang="en-US" sz="2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D49BE-3194-0E3E-83BE-E967E188A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01" y="1633764"/>
                <a:ext cx="6093912" cy="988989"/>
              </a:xfrm>
              <a:prstGeom prst="rect">
                <a:avLst/>
              </a:prstGeom>
              <a:blipFill>
                <a:blip r:embed="rId2"/>
                <a:stretch>
                  <a:fillRect r="-1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960ADC2-27A2-5A89-85BF-AAFE5D293687}"/>
              </a:ext>
            </a:extLst>
          </p:cNvPr>
          <p:cNvSpPr/>
          <p:nvPr/>
        </p:nvSpPr>
        <p:spPr>
          <a:xfrm>
            <a:off x="5121241" y="1690445"/>
            <a:ext cx="1008084" cy="7895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C8BED-F2AF-9C7B-A42D-C5440603F0A8}"/>
              </a:ext>
            </a:extLst>
          </p:cNvPr>
          <p:cNvSpPr/>
          <p:nvPr/>
        </p:nvSpPr>
        <p:spPr>
          <a:xfrm>
            <a:off x="6281725" y="1664182"/>
            <a:ext cx="1913943" cy="85505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318777-7846-4802-34F9-EF8DC98533F6}"/>
              </a:ext>
            </a:extLst>
          </p:cNvPr>
          <p:cNvSpPr/>
          <p:nvPr/>
        </p:nvSpPr>
        <p:spPr>
          <a:xfrm>
            <a:off x="8435813" y="1733463"/>
            <a:ext cx="1170525" cy="7895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B3701-1B0B-85FD-F55C-A9D1F68AB6E5}"/>
              </a:ext>
            </a:extLst>
          </p:cNvPr>
          <p:cNvSpPr txBox="1"/>
          <p:nvPr/>
        </p:nvSpPr>
        <p:spPr>
          <a:xfrm>
            <a:off x="2143234" y="3259094"/>
            <a:ext cx="60982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Maximize this 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F27CA-7F4C-01C9-950B-2B1A3F94CD65}"/>
              </a:ext>
            </a:extLst>
          </p:cNvPr>
          <p:cNvSpPr txBox="1"/>
          <p:nvPr/>
        </p:nvSpPr>
        <p:spPr>
          <a:xfrm>
            <a:off x="2143233" y="3952627"/>
            <a:ext cx="69751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Mixed Integer Linear Programming (MIP)</a:t>
            </a:r>
          </a:p>
          <a:p>
            <a:pPr algn="r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with </a:t>
            </a:r>
            <a:r>
              <a:rPr lang="en-US" altLang="ko-K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GurobiPy</a:t>
            </a: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37E1-E5AD-3272-013B-9B0F8E962AC2}"/>
              </a:ext>
            </a:extLst>
          </p:cNvPr>
          <p:cNvSpPr txBox="1"/>
          <p:nvPr/>
        </p:nvSpPr>
        <p:spPr>
          <a:xfrm>
            <a:off x="2126141" y="4898716"/>
            <a:ext cx="884723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Constraints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 budget $ 1 Million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 more than 50% of budget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 less than 2% of the budget 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on each channel and audience 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107ADF-4643-4BA8-FDC3-BD3895985E90}"/>
              </a:ext>
            </a:extLst>
          </p:cNvPr>
          <p:cNvSpPr/>
          <p:nvPr/>
        </p:nvSpPr>
        <p:spPr>
          <a:xfrm>
            <a:off x="1389511" y="3054453"/>
            <a:ext cx="10266953" cy="3622494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B9805-2434-2CB9-859D-B494710E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1464290"/>
            <a:ext cx="9494982" cy="39294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CBAE5-175B-F07A-5879-FBC5B0E38896}"/>
              </a:ext>
            </a:extLst>
          </p:cNvPr>
          <p:cNvGrpSpPr/>
          <p:nvPr/>
        </p:nvGrpSpPr>
        <p:grpSpPr>
          <a:xfrm>
            <a:off x="0" y="-3550"/>
            <a:ext cx="12192000" cy="6861550"/>
            <a:chOff x="0" y="-3550"/>
            <a:chExt cx="12192000" cy="686155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AC84740-0DBA-A0A5-4B9A-70CAD1F52EC9}"/>
                </a:ext>
              </a:extLst>
            </p:cNvPr>
            <p:cNvSpPr/>
            <p:nvPr/>
          </p:nvSpPr>
          <p:spPr>
            <a:xfrm>
              <a:off x="0" y="-3550"/>
              <a:ext cx="12192000" cy="686155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BFB55B-7392-39D2-4A82-2952DF50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5" b="49110"/>
            <a:stretch/>
          </p:blipFill>
          <p:spPr>
            <a:xfrm>
              <a:off x="1347081" y="1472080"/>
              <a:ext cx="9494982" cy="199047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7F87B-0986-CB57-39A3-12A915AB9BF7}"/>
              </a:ext>
            </a:extLst>
          </p:cNvPr>
          <p:cNvSpPr/>
          <p:nvPr/>
        </p:nvSpPr>
        <p:spPr>
          <a:xfrm>
            <a:off x="7354911" y="1877737"/>
            <a:ext cx="1113971" cy="1551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52684-304D-058F-A0D0-93478D61B532}"/>
              </a:ext>
            </a:extLst>
          </p:cNvPr>
          <p:cNvSpPr/>
          <p:nvPr/>
        </p:nvSpPr>
        <p:spPr>
          <a:xfrm>
            <a:off x="9660851" y="1872590"/>
            <a:ext cx="1113971" cy="1551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1EA8F-F0F8-DE67-69D8-EB07EA49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2849"/>
            <a:ext cx="11196783" cy="2115301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MODEL EVALUATION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7F9F4-C078-CE8A-4644-0CF66D1E4FB3}"/>
              </a:ext>
            </a:extLst>
          </p:cNvPr>
          <p:cNvSpPr/>
          <p:nvPr/>
        </p:nvSpPr>
        <p:spPr>
          <a:xfrm>
            <a:off x="431800" y="3568075"/>
            <a:ext cx="11196782" cy="61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4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B9805-2434-2CB9-859D-B494710E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1464290"/>
            <a:ext cx="9494982" cy="39294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22C8CF-0984-2327-063C-F228A4D8DA6B}"/>
              </a:ext>
            </a:extLst>
          </p:cNvPr>
          <p:cNvSpPr/>
          <p:nvPr/>
        </p:nvSpPr>
        <p:spPr>
          <a:xfrm>
            <a:off x="1348509" y="2276303"/>
            <a:ext cx="9696862" cy="115269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1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718058" y="2659559"/>
            <a:ext cx="2755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064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CONCLUSION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BDDC0-A6B0-5E43-243E-CEEFEDC2D599}"/>
                  </a:ext>
                </a:extLst>
              </p:cNvPr>
              <p:cNvSpPr txBox="1"/>
              <p:nvPr/>
            </p:nvSpPr>
            <p:spPr>
              <a:xfrm>
                <a:off x="1986300" y="1323911"/>
                <a:ext cx="6093912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𝐴𝑈𝐷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ko-KR" altLang="en-US" sz="2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BDDC0-A6B0-5E43-243E-CEEFEDC2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00" y="1323911"/>
                <a:ext cx="6093912" cy="988989"/>
              </a:xfrm>
              <a:prstGeom prst="rect">
                <a:avLst/>
              </a:prstGeom>
              <a:blipFill>
                <a:blip r:embed="rId2"/>
                <a:stretch>
                  <a:fillRect r="-19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D412AE0-C991-7119-7518-623769CF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" b="49110"/>
          <a:stretch/>
        </p:blipFill>
        <p:spPr>
          <a:xfrm>
            <a:off x="1348509" y="4222098"/>
            <a:ext cx="9494982" cy="1990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BC058E-00F7-CEFB-49F7-1641EF9E7542}"/>
                  </a:ext>
                </a:extLst>
              </p:cNvPr>
              <p:cNvSpPr txBox="1"/>
              <p:nvPr/>
            </p:nvSpPr>
            <p:spPr>
              <a:xfrm>
                <a:off x="3359903" y="2943109"/>
                <a:ext cx="609391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𝑝𝑟𝑒𝑑𝑖𝑐𝑡𝑖𝑜𝑛</m:t>
                        </m:r>
                      </m:sub>
                    </m:sSub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∈[0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1]</m:t>
                    </m:r>
                  </m:oMath>
                </a14:m>
                <a:r>
                  <a:rPr lang="en-US" altLang="ko-KR" sz="2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BC058E-00F7-CEFB-49F7-1641EF9E7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03" y="2943109"/>
                <a:ext cx="6093912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7DB8A-5DE2-E792-FDD0-80DA9E065D6D}"/>
                  </a:ext>
                </a:extLst>
              </p:cNvPr>
              <p:cNvSpPr txBox="1"/>
              <p:nvPr/>
            </p:nvSpPr>
            <p:spPr>
              <a:xfrm>
                <a:off x="5259444" y="3498384"/>
                <a:ext cx="16731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𝒗𝒊𝒔𝒊𝒃𝒍𝒆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7DB8A-5DE2-E792-FDD0-80DA9E06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44" y="3498384"/>
                <a:ext cx="16731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689A7-0E70-303A-5901-55704EC7DE93}"/>
              </a:ext>
            </a:extLst>
          </p:cNvPr>
          <p:cNvSpPr/>
          <p:nvPr/>
        </p:nvSpPr>
        <p:spPr>
          <a:xfrm>
            <a:off x="1389511" y="3054453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17052-BCB1-39C6-F091-0170B38E5B60}"/>
              </a:ext>
            </a:extLst>
          </p:cNvPr>
          <p:cNvSpPr txBox="1"/>
          <p:nvPr/>
        </p:nvSpPr>
        <p:spPr>
          <a:xfrm>
            <a:off x="3954872" y="5375740"/>
            <a:ext cx="4774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&amp; Optimization Process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6CE8C-AF6C-B92F-93C9-376A6E1FF8E0}"/>
              </a:ext>
            </a:extLst>
          </p:cNvPr>
          <p:cNvSpPr/>
          <p:nvPr/>
        </p:nvSpPr>
        <p:spPr>
          <a:xfrm>
            <a:off x="1389511" y="4888858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847771" y="1727132"/>
            <a:ext cx="2632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Effect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8864C4-CA6E-018A-6194-539A7272FA5D}"/>
              </a:ext>
            </a:extLst>
          </p:cNvPr>
          <p:cNvSpPr/>
          <p:nvPr/>
        </p:nvSpPr>
        <p:spPr>
          <a:xfrm>
            <a:off x="1393478" y="1220650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2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F17021-B0CF-F09B-0DE1-D5898DFE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96"/>
          <a:stretch/>
        </p:blipFill>
        <p:spPr>
          <a:xfrm>
            <a:off x="2830543" y="1804098"/>
            <a:ext cx="6530912" cy="3885255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1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482011" y="905492"/>
            <a:ext cx="368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Effect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0BC4A-4030-6F84-F638-2AE6E9F43C3B}"/>
                  </a:ext>
                </a:extLst>
              </p:cNvPr>
              <p:cNvSpPr txBox="1"/>
              <p:nvPr/>
            </p:nvSpPr>
            <p:spPr>
              <a:xfrm>
                <a:off x="581025" y="5981740"/>
                <a:ext cx="11029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𝑛𝑒𝑡𝑤𝑜𝑟𝑘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𝑣𝑖𝑑𝑒𝑜𝑐𝑜𝑚𝑝𝑙𝑒𝑡𝑒𝑠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𝑠𝑜𝑐𝑖𝑎𝑙𝑙𝑖𝑘𝑒𝑠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𝑠𝑜𝑐𝑖𝑎𝑙𝑠h𝑎𝑟𝑒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0BC4A-4030-6F84-F638-2AE6E9F4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5981740"/>
                <a:ext cx="1102994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C3E2B-F90C-F1F9-46A0-EE0972407137}"/>
              </a:ext>
            </a:extLst>
          </p:cNvPr>
          <p:cNvSpPr txBox="1"/>
          <p:nvPr/>
        </p:nvSpPr>
        <p:spPr>
          <a:xfrm>
            <a:off x="987552" y="4621693"/>
            <a:ext cx="10692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aximize the marketing effect from the optimal bid strategy.</a:t>
            </a:r>
          </a:p>
          <a:p>
            <a:endParaRPr lang="ko-KR" altLang="en-US" sz="2000" dirty="0"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39D86-E692-AFD6-147D-125BBB6C24DE}"/>
              </a:ext>
            </a:extLst>
          </p:cNvPr>
          <p:cNvSpPr txBox="1"/>
          <p:nvPr/>
        </p:nvSpPr>
        <p:spPr>
          <a:xfrm>
            <a:off x="987552" y="2997189"/>
            <a:ext cx="10960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Optimally allocate this budget across three digital channels (search, programmatic, social)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five audience types to maximize campaign returns?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44A4A-BAB9-1449-95F0-4509C4F4B54B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52699821-D701-6E4F-82A2-691A2260DE6C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4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2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039043" y="1593499"/>
            <a:ext cx="5127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Return Effect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CA517-6594-97C5-BD05-F45236A9E68A}"/>
                  </a:ext>
                </a:extLst>
              </p:cNvPr>
              <p:cNvSpPr txBox="1"/>
              <p:nvPr/>
            </p:nvSpPr>
            <p:spPr>
              <a:xfrm>
                <a:off x="350375" y="3118557"/>
                <a:ext cx="11870108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𝑣𝑖𝑠𝑖𝑏𝑙𝑒</m:t>
                        </m:r>
                      </m:sub>
                    </m:sSub>
                    <m:r>
                      <a:rPr lang="ko-KR" altLang="en-US" sz="25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𝑤𝑒𝑏𝑣𝑖𝑠𝑖𝑡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𝑐𝑜𝑙𝑙𝑎𝑡𝑒𝑟𝑖𝑎𝑙𝑣𝑖𝑒𝑤</m:t>
                    </m:r>
                  </m:oMath>
                </a14:m>
                <a:r>
                  <a:rPr lang="ko-KR" altLang="en-US" sz="25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5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𝑝𝑟𝑜𝑑𝑢𝑐𝑡𝑣𝑖𝑒𝑤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𝑓𝑜𝑟𝑚𝑐𝑜𝑚𝑝𝑙𝑒𝑡𝑒</m:t>
                    </m:r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CA517-6594-97C5-BD05-F45236A9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5" y="3118557"/>
                <a:ext cx="118701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798C-497F-6AB9-46E0-8048967D7381}"/>
                  </a:ext>
                </a:extLst>
              </p:cNvPr>
              <p:cNvSpPr txBox="1"/>
              <p:nvPr/>
            </p:nvSpPr>
            <p:spPr>
              <a:xfrm>
                <a:off x="2813237" y="3925338"/>
                <a:ext cx="60982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798C-497F-6AB9-46E0-8048967D7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7" y="3925338"/>
                <a:ext cx="6098240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720951F-80FE-2F1A-55DE-68E47AA84694}"/>
              </a:ext>
            </a:extLst>
          </p:cNvPr>
          <p:cNvSpPr/>
          <p:nvPr/>
        </p:nvSpPr>
        <p:spPr>
          <a:xfrm>
            <a:off x="1668741" y="3056216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1567D-6B03-9ECF-AE83-386535542078}"/>
              </a:ext>
            </a:extLst>
          </p:cNvPr>
          <p:cNvSpPr/>
          <p:nvPr/>
        </p:nvSpPr>
        <p:spPr>
          <a:xfrm>
            <a:off x="9358532" y="3056215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05428-C43F-9CD8-C3E7-1630C5DBAB8B}"/>
              </a:ext>
            </a:extLst>
          </p:cNvPr>
          <p:cNvSpPr/>
          <p:nvPr/>
        </p:nvSpPr>
        <p:spPr>
          <a:xfrm>
            <a:off x="6733548" y="3107333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F5476-574C-5DCD-96CA-A448168D8A25}"/>
              </a:ext>
            </a:extLst>
          </p:cNvPr>
          <p:cNvSpPr/>
          <p:nvPr/>
        </p:nvSpPr>
        <p:spPr>
          <a:xfrm>
            <a:off x="3766733" y="3062130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8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3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4429D-3D42-B4CA-C1CF-96A78BC349B9}"/>
              </a:ext>
            </a:extLst>
          </p:cNvPr>
          <p:cNvGrpSpPr/>
          <p:nvPr/>
        </p:nvGrpSpPr>
        <p:grpSpPr>
          <a:xfrm>
            <a:off x="1275207" y="1982768"/>
            <a:ext cx="9412977" cy="1581931"/>
            <a:chOff x="1275207" y="2054208"/>
            <a:chExt cx="9412977" cy="15819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17347-CD5E-CC3B-D562-B4729E7A8122}"/>
                </a:ext>
              </a:extLst>
            </p:cNvPr>
            <p:cNvSpPr txBox="1"/>
            <p:nvPr/>
          </p:nvSpPr>
          <p:spPr>
            <a:xfrm>
              <a:off x="1668332" y="2385855"/>
              <a:ext cx="48826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0F3256-BEAE-3D91-B8AD-1C6699C1F354}"/>
                </a:ext>
              </a:extLst>
            </p:cNvPr>
            <p:cNvSpPr txBox="1"/>
            <p:nvPr/>
          </p:nvSpPr>
          <p:spPr>
            <a:xfrm>
              <a:off x="7305226" y="2385854"/>
              <a:ext cx="31103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6186E3B-9763-14E8-EE2E-180BFAAAA940}"/>
                </a:ext>
              </a:extLst>
            </p:cNvPr>
            <p:cNvSpPr/>
            <p:nvPr/>
          </p:nvSpPr>
          <p:spPr>
            <a:xfrm>
              <a:off x="5707986" y="2464710"/>
              <a:ext cx="947484" cy="4886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791CA7-7308-6211-E4D5-30D02A40916F}"/>
                </a:ext>
              </a:extLst>
            </p:cNvPr>
            <p:cNvSpPr/>
            <p:nvPr/>
          </p:nvSpPr>
          <p:spPr>
            <a:xfrm>
              <a:off x="1275207" y="2054208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F18898-8CFB-D782-C98B-EFEA31CE28BA}"/>
              </a:ext>
            </a:extLst>
          </p:cNvPr>
          <p:cNvGrpSpPr/>
          <p:nvPr/>
        </p:nvGrpSpPr>
        <p:grpSpPr>
          <a:xfrm>
            <a:off x="1275207" y="4246164"/>
            <a:ext cx="9412977" cy="1581931"/>
            <a:chOff x="1275207" y="4246164"/>
            <a:chExt cx="9412977" cy="15819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51C2-B3CF-472C-9A52-163501EC1A04}"/>
                </a:ext>
              </a:extLst>
            </p:cNvPr>
            <p:cNvSpPr txBox="1"/>
            <p:nvPr/>
          </p:nvSpPr>
          <p:spPr>
            <a:xfrm>
              <a:off x="1668332" y="4577811"/>
              <a:ext cx="48826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9ADD3-2200-EDD1-E3E0-122652729708}"/>
                </a:ext>
              </a:extLst>
            </p:cNvPr>
            <p:cNvSpPr txBox="1"/>
            <p:nvPr/>
          </p:nvSpPr>
          <p:spPr>
            <a:xfrm>
              <a:off x="7305226" y="4577810"/>
              <a:ext cx="31103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E93482-1435-1A66-C0CF-7FD238A7FDF7}"/>
                </a:ext>
              </a:extLst>
            </p:cNvPr>
            <p:cNvSpPr/>
            <p:nvPr/>
          </p:nvSpPr>
          <p:spPr>
            <a:xfrm>
              <a:off x="1275207" y="4246164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93A514A0-CF5B-BBAF-735A-804083BA015E}"/>
                </a:ext>
              </a:extLst>
            </p:cNvPr>
            <p:cNvSpPr/>
            <p:nvPr/>
          </p:nvSpPr>
          <p:spPr>
            <a:xfrm>
              <a:off x="5730196" y="4503633"/>
              <a:ext cx="957129" cy="1034042"/>
            </a:xfrm>
            <a:prstGeom prst="mathPlu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1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438460" y="2519346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07678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5">
            <a:extLst>
              <a:ext uri="{FF2B5EF4-FFF2-40B4-BE49-F238E27FC236}">
                <a16:creationId xmlns:a16="http://schemas.microsoft.com/office/drawing/2014/main" id="{B6832E3A-7498-EA6A-B40A-9887664AA9B0}"/>
              </a:ext>
            </a:extLst>
          </p:cNvPr>
          <p:cNvSpPr>
            <a:spLocks/>
          </p:cNvSpPr>
          <p:nvPr/>
        </p:nvSpPr>
        <p:spPr bwMode="auto">
          <a:xfrm rot="7484858" flipH="1">
            <a:off x="5601765" y="111922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89F0433-C263-26C4-B241-1C4C736E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3909"/>
              </p:ext>
            </p:extLst>
          </p:nvPr>
        </p:nvGraphicFramePr>
        <p:xfrm>
          <a:off x="1288288" y="2286481"/>
          <a:ext cx="3566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932298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978869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703979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3357148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Strategy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70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36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741919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E5C54E5-0865-5BB2-3156-8CE314471E15}"/>
              </a:ext>
            </a:extLst>
          </p:cNvPr>
          <p:cNvGrpSpPr/>
          <p:nvPr/>
        </p:nvGrpSpPr>
        <p:grpSpPr>
          <a:xfrm>
            <a:off x="7023974" y="2286481"/>
            <a:ext cx="3170570" cy="914400"/>
            <a:chOff x="1683878" y="4003074"/>
            <a:chExt cx="3170570" cy="914400"/>
          </a:xfrm>
        </p:grpSpPr>
        <p:pic>
          <p:nvPicPr>
            <p:cNvPr id="6" name="Graphic 5" descr="Gavel outline">
              <a:extLst>
                <a:ext uri="{FF2B5EF4-FFF2-40B4-BE49-F238E27FC236}">
                  <a16:creationId xmlns:a16="http://schemas.microsoft.com/office/drawing/2014/main" id="{C6F8FC18-D8DF-6732-713E-E1CFC2E6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3878" y="4003074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FFD12-CB9F-5CD6-1CF9-B3EBFBB6DEC6}"/>
                </a:ext>
              </a:extLst>
            </p:cNvPr>
            <p:cNvSpPr txBox="1"/>
            <p:nvPr/>
          </p:nvSpPr>
          <p:spPr>
            <a:xfrm>
              <a:off x="2685290" y="4275608"/>
              <a:ext cx="216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Ad A won !!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622970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𝑀𝑎𝑟𝑘𝑒𝑡𝑖𝑛𝑔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𝐸𝑓𝑓𝑒𝑐𝑡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622970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00000" r="-406383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037" t="-100000" r="-25370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7445" t="-100000" r="-100000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7445" t="-10000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206897" r="-406383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7037" t="-206897" r="-253704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7445" t="-206897" r="-100000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7445" t="-206897" b="-1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745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Freeform 45">
            <a:extLst>
              <a:ext uri="{FF2B5EF4-FFF2-40B4-BE49-F238E27FC236}">
                <a16:creationId xmlns:a16="http://schemas.microsoft.com/office/drawing/2014/main" id="{0BC53A05-93C5-A8CB-1AB2-59E19A8D2F24}"/>
              </a:ext>
            </a:extLst>
          </p:cNvPr>
          <p:cNvSpPr>
            <a:spLocks/>
          </p:cNvSpPr>
          <p:nvPr/>
        </p:nvSpPr>
        <p:spPr bwMode="auto">
          <a:xfrm rot="14869627" flipH="1">
            <a:off x="9487830" y="283538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5">
            <a:extLst>
              <a:ext uri="{FF2B5EF4-FFF2-40B4-BE49-F238E27FC236}">
                <a16:creationId xmlns:a16="http://schemas.microsoft.com/office/drawing/2014/main" id="{6E87EAB8-F48D-01EA-40F7-0EE01C870CB5}"/>
              </a:ext>
            </a:extLst>
          </p:cNvPr>
          <p:cNvSpPr>
            <a:spLocks/>
          </p:cNvSpPr>
          <p:nvPr/>
        </p:nvSpPr>
        <p:spPr bwMode="auto">
          <a:xfrm rot="20293976" flipH="1">
            <a:off x="1496479" y="3363894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99304-6882-AEB2-20D5-98FCABAB6CD6}"/>
                  </a:ext>
                </a:extLst>
              </p:cNvPr>
              <p:cNvSpPr txBox="1"/>
              <p:nvPr/>
            </p:nvSpPr>
            <p:spPr>
              <a:xfrm>
                <a:off x="3041904" y="5794233"/>
                <a:ext cx="6108192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𝑏𝑖𝑑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699304-6882-AEB2-20D5-98FCABAB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5794233"/>
                <a:ext cx="6108192" cy="764568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6B014F-8073-C391-D7E3-C669522BE1E2}"/>
              </a:ext>
            </a:extLst>
          </p:cNvPr>
          <p:cNvGrpSpPr/>
          <p:nvPr/>
        </p:nvGrpSpPr>
        <p:grpSpPr>
          <a:xfrm>
            <a:off x="3051048" y="865667"/>
            <a:ext cx="6102096" cy="4649880"/>
            <a:chOff x="3051048" y="1081421"/>
            <a:chExt cx="6102096" cy="46498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AA2EC4-BA9A-62BF-9EB4-8BB7E5E0674A}"/>
                </a:ext>
              </a:extLst>
            </p:cNvPr>
            <p:cNvGrpSpPr/>
            <p:nvPr/>
          </p:nvGrpSpPr>
          <p:grpSpPr>
            <a:xfrm>
              <a:off x="3359422" y="1081421"/>
              <a:ext cx="5579706" cy="4649880"/>
              <a:chOff x="3359422" y="1081421"/>
              <a:chExt cx="5579706" cy="46498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5153885-A7A8-3C72-704F-A7AD1351F6CB}"/>
                  </a:ext>
                </a:extLst>
              </p:cNvPr>
              <p:cNvSpPr/>
              <p:nvPr/>
            </p:nvSpPr>
            <p:spPr>
              <a:xfrm>
                <a:off x="3359422" y="1081421"/>
                <a:ext cx="5579706" cy="4649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4346892-7524-D9FE-5F57-A9F3DBBD5A62}"/>
                  </a:ext>
                </a:extLst>
              </p:cNvPr>
              <p:cNvGrpSpPr/>
              <p:nvPr/>
            </p:nvGrpSpPr>
            <p:grpSpPr>
              <a:xfrm>
                <a:off x="4075931" y="1390949"/>
                <a:ext cx="4078397" cy="3423346"/>
                <a:chOff x="2792192" y="1200912"/>
                <a:chExt cx="5098248" cy="4279392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7550995-4768-C014-69FC-827631240FE6}"/>
                    </a:ext>
                  </a:extLst>
                </p:cNvPr>
                <p:cNvCxnSpPr/>
                <p:nvPr/>
              </p:nvCxnSpPr>
              <p:spPr>
                <a:xfrm flipV="1">
                  <a:off x="3989000" y="1432560"/>
                  <a:ext cx="0" cy="35966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C254FDC-3584-BCCF-DFD2-F9EC55DF1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448" y="4815840"/>
                  <a:ext cx="412699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8C6E306-367D-060B-E205-8A4B5A0A8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7896" y="1883664"/>
                  <a:ext cx="2779776" cy="359664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CBDD154-46E6-FE18-BF96-FF3BF6BF0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7896" y="3581400"/>
                  <a:ext cx="3608832" cy="1447800"/>
                </a:xfrm>
                <a:prstGeom prst="line">
                  <a:avLst/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89B2900-3EBA-5966-F315-CA759FCDC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9976" y="1200912"/>
                  <a:ext cx="0" cy="39624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DE9C61D-8F7D-FC75-E42B-F82EBF8588D6}"/>
                    </a:ext>
                  </a:extLst>
                </p:cNvPr>
                <p:cNvSpPr txBox="1"/>
                <p:nvPr/>
              </p:nvSpPr>
              <p:spPr>
                <a:xfrm>
                  <a:off x="4927784" y="2857146"/>
                  <a:ext cx="2145787" cy="46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Budget Limit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BDFB726-045D-CB2C-3C59-DFD17EE010F3}"/>
                    </a:ext>
                  </a:extLst>
                </p:cNvPr>
                <p:cNvSpPr txBox="1"/>
                <p:nvPr/>
              </p:nvSpPr>
              <p:spPr>
                <a:xfrm>
                  <a:off x="2792192" y="1682496"/>
                  <a:ext cx="848111" cy="461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 A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4819F3A-A45A-00A2-AF68-46E78868A951}"/>
                    </a:ext>
                  </a:extLst>
                </p:cNvPr>
                <p:cNvSpPr txBox="1"/>
                <p:nvPr/>
              </p:nvSpPr>
              <p:spPr>
                <a:xfrm>
                  <a:off x="2792192" y="3402092"/>
                  <a:ext cx="848031" cy="4616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 B</a:t>
                  </a: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92ABEF-B78E-F9F7-0BF8-4DE50AD2AAB9}"/>
                  </a:ext>
                </a:extLst>
              </p:cNvPr>
              <p:cNvSpPr/>
              <p:nvPr/>
            </p:nvSpPr>
            <p:spPr>
              <a:xfrm>
                <a:off x="5747509" y="3295327"/>
                <a:ext cx="118589" cy="1385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010ED51-2FD7-65F6-E184-64C98D1E9900}"/>
                  </a:ext>
                </a:extLst>
              </p:cNvPr>
              <p:cNvSpPr/>
              <p:nvPr/>
            </p:nvSpPr>
            <p:spPr>
              <a:xfrm>
                <a:off x="5725024" y="3684247"/>
                <a:ext cx="118589" cy="1385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31ECED9-5F1C-4141-618D-586A01EA53C7}"/>
                  </a:ext>
                </a:extLst>
              </p:cNvPr>
              <p:cNvCxnSpPr>
                <a:cxnSpLocks/>
                <a:stCxn id="27" idx="6"/>
                <a:endCxn id="31" idx="1"/>
              </p:cNvCxnSpPr>
              <p:nvPr/>
            </p:nvCxnSpPr>
            <p:spPr>
              <a:xfrm>
                <a:off x="5866098" y="3364600"/>
                <a:ext cx="579873" cy="76396"/>
              </a:xfrm>
              <a:prstGeom prst="line">
                <a:avLst/>
              </a:prstGeom>
              <a:ln>
                <a:solidFill>
                  <a:srgbClr val="3857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CB49ACD-EA49-FAD8-9A7E-0F5317E9A603}"/>
                  </a:ext>
                </a:extLst>
              </p:cNvPr>
              <p:cNvCxnSpPr>
                <a:cxnSpLocks/>
                <a:stCxn id="28" idx="7"/>
                <a:endCxn id="31" idx="1"/>
              </p:cNvCxnSpPr>
              <p:nvPr/>
            </p:nvCxnSpPr>
            <p:spPr>
              <a:xfrm flipV="1">
                <a:off x="5826246" y="3440996"/>
                <a:ext cx="619725" cy="263541"/>
              </a:xfrm>
              <a:prstGeom prst="line">
                <a:avLst/>
              </a:prstGeom>
              <a:ln>
                <a:solidFill>
                  <a:srgbClr val="38572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775B2E-7208-0D3C-11BE-AB361AC73355}"/>
                  </a:ext>
                </a:extLst>
              </p:cNvPr>
              <p:cNvSpPr txBox="1"/>
              <p:nvPr/>
            </p:nvSpPr>
            <p:spPr>
              <a:xfrm>
                <a:off x="6445971" y="3256330"/>
                <a:ext cx="214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Plan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6A5462-B49D-B887-FD72-A1B07A551CC0}"/>
                    </a:ext>
                  </a:extLst>
                </p:cNvPr>
                <p:cNvSpPr txBox="1"/>
                <p:nvPr/>
              </p:nvSpPr>
              <p:spPr>
                <a:xfrm>
                  <a:off x="3051048" y="4793060"/>
                  <a:ext cx="6102096" cy="764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𝐵𝑢𝑑𝑔𝑒𝑡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76A5462-B49D-B887-FD72-A1B07A551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048" y="4793060"/>
                  <a:ext cx="6102096" cy="764568"/>
                </a:xfrm>
                <a:prstGeom prst="rect">
                  <a:avLst/>
                </a:prstGeom>
                <a:blipFill>
                  <a:blip r:embed="rId6"/>
                  <a:stretch>
                    <a:fillRect t="-12295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02AB5CA-C663-3843-BA51-4F54547E9E59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5" name="직선 연결선 3">
            <a:extLst>
              <a:ext uri="{FF2B5EF4-FFF2-40B4-BE49-F238E27FC236}">
                <a16:creationId xmlns:a16="http://schemas.microsoft.com/office/drawing/2014/main" id="{F182AF17-0BC9-AE48-B102-0D83A1642BD8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89F0433-C263-26C4-B241-1C4C736E9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04280"/>
              </p:ext>
            </p:extLst>
          </p:nvPr>
        </p:nvGraphicFramePr>
        <p:xfrm>
          <a:off x="1288288" y="2286481"/>
          <a:ext cx="35661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932298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978869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703979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3357148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Strategy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70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36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Display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741919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2E5C54E5-0865-5BB2-3156-8CE314471E15}"/>
              </a:ext>
            </a:extLst>
          </p:cNvPr>
          <p:cNvGrpSpPr/>
          <p:nvPr/>
        </p:nvGrpSpPr>
        <p:grpSpPr>
          <a:xfrm>
            <a:off x="7023974" y="2286481"/>
            <a:ext cx="3170570" cy="914400"/>
            <a:chOff x="1683878" y="4003074"/>
            <a:chExt cx="3170570" cy="914400"/>
          </a:xfrm>
        </p:grpSpPr>
        <p:pic>
          <p:nvPicPr>
            <p:cNvPr id="6" name="Graphic 5" descr="Gavel outline">
              <a:extLst>
                <a:ext uri="{FF2B5EF4-FFF2-40B4-BE49-F238E27FC236}">
                  <a16:creationId xmlns:a16="http://schemas.microsoft.com/office/drawing/2014/main" id="{C6F8FC18-D8DF-6732-713E-E1CFC2E6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3878" y="4003074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FFD12-CB9F-5CD6-1CF9-B3EBFBB6DEC6}"/>
                </a:ext>
              </a:extLst>
            </p:cNvPr>
            <p:cNvSpPr txBox="1"/>
            <p:nvPr/>
          </p:nvSpPr>
          <p:spPr>
            <a:xfrm>
              <a:off x="2685290" y="4275608"/>
              <a:ext cx="216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Ad A won !!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3123C-DF4B-54F7-BC39-5783D0260B53}"/>
                  </a:ext>
                </a:extLst>
              </p:cNvPr>
              <p:cNvSpPr txBox="1"/>
              <p:nvPr/>
            </p:nvSpPr>
            <p:spPr>
              <a:xfrm>
                <a:off x="3041904" y="5794233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3123C-DF4B-54F7-BC39-5783D026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5794233"/>
                <a:ext cx="6108192" cy="764825"/>
              </a:xfrm>
              <a:prstGeom prst="rect">
                <a:avLst/>
              </a:prstGeom>
              <a:blipFill>
                <a:blip r:embed="rId4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72641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𝑅𝑒𝑠𝑝𝑜𝑛𝑠𝑒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𝑀𝑎𝑟𝑘𝑒𝑡𝑖𝑛𝑔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𝐸𝑓𝑓𝑒𝑐𝑡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𝐸𝑓𝑓𝑒𝑐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3">
                <a:extLst>
                  <a:ext uri="{FF2B5EF4-FFF2-40B4-BE49-F238E27FC236}">
                    <a16:creationId xmlns:a16="http://schemas.microsoft.com/office/drawing/2014/main" id="{D0EB5A62-2C24-8A5A-FD4B-2028BBF4D9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172641"/>
                  </p:ext>
                </p:extLst>
              </p:nvPr>
            </p:nvGraphicFramePr>
            <p:xfrm>
              <a:off x="3041904" y="3620440"/>
              <a:ext cx="6035040" cy="1752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88720">
                      <a:extLst>
                        <a:ext uri="{9D8B030D-6E8A-4147-A177-3AD203B41FA5}">
                          <a16:colId xmlns:a16="http://schemas.microsoft.com/office/drawing/2014/main" val="188109171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854485402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3335866401"/>
                        </a:ext>
                      </a:extLst>
                    </a:gridCol>
                    <a:gridCol w="1737360">
                      <a:extLst>
                        <a:ext uri="{9D8B030D-6E8A-4147-A177-3AD203B41FA5}">
                          <a16:colId xmlns:a16="http://schemas.microsoft.com/office/drawing/2014/main" val="744943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Winning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Ad Effect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User Response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6103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0000" r="-406383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7037" t="-100000" r="-25370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445" t="-100000" r="-100000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7445" t="-100000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458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06897" r="-406383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7037" t="-206897" r="-253704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47445" t="-206897" r="-100000" b="-1758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7445" t="-206897" b="-1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671179"/>
                      </a:ext>
                    </a:extLst>
                  </a:tr>
                  <a:tr h="6400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745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77316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reeform 45">
            <a:extLst>
              <a:ext uri="{FF2B5EF4-FFF2-40B4-BE49-F238E27FC236}">
                <a16:creationId xmlns:a16="http://schemas.microsoft.com/office/drawing/2014/main" id="{0D937EA5-14A6-E1DE-3E63-C95C30BB817F}"/>
              </a:ext>
            </a:extLst>
          </p:cNvPr>
          <p:cNvSpPr>
            <a:spLocks/>
          </p:cNvSpPr>
          <p:nvPr/>
        </p:nvSpPr>
        <p:spPr bwMode="auto">
          <a:xfrm rot="7484858" flipH="1">
            <a:off x="5601765" y="111922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5EA67E2D-EAEE-8EE7-D67A-52374154311F}"/>
              </a:ext>
            </a:extLst>
          </p:cNvPr>
          <p:cNvSpPr>
            <a:spLocks/>
          </p:cNvSpPr>
          <p:nvPr/>
        </p:nvSpPr>
        <p:spPr bwMode="auto">
          <a:xfrm rot="14869627" flipH="1">
            <a:off x="9487830" y="2835380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BAF28B61-C0E2-ADAA-8F7B-407FF7F15DEF}"/>
              </a:ext>
            </a:extLst>
          </p:cNvPr>
          <p:cNvSpPr>
            <a:spLocks/>
          </p:cNvSpPr>
          <p:nvPr/>
        </p:nvSpPr>
        <p:spPr bwMode="auto">
          <a:xfrm rot="20293976" flipH="1">
            <a:off x="1496479" y="3363894"/>
            <a:ext cx="1095020" cy="1927371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5EA63B-7A20-6143-A634-43746A5ACE5D}"/>
              </a:ext>
            </a:extLst>
          </p:cNvPr>
          <p:cNvCxnSpPr/>
          <p:nvPr/>
        </p:nvCxnSpPr>
        <p:spPr>
          <a:xfrm>
            <a:off x="4952144" y="3976099"/>
            <a:ext cx="636998" cy="181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DEA4E2-7065-DD45-8ECF-853D62A686F1}"/>
              </a:ext>
            </a:extLst>
          </p:cNvPr>
          <p:cNvCxnSpPr/>
          <p:nvPr/>
        </p:nvCxnSpPr>
        <p:spPr>
          <a:xfrm>
            <a:off x="6414122" y="4032491"/>
            <a:ext cx="636998" cy="181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18FBAB-9408-694B-A3A5-696B9A7A0E74}"/>
              </a:ext>
            </a:extLst>
          </p:cNvPr>
          <p:cNvCxnSpPr>
            <a:cxnSpLocks/>
          </p:cNvCxnSpPr>
          <p:nvPr/>
        </p:nvCxnSpPr>
        <p:spPr>
          <a:xfrm>
            <a:off x="8243299" y="4032491"/>
            <a:ext cx="0" cy="1878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6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2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9A07EE-BDFB-1D45-8DD6-0452E4C839C9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D658781B-ECC4-684C-9BF4-5592AAD093EE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4A809C-0C3D-EF4B-8326-B9B921856DBC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D6784671-9AF9-704F-9076-0A2BC6C3B62C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2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7FE4CF-3FBA-834C-BB71-90EF3747BD0F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15F3658C-6FE5-C741-BE4E-161A16178887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7876432" y="2905259"/>
            <a:ext cx="3559354" cy="1886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36820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36820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F69D41-3B9F-DE91-EF4A-4F089EA296AC}"/>
              </a:ext>
            </a:extLst>
          </p:cNvPr>
          <p:cNvCxnSpPr/>
          <p:nvPr/>
        </p:nvCxnSpPr>
        <p:spPr>
          <a:xfrm>
            <a:off x="8164286" y="2257992"/>
            <a:ext cx="513184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B74D46-A63E-124A-AFB1-9D9CCCA367E5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167B3496-EE98-2245-ABCA-371A70664193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1400482" y="2872796"/>
            <a:ext cx="5760721" cy="137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51322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51322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52444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52444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5078963" y="2251771"/>
            <a:ext cx="2832194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844</Words>
  <Application>Microsoft Macintosh PowerPoint</Application>
  <PresentationFormat>Widescreen</PresentationFormat>
  <Paragraphs>270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KoPubWorld돋움체_Pro Light</vt:lpstr>
      <vt:lpstr>KoPub돋움체 Bold</vt:lpstr>
      <vt:lpstr>맑은 고딕</vt:lpstr>
      <vt:lpstr>Arial</vt:lpstr>
      <vt:lpstr>Cambria Math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Yuna</dc:creator>
  <cp:lastModifiedBy>Han, Changhee</cp:lastModifiedBy>
  <cp:revision>140</cp:revision>
  <dcterms:created xsi:type="dcterms:W3CDTF">2023-03-21T06:17:41Z</dcterms:created>
  <dcterms:modified xsi:type="dcterms:W3CDTF">2023-03-23T02:45:52Z</dcterms:modified>
</cp:coreProperties>
</file>