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81" d="100"/>
          <a:sy n="81" d="100"/>
        </p:scale>
        <p:origin x="-216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062" y="621324"/>
            <a:ext cx="10464800" cy="2525103"/>
          </a:xfrm>
        </p:spPr>
        <p:txBody>
          <a:bodyPr>
            <a:normAutofit/>
          </a:bodyPr>
          <a:lstStyle/>
          <a:p>
            <a:r>
              <a:rPr lang="en-US" sz="4400" dirty="0"/>
              <a:t>Developing a CNN for MNIST handwritten digit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2646" y="3747911"/>
            <a:ext cx="6832966" cy="1467556"/>
          </a:xfrm>
        </p:spPr>
        <p:txBody>
          <a:bodyPr>
            <a:normAutofit/>
          </a:bodyPr>
          <a:lstStyle/>
          <a:p>
            <a:r>
              <a:rPr lang="en-US" dirty="0"/>
              <a:t>By:   Anurag </a:t>
            </a:r>
            <a:r>
              <a:rPr lang="en-US" dirty="0" err="1"/>
              <a:t>Tripathi</a:t>
            </a:r>
            <a:r>
              <a:rPr lang="en-US" dirty="0"/>
              <a:t> (A12405117001)</a:t>
            </a:r>
          </a:p>
        </p:txBody>
      </p:sp>
    </p:spTree>
    <p:extLst>
      <p:ext uri="{BB962C8B-B14F-4D97-AF65-F5344CB8AC3E}">
        <p14:creationId xmlns:p14="http://schemas.microsoft.com/office/powerpoint/2010/main" val="41034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97877"/>
            <a:ext cx="10972800" cy="5879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u="sng" dirty="0"/>
              <a:t>Evaluate Model</a:t>
            </a:r>
          </a:p>
          <a:p>
            <a:pPr marL="0" indent="0">
              <a:buNone/>
            </a:pPr>
            <a:r>
              <a:rPr lang="en-US" dirty="0"/>
              <a:t>After the model is defined, we need to evaluate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6" y="1711569"/>
            <a:ext cx="8029575" cy="48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6154"/>
            <a:ext cx="10972800" cy="589084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u="sng" dirty="0"/>
              <a:t>Present Result</a:t>
            </a:r>
          </a:p>
          <a:p>
            <a:pPr marL="0" indent="0">
              <a:buNone/>
            </a:pPr>
            <a:r>
              <a:rPr lang="en-US" dirty="0"/>
              <a:t>Once the model has been evaluated, we can present the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2" y="1817078"/>
            <a:ext cx="6453394" cy="45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00" y="276576"/>
            <a:ext cx="8534400" cy="150706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00" y="1930401"/>
            <a:ext cx="8534400" cy="421075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Convolutional Neural Network (CNN)</a:t>
            </a:r>
          </a:p>
          <a:p>
            <a:pPr marL="457200" indent="-457200">
              <a:buAutoNum type="arabicPeriod"/>
            </a:pPr>
            <a:r>
              <a:rPr lang="en-US" dirty="0"/>
              <a:t>MNIST</a:t>
            </a:r>
          </a:p>
          <a:p>
            <a:pPr marL="457200" indent="-457200">
              <a:buAutoNum type="arabicPeriod"/>
            </a:pPr>
            <a:r>
              <a:rPr lang="en-US" dirty="0"/>
              <a:t>Deep Learning</a:t>
            </a:r>
          </a:p>
          <a:p>
            <a:pPr marL="457200" indent="-457200">
              <a:buAutoNum type="arabicPeriod"/>
            </a:pPr>
            <a:r>
              <a:rPr lang="en-US" dirty="0"/>
              <a:t>Image Classification</a:t>
            </a:r>
          </a:p>
          <a:p>
            <a:pPr marL="457200" indent="-457200">
              <a:buAutoNum type="arabicPeriod"/>
            </a:pPr>
            <a:r>
              <a:rPr lang="en-US" dirty="0"/>
              <a:t>Introduction: MNIST Handwritten Digit Classification Dataset</a:t>
            </a:r>
          </a:p>
          <a:p>
            <a:pPr marL="457200" indent="-457200">
              <a:buAutoNum type="arabicPeriod"/>
            </a:pPr>
            <a:r>
              <a:rPr lang="en-US" dirty="0"/>
              <a:t>Steps to Develop a Baseline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3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282222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1998134"/>
            <a:ext cx="9678987" cy="427849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convolutional neural network</a:t>
            </a:r>
            <a:r>
              <a:rPr lang="en-US" dirty="0"/>
              <a:t> (</a:t>
            </a:r>
            <a:r>
              <a:rPr lang="en-US" b="1" dirty="0"/>
              <a:t>CNN</a:t>
            </a:r>
            <a:r>
              <a:rPr lang="en-US" dirty="0"/>
              <a:t>, or </a:t>
            </a:r>
            <a:r>
              <a:rPr lang="en-US" b="1" dirty="0" err="1"/>
              <a:t>ConvNet</a:t>
            </a:r>
            <a:r>
              <a:rPr lang="en-US" dirty="0"/>
              <a:t>) is a class of deep neural networks, most commonly applied to analyzing visual imagery.</a:t>
            </a:r>
          </a:p>
          <a:p>
            <a:r>
              <a:rPr lang="en-US" dirty="0"/>
              <a:t>It is a Deep Learning algorithm which can take in an input image, assign importance (learnable weights and biases) to various aspects/objects in the image and be able to differentiate one from the other.</a:t>
            </a:r>
          </a:p>
          <a:p>
            <a:r>
              <a:rPr lang="en-US" dirty="0"/>
              <a:t>The pre-processing required in a CNN is much lower as compared to other classification algorithms. While in primitive methods filters are hand-engineered, with enough training, CNN have the ability to learn these characteristics.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6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7" y="287865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MIXED NATIONAL Institute of Standards and technology (MNIST)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58" y="1995312"/>
            <a:ext cx="9859610" cy="447322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MNIST database</a:t>
            </a:r>
            <a:r>
              <a:rPr lang="en-US" dirty="0"/>
              <a:t> is a large database of handwritten digits that is commonly used for training various image processing systems.</a:t>
            </a:r>
          </a:p>
          <a:p>
            <a:r>
              <a:rPr lang="en-US" dirty="0"/>
              <a:t>The database is also widely used for training and testing in the field of machine learning.</a:t>
            </a:r>
          </a:p>
          <a:p>
            <a:r>
              <a:rPr lang="en-US" dirty="0"/>
              <a:t>The MNIST database contains 60,000 training images and 10,000 testing images.</a:t>
            </a:r>
          </a:p>
          <a:p>
            <a:pPr fontAlgn="base"/>
            <a:r>
              <a:rPr lang="en-US" dirty="0"/>
              <a:t>The dataset consists of pair, “handwritten digit image” and “label”. Digit ranges from 0 to 9, meaning 10 patterns in total.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5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2043"/>
            <a:ext cx="8534400" cy="1507067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43289"/>
            <a:ext cx="9114544" cy="4368801"/>
          </a:xfrm>
        </p:spPr>
        <p:txBody>
          <a:bodyPr/>
          <a:lstStyle/>
          <a:p>
            <a:r>
              <a:rPr lang="en-US" dirty="0"/>
              <a:t>Deep learning is an artificial intelligence function that imitates the workings of the human brain in processing data and creating patterns for use in decision making.</a:t>
            </a:r>
          </a:p>
          <a:p>
            <a:r>
              <a:rPr lang="en-US" dirty="0"/>
              <a:t>Deep learning is a subset of machine learning in artificial intelligence (AI) that has capability of learning unsupervised form of data that is unstructured or unlabeled.</a:t>
            </a:r>
          </a:p>
          <a:p>
            <a:r>
              <a:rPr lang="en-US" dirty="0"/>
              <a:t> Also known as deep neural learning or deep neural network.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431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dirty="0"/>
              <a:t>Introduction: MNIST Handwritten Digit Classification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20710"/>
            <a:ext cx="9216144" cy="361526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It is a dataset of 60,000 small square 28×28 pixel grayscale images of handwritten single digits between 0 and 9.</a:t>
            </a:r>
          </a:p>
          <a:p>
            <a:pPr fontAlgn="base"/>
            <a:r>
              <a:rPr lang="en-US" dirty="0"/>
              <a:t>The task is to classify a given image of a handwritten digit into one of 10 classes representing integer values from 0 to 9, inclusively.</a:t>
            </a:r>
          </a:p>
          <a:p>
            <a:r>
              <a:rPr lang="en-US" dirty="0"/>
              <a:t>It is a widely used and deeply understood dataset and, for the most part, is “</a:t>
            </a:r>
            <a:r>
              <a:rPr lang="en-US" i="1" dirty="0"/>
              <a:t>solved</a:t>
            </a:r>
            <a:r>
              <a:rPr lang="en-US" dirty="0"/>
              <a:t>.” Top-performing models are deep learning convolutional neural networks that achieve a classification accuracy of above 99%, with an error rate between 0.4 %and 0.2% on the hold out test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0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7570"/>
            <a:ext cx="8534400" cy="1720252"/>
          </a:xfrm>
        </p:spPr>
        <p:txBody>
          <a:bodyPr>
            <a:normAutofit/>
          </a:bodyPr>
          <a:lstStyle/>
          <a:p>
            <a:r>
              <a:rPr lang="en-US" sz="3200" dirty="0"/>
              <a:t>Steps to Develop a 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65385"/>
            <a:ext cx="8534400" cy="394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u="sng" dirty="0"/>
              <a:t>Load Data Set</a:t>
            </a:r>
          </a:p>
          <a:p>
            <a:pPr marL="0" indent="0">
              <a:buNone/>
            </a:pPr>
            <a:r>
              <a:rPr lang="en-US" dirty="0"/>
              <a:t>We can load the images and reshape the data arrays to have a single color channel and use a one hot encoding for the class element of each sample, transforming the integer into a 10 element binary vector with a 1 for the index of the class value, and 0 values for all other classes.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5" y="4121152"/>
            <a:ext cx="5827236" cy="25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238721" cy="5985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u="sng" dirty="0"/>
              <a:t>Prepare Pixel Data </a:t>
            </a:r>
          </a:p>
          <a:p>
            <a:pPr marL="0" indent="0">
              <a:buNone/>
            </a:pPr>
            <a:r>
              <a:rPr lang="en-US" dirty="0"/>
              <a:t>The pixel values for each image in the dataset are unsigned integers in the range between black and white, or 0 and 255 and we some scaling will be required. A good starting point is to normalize the pixel values of grayscale images, e.g. rescale them to the range [0,1]. This involves first converting the data type from unsigned integers to floats, then dividing the pixel values by the maximum value. The </a:t>
            </a:r>
            <a:r>
              <a:rPr lang="en-US" i="1" dirty="0" err="1"/>
              <a:t>prep_pixels</a:t>
            </a:r>
            <a:r>
              <a:rPr lang="en-US" i="1" dirty="0"/>
              <a:t>()</a:t>
            </a:r>
            <a:r>
              <a:rPr lang="en-US" dirty="0"/>
              <a:t> function below implements these behaviors and is provided with the pixel values for both the train and test datasets that will need to be scaled.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79" y="4130498"/>
            <a:ext cx="6175022" cy="25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077626" cy="3615267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u="sng" dirty="0"/>
              <a:t>Define Model</a:t>
            </a:r>
          </a:p>
          <a:p>
            <a:pPr marL="0" indent="0">
              <a:buNone/>
            </a:pPr>
            <a:r>
              <a:rPr lang="en-US" dirty="0"/>
              <a:t>Then comes the next task to define the model. All layers will use the </a:t>
            </a:r>
            <a:r>
              <a:rPr lang="en-US" dirty="0" err="1"/>
              <a:t>ReLU</a:t>
            </a:r>
            <a:r>
              <a:rPr lang="en-US" dirty="0"/>
              <a:t> activation function and the He weight initialization scheme, both best practices. </a:t>
            </a:r>
            <a:r>
              <a:rPr lang="en-US" dirty="0" err="1"/>
              <a:t>ReLU</a:t>
            </a:r>
            <a:r>
              <a:rPr lang="en-US" dirty="0"/>
              <a:t> stands for Rectified Linear Unit, and is a type of activation function. Mathematically, it is defined as  y</a:t>
            </a:r>
            <a:r>
              <a:rPr lang="en-US" i="1" dirty="0"/>
              <a:t> = max(0, x)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7" y="2938664"/>
            <a:ext cx="3859530" cy="3661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9" y="2854412"/>
            <a:ext cx="7679248" cy="38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5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</TotalTime>
  <Words>433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Developing a CNN for MNIST handwritten digit classification</vt:lpstr>
      <vt:lpstr>Contents</vt:lpstr>
      <vt:lpstr>Convolutional Neural Network (CNN)</vt:lpstr>
      <vt:lpstr>MIXED NATIONAL Institute of Standards and technology (MNIST)</vt:lpstr>
      <vt:lpstr>Deep learning</vt:lpstr>
      <vt:lpstr>Introduction: MNIST Handwritten Digit Classification Dataset</vt:lpstr>
      <vt:lpstr>Steps to Develop a Baseline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CNN for MNIST handwritten digit classification</dc:title>
  <dc:creator>Lenovo</dc:creator>
  <cp:lastModifiedBy>nowitsanurag@gmail.com</cp:lastModifiedBy>
  <cp:revision>15</cp:revision>
  <dcterms:created xsi:type="dcterms:W3CDTF">2019-10-14T15:10:40Z</dcterms:created>
  <dcterms:modified xsi:type="dcterms:W3CDTF">2022-10-18T15:23:27Z</dcterms:modified>
</cp:coreProperties>
</file>