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4" r:id="rId2"/>
    <p:sldId id="303" r:id="rId3"/>
    <p:sldId id="308" r:id="rId4"/>
    <p:sldId id="310" r:id="rId5"/>
    <p:sldId id="323" r:id="rId6"/>
    <p:sldId id="311" r:id="rId7"/>
    <p:sldId id="313" r:id="rId8"/>
    <p:sldId id="312" r:id="rId9"/>
    <p:sldId id="324" r:id="rId10"/>
    <p:sldId id="314" r:id="rId11"/>
    <p:sldId id="315" r:id="rId12"/>
    <p:sldId id="325" r:id="rId13"/>
    <p:sldId id="317" r:id="rId14"/>
    <p:sldId id="318" r:id="rId15"/>
    <p:sldId id="319" r:id="rId16"/>
    <p:sldId id="326" r:id="rId17"/>
    <p:sldId id="328" r:id="rId18"/>
    <p:sldId id="330" r:id="rId19"/>
    <p:sldId id="320" r:id="rId20"/>
    <p:sldId id="321" r:id="rId21"/>
    <p:sldId id="322" r:id="rId22"/>
    <p:sldId id="331" r:id="rId23"/>
  </p:sldIdLst>
  <p:sldSz cx="9144000" cy="6858000" type="screen4x3"/>
  <p:notesSz cx="6858000" cy="9144000"/>
  <p:embeddedFontLst>
    <p:embeddedFont>
      <p:font typeface="배달의민족 주아" panose="02020603020101020101" pitchFamily="18" charset="-127"/>
      <p:regular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young Lee" initials="YL" lastIdx="6" clrIdx="0">
    <p:extLst>
      <p:ext uri="{19B8F6BF-5375-455C-9EA6-DF929625EA0E}">
        <p15:presenceInfo xmlns:p15="http://schemas.microsoft.com/office/powerpoint/2012/main" userId="7c45e96f044054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255"/>
    <a:srgbClr val="2F5B44"/>
    <a:srgbClr val="468966"/>
    <a:srgbClr val="FFF0A5"/>
    <a:srgbClr val="3E7A5B"/>
    <a:srgbClr val="8E2800"/>
    <a:srgbClr val="B64926"/>
    <a:srgbClr val="FFA219"/>
    <a:srgbClr val="FFB03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26" autoAdjust="0"/>
    <p:restoredTop sz="96433" autoAdjust="0"/>
  </p:normalViewPr>
  <p:slideViewPr>
    <p:cSldViewPr snapToGrid="0" showGuides="1">
      <p:cViewPr varScale="1">
        <p:scale>
          <a:sx n="89" d="100"/>
          <a:sy n="89" d="100"/>
        </p:scale>
        <p:origin x="725" y="67"/>
      </p:cViewPr>
      <p:guideLst>
        <p:guide orient="horz" pos="2160"/>
        <p:guide pos="2880"/>
        <p:guide pos="385"/>
        <p:guide pos="5375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367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EFD-DCCF-4FEA-BEB1-CF06A6891DC7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cover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2253" y="1448925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4800" b="1" dirty="0" smtClean="0">
                <a:solidFill>
                  <a:srgbClr val="2F5B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 어디가</a:t>
            </a:r>
            <a:r>
              <a:rPr lang="en-US" altLang="ko-KR" sz="4800" b="1" dirty="0" smtClean="0">
                <a:solidFill>
                  <a:srgbClr val="2F5B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32252" y="2153988"/>
            <a:ext cx="5061181" cy="4295503"/>
            <a:chOff x="632252" y="2153988"/>
            <a:chExt cx="5061181" cy="4295503"/>
          </a:xfrm>
        </p:grpSpPr>
        <p:sp>
          <p:nvSpPr>
            <p:cNvPr id="10" name="TextBox 9"/>
            <p:cNvSpPr txBox="1"/>
            <p:nvPr/>
          </p:nvSpPr>
          <p:spPr>
            <a:xfrm>
              <a:off x="632253" y="2153988"/>
              <a:ext cx="5061180" cy="6040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3200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융합소프트웨어 종합설계</a:t>
              </a:r>
              <a:endParaRPr lang="en-US" altLang="ko-KR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72361" y="3018322"/>
              <a:ext cx="1013665" cy="0"/>
            </a:xfrm>
            <a:prstGeom prst="line">
              <a:avLst/>
            </a:prstGeom>
            <a:ln w="76200" cap="rnd">
              <a:solidFill>
                <a:srgbClr val="3A72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32252" y="3433281"/>
              <a:ext cx="3814013" cy="301621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2800" b="1" dirty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 </a:t>
              </a:r>
              <a:r>
                <a:rPr lang="en-US" altLang="ko-KR" sz="2800" b="1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Design</a:t>
              </a:r>
            </a:p>
            <a:p>
              <a:endParaRPr lang="en-US" altLang="ko-KR" sz="2000" dirty="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수학           </a:t>
              </a:r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김현재</a:t>
              </a:r>
            </a:p>
            <a:p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영미어문  </a:t>
              </a:r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이윤영</a:t>
              </a:r>
              <a:endParaRPr lang="en-US" altLang="ko-KR" sz="2000" dirty="0" smtClean="0">
                <a:solidFill>
                  <a:srgbClr val="468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ko-KR" altLang="en-US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en-US" altLang="ko-KR" sz="2800" b="1" dirty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Source </a:t>
              </a:r>
              <a:r>
                <a:rPr lang="en-US" altLang="ko-KR" sz="2800" b="1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Code </a:t>
              </a:r>
              <a:r>
                <a:rPr lang="en-US" altLang="ko-KR" sz="2800" b="1" dirty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Reading</a:t>
              </a:r>
            </a:p>
            <a:p>
              <a:endParaRPr lang="en-US" altLang="ko-KR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2000" dirty="0" err="1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신문방송학</a:t>
              </a:r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</a:t>
              </a:r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 윤재호</a:t>
              </a:r>
              <a:endParaRPr lang="ko-KR" altLang="en-US" sz="2000" dirty="0">
                <a:solidFill>
                  <a:srgbClr val="468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화공생명공학  </a:t>
              </a:r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주은혜</a:t>
              </a:r>
              <a:endParaRPr lang="ko-KR" altLang="en-US" sz="2000" dirty="0">
                <a:solidFill>
                  <a:srgbClr val="468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1427" y="856782"/>
            <a:ext cx="2864310" cy="5291019"/>
            <a:chOff x="5076825" y="2011756"/>
            <a:chExt cx="3216275" cy="5941174"/>
          </a:xfrm>
        </p:grpSpPr>
        <p:grpSp>
          <p:nvGrpSpPr>
            <p:cNvPr id="14" name="Group 13"/>
            <p:cNvGrpSpPr/>
            <p:nvPr/>
          </p:nvGrpSpPr>
          <p:grpSpPr>
            <a:xfrm>
              <a:off x="5076825" y="2011756"/>
              <a:ext cx="3216275" cy="5941174"/>
              <a:chOff x="5076825" y="2011756"/>
              <a:chExt cx="3216275" cy="594117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468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256212" y="2581719"/>
              <a:ext cx="2857500" cy="4343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12" y="1435188"/>
            <a:ext cx="668117" cy="6655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50" y="2502853"/>
            <a:ext cx="2304261" cy="19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445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3750" y="3392280"/>
            <a:ext cx="27051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만들기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7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71632"/>
              </p:ext>
            </p:extLst>
          </p:nvPr>
        </p:nvGraphicFramePr>
        <p:xfrm>
          <a:off x="2037849" y="582250"/>
          <a:ext cx="6889072" cy="54560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92538"/>
                <a:gridCol w="439653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그룹 만들기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시스템 위에 여러 모임 참여자들을 초대하여 오프라인 모임을 추진할 수 있는 공간인 그룹을 만든다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‘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우리 어디가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?’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서비스에 가입을 한 상태이다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Postcondition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만든 그룹이 개설이 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Special Requirement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 초대는 언제든지 이루어 질 수 있어야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5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2930762"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본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유스케이스는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사용자가 그룹 만들기 버튼을 누르면 시작된다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 초대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1.1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그룹 만들기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1.2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사용자의 친구 목록을 출력한다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1.3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초대를 할 사람들을 자신의 친구 목록에서 선택한 후 사용자는 초대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1.4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초대를 수락한 사용자를 그룹의 모임 참여자로 설정한다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그룹 성격 결정하기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1.1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그룹의  이름과 성격을 입력한 후 완료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1.2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그룹 객체를 만든 후 사용자에게 관리자의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flag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을 준다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b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43904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57986"/>
              </p:ext>
            </p:extLst>
          </p:nvPr>
        </p:nvGraphicFramePr>
        <p:xfrm>
          <a:off x="2068246" y="689542"/>
          <a:ext cx="6889072" cy="55925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5182"/>
                <a:gridCol w="5403890"/>
              </a:tblGrid>
              <a:tr h="3199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Alternate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19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84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Use-Case Diagram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750" y="3392280"/>
            <a:ext cx="27051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만들기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750" y="1993065"/>
            <a:ext cx="1541462" cy="657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10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340" t="-1169" r="2755" b="1169"/>
          <a:stretch/>
        </p:blipFill>
        <p:spPr>
          <a:xfrm>
            <a:off x="3798789" y="3001537"/>
            <a:ext cx="508095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3823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3358393" y="318762"/>
            <a:ext cx="2800867" cy="5988540"/>
            <a:chOff x="5076825" y="2011756"/>
            <a:chExt cx="3216275" cy="5941174"/>
          </a:xfrm>
        </p:grpSpPr>
        <p:grpSp>
          <p:nvGrpSpPr>
            <p:cNvPr id="6" name="Group 13"/>
            <p:cNvGrpSpPr/>
            <p:nvPr/>
          </p:nvGrpSpPr>
          <p:grpSpPr>
            <a:xfrm>
              <a:off x="5076825" y="2011756"/>
              <a:ext cx="3216275" cy="5941174"/>
              <a:chOff x="5076825" y="2011756"/>
              <a:chExt cx="3216275" cy="5941175"/>
            </a:xfrm>
          </p:grpSpPr>
          <p:sp>
            <p:nvSpPr>
              <p:cNvPr id="8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468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ounded Rectangle 15"/>
            <p:cNvSpPr/>
            <p:nvPr/>
          </p:nvSpPr>
          <p:spPr>
            <a:xfrm>
              <a:off x="5256212" y="2581719"/>
              <a:ext cx="2857500" cy="43434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24" y="903519"/>
            <a:ext cx="2488487" cy="44239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88" y="908127"/>
            <a:ext cx="2488432" cy="442387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22524" y="3579962"/>
            <a:ext cx="2472491" cy="30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492" y="890921"/>
            <a:ext cx="2488432" cy="442388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3750" y="3392280"/>
            <a:ext cx="27051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만들기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3750" y="1993065"/>
            <a:ext cx="1541462" cy="657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36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79367" y="1086928"/>
            <a:ext cx="723676" cy="25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13" y="884800"/>
            <a:ext cx="2488485" cy="442397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79367" y="4580627"/>
            <a:ext cx="414067" cy="414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708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3750" y="3392280"/>
            <a:ext cx="27051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 선정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7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03857"/>
              </p:ext>
            </p:extLst>
          </p:nvPr>
        </p:nvGraphicFramePr>
        <p:xfrm>
          <a:off x="2037849" y="219955"/>
          <a:ext cx="6889072" cy="64571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92538"/>
                <a:gridCol w="4396534"/>
              </a:tblGrid>
              <a:tr h="2919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장소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선정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64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시스템이 모임 참여자들의 오프라인 모임 장소를 선정해준 후 모임 참여자가 최종 결정을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9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9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참여자가 선호도가 입력되어 있는 상태여야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9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Postcondition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Wingdings" panose="05000000000000000000" pitchFamily="2" charset="2"/>
                        </a:rPr>
                        <a:t>현재 추진중인 모임장소가 결정되었음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b="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9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Special Requirement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8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3396792"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본 </a:t>
                      </a:r>
                      <a:r>
                        <a:rPr lang="ko-KR" altLang="en-US" sz="14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유스케이스는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모임 참여자가 오프라인 모임을 추진 버튼을 누르면 시작된다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추진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1.1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참여자가 오프라인 모임 추진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1.2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참여자가 오프라인 모임의 모임 명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목적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식사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술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놀이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회의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),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모임을 추진할 수 있는 최소 인원과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최대 인원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필수 아님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조사 범위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참가신청 마감일을 입력한다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(A1)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1.3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오프라인 모임 리스트에 새로운 오프라인 모임을 추가한다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1.4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그룹 내에 오프라인 모임에 참여하고 싶은 다른 모임 참여자들은 모임 참가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(A2)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장소 추천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2.1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모임 참가 버튼을 누른 모든 모임 참여자들의 선호도를 불러온다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.(A3)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2.2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모임 참여자들의 선호도를 모두 평균화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2.3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모임 참여자들이 있은 마지막 장소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일정에서 찾음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 기준으로 모임 참여자들의 위치를 평균을 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2.4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있는 지도 정보를 불러오고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참여자들의 평균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선호도는 지도 상에 있는 점수와 곱하고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장소와 사용자들의 평균 지점을 빼서 점수화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동네 구함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2.5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오프라인 모임의 목적에 따라 추천할 종류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예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음식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주류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등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대한 선호도를 평균화 해서 모임 참여자들이 가장 선호하는 종류의 한 항목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예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음식 종류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을 고른 후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2.4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에서 구한 동네에서 그 항목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가게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을 검색한다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2.6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검색된 장소를 지도 상으로 표시해주고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추진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(A4), (A5)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67869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94186"/>
              </p:ext>
            </p:extLst>
          </p:nvPr>
        </p:nvGraphicFramePr>
        <p:xfrm>
          <a:off x="2019086" y="610736"/>
          <a:ext cx="6889072" cy="536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889072"/>
              </a:tblGrid>
              <a:tr h="319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Alternate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42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A1.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시간 추천 사용 여부에서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“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비사용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”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을 눌렀을 경우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Flow 1.2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모임의 날짜와 시작 시간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끝날 시간을 입력을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Flow 1.3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으로 돌아간다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A2.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참여 인원이 모임 참여자가 설정한 인원보다 적을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1.4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오프라인 모임에 참여하는 모든 모임 참여자들한테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‘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추진 불가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’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라는 메시지를 화면에 출력을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오프라인 모임 추진을 멈춘다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End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A3.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모임 참여자가 선호도 정보를 입력하지 않았을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2.1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선호도 정보를 입력하지 않은 모임 참여자한테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“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정보 입력 필요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＂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라는 메시지를 화면에 출력을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정보 입력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모든 모임 참여자가 정보를 입력을 한 후 저장을 한 후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 2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 돌아간다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A4.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추천할 오프라인 모임의 시간과 장소가 많을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2.6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모임 참여자들에게 선택지를 투표 형식으로 제공한다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End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750" y="3392280"/>
            <a:ext cx="270510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 선정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12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0208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99924"/>
              </p:ext>
            </p:extLst>
          </p:nvPr>
        </p:nvGraphicFramePr>
        <p:xfrm>
          <a:off x="2068246" y="646406"/>
          <a:ext cx="6889072" cy="58125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5182"/>
                <a:gridCol w="5403890"/>
              </a:tblGrid>
              <a:tr h="3199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Alternate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8589"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A6.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시간 추천도 선택했을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2.6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시간 선정 </a:t>
                      </a:r>
                      <a:r>
                        <a:rPr lang="en-US" altLang="ko-KR" sz="14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Usecase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 넘어간다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시간 선정 </a:t>
                      </a:r>
                      <a:r>
                        <a:rPr lang="en-US" altLang="ko-KR" sz="14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Usecase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 끝난 후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 2.6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으로 돌아간다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88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Use-Case Diagram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750" y="3392280"/>
            <a:ext cx="270510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 선정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10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73" y="2929765"/>
            <a:ext cx="4699646" cy="32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393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3358393" y="318762"/>
            <a:ext cx="2800867" cy="5988540"/>
            <a:chOff x="5076825" y="2011756"/>
            <a:chExt cx="3216275" cy="5941174"/>
          </a:xfrm>
        </p:grpSpPr>
        <p:grpSp>
          <p:nvGrpSpPr>
            <p:cNvPr id="6" name="Group 13"/>
            <p:cNvGrpSpPr/>
            <p:nvPr/>
          </p:nvGrpSpPr>
          <p:grpSpPr>
            <a:xfrm>
              <a:off x="5076825" y="2011756"/>
              <a:ext cx="3216275" cy="5941174"/>
              <a:chOff x="5076825" y="2011756"/>
              <a:chExt cx="3216275" cy="5941175"/>
            </a:xfrm>
          </p:grpSpPr>
          <p:sp>
            <p:nvSpPr>
              <p:cNvPr id="8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468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ounded Rectangle 15"/>
            <p:cNvSpPr/>
            <p:nvPr/>
          </p:nvSpPr>
          <p:spPr>
            <a:xfrm>
              <a:off x="5256212" y="2581719"/>
              <a:ext cx="2857500" cy="43434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3750" y="3392280"/>
            <a:ext cx="270510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 선정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19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611" y="893269"/>
            <a:ext cx="2462641" cy="43780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11" y="893268"/>
            <a:ext cx="2462641" cy="437802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611" y="893267"/>
            <a:ext cx="2462641" cy="43780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610" y="893266"/>
            <a:ext cx="2462642" cy="4378030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248562" y="1993065"/>
            <a:ext cx="203200" cy="2032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9348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3750" y="3392280"/>
            <a:ext cx="27051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선정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7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06347"/>
              </p:ext>
            </p:extLst>
          </p:nvPr>
        </p:nvGraphicFramePr>
        <p:xfrm>
          <a:off x="2037849" y="685173"/>
          <a:ext cx="6889072" cy="525040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92538"/>
                <a:gridCol w="4396534"/>
              </a:tblGrid>
              <a:tr h="2919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장소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선정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64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시스템이 모임 참여자들의 오프라인 모임 시간을 선정해준 후 모임 참여자가 최종 결정을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9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9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참여자가 일정이 입력되어 있는 상태여야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9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Postcondition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Wingdings" panose="05000000000000000000" pitchFamily="2" charset="2"/>
                        </a:rPr>
                        <a:t>현재 추진중인 시간이 결정되었음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b="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9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Special Requirement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8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2725135"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본 </a:t>
                      </a:r>
                      <a:r>
                        <a:rPr lang="ko-KR" altLang="en-US" sz="14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유스케이스는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모임 참여자가 오프라인 모임 추진할 때 시간 추천 선택지를 선택하면 시작된다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시간 추천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1.1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모임을 </a:t>
                      </a:r>
                      <a:r>
                        <a:rPr lang="ko-KR" altLang="en-US" sz="14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추친하는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모임 참여자가 오프라인 모임을 추진할 기간을 선택한다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1.2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모임 네 오프라인 모임의 참여를 원하는 모임 참여자들의 일정을 받아와 모임 날짜에서 안 되는 시간을 제외한다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(A1), (A2)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1.3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제외한 나머지들의 시간을 대상으로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 만점 기준으로 점수를 매긴다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1.4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기본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점에서 모임의 성격에 맞는 시간대이면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안 맞는 시간대이면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-1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1.5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모임의 성격에 따라 이어져 있는 시간에 따라 가점과 감점을 부여한다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(+1/-1)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1.6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최종적으로 선택된 날짜에서 가장 높은 점의 시간대를 반환한다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3683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23901"/>
              </p:ext>
            </p:extLst>
          </p:nvPr>
        </p:nvGraphicFramePr>
        <p:xfrm>
          <a:off x="2068246" y="646406"/>
          <a:ext cx="6889072" cy="591481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5182"/>
                <a:gridCol w="5403890"/>
              </a:tblGrid>
              <a:tr h="3199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Alternate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8589"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A1.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모임 참여자가 선호도 정보를 입력하지 않았을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1.2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일정과 입력하지 않은 모임 참여자한테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“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정보 입력 필요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＂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라는 메시지를 화면에 출력을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정보 입력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모든 모임 참여자가 정보를 입력을 한 후 저장을 한 후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 2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 돌아간다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A2.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추천할 오프라인 모임의 시간이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없을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1.2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모임 참여자들에게 일정 수정을 요청한다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참여자들은 자신의 일정을 수정한다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 1.2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돌아간다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3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Use-Case Diagram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750" y="3392280"/>
            <a:ext cx="270510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선정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10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78" y="3939766"/>
            <a:ext cx="3558150" cy="2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219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3750" y="3392280"/>
            <a:ext cx="270510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err="1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히스토리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7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821753"/>
              </p:ext>
            </p:extLst>
          </p:nvPr>
        </p:nvGraphicFramePr>
        <p:xfrm>
          <a:off x="2037849" y="349344"/>
          <a:ext cx="6889072" cy="62468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92538"/>
                <a:gridCol w="439653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</a:t>
                      </a:r>
                      <a:r>
                        <a:rPr lang="ko-KR" altLang="en-US" sz="14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히스토리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관리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참여자가 시스템 위에서 오프라인 모임과 관련된 사진과  평가를 관리한다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오프라인 모임에 참여를 한 상태이다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Postcondition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사용자의 </a:t>
                      </a:r>
                      <a:r>
                        <a:rPr lang="ko-KR" altLang="en-US" sz="14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히스토리를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저장한다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Special Requirement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</a:t>
                      </a:r>
                      <a:r>
                        <a:rPr lang="ko-KR" altLang="en-US" sz="14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히스토리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관리를 언제든지 추가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삭제를 할 수 있다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en-US" altLang="ko-KR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별 점 부여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사진 업로드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한 줄 평 작성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다른 모임 참여자의 </a:t>
                      </a:r>
                      <a:r>
                        <a:rPr lang="ko-KR" altLang="en-US" sz="14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히스토리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구경은 순서와 상관없이 진행이 가능하다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5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3092201"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본 </a:t>
                      </a:r>
                      <a:r>
                        <a:rPr lang="ko-KR" altLang="en-US" sz="14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유스케이스는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사용자가 </a:t>
                      </a:r>
                      <a:r>
                        <a:rPr lang="ko-KR" altLang="en-US" sz="14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히스토리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버튼을 누르면 시작 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만족도 별 점 부여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1.1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빈 별 점 자리를 클릭한다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1.2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오프라인 모임에 대한 만족을 별 점을 터치하여 입력한다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(A1)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1.3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별 점 정보를 저장한다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사진 업로드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2.1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사진 추가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2.2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모임 참여자의 핸드폰의 앨범 접근을 요청한다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2.3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앨범 접근 허용버튼을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(A2)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2.4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자신의 사진 첩에서 사진을 선택한다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2.5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모임 참여자의 사진을 저장한다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(A3)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84040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41075" y="2133000"/>
            <a:ext cx="5141343" cy="2911049"/>
            <a:chOff x="2260825" y="2207628"/>
            <a:chExt cx="5141343" cy="2911049"/>
          </a:xfrm>
        </p:grpSpPr>
        <p:sp>
          <p:nvSpPr>
            <p:cNvPr id="10" name="TextBox 9"/>
            <p:cNvSpPr txBox="1"/>
            <p:nvPr/>
          </p:nvSpPr>
          <p:spPr>
            <a:xfrm>
              <a:off x="4043691" y="2207628"/>
              <a:ext cx="1541462" cy="6575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altLang="ko-KR" sz="6000" spc="-300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60825" y="3641349"/>
              <a:ext cx="5141343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System Use Case Specification </a:t>
              </a:r>
              <a:endParaRPr lang="en-US" altLang="ko-KR" sz="4800" b="1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389379" y="3032184"/>
              <a:ext cx="884237" cy="0"/>
            </a:xfrm>
            <a:prstGeom prst="line">
              <a:avLst/>
            </a:prstGeom>
            <a:ln w="76200" cap="rnd">
              <a:solidFill>
                <a:srgbClr val="3A72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844650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16192"/>
              </p:ext>
            </p:extLst>
          </p:nvPr>
        </p:nvGraphicFramePr>
        <p:xfrm>
          <a:off x="2068246" y="663665"/>
          <a:ext cx="6889072" cy="55578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889072"/>
              </a:tblGrid>
              <a:tr h="319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</a:t>
                      </a:r>
                      <a:endParaRPr lang="ko-KR" altLang="en-US" sz="1800" b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17404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3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오프라인 모임 한 줄 평 작성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3.1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한 줄 평 공간을 클릭한다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3.2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오프라인 모임에 대한 한 줄 평을 작성한 후 저장한다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(A4)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3.2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모임 참여자의 한 줄 평을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저장한다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 startAt="3"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 startAt="3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다른 모임 참여자의 </a:t>
                      </a:r>
                      <a:r>
                        <a:rPr lang="ko-KR" altLang="en-US" sz="14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히스토리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구경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4.1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다른 모임 참여자의  아이콘을 클릭을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4.2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다른 모임 참여자의 별 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사진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한 줄 평을 구경 할 수 있다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Alternate</a:t>
                      </a:r>
                      <a:endParaRPr lang="ko-KR" altLang="en-US" sz="1800" b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2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A1.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별 점을 수정하고 싶을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 1.1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이전에 입력한 내용을 그대로 표시를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별 점을 터치로 다시 입력을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별 점 정보를 저장한다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Go to Basic Flow 2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A2.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참여자가 앨범 접근 거부 버튼을 눌렀을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2.3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‘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사진 접근 불가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‘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메시지를 출력한 후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 3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 넘어간다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750" y="3392280"/>
            <a:ext cx="2705100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err="1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히스토리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12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042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72956"/>
              </p:ext>
            </p:extLst>
          </p:nvPr>
        </p:nvGraphicFramePr>
        <p:xfrm>
          <a:off x="2068246" y="715420"/>
          <a:ext cx="6889072" cy="554628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5182"/>
                <a:gridCol w="5403890"/>
              </a:tblGrid>
              <a:tr h="3199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Alternate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0862"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A3.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참여자가 업로드 한 사진을 삭제하고 싶을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 Basic Flow 2.5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사진 삭제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삭제하고자 하는 사진을 선택한 후 확인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사진을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에서 삭제한다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A4.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참여자가 한 줄 평을 수정하고자 할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3.2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한 줄 평 박스를 클릭한다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참여자는 한 줄 평을 수정 한 후 저장 버튼을 누른 후 다시 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 3.3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넘어간다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9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Use-Case Diagram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81" y="4217879"/>
            <a:ext cx="5219716" cy="18102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750" y="3392280"/>
            <a:ext cx="2705100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err="1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히스토리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13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2394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3358393" y="318762"/>
            <a:ext cx="2800867" cy="5988540"/>
            <a:chOff x="5076825" y="2011756"/>
            <a:chExt cx="3216275" cy="5941174"/>
          </a:xfrm>
        </p:grpSpPr>
        <p:grpSp>
          <p:nvGrpSpPr>
            <p:cNvPr id="6" name="Group 13"/>
            <p:cNvGrpSpPr/>
            <p:nvPr/>
          </p:nvGrpSpPr>
          <p:grpSpPr>
            <a:xfrm>
              <a:off x="5076825" y="2011756"/>
              <a:ext cx="3216275" cy="5941174"/>
              <a:chOff x="5076825" y="2011756"/>
              <a:chExt cx="3216275" cy="5941175"/>
            </a:xfrm>
          </p:grpSpPr>
          <p:sp>
            <p:nvSpPr>
              <p:cNvPr id="8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468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ounded Rectangle 15"/>
            <p:cNvSpPr/>
            <p:nvPr/>
          </p:nvSpPr>
          <p:spPr>
            <a:xfrm>
              <a:off x="5256212" y="2581719"/>
              <a:ext cx="2857500" cy="43434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3750" y="3392280"/>
            <a:ext cx="2705100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err="1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히스토리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27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611" y="893269"/>
            <a:ext cx="2488431" cy="44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8651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3750" y="3392280"/>
            <a:ext cx="27051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7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06995"/>
              </p:ext>
            </p:extLst>
          </p:nvPr>
        </p:nvGraphicFramePr>
        <p:xfrm>
          <a:off x="2037849" y="435608"/>
          <a:ext cx="6889072" cy="607477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92538"/>
                <a:gridCol w="439653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일정 관리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자신의 일정을 시스템에 저장을 하고 지속적으로 관리를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‘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우리 어디가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?’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서비스에 가입을 한 상태이다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Postcondition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사용자의 일정을 수정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추가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삭제한 데이터가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저장이 되어야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Special Requirement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언제든지 일정 관리를 할 수 있어야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저장을 하지 않고 일정 관리를 끝날 경우에 새로운 데이터는 저장되지 않고 그 전의 데이터가 그대로 저장되어야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5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2930762"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본 </a:t>
                      </a:r>
                      <a:r>
                        <a:rPr lang="ko-KR" altLang="en-US" sz="14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유스케이스는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사용자가 자신의 일정을 버튼을 누르면 시작된다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개인 일정 추가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삭제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수정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1.1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개인 일정 관리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.(A1, A2)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1.2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정기적 일정 등록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(A3)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1.3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자신이 추가하려는 개인 일정의 정보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일정 명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요일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장소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 입력한다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1.4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사용자의 일정을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저장을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1.5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사용자가 추가한 일정을 출력해서 보여준다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11761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05677"/>
              </p:ext>
            </p:extLst>
          </p:nvPr>
        </p:nvGraphicFramePr>
        <p:xfrm>
          <a:off x="2016487" y="290221"/>
          <a:ext cx="6889072" cy="63743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5182"/>
                <a:gridCol w="5403890"/>
              </a:tblGrid>
              <a:tr h="3199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Alternate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1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A1.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현재 있는 일정을 수정하고 싶을 경우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1.1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수정을 하고 싶은 일정을 클릭한다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수정버튼을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선택한 일정을 수정한 후 저장버튼을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System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은 수정된 일정을 저장한다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End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A2.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삭제 버튼을 눌렀을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1.1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삭제하고자 하는 일정을 클릭한다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System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은 사용자가 선택한 일정을 삭제한다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End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A3.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일시적 일정 등록 버튼을 눌렀을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1.2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일시적 일정 등록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자신이 추가하려는 개인 일정의 정보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400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일정명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날짜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장소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 입력한다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Go to Basic Flow 1.4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3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Use-Case Diagram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750" y="3392280"/>
            <a:ext cx="27051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750" y="1993065"/>
            <a:ext cx="1541462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10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34" y="4857470"/>
            <a:ext cx="3612925" cy="17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1443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750" y="3392280"/>
            <a:ext cx="27051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750" y="1993065"/>
            <a:ext cx="1541462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4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1"/>
          <p:cNvGrpSpPr/>
          <p:nvPr/>
        </p:nvGrpSpPr>
        <p:grpSpPr>
          <a:xfrm>
            <a:off x="3358393" y="318761"/>
            <a:ext cx="2956143" cy="6289271"/>
            <a:chOff x="5076825" y="2011756"/>
            <a:chExt cx="3216275" cy="5941174"/>
          </a:xfrm>
        </p:grpSpPr>
        <p:grpSp>
          <p:nvGrpSpPr>
            <p:cNvPr id="6" name="Group 13"/>
            <p:cNvGrpSpPr/>
            <p:nvPr/>
          </p:nvGrpSpPr>
          <p:grpSpPr>
            <a:xfrm>
              <a:off x="5076825" y="2011756"/>
              <a:ext cx="3216275" cy="5941174"/>
              <a:chOff x="5076825" y="2011756"/>
              <a:chExt cx="3216275" cy="5941175"/>
            </a:xfrm>
          </p:grpSpPr>
          <p:sp>
            <p:nvSpPr>
              <p:cNvPr id="8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468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ounded Rectangle 15"/>
            <p:cNvSpPr/>
            <p:nvPr/>
          </p:nvSpPr>
          <p:spPr>
            <a:xfrm>
              <a:off x="5256212" y="2581719"/>
              <a:ext cx="2857500" cy="43434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208"/>
          <a:stretch/>
        </p:blipFill>
        <p:spPr>
          <a:xfrm>
            <a:off x="3548289" y="931652"/>
            <a:ext cx="2586309" cy="45883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52" y="931651"/>
            <a:ext cx="2580946" cy="458834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55411" y="1104181"/>
            <a:ext cx="579187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289" y="931650"/>
            <a:ext cx="2580946" cy="458834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44125" y="1479981"/>
            <a:ext cx="1285110" cy="319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290" y="931649"/>
            <a:ext cx="2586308" cy="459788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550048" y="1113712"/>
            <a:ext cx="579187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440" y="931648"/>
            <a:ext cx="2580946" cy="458834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548440" y="1495243"/>
            <a:ext cx="1285110" cy="319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137" y="931646"/>
            <a:ext cx="2581097" cy="458861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548137" y="2467155"/>
            <a:ext cx="1285413" cy="336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6397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8" grpId="0" animBg="1"/>
      <p:bldP spid="18" grpId="1" animBg="1"/>
      <p:bldP spid="16" grpId="0" animBg="1"/>
      <p:bldP spid="16" grpId="1" animBg="1"/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3750" y="3392280"/>
            <a:ext cx="27051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r>
              <a:rPr lang="en-US" altLang="ko-KR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선호도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750" y="1993065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7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8841"/>
              </p:ext>
            </p:extLst>
          </p:nvPr>
        </p:nvGraphicFramePr>
        <p:xfrm>
          <a:off x="2037849" y="435608"/>
          <a:ext cx="6889072" cy="607477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92538"/>
                <a:gridCol w="439653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모임 장소 및 시간 선호도 관리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Brief Description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선호하는 장소들과 모임을 추진하는데 영향을 미치는 요인들의 선호도를 저장하고 지속적으로 시스템 위에 관리한다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Principal Actor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Precondition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‘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우리 어디가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?’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서비스에 가입을 한 상태이다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Postcondition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사용자의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선호도를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수정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추가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삭제한 데이터가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저장이 되어야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Special Requirement</a:t>
                      </a:r>
                      <a:endParaRPr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언제든지 선호도 관리를 할 수 있어야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저장을 하지 않고 선호도 관리를 끝날 경우에 새로운 데이터는 저장되지 않고 그 전의 데이터가 그대로 저장되어야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5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  <a:tr h="293076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본 </a:t>
                      </a:r>
                      <a:r>
                        <a:rPr lang="ko-KR" altLang="en-US" sz="14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유스케이스는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사용자가 자신의 선호도를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버튼을 누르면 시작된다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음식 종류 점수 매기기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1.1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음식버튼을 클릭을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1.2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사용자에게 여러 음식 종류 선택지를 제공한다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(A1)</a:t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1.3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음식 종류 별로 좋아하는 정도를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0-5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 사이의 점수로 매긴다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1.4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저장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버튼을 누른 후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사용자가 매긴 점수들을 저장한다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.(A2)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주류 점수 매기기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2.1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주류 버튼을 클릭을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2.2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사용자에게 여러 주류 선택지를 제공한다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(A1)</a:t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2.3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주류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별로 좋아하는 정도를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0-5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 사이의 점수로 매긴다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2.4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저장 버튼을 누른 후 시스템은 사용자가 매긴 점수들을 저장한다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(A2)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553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0393"/>
              </p:ext>
            </p:extLst>
          </p:nvPr>
        </p:nvGraphicFramePr>
        <p:xfrm>
          <a:off x="2068246" y="784433"/>
          <a:ext cx="6889072" cy="50084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889072"/>
              </a:tblGrid>
              <a:tr h="319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42736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장소 종류 점수 매기기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3.1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장소 버튼을 클릭을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3.2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사용자에게 여러 장소 종류 선택지를 제공한다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(A1)</a:t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3.3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장소 종류 별로 좋아하는 정도를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0-5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 사이의 점수로 매긴다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3.4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저장 버튼을 누른 후 시스템은 사용자가 매긴 점수들을 저장한다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(A2)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좋아하는 놀이 선택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4.1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놀이 버튼을 클릭을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4.2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사용자에게 여러 놀이 종류 선택지를 제공한다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(A1)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4.3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놀이 선택지 별로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“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좋아함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“, “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싫어함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”, “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가보고 싶음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“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 하나를 선택한다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b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4.4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저장 버튼을 누른 후 시스템은 사용자의 선택 사항들을 저장한다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.(A2)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선호하는 이동 거리 입력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5.1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거리 버튼을 클릭을 한다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5.2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사용자에게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“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평소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약속 장소에 가기 위해 이동하는 시간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”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과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“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약속 장소에 가기 위해 들일 수 있는 시간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”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을 묻는 질문지를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제공한다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(A1)</a:t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5.3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사용자는 두 질문지의 답을 분 단위로 작성한다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최대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240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b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</a:b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5.4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저장 버튼을 누른 후 시스템은 사용자의 답변을 저장한다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(A2)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750" y="3392280"/>
            <a:ext cx="270510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r>
              <a:rPr lang="en-US" altLang="ko-KR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선호도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750" y="1993065"/>
            <a:ext cx="1541462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12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7723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99109"/>
              </p:ext>
            </p:extLst>
          </p:nvPr>
        </p:nvGraphicFramePr>
        <p:xfrm>
          <a:off x="2068246" y="827564"/>
          <a:ext cx="6889072" cy="53379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5182"/>
                <a:gridCol w="5403890"/>
              </a:tblGrid>
              <a:tr h="3199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Alternate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16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A1.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이미 선택지를 선택하고 저장 했을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 1.2, 2.2, 3.2, 4.2, 5.2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시스템은 사용자에게 사용자가 이미 저장한 선호도를 표시 한 후 모든 선택지를 출력해준다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다시 진행하고 있는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의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번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(X.3)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으로 돌아간다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A2.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저장 버튼을 누르지 않고 다른 선호도 버튼을 눌렀을 경우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분기점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Basic Flow 1.4, 2.4, 3.4, 4.4, 5.4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자신이 입력하고자 하는 선호도 버튼을 누른다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선택한 선호도 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Basic Flow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 돌아간다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0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Use-Case Diagram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6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87" y="4262347"/>
            <a:ext cx="4838989" cy="1784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750" y="3392280"/>
            <a:ext cx="270510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r>
              <a:rPr lang="en-US" altLang="ko-KR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선호도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750" y="1993065"/>
            <a:ext cx="1541462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12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0872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3358393" y="318762"/>
            <a:ext cx="2800867" cy="5988540"/>
            <a:chOff x="5076825" y="2011756"/>
            <a:chExt cx="3216275" cy="5941174"/>
          </a:xfrm>
        </p:grpSpPr>
        <p:grpSp>
          <p:nvGrpSpPr>
            <p:cNvPr id="6" name="Group 13"/>
            <p:cNvGrpSpPr/>
            <p:nvPr/>
          </p:nvGrpSpPr>
          <p:grpSpPr>
            <a:xfrm>
              <a:off x="5076825" y="2011756"/>
              <a:ext cx="3216275" cy="5941174"/>
              <a:chOff x="5076825" y="2011756"/>
              <a:chExt cx="3216275" cy="5941175"/>
            </a:xfrm>
          </p:grpSpPr>
          <p:sp>
            <p:nvSpPr>
              <p:cNvPr id="8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468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ounded Rectangle 15"/>
            <p:cNvSpPr/>
            <p:nvPr/>
          </p:nvSpPr>
          <p:spPr>
            <a:xfrm>
              <a:off x="5256212" y="2581719"/>
              <a:ext cx="2857500" cy="43434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3750" y="3392280"/>
            <a:ext cx="270510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모임</a:t>
            </a:r>
            <a:r>
              <a:rPr lang="en-US" altLang="ko-KR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선호도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(Cont.)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750" y="1993065"/>
            <a:ext cx="1541462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cxnSp>
        <p:nvCxnSpPr>
          <p:cNvPr id="21" name="Straight Connector 31"/>
          <p:cNvCxnSpPr/>
          <p:nvPr/>
        </p:nvCxnSpPr>
        <p:spPr>
          <a:xfrm>
            <a:off x="285951" y="2929765"/>
            <a:ext cx="884237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78" y="918443"/>
            <a:ext cx="2481364" cy="441131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462932" y="1086928"/>
            <a:ext cx="540110" cy="276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48" y="913217"/>
            <a:ext cx="2492493" cy="443109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47" y="897367"/>
            <a:ext cx="2492494" cy="44311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772" y="893269"/>
            <a:ext cx="2535665" cy="45078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536" y="891979"/>
            <a:ext cx="2549901" cy="453315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536" y="891979"/>
            <a:ext cx="2549901" cy="453315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2536" y="891979"/>
            <a:ext cx="2550626" cy="453444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67486" y="2400318"/>
            <a:ext cx="1285413" cy="336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1169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5623</TotalTime>
  <Words>1043</Words>
  <Application>Microsoft Office PowerPoint</Application>
  <PresentationFormat>화면 슬라이드 쇼(4:3)</PresentationFormat>
  <Paragraphs>309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배달의민족 주아</vt:lpstr>
      <vt:lpstr>Calibri Light</vt:lpstr>
      <vt:lpstr>맑은 고딕</vt:lpstr>
      <vt:lpstr>나눔손글씨 펜</vt:lpstr>
      <vt:lpstr>Wingdings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Yunyoung Lee</cp:lastModifiedBy>
  <cp:revision>342</cp:revision>
  <dcterms:created xsi:type="dcterms:W3CDTF">2015-10-11T11:17:49Z</dcterms:created>
  <dcterms:modified xsi:type="dcterms:W3CDTF">2016-12-22T09:17:09Z</dcterms:modified>
</cp:coreProperties>
</file>