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8" r:id="rId3"/>
    <p:sldId id="267" r:id="rId4"/>
    <p:sldId id="261" r:id="rId5"/>
    <p:sldId id="271" r:id="rId6"/>
    <p:sldId id="276" r:id="rId7"/>
    <p:sldId id="270" r:id="rId8"/>
    <p:sldId id="273" r:id="rId9"/>
    <p:sldId id="274" r:id="rId10"/>
    <p:sldId id="275" r:id="rId11"/>
    <p:sldId id="263" r:id="rId12"/>
    <p:sldId id="266" r:id="rId13"/>
    <p:sldId id="269" r:id="rId14"/>
    <p:sldId id="264" r:id="rId15"/>
    <p:sldId id="265" r:id="rId16"/>
    <p:sldId id="268" r:id="rId17"/>
    <p:sldId id="272" r:id="rId18"/>
    <p:sldId id="277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DFD"/>
    <a:srgbClr val="F7F7F7"/>
    <a:srgbClr val="E24E67"/>
    <a:srgbClr val="E4F0E4"/>
    <a:srgbClr val="DF51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AE3B1E-950C-44E1-9C57-F1DF027976D8}" type="datetimeFigureOut">
              <a:rPr lang="ko-KR" altLang="en-US" smtClean="0"/>
              <a:t>2016-10-03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8B74D4-1F4F-44B6-B230-4AB57940E1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1351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프롤로그</a:t>
            </a:r>
            <a:r>
              <a:rPr lang="ko-KR" altLang="en-US" baseline="0" dirty="0"/>
              <a:t> </a:t>
            </a:r>
            <a:r>
              <a:rPr lang="en-US" altLang="ko-KR" baseline="0" dirty="0"/>
              <a:t>1,2,3-</a:t>
            </a:r>
            <a:r>
              <a:rPr lang="ko-KR" altLang="en-US" baseline="0" dirty="0"/>
              <a:t>마지막 화면</a:t>
            </a:r>
            <a:endParaRPr lang="en-US" altLang="ko-KR" baseline="0" dirty="0"/>
          </a:p>
          <a:p>
            <a:r>
              <a:rPr lang="ko-KR" altLang="en-US" sz="1200" dirty="0" err="1"/>
              <a:t>앱</a:t>
            </a:r>
            <a:r>
              <a:rPr lang="ko-KR" altLang="en-US" sz="1200" dirty="0"/>
              <a:t> 실행 화면이 지난 뒤 </a:t>
            </a:r>
            <a:r>
              <a:rPr lang="ko-KR" altLang="en-US" sz="1200" dirty="0" err="1"/>
              <a:t>앱의</a:t>
            </a:r>
            <a:r>
              <a:rPr lang="ko-KR" altLang="en-US" sz="1200" dirty="0"/>
              <a:t> 목적이나 사용방법을 간략하게 보여주는 화면</a:t>
            </a:r>
            <a:r>
              <a:rPr lang="en-US" altLang="ko-KR" sz="1200" dirty="0"/>
              <a:t>. </a:t>
            </a:r>
            <a:r>
              <a:rPr lang="ko-KR" altLang="en-US" sz="1200" dirty="0"/>
              <a:t>하나씩 슬라이드로 넘기면서 볼 수 있다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(</a:t>
            </a:r>
            <a:r>
              <a:rPr lang="ko-KR" altLang="en-US" sz="1200" dirty="0" err="1"/>
              <a:t>앱</a:t>
            </a:r>
            <a:r>
              <a:rPr lang="ko-KR" altLang="en-US" sz="1200" dirty="0"/>
              <a:t> 설치 후 최초 </a:t>
            </a:r>
            <a:r>
              <a:rPr lang="en-US" altLang="ko-KR" sz="1200" dirty="0"/>
              <a:t>1</a:t>
            </a:r>
            <a:r>
              <a:rPr lang="ko-KR" altLang="en-US" sz="1200" dirty="0"/>
              <a:t>회만 적용</a:t>
            </a:r>
            <a:r>
              <a:rPr lang="en-US" altLang="ko-KR" sz="1200" dirty="0"/>
              <a:t>)</a:t>
            </a:r>
            <a:endParaRPr lang="ko-KR" altLang="en-US" sz="1200" dirty="0"/>
          </a:p>
          <a:p>
            <a:endParaRPr lang="en-US" altLang="ko-KR" baseline="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58D061-AD4A-47C1-AF92-23F608F5105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8802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58D061-AD4A-47C1-AF92-23F608F51059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48822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로그인 화면</a:t>
            </a:r>
            <a:endParaRPr lang="en-US" altLang="ko-KR" dirty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사용자가 로그인 링크를 누르거나 </a:t>
            </a:r>
            <a:r>
              <a:rPr lang="ko-KR" altLang="en-US" sz="1200" dirty="0" err="1"/>
              <a:t>로그인이</a:t>
            </a:r>
            <a:r>
              <a:rPr lang="ko-KR" altLang="en-US" sz="1200" dirty="0"/>
              <a:t> 필요한 서비스를 이용하고자 할 때 이 화면으로 이동한다</a:t>
            </a:r>
            <a:r>
              <a:rPr lang="en-US" altLang="ko-KR" sz="1200" dirty="0"/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 err="1"/>
              <a:t>앱을</a:t>
            </a:r>
            <a:r>
              <a:rPr lang="ko-KR" altLang="en-US" sz="1200" dirty="0"/>
              <a:t> 대표하는 그림</a:t>
            </a:r>
            <a:r>
              <a:rPr lang="en-US" altLang="ko-KR" sz="1200" dirty="0"/>
              <a:t>(</a:t>
            </a:r>
            <a:r>
              <a:rPr lang="ko-KR" altLang="en-US" sz="1200" dirty="0" err="1"/>
              <a:t>앰블럼</a:t>
            </a:r>
            <a:r>
              <a:rPr lang="en-US" altLang="ko-KR" sz="1200" dirty="0"/>
              <a:t>)</a:t>
            </a:r>
            <a:r>
              <a:rPr lang="ko-KR" altLang="en-US" sz="1200" dirty="0"/>
              <a:t>과 아이디와 패스워드를 입력하는 </a:t>
            </a:r>
            <a:r>
              <a:rPr lang="ko-KR" altLang="en-US" sz="1200" dirty="0" err="1"/>
              <a:t>란으로</a:t>
            </a:r>
            <a:r>
              <a:rPr lang="ko-KR" altLang="en-US" sz="1200" dirty="0"/>
              <a:t> 구성</a:t>
            </a:r>
            <a:r>
              <a:rPr lang="en-US" altLang="ko-KR" sz="1200" dirty="0"/>
              <a:t>.</a:t>
            </a:r>
            <a:endParaRPr lang="ko-KR" altLang="en-US" sz="1200" dirty="0"/>
          </a:p>
          <a:p>
            <a:endParaRPr lang="en-US" altLang="ko-KR" baseline="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58D061-AD4A-47C1-AF92-23F608F5105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43036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58D061-AD4A-47C1-AF92-23F608F5105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55143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58D061-AD4A-47C1-AF92-23F608F5105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5841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58D061-AD4A-47C1-AF92-23F608F51059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71529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58D061-AD4A-47C1-AF92-23F608F51059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7864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58D061-AD4A-47C1-AF92-23F608F51059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45585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58D061-AD4A-47C1-AF92-23F608F51059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3809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58D061-AD4A-47C1-AF92-23F608F51059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188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9DD01-1D8D-4215-9540-456760EA0DCB}" type="datetimeFigureOut">
              <a:rPr lang="ko-KR" altLang="en-US" smtClean="0"/>
              <a:t>2016-10-03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F9C51-47BF-4C09-A758-2AD877B601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5423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9DD01-1D8D-4215-9540-456760EA0DCB}" type="datetimeFigureOut">
              <a:rPr lang="ko-KR" altLang="en-US" smtClean="0"/>
              <a:t>2016-10-03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F9C51-47BF-4C09-A758-2AD877B601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7608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9DD01-1D8D-4215-9540-456760EA0DCB}" type="datetimeFigureOut">
              <a:rPr lang="ko-KR" altLang="en-US" smtClean="0"/>
              <a:t>2016-10-03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F9C51-47BF-4C09-A758-2AD877B601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8252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9DD01-1D8D-4215-9540-456760EA0DCB}" type="datetimeFigureOut">
              <a:rPr lang="ko-KR" altLang="en-US" smtClean="0"/>
              <a:t>2016-10-03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F9C51-47BF-4C09-A758-2AD877B601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4501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9DD01-1D8D-4215-9540-456760EA0DCB}" type="datetimeFigureOut">
              <a:rPr lang="ko-KR" altLang="en-US" smtClean="0"/>
              <a:t>2016-10-03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F9C51-47BF-4C09-A758-2AD877B601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4542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9DD01-1D8D-4215-9540-456760EA0DCB}" type="datetimeFigureOut">
              <a:rPr lang="ko-KR" altLang="en-US" smtClean="0"/>
              <a:t>2016-10-03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F9C51-47BF-4C09-A758-2AD877B601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393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9DD01-1D8D-4215-9540-456760EA0DCB}" type="datetimeFigureOut">
              <a:rPr lang="ko-KR" altLang="en-US" smtClean="0"/>
              <a:t>2016-10-03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F9C51-47BF-4C09-A758-2AD877B601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5903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9DD01-1D8D-4215-9540-456760EA0DCB}" type="datetimeFigureOut">
              <a:rPr lang="ko-KR" altLang="en-US" smtClean="0"/>
              <a:t>2016-10-03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F9C51-47BF-4C09-A758-2AD877B601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2426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9DD01-1D8D-4215-9540-456760EA0DCB}" type="datetimeFigureOut">
              <a:rPr lang="ko-KR" altLang="en-US" smtClean="0"/>
              <a:t>2016-10-03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F9C51-47BF-4C09-A758-2AD877B601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703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9DD01-1D8D-4215-9540-456760EA0DCB}" type="datetimeFigureOut">
              <a:rPr lang="ko-KR" altLang="en-US" smtClean="0"/>
              <a:t>2016-10-03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F9C51-47BF-4C09-A758-2AD877B601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441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9DD01-1D8D-4215-9540-456760EA0DCB}" type="datetimeFigureOut">
              <a:rPr lang="ko-KR" altLang="en-US" smtClean="0"/>
              <a:t>2016-10-03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F9C51-47BF-4C09-A758-2AD877B601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0516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29DD01-1D8D-4215-9540-456760EA0DCB}" type="datetimeFigureOut">
              <a:rPr lang="ko-KR" altLang="en-US" smtClean="0"/>
              <a:t>2016-10-03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2F9C51-47BF-4C09-A758-2AD877B601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32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화면 구성 스케치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54409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819551" y="454116"/>
            <a:ext cx="3240000" cy="444349"/>
          </a:xfrm>
          <a:prstGeom prst="rect">
            <a:avLst/>
          </a:prstGeom>
          <a:solidFill>
            <a:srgbClr val="F15D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 rot="5400000">
            <a:off x="-440449" y="1714116"/>
            <a:ext cx="5760000" cy="32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4537323" y="454116"/>
            <a:ext cx="712176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prstClr val="black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그룹 방 화면</a:t>
            </a:r>
            <a:endParaRPr lang="en-US" altLang="ko-KR" sz="2000" dirty="0">
              <a:solidFill>
                <a:prstClr val="black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2000" dirty="0" smtClean="0">
              <a:solidFill>
                <a:prstClr val="black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 smtClean="0">
                <a:solidFill>
                  <a:prstClr val="black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추천된 장소 선택지를 클릭을 하면 세부 정보를 확인 할 수 있다</a:t>
            </a:r>
            <a:r>
              <a:rPr lang="en-US" altLang="ko-KR" sz="2000" dirty="0" smtClean="0">
                <a:solidFill>
                  <a:prstClr val="black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.</a:t>
            </a:r>
            <a:endParaRPr lang="en-US" altLang="ko-KR" sz="2000" dirty="0">
              <a:solidFill>
                <a:prstClr val="black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2000" dirty="0">
              <a:solidFill>
                <a:prstClr val="black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 smtClean="0">
                <a:solidFill>
                  <a:prstClr val="black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다른 사람들의 후기를 보고 싶을 시에 밑에 있는 후기를 </a:t>
            </a:r>
            <a:r>
              <a:rPr lang="ko-KR" altLang="en-US" sz="2000" dirty="0" err="1" smtClean="0">
                <a:solidFill>
                  <a:prstClr val="black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클릭시</a:t>
            </a:r>
            <a:r>
              <a:rPr lang="ko-KR" altLang="en-US" sz="2000" dirty="0" smtClean="0">
                <a:solidFill>
                  <a:prstClr val="black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ko-KR" altLang="en-US" sz="2000" dirty="0" err="1" smtClean="0">
                <a:solidFill>
                  <a:prstClr val="black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블로그</a:t>
            </a:r>
            <a:r>
              <a:rPr lang="ko-KR" altLang="en-US" sz="2000" dirty="0" smtClean="0">
                <a:solidFill>
                  <a:prstClr val="black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후기를 볼 수 있다</a:t>
            </a:r>
            <a:r>
              <a:rPr lang="en-US" altLang="ko-KR" sz="2000" dirty="0" smtClean="0">
                <a:solidFill>
                  <a:prstClr val="black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2000" dirty="0">
              <a:solidFill>
                <a:prstClr val="black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 smtClean="0">
                <a:solidFill>
                  <a:prstClr val="black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선택한 장소가 마음에 들을 시 오른쪽 아래에 있는 화살표를 클릭하면 된다</a:t>
            </a:r>
            <a:r>
              <a:rPr lang="en-US" altLang="ko-KR" sz="2000" dirty="0" smtClean="0">
                <a:solidFill>
                  <a:prstClr val="black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2000" dirty="0">
              <a:solidFill>
                <a:prstClr val="black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 smtClean="0">
                <a:solidFill>
                  <a:prstClr val="black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마음에 안 들거나 다른 장소들의 정보를 보고 싶을 시에는 왼쪽 아래에 있는 화살표를 클릭하면 이전 화면으로 돌아간다</a:t>
            </a:r>
            <a:r>
              <a:rPr lang="en-US" altLang="ko-KR" sz="2000" dirty="0" smtClean="0">
                <a:solidFill>
                  <a:prstClr val="black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. </a:t>
            </a:r>
          </a:p>
        </p:txBody>
      </p:sp>
      <p:sp>
        <p:nvSpPr>
          <p:cNvPr id="2" name="모서리가 둥근 직사각형 1"/>
          <p:cNvSpPr/>
          <p:nvPr/>
        </p:nvSpPr>
        <p:spPr>
          <a:xfrm>
            <a:off x="1012722" y="898466"/>
            <a:ext cx="2861187" cy="4922232"/>
          </a:xfrm>
          <a:prstGeom prst="roundRect">
            <a:avLst/>
          </a:prstGeom>
          <a:solidFill>
            <a:schemeClr val="bg1">
              <a:alpha val="81000"/>
            </a:schemeClr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ko-KR" altLang="en-US" b="1" dirty="0"/>
          </a:p>
        </p:txBody>
      </p:sp>
      <p:sp>
        <p:nvSpPr>
          <p:cNvPr id="4" name="오른쪽 화살표 3"/>
          <p:cNvSpPr/>
          <p:nvPr/>
        </p:nvSpPr>
        <p:spPr>
          <a:xfrm>
            <a:off x="3185652" y="5417574"/>
            <a:ext cx="412954" cy="285136"/>
          </a:xfrm>
          <a:prstGeom prst="rightArrow">
            <a:avLst/>
          </a:prstGeom>
          <a:solidFill>
            <a:srgbClr val="2F76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위로 구부러진 화살표 8"/>
          <p:cNvSpPr/>
          <p:nvPr/>
        </p:nvSpPr>
        <p:spPr>
          <a:xfrm rot="16200000">
            <a:off x="1290085" y="5383162"/>
            <a:ext cx="363793" cy="275303"/>
          </a:xfrm>
          <a:prstGeom prst="curvedUpArrow">
            <a:avLst>
              <a:gd name="adj1" fmla="val 25588"/>
              <a:gd name="adj2" fmla="val 66071"/>
              <a:gd name="adj3" fmla="val 57857"/>
            </a:avLst>
          </a:prstGeom>
          <a:solidFill>
            <a:srgbClr val="2F76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121434" y="1000664"/>
            <a:ext cx="2604157" cy="510778"/>
          </a:xfrm>
          <a:prstGeom prst="roundRect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A</a:t>
            </a:r>
            <a:r>
              <a:rPr lang="ko-KR" altLang="en-US" sz="1600" b="1" dirty="0"/>
              <a:t>대학교 부근 치킨 집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" t="11928" r="641" b="34142"/>
          <a:stretch/>
        </p:blipFill>
        <p:spPr>
          <a:xfrm>
            <a:off x="1063314" y="2760771"/>
            <a:ext cx="2754542" cy="211567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11" r="1197" b="70521"/>
          <a:stretch/>
        </p:blipFill>
        <p:spPr>
          <a:xfrm>
            <a:off x="1063314" y="1570436"/>
            <a:ext cx="2752474" cy="1175688"/>
          </a:xfrm>
          <a:prstGeom prst="rect">
            <a:avLst/>
          </a:prstGeom>
        </p:spPr>
      </p:pic>
      <p:sp>
        <p:nvSpPr>
          <p:cNvPr id="11" name="모서리가 둥근 직사각형 10"/>
          <p:cNvSpPr/>
          <p:nvPr/>
        </p:nvSpPr>
        <p:spPr>
          <a:xfrm>
            <a:off x="1754209" y="5018210"/>
            <a:ext cx="1338606" cy="379347"/>
          </a:xfrm>
          <a:prstGeom prst="roundRect">
            <a:avLst/>
          </a:prstGeom>
          <a:ln w="19050">
            <a:solidFill>
              <a:srgbClr val="2F76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후기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957806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/>
          <p:cNvSpPr/>
          <p:nvPr/>
        </p:nvSpPr>
        <p:spPr>
          <a:xfrm>
            <a:off x="819551" y="905482"/>
            <a:ext cx="3240000" cy="557555"/>
          </a:xfrm>
          <a:prstGeom prst="rect">
            <a:avLst/>
          </a:prstGeom>
          <a:solidFill>
            <a:srgbClr val="E4F0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819551" y="454116"/>
            <a:ext cx="3240000" cy="444349"/>
          </a:xfrm>
          <a:prstGeom prst="rect">
            <a:avLst/>
          </a:prstGeom>
          <a:solidFill>
            <a:srgbClr val="F15D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866" t="40176" r="44282" b="53158"/>
          <a:stretch/>
        </p:blipFill>
        <p:spPr>
          <a:xfrm>
            <a:off x="2883389" y="969102"/>
            <a:ext cx="420583" cy="420584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4537323" y="454116"/>
            <a:ext cx="712176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2000" dirty="0">
              <a:solidFill>
                <a:prstClr val="black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prstClr val="black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개인일정관리 화면</a:t>
            </a:r>
            <a:endParaRPr lang="en-US" altLang="ko-KR" sz="2000" dirty="0">
              <a:solidFill>
                <a:prstClr val="black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prstClr val="black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고정일정</a:t>
            </a:r>
            <a:r>
              <a:rPr lang="en-US" altLang="ko-KR" sz="2000" dirty="0">
                <a:solidFill>
                  <a:prstClr val="black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, </a:t>
            </a:r>
            <a:r>
              <a:rPr lang="ko-KR" altLang="en-US" sz="2000" dirty="0">
                <a:solidFill>
                  <a:prstClr val="black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추가된 일정들 등록</a:t>
            </a:r>
            <a:endParaRPr lang="en-US" altLang="ko-KR" sz="2000" dirty="0">
              <a:solidFill>
                <a:prstClr val="black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prstClr val="black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-(</a:t>
            </a:r>
            <a:r>
              <a:rPr lang="ko-KR" altLang="en-US" sz="2000" dirty="0">
                <a:solidFill>
                  <a:prstClr val="black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가능하다면 </a:t>
            </a:r>
            <a:r>
              <a:rPr lang="en-US" altLang="ko-KR" sz="2000" dirty="0">
                <a:solidFill>
                  <a:prstClr val="black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) </a:t>
            </a:r>
            <a:r>
              <a:rPr lang="ko-KR" altLang="en-US" sz="2000" dirty="0">
                <a:solidFill>
                  <a:prstClr val="black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스마트폰 내 일정과 연동</a:t>
            </a:r>
            <a:endParaRPr lang="en-US" altLang="ko-KR" sz="2000" dirty="0">
              <a:solidFill>
                <a:prstClr val="black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grpSp>
        <p:nvGrpSpPr>
          <p:cNvPr id="39" name="그룹 38"/>
          <p:cNvGrpSpPr/>
          <p:nvPr/>
        </p:nvGrpSpPr>
        <p:grpSpPr>
          <a:xfrm>
            <a:off x="2200010" y="1026349"/>
            <a:ext cx="362456" cy="313907"/>
            <a:chOff x="1641114" y="2504049"/>
            <a:chExt cx="595649" cy="562708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" name="직사각형 7"/>
            <p:cNvSpPr/>
            <p:nvPr/>
          </p:nvSpPr>
          <p:spPr>
            <a:xfrm>
              <a:off x="1641114" y="2504049"/>
              <a:ext cx="595649" cy="562708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7" name="직선 연결선 36"/>
            <p:cNvCxnSpPr/>
            <p:nvPr/>
          </p:nvCxnSpPr>
          <p:spPr>
            <a:xfrm>
              <a:off x="1739589" y="2612807"/>
              <a:ext cx="411150" cy="7034"/>
            </a:xfrm>
            <a:prstGeom prst="line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/>
          <p:cNvSpPr txBox="1"/>
          <p:nvPr/>
        </p:nvSpPr>
        <p:spPr>
          <a:xfrm>
            <a:off x="2232940" y="1099539"/>
            <a:ext cx="374278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</a:rPr>
              <a:t>30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1004269" y="1040713"/>
            <a:ext cx="290014" cy="296409"/>
            <a:chOff x="1092466" y="1208554"/>
            <a:chExt cx="290014" cy="296409"/>
          </a:xfrm>
          <a:solidFill>
            <a:schemeClr val="bg1"/>
          </a:solidFill>
        </p:grpSpPr>
        <p:grpSp>
          <p:nvGrpSpPr>
            <p:cNvPr id="22" name="그룹 21"/>
            <p:cNvGrpSpPr/>
            <p:nvPr/>
          </p:nvGrpSpPr>
          <p:grpSpPr>
            <a:xfrm>
              <a:off x="1237473" y="1208554"/>
              <a:ext cx="145007" cy="271036"/>
              <a:chOff x="3615625" y="2291861"/>
              <a:chExt cx="145007" cy="271036"/>
            </a:xfrm>
            <a:grpFill/>
          </p:grpSpPr>
          <p:sp>
            <p:nvSpPr>
              <p:cNvPr id="31" name="타원 30"/>
              <p:cNvSpPr/>
              <p:nvPr/>
            </p:nvSpPr>
            <p:spPr>
              <a:xfrm>
                <a:off x="3615625" y="2291861"/>
                <a:ext cx="135263" cy="128789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이등변 삼각형 31"/>
              <p:cNvSpPr/>
              <p:nvPr/>
            </p:nvSpPr>
            <p:spPr>
              <a:xfrm>
                <a:off x="3615626" y="2382593"/>
                <a:ext cx="145006" cy="180304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2" name="그룹 41"/>
            <p:cNvGrpSpPr/>
            <p:nvPr/>
          </p:nvGrpSpPr>
          <p:grpSpPr>
            <a:xfrm>
              <a:off x="1092466" y="1208554"/>
              <a:ext cx="217170" cy="296409"/>
              <a:chOff x="1092466" y="1208554"/>
              <a:chExt cx="217170" cy="296409"/>
            </a:xfrm>
            <a:grpFill/>
          </p:grpSpPr>
          <p:grpSp>
            <p:nvGrpSpPr>
              <p:cNvPr id="45" name="그룹 44"/>
              <p:cNvGrpSpPr/>
              <p:nvPr/>
            </p:nvGrpSpPr>
            <p:grpSpPr>
              <a:xfrm>
                <a:off x="1092466" y="1208554"/>
                <a:ext cx="145007" cy="271036"/>
                <a:chOff x="3615625" y="2291861"/>
                <a:chExt cx="145007" cy="271036"/>
              </a:xfrm>
              <a:grpFill/>
            </p:grpSpPr>
            <p:sp>
              <p:nvSpPr>
                <p:cNvPr id="46" name="타원 45"/>
                <p:cNvSpPr/>
                <p:nvPr/>
              </p:nvSpPr>
              <p:spPr>
                <a:xfrm>
                  <a:off x="3615625" y="2291861"/>
                  <a:ext cx="135263" cy="128789"/>
                </a:xfrm>
                <a:prstGeom prst="ellipse">
                  <a:avLst/>
                </a:prstGeom>
                <a:grpFill/>
                <a:ln>
                  <a:solidFill>
                    <a:schemeClr val="accent3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7" name="이등변 삼각형 46"/>
                <p:cNvSpPr/>
                <p:nvPr/>
              </p:nvSpPr>
              <p:spPr>
                <a:xfrm>
                  <a:off x="3615626" y="2382593"/>
                  <a:ext cx="145006" cy="180304"/>
                </a:xfrm>
                <a:prstGeom prst="triangle">
                  <a:avLst/>
                </a:prstGeom>
                <a:grpFill/>
                <a:ln>
                  <a:solidFill>
                    <a:schemeClr val="accent3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48" name="그룹 47"/>
              <p:cNvGrpSpPr/>
              <p:nvPr/>
            </p:nvGrpSpPr>
            <p:grpSpPr>
              <a:xfrm>
                <a:off x="1164629" y="1233927"/>
                <a:ext cx="145007" cy="271036"/>
                <a:chOff x="3615625" y="2291861"/>
                <a:chExt cx="145007" cy="271036"/>
              </a:xfrm>
              <a:grpFill/>
            </p:grpSpPr>
            <p:sp>
              <p:nvSpPr>
                <p:cNvPr id="49" name="타원 48"/>
                <p:cNvSpPr/>
                <p:nvPr/>
              </p:nvSpPr>
              <p:spPr>
                <a:xfrm>
                  <a:off x="3615625" y="2291861"/>
                  <a:ext cx="135263" cy="128789"/>
                </a:xfrm>
                <a:prstGeom prst="ellipse">
                  <a:avLst/>
                </a:prstGeom>
                <a:grpFill/>
                <a:ln>
                  <a:solidFill>
                    <a:schemeClr val="accent3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" name="이등변 삼각형 49"/>
                <p:cNvSpPr/>
                <p:nvPr/>
              </p:nvSpPr>
              <p:spPr>
                <a:xfrm>
                  <a:off x="3615626" y="2382593"/>
                  <a:ext cx="145006" cy="180304"/>
                </a:xfrm>
                <a:prstGeom prst="triangle">
                  <a:avLst/>
                </a:prstGeom>
                <a:grpFill/>
                <a:ln>
                  <a:solidFill>
                    <a:schemeClr val="accent3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cxnSp>
        <p:nvCxnSpPr>
          <p:cNvPr id="55" name="직선 연결선 54"/>
          <p:cNvCxnSpPr/>
          <p:nvPr/>
        </p:nvCxnSpPr>
        <p:spPr>
          <a:xfrm flipV="1">
            <a:off x="2043437" y="1448342"/>
            <a:ext cx="671624" cy="628"/>
          </a:xfrm>
          <a:prstGeom prst="line">
            <a:avLst/>
          </a:prstGeom>
          <a:ln w="44450" cap="rnd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그룹 57"/>
          <p:cNvGrpSpPr/>
          <p:nvPr/>
        </p:nvGrpSpPr>
        <p:grpSpPr>
          <a:xfrm>
            <a:off x="3587260" y="1151208"/>
            <a:ext cx="307145" cy="72684"/>
            <a:chOff x="5050301" y="2178148"/>
            <a:chExt cx="307145" cy="72684"/>
          </a:xfrm>
          <a:solidFill>
            <a:schemeClr val="bg1"/>
          </a:solidFill>
        </p:grpSpPr>
        <p:sp>
          <p:nvSpPr>
            <p:cNvPr id="57" name="타원 56"/>
            <p:cNvSpPr/>
            <p:nvPr/>
          </p:nvSpPr>
          <p:spPr>
            <a:xfrm>
              <a:off x="5050301" y="2180494"/>
              <a:ext cx="84406" cy="70338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타원 59"/>
            <p:cNvSpPr/>
            <p:nvPr/>
          </p:nvSpPr>
          <p:spPr>
            <a:xfrm>
              <a:off x="5160497" y="2178149"/>
              <a:ext cx="84406" cy="70338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타원 60"/>
            <p:cNvSpPr/>
            <p:nvPr/>
          </p:nvSpPr>
          <p:spPr>
            <a:xfrm>
              <a:off x="5273040" y="2178148"/>
              <a:ext cx="84406" cy="70338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" name="직사각형 23"/>
          <p:cNvSpPr/>
          <p:nvPr/>
        </p:nvSpPr>
        <p:spPr>
          <a:xfrm rot="5400000">
            <a:off x="-440449" y="1714116"/>
            <a:ext cx="5760000" cy="32400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" name="그림 5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9" t="4614" r="465" b="25300"/>
          <a:stretch/>
        </p:blipFill>
        <p:spPr>
          <a:xfrm>
            <a:off x="824247" y="1462876"/>
            <a:ext cx="3239999" cy="4748478"/>
          </a:xfrm>
          <a:prstGeom prst="rect">
            <a:avLst/>
          </a:prstGeom>
        </p:spPr>
      </p:pic>
      <p:sp>
        <p:nvSpPr>
          <p:cNvPr id="53" name="모서리가 둥근 직사각형 52"/>
          <p:cNvSpPr/>
          <p:nvPr/>
        </p:nvSpPr>
        <p:spPr>
          <a:xfrm>
            <a:off x="2008354" y="551587"/>
            <a:ext cx="772683" cy="291018"/>
          </a:xfrm>
          <a:prstGeom prst="roundRect">
            <a:avLst>
              <a:gd name="adj" fmla="val 34715"/>
            </a:avLst>
          </a:prstGeom>
          <a:solidFill>
            <a:schemeClr val="accent1">
              <a:lumMod val="60000"/>
              <a:lumOff val="40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latin typeface="+mn-ea"/>
              </a:rPr>
              <a:t>다가올 일정</a:t>
            </a:r>
          </a:p>
        </p:txBody>
      </p:sp>
      <p:sp>
        <p:nvSpPr>
          <p:cNvPr id="54" name="모서리가 둥근 직사각형 53"/>
          <p:cNvSpPr/>
          <p:nvPr/>
        </p:nvSpPr>
        <p:spPr>
          <a:xfrm>
            <a:off x="1230976" y="550469"/>
            <a:ext cx="772683" cy="295335"/>
          </a:xfrm>
          <a:prstGeom prst="roundRect">
            <a:avLst>
              <a:gd name="adj" fmla="val 34715"/>
            </a:avLst>
          </a:prstGeom>
          <a:solidFill>
            <a:schemeClr val="accent1">
              <a:lumMod val="75000"/>
              <a:alpha val="74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달력</a:t>
            </a:r>
          </a:p>
        </p:txBody>
      </p:sp>
      <p:sp>
        <p:nvSpPr>
          <p:cNvPr id="56" name="모서리가 둥근 직사각형 55"/>
          <p:cNvSpPr/>
          <p:nvPr/>
        </p:nvSpPr>
        <p:spPr>
          <a:xfrm>
            <a:off x="2793799" y="549241"/>
            <a:ext cx="772683" cy="291018"/>
          </a:xfrm>
          <a:prstGeom prst="roundRect">
            <a:avLst>
              <a:gd name="adj" fmla="val 34715"/>
            </a:avLst>
          </a:prstGeom>
          <a:solidFill>
            <a:schemeClr val="accent1">
              <a:lumMod val="60000"/>
              <a:lumOff val="40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latin typeface="+mn-ea"/>
              </a:rPr>
              <a:t>히스토리</a:t>
            </a:r>
            <a:endParaRPr lang="ko-KR" altLang="en-US" sz="1000" dirty="0">
              <a:latin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780724" y="4863877"/>
            <a:ext cx="419285" cy="46442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727200" y="4866640"/>
            <a:ext cx="513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 </a:t>
            </a:r>
            <a:r>
              <a:rPr lang="en-US" altLang="ko-KR" sz="800" dirty="0"/>
              <a:t>7:30</a:t>
            </a:r>
          </a:p>
          <a:p>
            <a:r>
              <a:rPr lang="ko-KR" altLang="en-US" sz="800" dirty="0" err="1"/>
              <a:t>기안고</a:t>
            </a:r>
            <a:r>
              <a:rPr lang="ko-KR" altLang="en-US" sz="800" dirty="0"/>
              <a:t> </a:t>
            </a:r>
            <a:r>
              <a:rPr lang="en-US" altLang="ko-KR" sz="800" dirty="0"/>
              <a:t>5</a:t>
            </a:r>
            <a:r>
              <a:rPr lang="ko-KR" altLang="en-US" sz="800" dirty="0" err="1"/>
              <a:t>인방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6757961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/>
          <p:cNvSpPr/>
          <p:nvPr/>
        </p:nvSpPr>
        <p:spPr>
          <a:xfrm>
            <a:off x="819551" y="905482"/>
            <a:ext cx="3240000" cy="557555"/>
          </a:xfrm>
          <a:prstGeom prst="rect">
            <a:avLst/>
          </a:prstGeom>
          <a:solidFill>
            <a:srgbClr val="E4F0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819551" y="454116"/>
            <a:ext cx="3240000" cy="444349"/>
          </a:xfrm>
          <a:prstGeom prst="rect">
            <a:avLst/>
          </a:prstGeom>
          <a:solidFill>
            <a:srgbClr val="F15D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866" t="40176" r="44282" b="53158"/>
          <a:stretch/>
        </p:blipFill>
        <p:spPr>
          <a:xfrm>
            <a:off x="2883389" y="969102"/>
            <a:ext cx="420583" cy="420584"/>
          </a:xfrm>
          <a:prstGeom prst="rect">
            <a:avLst/>
          </a:prstGeom>
        </p:spPr>
      </p:pic>
      <p:grpSp>
        <p:nvGrpSpPr>
          <p:cNvPr id="39" name="그룹 38"/>
          <p:cNvGrpSpPr/>
          <p:nvPr/>
        </p:nvGrpSpPr>
        <p:grpSpPr>
          <a:xfrm>
            <a:off x="2200010" y="1026349"/>
            <a:ext cx="362456" cy="313907"/>
            <a:chOff x="1641114" y="2504049"/>
            <a:chExt cx="595649" cy="562708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" name="직사각형 7"/>
            <p:cNvSpPr/>
            <p:nvPr/>
          </p:nvSpPr>
          <p:spPr>
            <a:xfrm>
              <a:off x="1641114" y="2504049"/>
              <a:ext cx="595649" cy="562708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7" name="직선 연결선 36"/>
            <p:cNvCxnSpPr/>
            <p:nvPr/>
          </p:nvCxnSpPr>
          <p:spPr>
            <a:xfrm>
              <a:off x="1739589" y="2612807"/>
              <a:ext cx="411150" cy="7034"/>
            </a:xfrm>
            <a:prstGeom prst="line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/>
          <p:cNvSpPr txBox="1"/>
          <p:nvPr/>
        </p:nvSpPr>
        <p:spPr>
          <a:xfrm>
            <a:off x="2232940" y="1099539"/>
            <a:ext cx="374278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</a:rPr>
              <a:t>30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1004269" y="1040713"/>
            <a:ext cx="290014" cy="296409"/>
            <a:chOff x="1092466" y="1208554"/>
            <a:chExt cx="290014" cy="296409"/>
          </a:xfrm>
          <a:solidFill>
            <a:schemeClr val="bg1"/>
          </a:solidFill>
        </p:grpSpPr>
        <p:grpSp>
          <p:nvGrpSpPr>
            <p:cNvPr id="22" name="그룹 21"/>
            <p:cNvGrpSpPr/>
            <p:nvPr/>
          </p:nvGrpSpPr>
          <p:grpSpPr>
            <a:xfrm>
              <a:off x="1237473" y="1208554"/>
              <a:ext cx="145007" cy="271036"/>
              <a:chOff x="3615625" y="2291861"/>
              <a:chExt cx="145007" cy="271036"/>
            </a:xfrm>
            <a:grpFill/>
          </p:grpSpPr>
          <p:sp>
            <p:nvSpPr>
              <p:cNvPr id="31" name="타원 30"/>
              <p:cNvSpPr/>
              <p:nvPr/>
            </p:nvSpPr>
            <p:spPr>
              <a:xfrm>
                <a:off x="3615625" y="2291861"/>
                <a:ext cx="135263" cy="128789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이등변 삼각형 31"/>
              <p:cNvSpPr/>
              <p:nvPr/>
            </p:nvSpPr>
            <p:spPr>
              <a:xfrm>
                <a:off x="3615626" y="2382593"/>
                <a:ext cx="145006" cy="180304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2" name="그룹 41"/>
            <p:cNvGrpSpPr/>
            <p:nvPr/>
          </p:nvGrpSpPr>
          <p:grpSpPr>
            <a:xfrm>
              <a:off x="1092466" y="1208554"/>
              <a:ext cx="217170" cy="296409"/>
              <a:chOff x="1092466" y="1208554"/>
              <a:chExt cx="217170" cy="296409"/>
            </a:xfrm>
            <a:grpFill/>
          </p:grpSpPr>
          <p:grpSp>
            <p:nvGrpSpPr>
              <p:cNvPr id="45" name="그룹 44"/>
              <p:cNvGrpSpPr/>
              <p:nvPr/>
            </p:nvGrpSpPr>
            <p:grpSpPr>
              <a:xfrm>
                <a:off x="1092466" y="1208554"/>
                <a:ext cx="145007" cy="271036"/>
                <a:chOff x="3615625" y="2291861"/>
                <a:chExt cx="145007" cy="271036"/>
              </a:xfrm>
              <a:grpFill/>
            </p:grpSpPr>
            <p:sp>
              <p:nvSpPr>
                <p:cNvPr id="46" name="타원 45"/>
                <p:cNvSpPr/>
                <p:nvPr/>
              </p:nvSpPr>
              <p:spPr>
                <a:xfrm>
                  <a:off x="3615625" y="2291861"/>
                  <a:ext cx="135263" cy="128789"/>
                </a:xfrm>
                <a:prstGeom prst="ellipse">
                  <a:avLst/>
                </a:prstGeom>
                <a:grpFill/>
                <a:ln>
                  <a:solidFill>
                    <a:schemeClr val="accent3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7" name="이등변 삼각형 46"/>
                <p:cNvSpPr/>
                <p:nvPr/>
              </p:nvSpPr>
              <p:spPr>
                <a:xfrm>
                  <a:off x="3615626" y="2382593"/>
                  <a:ext cx="145006" cy="180304"/>
                </a:xfrm>
                <a:prstGeom prst="triangle">
                  <a:avLst/>
                </a:prstGeom>
                <a:grpFill/>
                <a:ln>
                  <a:solidFill>
                    <a:schemeClr val="accent3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48" name="그룹 47"/>
              <p:cNvGrpSpPr/>
              <p:nvPr/>
            </p:nvGrpSpPr>
            <p:grpSpPr>
              <a:xfrm>
                <a:off x="1164629" y="1233927"/>
                <a:ext cx="145007" cy="271036"/>
                <a:chOff x="3615625" y="2291861"/>
                <a:chExt cx="145007" cy="271036"/>
              </a:xfrm>
              <a:grpFill/>
            </p:grpSpPr>
            <p:sp>
              <p:nvSpPr>
                <p:cNvPr id="49" name="타원 48"/>
                <p:cNvSpPr/>
                <p:nvPr/>
              </p:nvSpPr>
              <p:spPr>
                <a:xfrm>
                  <a:off x="3615625" y="2291861"/>
                  <a:ext cx="135263" cy="128789"/>
                </a:xfrm>
                <a:prstGeom prst="ellipse">
                  <a:avLst/>
                </a:prstGeom>
                <a:grpFill/>
                <a:ln>
                  <a:solidFill>
                    <a:schemeClr val="accent3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" name="이등변 삼각형 49"/>
                <p:cNvSpPr/>
                <p:nvPr/>
              </p:nvSpPr>
              <p:spPr>
                <a:xfrm>
                  <a:off x="3615626" y="2382593"/>
                  <a:ext cx="145006" cy="180304"/>
                </a:xfrm>
                <a:prstGeom prst="triangle">
                  <a:avLst/>
                </a:prstGeom>
                <a:grpFill/>
                <a:ln>
                  <a:solidFill>
                    <a:schemeClr val="accent3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cxnSp>
        <p:nvCxnSpPr>
          <p:cNvPr id="55" name="직선 연결선 54"/>
          <p:cNvCxnSpPr/>
          <p:nvPr/>
        </p:nvCxnSpPr>
        <p:spPr>
          <a:xfrm flipV="1">
            <a:off x="2043437" y="1448342"/>
            <a:ext cx="671624" cy="628"/>
          </a:xfrm>
          <a:prstGeom prst="line">
            <a:avLst/>
          </a:prstGeom>
          <a:ln w="44450" cap="rnd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그룹 57"/>
          <p:cNvGrpSpPr/>
          <p:nvPr/>
        </p:nvGrpSpPr>
        <p:grpSpPr>
          <a:xfrm>
            <a:off x="3587260" y="1151208"/>
            <a:ext cx="307145" cy="72684"/>
            <a:chOff x="5050301" y="2178148"/>
            <a:chExt cx="307145" cy="72684"/>
          </a:xfrm>
          <a:solidFill>
            <a:schemeClr val="bg1"/>
          </a:solidFill>
        </p:grpSpPr>
        <p:sp>
          <p:nvSpPr>
            <p:cNvPr id="57" name="타원 56"/>
            <p:cNvSpPr/>
            <p:nvPr/>
          </p:nvSpPr>
          <p:spPr>
            <a:xfrm>
              <a:off x="5050301" y="2180494"/>
              <a:ext cx="84406" cy="70338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타원 59"/>
            <p:cNvSpPr/>
            <p:nvPr/>
          </p:nvSpPr>
          <p:spPr>
            <a:xfrm>
              <a:off x="5160497" y="2178149"/>
              <a:ext cx="84406" cy="70338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타원 60"/>
            <p:cNvSpPr/>
            <p:nvPr/>
          </p:nvSpPr>
          <p:spPr>
            <a:xfrm>
              <a:off x="5273040" y="2178148"/>
              <a:ext cx="84406" cy="70338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" name="직사각형 23"/>
          <p:cNvSpPr/>
          <p:nvPr/>
        </p:nvSpPr>
        <p:spPr>
          <a:xfrm rot="5400000">
            <a:off x="-440449" y="1714116"/>
            <a:ext cx="5760000" cy="32400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모서리가 둥근 직사각형 52"/>
          <p:cNvSpPr/>
          <p:nvPr/>
        </p:nvSpPr>
        <p:spPr>
          <a:xfrm>
            <a:off x="1235507" y="531106"/>
            <a:ext cx="772683" cy="291018"/>
          </a:xfrm>
          <a:prstGeom prst="roundRect">
            <a:avLst>
              <a:gd name="adj" fmla="val 34715"/>
            </a:avLst>
          </a:prstGeom>
          <a:solidFill>
            <a:schemeClr val="accent1">
              <a:lumMod val="60000"/>
              <a:lumOff val="40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latin typeface="+mn-ea"/>
              </a:rPr>
              <a:t>달력</a:t>
            </a:r>
          </a:p>
        </p:txBody>
      </p:sp>
      <p:sp>
        <p:nvSpPr>
          <p:cNvPr id="54" name="모서리가 둥근 직사각형 53"/>
          <p:cNvSpPr/>
          <p:nvPr/>
        </p:nvSpPr>
        <p:spPr>
          <a:xfrm>
            <a:off x="2024404" y="520715"/>
            <a:ext cx="772683" cy="295335"/>
          </a:xfrm>
          <a:prstGeom prst="roundRect">
            <a:avLst>
              <a:gd name="adj" fmla="val 34715"/>
            </a:avLst>
          </a:prstGeom>
          <a:solidFill>
            <a:schemeClr val="accent1">
              <a:lumMod val="75000"/>
              <a:alpha val="74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다가올 일정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19551" y="1462410"/>
            <a:ext cx="3240000" cy="369332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모임 이름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멤버 검색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819551" y="1803605"/>
            <a:ext cx="3240000" cy="828000"/>
            <a:chOff x="819551" y="1831741"/>
            <a:chExt cx="3240000" cy="828000"/>
          </a:xfrm>
        </p:grpSpPr>
        <p:sp>
          <p:nvSpPr>
            <p:cNvPr id="35" name="TextBox 34"/>
            <p:cNvSpPr txBox="1"/>
            <p:nvPr/>
          </p:nvSpPr>
          <p:spPr>
            <a:xfrm>
              <a:off x="819551" y="1831741"/>
              <a:ext cx="3240000" cy="828000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776561" y="1859693"/>
              <a:ext cx="13645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err="1"/>
                <a:t>융소설계</a:t>
              </a:r>
              <a:endParaRPr lang="ko-KR" alt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879444" y="1898954"/>
              <a:ext cx="270781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dirty="0">
                  <a:solidFill>
                    <a:srgbClr val="FF0000"/>
                  </a:solidFill>
                </a:rPr>
                <a:t>D-4 </a:t>
              </a:r>
              <a:r>
                <a:rPr lang="en-US" altLang="ko-KR" sz="1200" dirty="0"/>
                <a:t> </a:t>
              </a:r>
              <a:r>
                <a:rPr lang="en-US" altLang="ko-KR" sz="1400" dirty="0"/>
                <a:t>10/1 (</a:t>
              </a:r>
              <a:r>
                <a:rPr lang="ko-KR" altLang="en-US" sz="1400" dirty="0"/>
                <a:t>일</a:t>
              </a:r>
              <a:r>
                <a:rPr lang="en-US" altLang="ko-KR" sz="1400" dirty="0"/>
                <a:t>) 7</a:t>
              </a:r>
              <a:r>
                <a:rPr lang="ko-KR" altLang="en-US" sz="1400" dirty="0"/>
                <a:t>시 신촌</a:t>
              </a:r>
              <a:endParaRPr lang="en-US" altLang="ko-KR" sz="14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4" name="그룹 63"/>
          <p:cNvGrpSpPr/>
          <p:nvPr/>
        </p:nvGrpSpPr>
        <p:grpSpPr>
          <a:xfrm>
            <a:off x="831273" y="2659386"/>
            <a:ext cx="3251722" cy="1167026"/>
            <a:chOff x="819551" y="1831741"/>
            <a:chExt cx="3251722" cy="828000"/>
          </a:xfrm>
        </p:grpSpPr>
        <p:sp>
          <p:nvSpPr>
            <p:cNvPr id="65" name="TextBox 64"/>
            <p:cNvSpPr txBox="1"/>
            <p:nvPr/>
          </p:nvSpPr>
          <p:spPr>
            <a:xfrm>
              <a:off x="819551" y="1831741"/>
              <a:ext cx="3240000" cy="828000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776561" y="1859693"/>
              <a:ext cx="13645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err="1"/>
                <a:t>친한친구들</a:t>
              </a:r>
              <a:endParaRPr lang="ko-KR" altLang="en-US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879443" y="1983362"/>
              <a:ext cx="3191830" cy="525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D-12</a:t>
              </a:r>
              <a:r>
                <a:rPr lang="en-US" altLang="ko-KR" sz="3200" dirty="0">
                  <a:solidFill>
                    <a:srgbClr val="FF0000"/>
                  </a:solidFill>
                </a:rPr>
                <a:t> </a:t>
              </a:r>
              <a:r>
                <a:rPr lang="en-US" altLang="ko-KR" sz="1200" dirty="0"/>
                <a:t> </a:t>
              </a:r>
              <a:r>
                <a:rPr lang="en-US" altLang="ko-KR" sz="1400" dirty="0"/>
                <a:t>10/9 (</a:t>
              </a:r>
              <a:r>
                <a:rPr lang="ko-KR" altLang="en-US" sz="1400" dirty="0"/>
                <a:t>월</a:t>
              </a:r>
              <a:r>
                <a:rPr lang="en-US" altLang="ko-KR" sz="1400" dirty="0"/>
                <a:t>) 5</a:t>
              </a:r>
              <a:r>
                <a:rPr lang="ko-KR" altLang="en-US" sz="1400" dirty="0"/>
                <a:t>시 </a:t>
              </a:r>
              <a:r>
                <a:rPr lang="ko-KR" altLang="en-US" sz="1400" dirty="0" err="1"/>
                <a:t>경복궁역</a:t>
              </a:r>
              <a:endParaRPr lang="en-US" altLang="ko-KR" sz="1400" dirty="0"/>
            </a:p>
            <a:p>
              <a:r>
                <a:rPr lang="ko-KR" altLang="en-US" sz="1400" dirty="0">
                  <a:solidFill>
                    <a:srgbClr val="FF0000"/>
                  </a:solidFill>
                </a:rPr>
                <a:t>경복궁 </a:t>
              </a:r>
              <a:r>
                <a:rPr lang="en-US" altLang="ko-KR" sz="1400" dirty="0">
                  <a:solidFill>
                    <a:srgbClr val="FF0000"/>
                  </a:solidFill>
                </a:rPr>
                <a:t>– </a:t>
              </a:r>
              <a:r>
                <a:rPr lang="ko-KR" altLang="en-US" sz="1400" dirty="0">
                  <a:solidFill>
                    <a:srgbClr val="FF0000"/>
                  </a:solidFill>
                </a:rPr>
                <a:t>서촌</a:t>
              </a:r>
              <a:r>
                <a:rPr lang="en-US" altLang="ko-KR" sz="1400" dirty="0">
                  <a:solidFill>
                    <a:srgbClr val="FF0000"/>
                  </a:solidFill>
                </a:rPr>
                <a:t>(</a:t>
              </a:r>
              <a:r>
                <a:rPr lang="ko-KR" altLang="en-US" sz="1400" dirty="0">
                  <a:solidFill>
                    <a:srgbClr val="FF0000"/>
                  </a:solidFill>
                </a:rPr>
                <a:t>저녁</a:t>
              </a:r>
              <a:r>
                <a:rPr lang="en-US" altLang="ko-KR" sz="1400" dirty="0">
                  <a:solidFill>
                    <a:srgbClr val="FF0000"/>
                  </a:solidFill>
                </a:rPr>
                <a:t>)</a:t>
              </a:r>
              <a:r>
                <a:rPr lang="ko-KR" altLang="en-US" sz="1400" dirty="0">
                  <a:solidFill>
                    <a:srgbClr val="FF0000"/>
                  </a:solidFill>
                </a:rPr>
                <a:t> </a:t>
              </a:r>
              <a:r>
                <a:rPr lang="en-US" altLang="ko-KR" sz="1400" dirty="0">
                  <a:solidFill>
                    <a:srgbClr val="FF0000"/>
                  </a:solidFill>
                </a:rPr>
                <a:t>– </a:t>
              </a:r>
              <a:r>
                <a:rPr lang="ko-KR" altLang="en-US" sz="1400" dirty="0">
                  <a:solidFill>
                    <a:srgbClr val="FF0000"/>
                  </a:solidFill>
                </a:rPr>
                <a:t>종각</a:t>
              </a:r>
              <a:r>
                <a:rPr lang="en-US" altLang="ko-KR" sz="1400" dirty="0">
                  <a:solidFill>
                    <a:srgbClr val="FF0000"/>
                  </a:solidFill>
                </a:rPr>
                <a:t>(</a:t>
              </a:r>
              <a:r>
                <a:rPr lang="ko-KR" altLang="en-US" sz="1400" dirty="0">
                  <a:solidFill>
                    <a:srgbClr val="FF0000"/>
                  </a:solidFill>
                </a:rPr>
                <a:t>술</a:t>
              </a:r>
              <a:r>
                <a:rPr lang="en-US" altLang="ko-KR" sz="1400" dirty="0">
                  <a:solidFill>
                    <a:srgbClr val="FF0000"/>
                  </a:solidFill>
                </a:rPr>
                <a:t>, </a:t>
              </a:r>
              <a:r>
                <a:rPr lang="ko-KR" altLang="en-US" sz="1400" dirty="0">
                  <a:solidFill>
                    <a:srgbClr val="FF0000"/>
                  </a:solidFill>
                </a:rPr>
                <a:t>노래방</a:t>
              </a:r>
              <a:r>
                <a:rPr lang="en-US" altLang="ko-KR" sz="1400" dirty="0">
                  <a:solidFill>
                    <a:srgbClr val="FF0000"/>
                  </a:solidFill>
                </a:rPr>
                <a:t>)</a:t>
              </a: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2859461" y="1831557"/>
            <a:ext cx="1164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저녁식사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954214" y="2757680"/>
            <a:ext cx="1378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accent6">
                    <a:lumMod val="75000"/>
                  </a:schemeClr>
                </a:solidFill>
              </a:rPr>
              <a:t>저녁식사 외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60147" y="2250827"/>
            <a:ext cx="2106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공지</a:t>
            </a:r>
            <a:r>
              <a:rPr lang="en-US" altLang="ko-KR" sz="1400" dirty="0"/>
              <a:t>! </a:t>
            </a:r>
            <a:r>
              <a:rPr lang="ko-KR" altLang="en-US" sz="1400" dirty="0">
                <a:solidFill>
                  <a:srgbClr val="0070C0"/>
                </a:solidFill>
              </a:rPr>
              <a:t>현금 지참 하기</a:t>
            </a:r>
          </a:p>
        </p:txBody>
      </p:sp>
      <p:sp>
        <p:nvSpPr>
          <p:cNvPr id="69" name="모서리가 둥근 직사각형 68"/>
          <p:cNvSpPr/>
          <p:nvPr/>
        </p:nvSpPr>
        <p:spPr>
          <a:xfrm>
            <a:off x="2794678" y="528760"/>
            <a:ext cx="772683" cy="291018"/>
          </a:xfrm>
          <a:prstGeom prst="roundRect">
            <a:avLst>
              <a:gd name="adj" fmla="val 34715"/>
            </a:avLst>
          </a:prstGeom>
          <a:solidFill>
            <a:schemeClr val="accent1">
              <a:lumMod val="60000"/>
              <a:lumOff val="40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latin typeface="+mn-ea"/>
              </a:rPr>
              <a:t>히스토리</a:t>
            </a:r>
            <a:endParaRPr lang="ko-KR" altLang="en-US" sz="1000" dirty="0"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78062" y="1803605"/>
            <a:ext cx="548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예정된 모임들을 출력하여 보여줌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37259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/>
          <p:cNvSpPr/>
          <p:nvPr/>
        </p:nvSpPr>
        <p:spPr>
          <a:xfrm>
            <a:off x="819551" y="905482"/>
            <a:ext cx="3240000" cy="557555"/>
          </a:xfrm>
          <a:prstGeom prst="rect">
            <a:avLst/>
          </a:prstGeom>
          <a:solidFill>
            <a:srgbClr val="E4F0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819551" y="454116"/>
            <a:ext cx="3240000" cy="444349"/>
          </a:xfrm>
          <a:prstGeom prst="rect">
            <a:avLst/>
          </a:prstGeom>
          <a:solidFill>
            <a:srgbClr val="F15D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866" t="40176" r="44282" b="53158"/>
          <a:stretch/>
        </p:blipFill>
        <p:spPr>
          <a:xfrm>
            <a:off x="2883389" y="969102"/>
            <a:ext cx="420583" cy="420584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4537323" y="454116"/>
            <a:ext cx="7121766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2000" dirty="0">
              <a:solidFill>
                <a:prstClr val="black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prstClr val="black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개인 </a:t>
            </a:r>
            <a:r>
              <a:rPr lang="ko-KR" altLang="en-US" sz="2000" dirty="0" err="1">
                <a:solidFill>
                  <a:prstClr val="black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히스토리</a:t>
            </a:r>
            <a:r>
              <a:rPr lang="ko-KR" altLang="en-US" sz="2000" dirty="0">
                <a:solidFill>
                  <a:prstClr val="black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endParaRPr lang="en-US" altLang="ko-KR" sz="2000" dirty="0">
              <a:solidFill>
                <a:prstClr val="black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2000" dirty="0" smtClean="0">
              <a:solidFill>
                <a:prstClr val="black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 smtClean="0">
                <a:solidFill>
                  <a:prstClr val="black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등록된 </a:t>
            </a:r>
            <a:r>
              <a:rPr lang="ko-KR" altLang="en-US" sz="2000" dirty="0" err="1" smtClean="0">
                <a:solidFill>
                  <a:prstClr val="black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히스토리를</a:t>
            </a:r>
            <a:r>
              <a:rPr lang="ko-KR" altLang="en-US" sz="2000" dirty="0" smtClean="0">
                <a:solidFill>
                  <a:prstClr val="black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ko-KR" altLang="en-US" sz="2000" dirty="0" err="1" smtClean="0">
                <a:solidFill>
                  <a:prstClr val="black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최신순으로</a:t>
            </a:r>
            <a:r>
              <a:rPr lang="en-US" altLang="ko-KR" sz="2000" dirty="0">
                <a:solidFill>
                  <a:prstClr val="black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ko-KR" altLang="en-US" sz="2000" dirty="0" smtClean="0">
                <a:solidFill>
                  <a:prstClr val="black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차례대로 볼 수 있다</a:t>
            </a:r>
            <a:r>
              <a:rPr lang="en-US" altLang="ko-KR" sz="2000" dirty="0" smtClean="0">
                <a:solidFill>
                  <a:prstClr val="black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prstClr val="black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(</a:t>
            </a:r>
            <a:r>
              <a:rPr lang="ko-KR" altLang="en-US" sz="2000" dirty="0" err="1" smtClean="0">
                <a:solidFill>
                  <a:prstClr val="black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페북의</a:t>
            </a:r>
            <a:r>
              <a:rPr lang="ko-KR" altLang="en-US" sz="2000" dirty="0" smtClean="0">
                <a:solidFill>
                  <a:prstClr val="black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타임라인과 </a:t>
            </a:r>
            <a:r>
              <a:rPr lang="ko-KR" altLang="en-US" sz="2000" dirty="0" err="1" smtClean="0">
                <a:solidFill>
                  <a:prstClr val="black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비슷</a:t>
            </a:r>
            <a:r>
              <a:rPr lang="en-US" altLang="ko-KR" sz="2000" dirty="0" smtClean="0">
                <a:solidFill>
                  <a:prstClr val="black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2000" dirty="0" err="1" smtClean="0">
                <a:solidFill>
                  <a:prstClr val="black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히스토리</a:t>
            </a:r>
            <a:r>
              <a:rPr lang="ko-KR" altLang="en-US" sz="2000" dirty="0" smtClean="0">
                <a:solidFill>
                  <a:prstClr val="black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검색 기능도 제공</a:t>
            </a:r>
            <a:r>
              <a:rPr lang="en-US" altLang="ko-KR" sz="2000" dirty="0" smtClean="0">
                <a:solidFill>
                  <a:prstClr val="black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 smtClean="0">
                <a:solidFill>
                  <a:prstClr val="black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단</a:t>
            </a:r>
            <a:r>
              <a:rPr lang="en-US" altLang="ko-KR" sz="2000" dirty="0" smtClean="0">
                <a:solidFill>
                  <a:prstClr val="black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, </a:t>
            </a:r>
            <a:r>
              <a:rPr lang="ko-KR" altLang="en-US" sz="2000" dirty="0" smtClean="0">
                <a:solidFill>
                  <a:prstClr val="black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정확히 </a:t>
            </a:r>
            <a:r>
              <a:rPr lang="en-US" altLang="ko-KR" sz="2000" dirty="0" smtClean="0">
                <a:solidFill>
                  <a:prstClr val="black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1</a:t>
            </a:r>
            <a:r>
              <a:rPr lang="ko-KR" altLang="en-US" sz="2000" dirty="0" smtClean="0">
                <a:solidFill>
                  <a:prstClr val="black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년 전에 등록된 </a:t>
            </a:r>
            <a:r>
              <a:rPr lang="ko-KR" altLang="en-US" sz="2000" dirty="0" err="1" smtClean="0">
                <a:solidFill>
                  <a:prstClr val="black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히스토리같은</a:t>
            </a:r>
            <a:r>
              <a:rPr lang="ko-KR" altLang="en-US" sz="2000" dirty="0" smtClean="0">
                <a:solidFill>
                  <a:prstClr val="black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특별한 경우는</a:t>
            </a:r>
            <a:endParaRPr lang="en-US" altLang="ko-KR" sz="2000" dirty="0" smtClean="0">
              <a:solidFill>
                <a:prstClr val="black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 err="1" smtClean="0">
                <a:solidFill>
                  <a:prstClr val="black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최상단에</a:t>
            </a:r>
            <a:r>
              <a:rPr lang="ko-KR" altLang="en-US" sz="2000" dirty="0" smtClean="0">
                <a:solidFill>
                  <a:prstClr val="black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우선적으로 게시함</a:t>
            </a:r>
            <a:r>
              <a:rPr lang="en-US" altLang="ko-KR" sz="2000" dirty="0" smtClean="0">
                <a:solidFill>
                  <a:prstClr val="black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2000" dirty="0">
              <a:solidFill>
                <a:prstClr val="black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 smtClean="0">
                <a:solidFill>
                  <a:prstClr val="black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해당 날짜로 </a:t>
            </a:r>
            <a:r>
              <a:rPr lang="ko-KR" altLang="en-US" sz="2000" dirty="0" err="1" smtClean="0">
                <a:solidFill>
                  <a:prstClr val="black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히스토리를</a:t>
            </a:r>
            <a:r>
              <a:rPr lang="ko-KR" altLang="en-US" sz="2000" dirty="0" smtClean="0">
                <a:solidFill>
                  <a:prstClr val="black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찾고 싶으면</a:t>
            </a:r>
            <a:endParaRPr lang="en-US" altLang="ko-KR" sz="2000" dirty="0" smtClean="0">
              <a:solidFill>
                <a:prstClr val="black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 smtClean="0">
                <a:solidFill>
                  <a:prstClr val="black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달력을 이용하면 됨</a:t>
            </a:r>
            <a:r>
              <a:rPr lang="en-US" altLang="ko-KR" sz="2000" dirty="0" smtClean="0">
                <a:solidFill>
                  <a:prstClr val="black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.</a:t>
            </a:r>
            <a:endParaRPr lang="en-US" altLang="ko-KR" sz="2000" dirty="0">
              <a:solidFill>
                <a:prstClr val="black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grpSp>
        <p:nvGrpSpPr>
          <p:cNvPr id="39" name="그룹 38"/>
          <p:cNvGrpSpPr/>
          <p:nvPr/>
        </p:nvGrpSpPr>
        <p:grpSpPr>
          <a:xfrm>
            <a:off x="2200010" y="1026349"/>
            <a:ext cx="362456" cy="313907"/>
            <a:chOff x="1641114" y="2504049"/>
            <a:chExt cx="595649" cy="562708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" name="직사각형 7"/>
            <p:cNvSpPr/>
            <p:nvPr/>
          </p:nvSpPr>
          <p:spPr>
            <a:xfrm>
              <a:off x="1641114" y="2504049"/>
              <a:ext cx="595649" cy="562708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7" name="직선 연결선 36"/>
            <p:cNvCxnSpPr/>
            <p:nvPr/>
          </p:nvCxnSpPr>
          <p:spPr>
            <a:xfrm>
              <a:off x="1739589" y="2612807"/>
              <a:ext cx="411150" cy="7034"/>
            </a:xfrm>
            <a:prstGeom prst="line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/>
          <p:cNvSpPr txBox="1"/>
          <p:nvPr/>
        </p:nvSpPr>
        <p:spPr>
          <a:xfrm>
            <a:off x="2232940" y="1099539"/>
            <a:ext cx="374278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</a:rPr>
              <a:t>30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1004269" y="1040713"/>
            <a:ext cx="290014" cy="296409"/>
            <a:chOff x="1092466" y="1208554"/>
            <a:chExt cx="290014" cy="296409"/>
          </a:xfrm>
          <a:solidFill>
            <a:schemeClr val="bg1"/>
          </a:solidFill>
        </p:grpSpPr>
        <p:grpSp>
          <p:nvGrpSpPr>
            <p:cNvPr id="22" name="그룹 21"/>
            <p:cNvGrpSpPr/>
            <p:nvPr/>
          </p:nvGrpSpPr>
          <p:grpSpPr>
            <a:xfrm>
              <a:off x="1237473" y="1208554"/>
              <a:ext cx="145007" cy="271036"/>
              <a:chOff x="3615625" y="2291861"/>
              <a:chExt cx="145007" cy="271036"/>
            </a:xfrm>
            <a:grpFill/>
          </p:grpSpPr>
          <p:sp>
            <p:nvSpPr>
              <p:cNvPr id="31" name="타원 30"/>
              <p:cNvSpPr/>
              <p:nvPr/>
            </p:nvSpPr>
            <p:spPr>
              <a:xfrm>
                <a:off x="3615625" y="2291861"/>
                <a:ext cx="135263" cy="128789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이등변 삼각형 31"/>
              <p:cNvSpPr/>
              <p:nvPr/>
            </p:nvSpPr>
            <p:spPr>
              <a:xfrm>
                <a:off x="3615626" y="2382593"/>
                <a:ext cx="145006" cy="180304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2" name="그룹 41"/>
            <p:cNvGrpSpPr/>
            <p:nvPr/>
          </p:nvGrpSpPr>
          <p:grpSpPr>
            <a:xfrm>
              <a:off x="1092466" y="1208554"/>
              <a:ext cx="217170" cy="296409"/>
              <a:chOff x="1092466" y="1208554"/>
              <a:chExt cx="217170" cy="296409"/>
            </a:xfrm>
            <a:grpFill/>
          </p:grpSpPr>
          <p:grpSp>
            <p:nvGrpSpPr>
              <p:cNvPr id="45" name="그룹 44"/>
              <p:cNvGrpSpPr/>
              <p:nvPr/>
            </p:nvGrpSpPr>
            <p:grpSpPr>
              <a:xfrm>
                <a:off x="1092466" y="1208554"/>
                <a:ext cx="145007" cy="271036"/>
                <a:chOff x="3615625" y="2291861"/>
                <a:chExt cx="145007" cy="271036"/>
              </a:xfrm>
              <a:grpFill/>
            </p:grpSpPr>
            <p:sp>
              <p:nvSpPr>
                <p:cNvPr id="46" name="타원 45"/>
                <p:cNvSpPr/>
                <p:nvPr/>
              </p:nvSpPr>
              <p:spPr>
                <a:xfrm>
                  <a:off x="3615625" y="2291861"/>
                  <a:ext cx="135263" cy="128789"/>
                </a:xfrm>
                <a:prstGeom prst="ellipse">
                  <a:avLst/>
                </a:prstGeom>
                <a:grpFill/>
                <a:ln>
                  <a:solidFill>
                    <a:schemeClr val="accent3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7" name="이등변 삼각형 46"/>
                <p:cNvSpPr/>
                <p:nvPr/>
              </p:nvSpPr>
              <p:spPr>
                <a:xfrm>
                  <a:off x="3615626" y="2382593"/>
                  <a:ext cx="145006" cy="180304"/>
                </a:xfrm>
                <a:prstGeom prst="triangle">
                  <a:avLst/>
                </a:prstGeom>
                <a:grpFill/>
                <a:ln>
                  <a:solidFill>
                    <a:schemeClr val="accent3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48" name="그룹 47"/>
              <p:cNvGrpSpPr/>
              <p:nvPr/>
            </p:nvGrpSpPr>
            <p:grpSpPr>
              <a:xfrm>
                <a:off x="1164629" y="1233927"/>
                <a:ext cx="145007" cy="271036"/>
                <a:chOff x="3615625" y="2291861"/>
                <a:chExt cx="145007" cy="271036"/>
              </a:xfrm>
              <a:grpFill/>
            </p:grpSpPr>
            <p:sp>
              <p:nvSpPr>
                <p:cNvPr id="49" name="타원 48"/>
                <p:cNvSpPr/>
                <p:nvPr/>
              </p:nvSpPr>
              <p:spPr>
                <a:xfrm>
                  <a:off x="3615625" y="2291861"/>
                  <a:ext cx="135263" cy="128789"/>
                </a:xfrm>
                <a:prstGeom prst="ellipse">
                  <a:avLst/>
                </a:prstGeom>
                <a:grpFill/>
                <a:ln>
                  <a:solidFill>
                    <a:schemeClr val="accent3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" name="이등변 삼각형 49"/>
                <p:cNvSpPr/>
                <p:nvPr/>
              </p:nvSpPr>
              <p:spPr>
                <a:xfrm>
                  <a:off x="3615626" y="2382593"/>
                  <a:ext cx="145006" cy="180304"/>
                </a:xfrm>
                <a:prstGeom prst="triangle">
                  <a:avLst/>
                </a:prstGeom>
                <a:grpFill/>
                <a:ln>
                  <a:solidFill>
                    <a:schemeClr val="accent3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grpSp>
        <p:nvGrpSpPr>
          <p:cNvPr id="58" name="그룹 57"/>
          <p:cNvGrpSpPr/>
          <p:nvPr/>
        </p:nvGrpSpPr>
        <p:grpSpPr>
          <a:xfrm>
            <a:off x="3587260" y="1151208"/>
            <a:ext cx="307145" cy="72684"/>
            <a:chOff x="5050301" y="2178148"/>
            <a:chExt cx="307145" cy="72684"/>
          </a:xfrm>
          <a:solidFill>
            <a:schemeClr val="bg1"/>
          </a:solidFill>
        </p:grpSpPr>
        <p:sp>
          <p:nvSpPr>
            <p:cNvPr id="57" name="타원 56"/>
            <p:cNvSpPr/>
            <p:nvPr/>
          </p:nvSpPr>
          <p:spPr>
            <a:xfrm>
              <a:off x="5050301" y="2180494"/>
              <a:ext cx="84406" cy="70338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타원 59"/>
            <p:cNvSpPr/>
            <p:nvPr/>
          </p:nvSpPr>
          <p:spPr>
            <a:xfrm>
              <a:off x="5160497" y="2178149"/>
              <a:ext cx="84406" cy="70338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타원 60"/>
            <p:cNvSpPr/>
            <p:nvPr/>
          </p:nvSpPr>
          <p:spPr>
            <a:xfrm>
              <a:off x="5273040" y="2178148"/>
              <a:ext cx="84406" cy="70338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" name="직사각형 23"/>
          <p:cNvSpPr/>
          <p:nvPr/>
        </p:nvSpPr>
        <p:spPr>
          <a:xfrm rot="5400000">
            <a:off x="-440449" y="1714116"/>
            <a:ext cx="5760000" cy="32400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모서리가 둥근 직사각형 52"/>
          <p:cNvSpPr/>
          <p:nvPr/>
        </p:nvSpPr>
        <p:spPr>
          <a:xfrm>
            <a:off x="1235507" y="531106"/>
            <a:ext cx="772683" cy="291018"/>
          </a:xfrm>
          <a:prstGeom prst="roundRect">
            <a:avLst>
              <a:gd name="adj" fmla="val 34715"/>
            </a:avLst>
          </a:prstGeom>
          <a:solidFill>
            <a:schemeClr val="accent1">
              <a:lumMod val="60000"/>
              <a:lumOff val="40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latin typeface="+mn-ea"/>
              </a:rPr>
              <a:t>달력</a:t>
            </a:r>
          </a:p>
        </p:txBody>
      </p:sp>
      <p:sp>
        <p:nvSpPr>
          <p:cNvPr id="54" name="모서리가 둥근 직사각형 53"/>
          <p:cNvSpPr/>
          <p:nvPr/>
        </p:nvSpPr>
        <p:spPr>
          <a:xfrm>
            <a:off x="2813207" y="519380"/>
            <a:ext cx="772683" cy="295335"/>
          </a:xfrm>
          <a:prstGeom prst="roundRect">
            <a:avLst>
              <a:gd name="adj" fmla="val 34715"/>
            </a:avLst>
          </a:prstGeom>
          <a:solidFill>
            <a:schemeClr val="accent1">
              <a:lumMod val="75000"/>
              <a:alpha val="74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히스토리</a:t>
            </a:r>
            <a:endParaRPr lang="ko-KR" altLang="en-US" sz="1000" dirty="0"/>
          </a:p>
        </p:txBody>
      </p:sp>
      <p:sp>
        <p:nvSpPr>
          <p:cNvPr id="69" name="모서리가 둥근 직사각형 68"/>
          <p:cNvSpPr/>
          <p:nvPr/>
        </p:nvSpPr>
        <p:spPr>
          <a:xfrm>
            <a:off x="2028814" y="527595"/>
            <a:ext cx="772683" cy="291018"/>
          </a:xfrm>
          <a:prstGeom prst="roundRect">
            <a:avLst>
              <a:gd name="adj" fmla="val 34715"/>
            </a:avLst>
          </a:prstGeom>
          <a:solidFill>
            <a:schemeClr val="accent1">
              <a:lumMod val="60000"/>
              <a:lumOff val="40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+mn-ea"/>
              </a:rPr>
              <a:t>다가올 일정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777348" y="1952433"/>
            <a:ext cx="3366611" cy="3798281"/>
            <a:chOff x="777348" y="1463036"/>
            <a:chExt cx="3366611" cy="3798281"/>
          </a:xfrm>
        </p:grpSpPr>
        <p:sp>
          <p:nvSpPr>
            <p:cNvPr id="3" name="직사각형 2"/>
            <p:cNvSpPr/>
            <p:nvPr/>
          </p:nvSpPr>
          <p:spPr>
            <a:xfrm>
              <a:off x="819551" y="1463036"/>
              <a:ext cx="3240000" cy="3798281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77348" y="1582321"/>
              <a:ext cx="11886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4">
                      <a:lumMod val="75000"/>
                    </a:schemeClr>
                  </a:solidFill>
                </a:rPr>
                <a:t>1</a:t>
              </a:r>
              <a:r>
                <a:rPr lang="ko-KR" altLang="en-US" sz="1200" dirty="0" err="1">
                  <a:solidFill>
                    <a:schemeClr val="accent4">
                      <a:lumMod val="75000"/>
                    </a:schemeClr>
                  </a:solidFill>
                </a:rPr>
                <a:t>년전</a:t>
              </a:r>
              <a:r>
                <a:rPr lang="ko-KR" altLang="en-US" sz="1200" dirty="0">
                  <a:solidFill>
                    <a:schemeClr val="accent4">
                      <a:lumMod val="75000"/>
                    </a:schemeClr>
                  </a:solidFill>
                </a:rPr>
                <a:t> 오늘 </a:t>
              </a:r>
              <a:r>
                <a:rPr lang="en-US" altLang="ko-KR" sz="1200" dirty="0">
                  <a:solidFill>
                    <a:schemeClr val="accent4">
                      <a:lumMod val="75000"/>
                    </a:schemeClr>
                  </a:solidFill>
                </a:rPr>
                <a:t>!</a:t>
              </a:r>
              <a:endParaRPr lang="ko-KR" altLang="en-US" sz="1200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702193" y="1554187"/>
              <a:ext cx="24417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bg1">
                      <a:lumMod val="50000"/>
                    </a:schemeClr>
                  </a:solidFill>
                </a:rPr>
                <a:t>2015</a:t>
              </a:r>
              <a:r>
                <a:rPr lang="ko-KR" altLang="en-US" sz="1600" dirty="0">
                  <a:solidFill>
                    <a:schemeClr val="bg1">
                      <a:lumMod val="50000"/>
                    </a:schemeClr>
                  </a:solidFill>
                </a:rPr>
                <a:t>년 </a:t>
              </a:r>
              <a:r>
                <a:rPr lang="en-US" altLang="ko-KR" sz="1600" dirty="0">
                  <a:solidFill>
                    <a:schemeClr val="bg1">
                      <a:lumMod val="50000"/>
                    </a:schemeClr>
                  </a:solidFill>
                </a:rPr>
                <a:t>9</a:t>
              </a:r>
              <a:r>
                <a:rPr lang="ko-KR" altLang="en-US" sz="1600" dirty="0">
                  <a:solidFill>
                    <a:schemeClr val="bg1">
                      <a:lumMod val="50000"/>
                    </a:schemeClr>
                  </a:solidFill>
                </a:rPr>
                <a:t>월 </a:t>
              </a:r>
              <a:r>
                <a:rPr lang="en-US" altLang="ko-KR" sz="1600" dirty="0">
                  <a:solidFill>
                    <a:schemeClr val="bg1">
                      <a:lumMod val="50000"/>
                    </a:schemeClr>
                  </a:solidFill>
                </a:rPr>
                <a:t>27</a:t>
              </a:r>
              <a:r>
                <a:rPr lang="ko-KR" altLang="en-US" sz="1600" dirty="0">
                  <a:solidFill>
                    <a:schemeClr val="bg1">
                      <a:lumMod val="50000"/>
                    </a:schemeClr>
                  </a:solidFill>
                </a:rPr>
                <a:t>일 일요일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19551" y="1892741"/>
              <a:ext cx="3240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accent6">
                      <a:lumMod val="50000"/>
                    </a:schemeClr>
                  </a:solidFill>
                </a:rPr>
                <a:t>오전 </a:t>
              </a:r>
              <a:r>
                <a:rPr lang="en-US" altLang="ko-KR" dirty="0">
                  <a:solidFill>
                    <a:schemeClr val="accent6">
                      <a:lumMod val="50000"/>
                    </a:schemeClr>
                  </a:solidFill>
                </a:rPr>
                <a:t>10</a:t>
              </a:r>
              <a:r>
                <a:rPr lang="ko-KR" altLang="en-US" dirty="0">
                  <a:solidFill>
                    <a:schemeClr val="accent6">
                      <a:lumMod val="50000"/>
                    </a:schemeClr>
                  </a:solidFill>
                </a:rPr>
                <a:t>시 </a:t>
              </a:r>
              <a:r>
                <a:rPr lang="ko-KR" altLang="en-US" dirty="0" err="1">
                  <a:solidFill>
                    <a:schemeClr val="accent6">
                      <a:lumMod val="50000"/>
                    </a:schemeClr>
                  </a:solidFill>
                </a:rPr>
                <a:t>롯데월드</a:t>
              </a:r>
              <a:r>
                <a:rPr lang="ko-KR" altLang="en-US" dirty="0">
                  <a:solidFill>
                    <a:schemeClr val="accent6">
                      <a:lumMod val="50000"/>
                    </a:schemeClr>
                  </a:solidFill>
                </a:rPr>
                <a:t> </a:t>
              </a:r>
              <a:r>
                <a:rPr lang="en-US" altLang="ko-KR" dirty="0">
                  <a:solidFill>
                    <a:schemeClr val="accent6">
                      <a:lumMod val="50000"/>
                    </a:schemeClr>
                  </a:solidFill>
                </a:rPr>
                <a:t>– </a:t>
              </a:r>
              <a:r>
                <a:rPr lang="ko-KR" altLang="en-US" dirty="0">
                  <a:solidFill>
                    <a:schemeClr val="accent6">
                      <a:lumMod val="50000"/>
                    </a:schemeClr>
                  </a:solidFill>
                </a:rPr>
                <a:t>오후 </a:t>
              </a:r>
              <a:r>
                <a:rPr lang="en-US" altLang="ko-KR" dirty="0">
                  <a:solidFill>
                    <a:schemeClr val="accent6">
                      <a:lumMod val="50000"/>
                    </a:schemeClr>
                  </a:solidFill>
                </a:rPr>
                <a:t>6</a:t>
              </a:r>
              <a:r>
                <a:rPr lang="ko-KR" altLang="en-US" dirty="0">
                  <a:solidFill>
                    <a:schemeClr val="accent6">
                      <a:lumMod val="50000"/>
                    </a:schemeClr>
                  </a:solidFill>
                </a:rPr>
                <a:t>시 </a:t>
              </a:r>
              <a:r>
                <a:rPr lang="ko-KR" altLang="en-US" dirty="0" err="1">
                  <a:solidFill>
                    <a:schemeClr val="accent6">
                      <a:lumMod val="50000"/>
                    </a:schemeClr>
                  </a:solidFill>
                </a:rPr>
                <a:t>신천역</a:t>
              </a:r>
              <a:r>
                <a:rPr lang="ko-KR" altLang="en-US" dirty="0">
                  <a:solidFill>
                    <a:schemeClr val="accent6">
                      <a:lumMod val="50000"/>
                    </a:schemeClr>
                  </a:solidFill>
                </a:rPr>
                <a:t> 저녁</a:t>
              </a:r>
            </a:p>
          </p:txBody>
        </p:sp>
        <p:sp>
          <p:nvSpPr>
            <p:cNvPr id="12" name="타원 11"/>
            <p:cNvSpPr/>
            <p:nvPr/>
          </p:nvSpPr>
          <p:spPr>
            <a:xfrm>
              <a:off x="1007034" y="2602520"/>
              <a:ext cx="456946" cy="3657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타원 50"/>
            <p:cNvSpPr/>
            <p:nvPr/>
          </p:nvSpPr>
          <p:spPr>
            <a:xfrm>
              <a:off x="1007034" y="3212644"/>
              <a:ext cx="456946" cy="3657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타원 55"/>
            <p:cNvSpPr/>
            <p:nvPr/>
          </p:nvSpPr>
          <p:spPr>
            <a:xfrm>
              <a:off x="1004269" y="3716358"/>
              <a:ext cx="456946" cy="3657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633570" y="2717361"/>
              <a:ext cx="223035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너무 </a:t>
              </a:r>
              <a:r>
                <a:rPr lang="ko-KR" altLang="en-US" sz="1400" dirty="0" err="1"/>
                <a:t>재밌는</a:t>
              </a:r>
              <a:r>
                <a:rPr lang="ko-KR" altLang="en-US" sz="1400" dirty="0"/>
                <a:t> 하루</a:t>
              </a:r>
              <a:r>
                <a:rPr lang="en-US" altLang="ko-KR" sz="1400" dirty="0"/>
                <a:t>~</a:t>
              </a:r>
              <a:endParaRPr lang="ko-KR" altLang="en-US" sz="1400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633570" y="3287666"/>
              <a:ext cx="223035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err="1"/>
                <a:t>신천역</a:t>
              </a:r>
              <a:r>
                <a:rPr lang="ko-KR" altLang="en-US" sz="1400" dirty="0"/>
                <a:t> 첨 가서 좋았다 </a:t>
              </a:r>
              <a:r>
                <a:rPr lang="ko-KR" altLang="en-US" sz="1400" dirty="0" err="1"/>
                <a:t>ㅎ</a:t>
              </a:r>
              <a:endParaRPr lang="ko-KR" altLang="en-US" sz="1400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647636" y="3808529"/>
              <a:ext cx="24119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사람이 </a:t>
              </a:r>
              <a:r>
                <a:rPr lang="ko-KR" altLang="en-US" sz="1400" dirty="0" err="1"/>
                <a:t>넘많아서</a:t>
              </a:r>
              <a:r>
                <a:rPr lang="ko-KR" altLang="en-US" sz="1400" dirty="0"/>
                <a:t> 힘들었다</a:t>
              </a:r>
              <a:r>
                <a:rPr lang="en-US" altLang="ko-KR" sz="1400" dirty="0"/>
                <a:t>..</a:t>
              </a:r>
              <a:r>
                <a:rPr lang="ko-KR" altLang="en-US" sz="1400" dirty="0" err="1"/>
                <a:t>다리아프고</a:t>
              </a:r>
              <a:r>
                <a:rPr lang="ko-KR" altLang="en-US" sz="1400" dirty="0"/>
                <a:t> </a:t>
              </a:r>
              <a:r>
                <a:rPr lang="ko-KR" altLang="en-US" sz="1400" dirty="0" err="1"/>
                <a:t>ㅜㅜ</a:t>
              </a:r>
              <a:r>
                <a:rPr lang="ko-KR" altLang="en-US" sz="1400" dirty="0"/>
                <a:t>  </a:t>
              </a:r>
              <a:r>
                <a:rPr lang="en-US" altLang="ko-KR" sz="1400" dirty="0"/>
                <a:t>..</a:t>
              </a:r>
              <a:r>
                <a:rPr lang="ko-KR" altLang="en-US" sz="1400" dirty="0"/>
                <a:t>  </a:t>
              </a:r>
              <a:r>
                <a:rPr lang="ko-KR" altLang="en-US" sz="1200" dirty="0" err="1">
                  <a:solidFill>
                    <a:srgbClr val="0070C0"/>
                  </a:solidFill>
                </a:rPr>
                <a:t>더보기</a:t>
              </a:r>
              <a:endParaRPr lang="ko-KR" alt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14" name="포인트가 5개인 별 13"/>
            <p:cNvSpPr/>
            <p:nvPr/>
          </p:nvSpPr>
          <p:spPr>
            <a:xfrm>
              <a:off x="1702193" y="2562616"/>
              <a:ext cx="204474" cy="153888"/>
            </a:xfrm>
            <a:prstGeom prst="star5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포인트가 5개인 별 62"/>
            <p:cNvSpPr/>
            <p:nvPr/>
          </p:nvSpPr>
          <p:spPr>
            <a:xfrm>
              <a:off x="1953066" y="2560270"/>
              <a:ext cx="204474" cy="153888"/>
            </a:xfrm>
            <a:prstGeom prst="star5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포인트가 5개인 별 69"/>
            <p:cNvSpPr/>
            <p:nvPr/>
          </p:nvSpPr>
          <p:spPr>
            <a:xfrm>
              <a:off x="2192219" y="2560271"/>
              <a:ext cx="204474" cy="153888"/>
            </a:xfrm>
            <a:prstGeom prst="star5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포인트가 5개인 별 70"/>
            <p:cNvSpPr/>
            <p:nvPr/>
          </p:nvSpPr>
          <p:spPr>
            <a:xfrm>
              <a:off x="2431366" y="2560270"/>
              <a:ext cx="204474" cy="153888"/>
            </a:xfrm>
            <a:prstGeom prst="star5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포인트가 5개인 별 71"/>
            <p:cNvSpPr/>
            <p:nvPr/>
          </p:nvSpPr>
          <p:spPr>
            <a:xfrm>
              <a:off x="1742050" y="3151116"/>
              <a:ext cx="204474" cy="153888"/>
            </a:xfrm>
            <a:prstGeom prst="star5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포인트가 5개인 별 72"/>
            <p:cNvSpPr/>
            <p:nvPr/>
          </p:nvSpPr>
          <p:spPr>
            <a:xfrm>
              <a:off x="1981203" y="3151116"/>
              <a:ext cx="204474" cy="153888"/>
            </a:xfrm>
            <a:prstGeom prst="star5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포인트가 5개인 별 73"/>
            <p:cNvSpPr/>
            <p:nvPr/>
          </p:nvSpPr>
          <p:spPr>
            <a:xfrm>
              <a:off x="2234421" y="3151116"/>
              <a:ext cx="204474" cy="153888"/>
            </a:xfrm>
            <a:prstGeom prst="star5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포인트가 5개인 별 74"/>
            <p:cNvSpPr/>
            <p:nvPr/>
          </p:nvSpPr>
          <p:spPr>
            <a:xfrm>
              <a:off x="2487639" y="3151114"/>
              <a:ext cx="204474" cy="153888"/>
            </a:xfrm>
            <a:prstGeom prst="star5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포인트가 5개인 별 75"/>
            <p:cNvSpPr/>
            <p:nvPr/>
          </p:nvSpPr>
          <p:spPr>
            <a:xfrm>
              <a:off x="2670516" y="2560271"/>
              <a:ext cx="204474" cy="153888"/>
            </a:xfrm>
            <a:prstGeom prst="star5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포인트가 5개인 별 76"/>
            <p:cNvSpPr/>
            <p:nvPr/>
          </p:nvSpPr>
          <p:spPr>
            <a:xfrm>
              <a:off x="1727983" y="3685687"/>
              <a:ext cx="204474" cy="153888"/>
            </a:xfrm>
            <a:prstGeom prst="star5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포인트가 5개인 별 77"/>
            <p:cNvSpPr/>
            <p:nvPr/>
          </p:nvSpPr>
          <p:spPr>
            <a:xfrm>
              <a:off x="1967135" y="3685684"/>
              <a:ext cx="204474" cy="153888"/>
            </a:xfrm>
            <a:prstGeom prst="star5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004269" y="4473526"/>
              <a:ext cx="643367" cy="6330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1747513" y="4485249"/>
              <a:ext cx="643367" cy="6330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2493100" y="4499316"/>
              <a:ext cx="643367" cy="6330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3238688" y="4499317"/>
              <a:ext cx="643367" cy="6330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246537" y="4624645"/>
              <a:ext cx="8246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+23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819551" y="1463037"/>
            <a:ext cx="324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lumMod val="65000"/>
                  </a:schemeClr>
                </a:solidFill>
              </a:rPr>
              <a:t>OO</a:t>
            </a:r>
            <a:r>
              <a:rPr lang="ko-KR" altLang="en-US" sz="1400" dirty="0" smtClean="0">
                <a:solidFill>
                  <a:schemeClr val="bg1">
                    <a:lumMod val="65000"/>
                  </a:schemeClr>
                </a:solidFill>
              </a:rPr>
              <a:t>님은 </a:t>
            </a:r>
            <a:r>
              <a:rPr lang="en-US" altLang="ko-KR" sz="1400" dirty="0" smtClean="0">
                <a:solidFill>
                  <a:schemeClr val="bg1">
                    <a:lumMod val="65000"/>
                  </a:schemeClr>
                </a:solidFill>
              </a:rPr>
              <a:t>13</a:t>
            </a:r>
            <a:r>
              <a:rPr lang="ko-KR" altLang="en-US" sz="1400" dirty="0" smtClean="0">
                <a:solidFill>
                  <a:schemeClr val="bg1">
                    <a:lumMod val="65000"/>
                  </a:schemeClr>
                </a:solidFill>
              </a:rPr>
              <a:t>개의 소중한 추억을 가지고 있습니다</a:t>
            </a:r>
            <a:r>
              <a:rPr lang="en-US" altLang="ko-KR" sz="1400" dirty="0" smtClean="0">
                <a:solidFill>
                  <a:schemeClr val="bg1">
                    <a:lumMod val="65000"/>
                  </a:schemeClr>
                </a:solidFill>
              </a:rPr>
              <a:t>. </a:t>
            </a:r>
            <a:r>
              <a:rPr lang="ko-KR" altLang="en-US" sz="1400" dirty="0" err="1" smtClean="0">
                <a:solidFill>
                  <a:schemeClr val="bg1">
                    <a:lumMod val="65000"/>
                  </a:schemeClr>
                </a:solidFill>
              </a:rPr>
              <a:t>검색어</a:t>
            </a:r>
            <a:r>
              <a:rPr lang="ko-KR" altLang="en-US" sz="1400" dirty="0" smtClean="0">
                <a:solidFill>
                  <a:schemeClr val="bg1">
                    <a:lumMod val="65000"/>
                  </a:schemeClr>
                </a:solidFill>
              </a:rPr>
              <a:t> 입력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16487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/>
          <p:cNvSpPr/>
          <p:nvPr/>
        </p:nvSpPr>
        <p:spPr>
          <a:xfrm>
            <a:off x="819551" y="905482"/>
            <a:ext cx="3240000" cy="557555"/>
          </a:xfrm>
          <a:prstGeom prst="rect">
            <a:avLst/>
          </a:prstGeom>
          <a:solidFill>
            <a:srgbClr val="E4F0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819551" y="454116"/>
            <a:ext cx="3240000" cy="444349"/>
          </a:xfrm>
          <a:prstGeom prst="rect">
            <a:avLst/>
          </a:prstGeom>
          <a:solidFill>
            <a:srgbClr val="F15D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866" t="40176" r="44282" b="53158"/>
          <a:stretch/>
        </p:blipFill>
        <p:spPr>
          <a:xfrm>
            <a:off x="2883389" y="969102"/>
            <a:ext cx="420583" cy="42058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9" name="TextBox 28"/>
          <p:cNvSpPr txBox="1"/>
          <p:nvPr/>
        </p:nvSpPr>
        <p:spPr>
          <a:xfrm>
            <a:off x="4884082" y="1742536"/>
            <a:ext cx="7121766" cy="498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>
                <a:solidFill>
                  <a:prstClr val="black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알림 기능</a:t>
            </a:r>
            <a:endParaRPr lang="en-US" altLang="ko-KR" sz="2000" dirty="0">
              <a:solidFill>
                <a:prstClr val="black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2200010" y="1026349"/>
            <a:ext cx="407208" cy="319411"/>
            <a:chOff x="2683388" y="1166322"/>
            <a:chExt cx="407208" cy="319411"/>
          </a:xfrm>
        </p:grpSpPr>
        <p:grpSp>
          <p:nvGrpSpPr>
            <p:cNvPr id="39" name="그룹 38"/>
            <p:cNvGrpSpPr/>
            <p:nvPr/>
          </p:nvGrpSpPr>
          <p:grpSpPr>
            <a:xfrm>
              <a:off x="2683388" y="1166322"/>
              <a:ext cx="362456" cy="313907"/>
              <a:chOff x="1641114" y="2504049"/>
              <a:chExt cx="595649" cy="562708"/>
            </a:xfrm>
            <a:noFill/>
          </p:grpSpPr>
          <p:sp>
            <p:nvSpPr>
              <p:cNvPr id="8" name="직사각형 7"/>
              <p:cNvSpPr/>
              <p:nvPr/>
            </p:nvSpPr>
            <p:spPr>
              <a:xfrm>
                <a:off x="1641114" y="2504049"/>
                <a:ext cx="595649" cy="562708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7" name="직선 연결선 36"/>
              <p:cNvCxnSpPr/>
              <p:nvPr/>
            </p:nvCxnSpPr>
            <p:spPr>
              <a:xfrm>
                <a:off x="1739589" y="2612807"/>
                <a:ext cx="411150" cy="7034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TextBox 39"/>
            <p:cNvSpPr txBox="1"/>
            <p:nvPr/>
          </p:nvSpPr>
          <p:spPr>
            <a:xfrm>
              <a:off x="2716318" y="1239512"/>
              <a:ext cx="37427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solidFill>
                    <a:schemeClr val="bg1"/>
                  </a:solidFill>
                </a:rPr>
                <a:t>30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1004269" y="1040713"/>
            <a:ext cx="290014" cy="296409"/>
            <a:chOff x="1092466" y="1208554"/>
            <a:chExt cx="290014" cy="296409"/>
          </a:xfrm>
          <a:solidFill>
            <a:schemeClr val="bg1"/>
          </a:solidFill>
        </p:grpSpPr>
        <p:grpSp>
          <p:nvGrpSpPr>
            <p:cNvPr id="22" name="그룹 21"/>
            <p:cNvGrpSpPr/>
            <p:nvPr/>
          </p:nvGrpSpPr>
          <p:grpSpPr>
            <a:xfrm>
              <a:off x="1237473" y="1208554"/>
              <a:ext cx="145007" cy="271036"/>
              <a:chOff x="3615625" y="2291861"/>
              <a:chExt cx="145007" cy="271036"/>
            </a:xfrm>
            <a:grpFill/>
          </p:grpSpPr>
          <p:sp>
            <p:nvSpPr>
              <p:cNvPr id="31" name="타원 30"/>
              <p:cNvSpPr/>
              <p:nvPr/>
            </p:nvSpPr>
            <p:spPr>
              <a:xfrm>
                <a:off x="3615625" y="2291861"/>
                <a:ext cx="135263" cy="128789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이등변 삼각형 31"/>
              <p:cNvSpPr/>
              <p:nvPr/>
            </p:nvSpPr>
            <p:spPr>
              <a:xfrm>
                <a:off x="3615626" y="2382593"/>
                <a:ext cx="145006" cy="180304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2" name="그룹 41"/>
            <p:cNvGrpSpPr/>
            <p:nvPr/>
          </p:nvGrpSpPr>
          <p:grpSpPr>
            <a:xfrm>
              <a:off x="1092466" y="1208554"/>
              <a:ext cx="217170" cy="296409"/>
              <a:chOff x="1092466" y="1208554"/>
              <a:chExt cx="217170" cy="296409"/>
            </a:xfrm>
            <a:grpFill/>
          </p:grpSpPr>
          <p:grpSp>
            <p:nvGrpSpPr>
              <p:cNvPr id="45" name="그룹 44"/>
              <p:cNvGrpSpPr/>
              <p:nvPr/>
            </p:nvGrpSpPr>
            <p:grpSpPr>
              <a:xfrm>
                <a:off x="1092466" y="1208554"/>
                <a:ext cx="145007" cy="271036"/>
                <a:chOff x="3615625" y="2291861"/>
                <a:chExt cx="145007" cy="271036"/>
              </a:xfrm>
              <a:grpFill/>
            </p:grpSpPr>
            <p:sp>
              <p:nvSpPr>
                <p:cNvPr id="46" name="타원 45"/>
                <p:cNvSpPr/>
                <p:nvPr/>
              </p:nvSpPr>
              <p:spPr>
                <a:xfrm>
                  <a:off x="3615625" y="2291861"/>
                  <a:ext cx="135263" cy="128789"/>
                </a:xfrm>
                <a:prstGeom prst="ellipse">
                  <a:avLst/>
                </a:prstGeom>
                <a:grpFill/>
                <a:ln>
                  <a:solidFill>
                    <a:schemeClr val="accent3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7" name="이등변 삼각형 46"/>
                <p:cNvSpPr/>
                <p:nvPr/>
              </p:nvSpPr>
              <p:spPr>
                <a:xfrm>
                  <a:off x="3615626" y="2382593"/>
                  <a:ext cx="145006" cy="180304"/>
                </a:xfrm>
                <a:prstGeom prst="triangle">
                  <a:avLst/>
                </a:prstGeom>
                <a:grpFill/>
                <a:ln>
                  <a:solidFill>
                    <a:schemeClr val="accent3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48" name="그룹 47"/>
              <p:cNvGrpSpPr/>
              <p:nvPr/>
            </p:nvGrpSpPr>
            <p:grpSpPr>
              <a:xfrm>
                <a:off x="1164629" y="1233927"/>
                <a:ext cx="145007" cy="271036"/>
                <a:chOff x="3615625" y="2291861"/>
                <a:chExt cx="145007" cy="271036"/>
              </a:xfrm>
              <a:grpFill/>
            </p:grpSpPr>
            <p:sp>
              <p:nvSpPr>
                <p:cNvPr id="49" name="타원 48"/>
                <p:cNvSpPr/>
                <p:nvPr/>
              </p:nvSpPr>
              <p:spPr>
                <a:xfrm>
                  <a:off x="3615625" y="2291861"/>
                  <a:ext cx="135263" cy="128789"/>
                </a:xfrm>
                <a:prstGeom prst="ellipse">
                  <a:avLst/>
                </a:prstGeom>
                <a:grpFill/>
                <a:ln>
                  <a:solidFill>
                    <a:schemeClr val="accent3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" name="이등변 삼각형 49"/>
                <p:cNvSpPr/>
                <p:nvPr/>
              </p:nvSpPr>
              <p:spPr>
                <a:xfrm>
                  <a:off x="3615626" y="2382593"/>
                  <a:ext cx="145006" cy="180304"/>
                </a:xfrm>
                <a:prstGeom prst="triangle">
                  <a:avLst/>
                </a:prstGeom>
                <a:grpFill/>
                <a:ln>
                  <a:solidFill>
                    <a:schemeClr val="accent3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cxnSp>
        <p:nvCxnSpPr>
          <p:cNvPr id="55" name="직선 연결선 54"/>
          <p:cNvCxnSpPr/>
          <p:nvPr/>
        </p:nvCxnSpPr>
        <p:spPr>
          <a:xfrm flipV="1">
            <a:off x="2774958" y="1448342"/>
            <a:ext cx="671624" cy="628"/>
          </a:xfrm>
          <a:prstGeom prst="line">
            <a:avLst/>
          </a:prstGeom>
          <a:ln w="44450" cap="rnd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그룹 57"/>
          <p:cNvGrpSpPr/>
          <p:nvPr/>
        </p:nvGrpSpPr>
        <p:grpSpPr>
          <a:xfrm>
            <a:off x="3587260" y="1151208"/>
            <a:ext cx="307145" cy="72684"/>
            <a:chOff x="5050301" y="2178148"/>
            <a:chExt cx="307145" cy="72684"/>
          </a:xfrm>
          <a:solidFill>
            <a:schemeClr val="bg1"/>
          </a:solidFill>
        </p:grpSpPr>
        <p:sp>
          <p:nvSpPr>
            <p:cNvPr id="57" name="타원 56"/>
            <p:cNvSpPr/>
            <p:nvPr/>
          </p:nvSpPr>
          <p:spPr>
            <a:xfrm>
              <a:off x="5050301" y="2180494"/>
              <a:ext cx="84406" cy="70338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타원 59"/>
            <p:cNvSpPr/>
            <p:nvPr/>
          </p:nvSpPr>
          <p:spPr>
            <a:xfrm>
              <a:off x="5160497" y="2178149"/>
              <a:ext cx="84406" cy="70338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타원 60"/>
            <p:cNvSpPr/>
            <p:nvPr/>
          </p:nvSpPr>
          <p:spPr>
            <a:xfrm>
              <a:off x="5273040" y="2178148"/>
              <a:ext cx="84406" cy="70338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" name="직사각형 23"/>
          <p:cNvSpPr/>
          <p:nvPr/>
        </p:nvSpPr>
        <p:spPr>
          <a:xfrm rot="5400000">
            <a:off x="-440449" y="1714116"/>
            <a:ext cx="5760000" cy="32400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877657" y="1533378"/>
            <a:ext cx="3097486" cy="984738"/>
            <a:chOff x="877657" y="1533378"/>
            <a:chExt cx="3097486" cy="984738"/>
          </a:xfrm>
        </p:grpSpPr>
        <p:sp>
          <p:nvSpPr>
            <p:cNvPr id="2" name="직사각형 1"/>
            <p:cNvSpPr/>
            <p:nvPr/>
          </p:nvSpPr>
          <p:spPr>
            <a:xfrm>
              <a:off x="877657" y="1533378"/>
              <a:ext cx="3097486" cy="984738"/>
            </a:xfrm>
            <a:prstGeom prst="rect">
              <a:avLst/>
            </a:prstGeom>
            <a:solidFill>
              <a:srgbClr val="FDFDFD"/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877657" y="1533378"/>
              <a:ext cx="30167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solidFill>
                    <a:schemeClr val="accent6">
                      <a:lumMod val="75000"/>
                    </a:schemeClr>
                  </a:solidFill>
                </a:rPr>
                <a:t>철수</a:t>
              </a:r>
              <a:r>
                <a:rPr lang="ko-KR" altLang="en-US" sz="1400" dirty="0">
                  <a:solidFill>
                    <a:schemeClr val="bg1">
                      <a:lumMod val="50000"/>
                    </a:schemeClr>
                  </a:solidFill>
                </a:rPr>
                <a:t>님이 모임에 초대하셨습니다</a:t>
              </a:r>
              <a:r>
                <a:rPr lang="en-US" altLang="ko-KR" sz="1400" dirty="0">
                  <a:solidFill>
                    <a:schemeClr val="bg1">
                      <a:lumMod val="50000"/>
                    </a:schemeClr>
                  </a:solidFill>
                </a:rPr>
                <a:t>.</a:t>
              </a:r>
              <a:endParaRPr lang="ko-KR" altLang="en-US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1004269" y="1841155"/>
              <a:ext cx="669786" cy="56442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772528" y="1841155"/>
              <a:ext cx="17443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/>
                <a:t>철수와 아이들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786596" y="2126546"/>
              <a:ext cx="12098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solidFill>
                    <a:schemeClr val="accent5"/>
                  </a:solidFill>
                </a:rPr>
                <a:t>친구</a:t>
              </a:r>
              <a:r>
                <a:rPr lang="en-US" altLang="ko-KR" sz="1600" dirty="0">
                  <a:solidFill>
                    <a:schemeClr val="accent5"/>
                  </a:solidFill>
                </a:rPr>
                <a:t>, </a:t>
              </a:r>
              <a:r>
                <a:rPr lang="ko-KR" altLang="en-US" sz="1600" dirty="0">
                  <a:solidFill>
                    <a:schemeClr val="accent5"/>
                  </a:solidFill>
                </a:rPr>
                <a:t>친목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352802" y="1875174"/>
              <a:ext cx="276171" cy="2769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9</a:t>
              </a:r>
              <a:endParaRPr lang="ko-KR" altLang="en-US" sz="1200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877657" y="454116"/>
            <a:ext cx="683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알림</a:t>
            </a:r>
          </a:p>
        </p:txBody>
      </p:sp>
      <p:grpSp>
        <p:nvGrpSpPr>
          <p:cNvPr id="36" name="그룹 35"/>
          <p:cNvGrpSpPr/>
          <p:nvPr/>
        </p:nvGrpSpPr>
        <p:grpSpPr>
          <a:xfrm>
            <a:off x="3109551" y="897358"/>
            <a:ext cx="335278" cy="338554"/>
            <a:chOff x="3573194" y="2494339"/>
            <a:chExt cx="335278" cy="338554"/>
          </a:xfrm>
        </p:grpSpPr>
        <p:sp>
          <p:nvSpPr>
            <p:cNvPr id="38" name="타원 37"/>
            <p:cNvSpPr/>
            <p:nvPr/>
          </p:nvSpPr>
          <p:spPr>
            <a:xfrm>
              <a:off x="3587260" y="2513262"/>
              <a:ext cx="321212" cy="30777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573194" y="2494339"/>
              <a:ext cx="3352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solidFill>
                    <a:schemeClr val="bg1"/>
                  </a:solidFill>
                </a:rPr>
                <a:t>1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42492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 rot="5400000">
            <a:off x="-440449" y="1714116"/>
            <a:ext cx="5760000" cy="32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819551" y="905482"/>
            <a:ext cx="3240000" cy="557555"/>
          </a:xfrm>
          <a:prstGeom prst="rect">
            <a:avLst/>
          </a:prstGeom>
          <a:solidFill>
            <a:srgbClr val="E4F0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819551" y="454116"/>
            <a:ext cx="3240000" cy="444349"/>
          </a:xfrm>
          <a:prstGeom prst="rect">
            <a:avLst/>
          </a:prstGeom>
          <a:solidFill>
            <a:srgbClr val="F15D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866" t="40176" r="44282" b="53158"/>
          <a:stretch/>
        </p:blipFill>
        <p:spPr>
          <a:xfrm>
            <a:off x="2883389" y="969102"/>
            <a:ext cx="420583" cy="420584"/>
          </a:xfrm>
          <a:prstGeom prst="rect">
            <a:avLst/>
          </a:prstGeom>
          <a:noFill/>
          <a:effectLst/>
        </p:spPr>
      </p:pic>
      <p:sp>
        <p:nvSpPr>
          <p:cNvPr id="29" name="TextBox 28"/>
          <p:cNvSpPr txBox="1"/>
          <p:nvPr/>
        </p:nvSpPr>
        <p:spPr>
          <a:xfrm>
            <a:off x="4743385" y="1630457"/>
            <a:ext cx="63066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>
                <a:solidFill>
                  <a:prstClr val="black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프로필 사진</a:t>
            </a:r>
            <a:r>
              <a:rPr lang="en-US" altLang="ko-KR" sz="2000" dirty="0" smtClean="0">
                <a:solidFill>
                  <a:prstClr val="black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, </a:t>
            </a:r>
            <a:r>
              <a:rPr lang="ko-KR" altLang="en-US" sz="2000" dirty="0" smtClean="0">
                <a:solidFill>
                  <a:prstClr val="black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설정 버튼</a:t>
            </a:r>
            <a:r>
              <a:rPr lang="en-US" altLang="ko-KR" sz="2000" dirty="0" smtClean="0">
                <a:solidFill>
                  <a:prstClr val="black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, </a:t>
            </a:r>
            <a:r>
              <a:rPr lang="ko-KR" altLang="en-US" sz="2000" dirty="0" smtClean="0">
                <a:solidFill>
                  <a:prstClr val="black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관련되거나 연동되는 서비스 등을 보여줌</a:t>
            </a:r>
            <a:r>
              <a:rPr lang="en-US" altLang="ko-KR" sz="2000" dirty="0" smtClean="0">
                <a:solidFill>
                  <a:prstClr val="black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.</a:t>
            </a:r>
            <a:endParaRPr lang="en-US" altLang="ko-KR" sz="2000" dirty="0">
              <a:solidFill>
                <a:prstClr val="black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2200010" y="1026349"/>
            <a:ext cx="407208" cy="319411"/>
            <a:chOff x="2683388" y="1166322"/>
            <a:chExt cx="407208" cy="319411"/>
          </a:xfrm>
        </p:grpSpPr>
        <p:grpSp>
          <p:nvGrpSpPr>
            <p:cNvPr id="39" name="그룹 38"/>
            <p:cNvGrpSpPr/>
            <p:nvPr/>
          </p:nvGrpSpPr>
          <p:grpSpPr>
            <a:xfrm>
              <a:off x="2683388" y="1166322"/>
              <a:ext cx="362456" cy="313907"/>
              <a:chOff x="1641114" y="2504049"/>
              <a:chExt cx="595649" cy="562708"/>
            </a:xfrm>
            <a:noFill/>
          </p:grpSpPr>
          <p:sp>
            <p:nvSpPr>
              <p:cNvPr id="8" name="직사각형 7"/>
              <p:cNvSpPr/>
              <p:nvPr/>
            </p:nvSpPr>
            <p:spPr>
              <a:xfrm>
                <a:off x="1641114" y="2504049"/>
                <a:ext cx="595649" cy="562708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7" name="직선 연결선 36"/>
              <p:cNvCxnSpPr/>
              <p:nvPr/>
            </p:nvCxnSpPr>
            <p:spPr>
              <a:xfrm>
                <a:off x="1739589" y="2612807"/>
                <a:ext cx="411150" cy="7034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TextBox 39"/>
            <p:cNvSpPr txBox="1"/>
            <p:nvPr/>
          </p:nvSpPr>
          <p:spPr>
            <a:xfrm>
              <a:off x="2716318" y="1239512"/>
              <a:ext cx="37427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solidFill>
                    <a:schemeClr val="bg1"/>
                  </a:solidFill>
                </a:rPr>
                <a:t>30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1004269" y="1040713"/>
            <a:ext cx="290014" cy="296409"/>
            <a:chOff x="1092466" y="1208554"/>
            <a:chExt cx="290014" cy="296409"/>
          </a:xfrm>
          <a:solidFill>
            <a:schemeClr val="bg1"/>
          </a:solidFill>
        </p:grpSpPr>
        <p:grpSp>
          <p:nvGrpSpPr>
            <p:cNvPr id="22" name="그룹 21"/>
            <p:cNvGrpSpPr/>
            <p:nvPr/>
          </p:nvGrpSpPr>
          <p:grpSpPr>
            <a:xfrm>
              <a:off x="1237473" y="1208554"/>
              <a:ext cx="145007" cy="271036"/>
              <a:chOff x="3615625" y="2291861"/>
              <a:chExt cx="145007" cy="271036"/>
            </a:xfrm>
            <a:grpFill/>
          </p:grpSpPr>
          <p:sp>
            <p:nvSpPr>
              <p:cNvPr id="31" name="타원 30"/>
              <p:cNvSpPr/>
              <p:nvPr/>
            </p:nvSpPr>
            <p:spPr>
              <a:xfrm>
                <a:off x="3615625" y="2291861"/>
                <a:ext cx="135263" cy="128789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이등변 삼각형 31"/>
              <p:cNvSpPr/>
              <p:nvPr/>
            </p:nvSpPr>
            <p:spPr>
              <a:xfrm>
                <a:off x="3615626" y="2382593"/>
                <a:ext cx="145006" cy="180304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2" name="그룹 41"/>
            <p:cNvGrpSpPr/>
            <p:nvPr/>
          </p:nvGrpSpPr>
          <p:grpSpPr>
            <a:xfrm>
              <a:off x="1092466" y="1208554"/>
              <a:ext cx="217170" cy="296409"/>
              <a:chOff x="1092466" y="1208554"/>
              <a:chExt cx="217170" cy="296409"/>
            </a:xfrm>
            <a:grpFill/>
          </p:grpSpPr>
          <p:grpSp>
            <p:nvGrpSpPr>
              <p:cNvPr id="45" name="그룹 44"/>
              <p:cNvGrpSpPr/>
              <p:nvPr/>
            </p:nvGrpSpPr>
            <p:grpSpPr>
              <a:xfrm>
                <a:off x="1092466" y="1208554"/>
                <a:ext cx="145007" cy="271036"/>
                <a:chOff x="3615625" y="2291861"/>
                <a:chExt cx="145007" cy="271036"/>
              </a:xfrm>
              <a:grpFill/>
            </p:grpSpPr>
            <p:sp>
              <p:nvSpPr>
                <p:cNvPr id="46" name="타원 45"/>
                <p:cNvSpPr/>
                <p:nvPr/>
              </p:nvSpPr>
              <p:spPr>
                <a:xfrm>
                  <a:off x="3615625" y="2291861"/>
                  <a:ext cx="135263" cy="128789"/>
                </a:xfrm>
                <a:prstGeom prst="ellipse">
                  <a:avLst/>
                </a:prstGeom>
                <a:grpFill/>
                <a:ln>
                  <a:solidFill>
                    <a:schemeClr val="accent3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7" name="이등변 삼각형 46"/>
                <p:cNvSpPr/>
                <p:nvPr/>
              </p:nvSpPr>
              <p:spPr>
                <a:xfrm>
                  <a:off x="3615626" y="2382593"/>
                  <a:ext cx="145006" cy="180304"/>
                </a:xfrm>
                <a:prstGeom prst="triangle">
                  <a:avLst/>
                </a:prstGeom>
                <a:grpFill/>
                <a:ln>
                  <a:solidFill>
                    <a:schemeClr val="accent3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48" name="그룹 47"/>
              <p:cNvGrpSpPr/>
              <p:nvPr/>
            </p:nvGrpSpPr>
            <p:grpSpPr>
              <a:xfrm>
                <a:off x="1164629" y="1233927"/>
                <a:ext cx="145007" cy="271036"/>
                <a:chOff x="3615625" y="2291861"/>
                <a:chExt cx="145007" cy="271036"/>
              </a:xfrm>
              <a:grpFill/>
            </p:grpSpPr>
            <p:sp>
              <p:nvSpPr>
                <p:cNvPr id="49" name="타원 48"/>
                <p:cNvSpPr/>
                <p:nvPr/>
              </p:nvSpPr>
              <p:spPr>
                <a:xfrm>
                  <a:off x="3615625" y="2291861"/>
                  <a:ext cx="135263" cy="128789"/>
                </a:xfrm>
                <a:prstGeom prst="ellipse">
                  <a:avLst/>
                </a:prstGeom>
                <a:grpFill/>
                <a:ln>
                  <a:solidFill>
                    <a:schemeClr val="accent3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" name="이등변 삼각형 49"/>
                <p:cNvSpPr/>
                <p:nvPr/>
              </p:nvSpPr>
              <p:spPr>
                <a:xfrm>
                  <a:off x="3615626" y="2382593"/>
                  <a:ext cx="145006" cy="180304"/>
                </a:xfrm>
                <a:prstGeom prst="triangle">
                  <a:avLst/>
                </a:prstGeom>
                <a:grpFill/>
                <a:ln>
                  <a:solidFill>
                    <a:schemeClr val="accent3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grpSp>
        <p:nvGrpSpPr>
          <p:cNvPr id="58" name="그룹 57"/>
          <p:cNvGrpSpPr/>
          <p:nvPr/>
        </p:nvGrpSpPr>
        <p:grpSpPr>
          <a:xfrm>
            <a:off x="3587260" y="1151208"/>
            <a:ext cx="307145" cy="72684"/>
            <a:chOff x="5050301" y="2178148"/>
            <a:chExt cx="307145" cy="72684"/>
          </a:xfrm>
          <a:solidFill>
            <a:schemeClr val="bg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7" name="타원 56"/>
            <p:cNvSpPr/>
            <p:nvPr/>
          </p:nvSpPr>
          <p:spPr>
            <a:xfrm>
              <a:off x="5050301" y="2180494"/>
              <a:ext cx="84406" cy="7033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타원 59"/>
            <p:cNvSpPr/>
            <p:nvPr/>
          </p:nvSpPr>
          <p:spPr>
            <a:xfrm>
              <a:off x="5160497" y="2178149"/>
              <a:ext cx="84406" cy="7033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타원 60"/>
            <p:cNvSpPr/>
            <p:nvPr/>
          </p:nvSpPr>
          <p:spPr>
            <a:xfrm>
              <a:off x="5273040" y="2178148"/>
              <a:ext cx="84406" cy="7033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819551" y="1463037"/>
            <a:ext cx="3240000" cy="67525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831273" y="2220347"/>
            <a:ext cx="3240000" cy="122623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3" name="직선 연결선 52"/>
          <p:cNvCxnSpPr/>
          <p:nvPr/>
        </p:nvCxnSpPr>
        <p:spPr>
          <a:xfrm flipV="1">
            <a:off x="3464279" y="1448342"/>
            <a:ext cx="612000" cy="628"/>
          </a:xfrm>
          <a:prstGeom prst="line">
            <a:avLst/>
          </a:prstGeom>
          <a:ln w="44450" cap="rnd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1004269" y="2349305"/>
            <a:ext cx="500974" cy="3938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1856935" y="2349305"/>
            <a:ext cx="496167" cy="3938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이등변 삼각형 12"/>
          <p:cNvSpPr/>
          <p:nvPr/>
        </p:nvSpPr>
        <p:spPr>
          <a:xfrm>
            <a:off x="2607218" y="2333348"/>
            <a:ext cx="486462" cy="401641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양쪽 모서리가 둥근 사각형 13"/>
          <p:cNvSpPr/>
          <p:nvPr/>
        </p:nvSpPr>
        <p:spPr>
          <a:xfrm>
            <a:off x="3408008" y="2319282"/>
            <a:ext cx="430126" cy="401641"/>
          </a:xfrm>
          <a:prstGeom prst="round2Same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각 삼각형 14"/>
          <p:cNvSpPr/>
          <p:nvPr/>
        </p:nvSpPr>
        <p:spPr>
          <a:xfrm>
            <a:off x="1004269" y="2982351"/>
            <a:ext cx="500974" cy="351765"/>
          </a:xfrm>
          <a:prstGeom prst="rt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평행 사변형 15"/>
          <p:cNvSpPr/>
          <p:nvPr/>
        </p:nvSpPr>
        <p:spPr>
          <a:xfrm>
            <a:off x="1800663" y="2968283"/>
            <a:ext cx="496167" cy="363822"/>
          </a:xfrm>
          <a:prstGeom prst="parallelogram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정오각형 16"/>
          <p:cNvSpPr/>
          <p:nvPr/>
        </p:nvSpPr>
        <p:spPr>
          <a:xfrm>
            <a:off x="2588456" y="2909666"/>
            <a:ext cx="588907" cy="424450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하트 17"/>
          <p:cNvSpPr/>
          <p:nvPr/>
        </p:nvSpPr>
        <p:spPr>
          <a:xfrm>
            <a:off x="3432515" y="2876129"/>
            <a:ext cx="484013" cy="484111"/>
          </a:xfrm>
          <a:prstGeom prst="hear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932467" y="1517195"/>
            <a:ext cx="629047" cy="548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800663" y="1517195"/>
            <a:ext cx="8065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/>
              <a:t>홍길동</a:t>
            </a:r>
          </a:p>
        </p:txBody>
      </p:sp>
      <p:sp>
        <p:nvSpPr>
          <p:cNvPr id="21" name="왼쪽/오른쪽/위쪽/아래쪽 설명선 20"/>
          <p:cNvSpPr/>
          <p:nvPr/>
        </p:nvSpPr>
        <p:spPr>
          <a:xfrm>
            <a:off x="3545057" y="506436"/>
            <a:ext cx="472291" cy="321690"/>
          </a:xfrm>
          <a:prstGeom prst="quadArrow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구름 모양 설명선 22"/>
          <p:cNvSpPr/>
          <p:nvPr/>
        </p:nvSpPr>
        <p:spPr>
          <a:xfrm>
            <a:off x="5489656" y="160845"/>
            <a:ext cx="2506395" cy="506436"/>
          </a:xfrm>
          <a:prstGeom prst="cloudCallout">
            <a:avLst>
              <a:gd name="adj1" fmla="val -106146"/>
              <a:gd name="adj2" fmla="val 5694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5885897" y="269450"/>
            <a:ext cx="2110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설정으로 가기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831273" y="454116"/>
            <a:ext cx="1008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더보기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48249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 rot="5400000">
            <a:off x="-440449" y="1714116"/>
            <a:ext cx="5760000" cy="32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819551" y="454116"/>
            <a:ext cx="3240000" cy="444349"/>
          </a:xfrm>
          <a:prstGeom prst="rect">
            <a:avLst/>
          </a:prstGeom>
          <a:solidFill>
            <a:srgbClr val="F15D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876195" y="508491"/>
            <a:ext cx="924468" cy="369332"/>
            <a:chOff x="876195" y="508491"/>
            <a:chExt cx="924468" cy="369332"/>
          </a:xfrm>
        </p:grpSpPr>
        <p:sp>
          <p:nvSpPr>
            <p:cNvPr id="3" name="왼쪽 화살표 2"/>
            <p:cNvSpPr/>
            <p:nvPr/>
          </p:nvSpPr>
          <p:spPr>
            <a:xfrm>
              <a:off x="932467" y="611946"/>
              <a:ext cx="279228" cy="133641"/>
            </a:xfrm>
            <a:prstGeom prst="lef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876195" y="508491"/>
              <a:ext cx="9244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   설정</a:t>
              </a: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819551" y="905955"/>
            <a:ext cx="3240000" cy="720000"/>
            <a:chOff x="819551" y="905958"/>
            <a:chExt cx="3240000" cy="374037"/>
          </a:xfrm>
        </p:grpSpPr>
        <p:sp>
          <p:nvSpPr>
            <p:cNvPr id="6" name="TextBox 5"/>
            <p:cNvSpPr txBox="1"/>
            <p:nvPr/>
          </p:nvSpPr>
          <p:spPr>
            <a:xfrm>
              <a:off x="819551" y="905958"/>
              <a:ext cx="3240000" cy="37403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ko-KR" altLang="en-US" dirty="0"/>
                <a:t>선호도 관리</a:t>
              </a:r>
              <a:endParaRPr lang="en-US" altLang="ko-KR" dirty="0"/>
            </a:p>
          </p:txBody>
        </p:sp>
        <p:sp>
          <p:nvSpPr>
            <p:cNvPr id="7" name="오른쪽 화살표 6"/>
            <p:cNvSpPr/>
            <p:nvPr/>
          </p:nvSpPr>
          <p:spPr>
            <a:xfrm>
              <a:off x="3699803" y="1055077"/>
              <a:ext cx="239151" cy="168812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817205" y="1635138"/>
            <a:ext cx="3240000" cy="720000"/>
            <a:chOff x="819551" y="905958"/>
            <a:chExt cx="3240000" cy="454184"/>
          </a:xfrm>
        </p:grpSpPr>
        <p:sp>
          <p:nvSpPr>
            <p:cNvPr id="62" name="TextBox 61"/>
            <p:cNvSpPr txBox="1"/>
            <p:nvPr/>
          </p:nvSpPr>
          <p:spPr>
            <a:xfrm>
              <a:off x="819551" y="905958"/>
              <a:ext cx="3240000" cy="4541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ko-KR" altLang="en-US" dirty="0"/>
                <a:t>일정 관리</a:t>
              </a:r>
              <a:endParaRPr lang="en-US" altLang="ko-KR" dirty="0"/>
            </a:p>
          </p:txBody>
        </p:sp>
        <p:sp>
          <p:nvSpPr>
            <p:cNvPr id="63" name="오른쪽 화살표 62"/>
            <p:cNvSpPr/>
            <p:nvPr/>
          </p:nvSpPr>
          <p:spPr>
            <a:xfrm>
              <a:off x="3699803" y="1055077"/>
              <a:ext cx="239151" cy="168812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4" name="그룹 63"/>
          <p:cNvGrpSpPr/>
          <p:nvPr/>
        </p:nvGrpSpPr>
        <p:grpSpPr>
          <a:xfrm>
            <a:off x="817205" y="2352588"/>
            <a:ext cx="3240000" cy="720000"/>
            <a:chOff x="819551" y="905958"/>
            <a:chExt cx="3240000" cy="454185"/>
          </a:xfrm>
        </p:grpSpPr>
        <p:sp>
          <p:nvSpPr>
            <p:cNvPr id="65" name="TextBox 64"/>
            <p:cNvSpPr txBox="1"/>
            <p:nvPr/>
          </p:nvSpPr>
          <p:spPr>
            <a:xfrm>
              <a:off x="819551" y="905958"/>
              <a:ext cx="3240000" cy="4541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ko-KR" altLang="en-US" dirty="0" err="1"/>
                <a:t>ㅁㄴㅇㄹ</a:t>
              </a:r>
              <a:endParaRPr lang="en-US" altLang="ko-KR" dirty="0"/>
            </a:p>
          </p:txBody>
        </p:sp>
        <p:sp>
          <p:nvSpPr>
            <p:cNvPr id="66" name="오른쪽 화살표 65"/>
            <p:cNvSpPr/>
            <p:nvPr/>
          </p:nvSpPr>
          <p:spPr>
            <a:xfrm>
              <a:off x="3699803" y="1055077"/>
              <a:ext cx="239151" cy="168812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932608" y="1625955"/>
            <a:ext cx="5344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공지사항 확인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개인정보 관리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알림 설정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선호도 및 일정 관리 등을 할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02504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 rot="5400000">
            <a:off x="-560543" y="1839659"/>
            <a:ext cx="5760000" cy="3240000"/>
          </a:xfrm>
          <a:prstGeom prst="rect">
            <a:avLst/>
          </a:prstGeom>
          <a:solidFill>
            <a:srgbClr val="F5737F">
              <a:alpha val="84000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938713" y="1600200"/>
            <a:ext cx="2761488" cy="4451782"/>
          </a:xfrm>
          <a:prstGeom prst="roundRect">
            <a:avLst>
              <a:gd name="adj" fmla="val 10970"/>
            </a:avLst>
          </a:prstGeom>
          <a:solidFill>
            <a:schemeClr val="bg1"/>
          </a:solidFill>
          <a:ln w="28575">
            <a:solidFill>
              <a:srgbClr val="F15D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 smtClean="0">
                <a:solidFill>
                  <a:schemeClr val="bg2">
                    <a:lumMod val="25000"/>
                  </a:schemeClr>
                </a:solidFill>
              </a:rPr>
              <a:t>酒</a:t>
            </a:r>
            <a:endParaRPr lang="en-US" altLang="ko-KR" sz="2800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2">
                  <a:lumMod val="50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lphaLcPeriod"/>
            </a:pPr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소주</a:t>
            </a:r>
            <a:endParaRPr lang="en-US" altLang="ko-KR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lphaLcPeriod"/>
            </a:pPr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맥주</a:t>
            </a:r>
            <a:endParaRPr lang="en-US" altLang="ko-KR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lphaLcPeriod"/>
            </a:pPr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막걸리</a:t>
            </a:r>
            <a:endParaRPr lang="en-US" altLang="ko-KR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lphaLcPeriod"/>
            </a:pPr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칵테일</a:t>
            </a:r>
            <a:endParaRPr lang="en-US" altLang="ko-KR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lphaLcPeriod"/>
            </a:pPr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양주</a:t>
            </a:r>
            <a:endParaRPr lang="en-US" altLang="ko-KR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lphaLcPeriod"/>
            </a:pPr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기타</a:t>
            </a:r>
            <a:endParaRPr lang="en-US" altLang="ko-KR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938713" y="794879"/>
            <a:ext cx="2761487" cy="611134"/>
          </a:xfrm>
          <a:prstGeom prst="roundRect">
            <a:avLst/>
          </a:prstGeom>
          <a:solidFill>
            <a:schemeClr val="bg1"/>
          </a:solidFill>
          <a:ln>
            <a:solidFill>
              <a:srgbClr val="F15D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개인 선호도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" name="오른쪽 화살표 9"/>
          <p:cNvSpPr/>
          <p:nvPr/>
        </p:nvSpPr>
        <p:spPr>
          <a:xfrm>
            <a:off x="3097158" y="5663382"/>
            <a:ext cx="481781" cy="275303"/>
          </a:xfrm>
          <a:prstGeom prst="rightArrow">
            <a:avLst/>
          </a:prstGeom>
          <a:solidFill>
            <a:srgbClr val="F9B9C7"/>
          </a:solidFill>
          <a:ln>
            <a:solidFill>
              <a:srgbClr val="F15D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오른쪽 화살표 10"/>
          <p:cNvSpPr/>
          <p:nvPr/>
        </p:nvSpPr>
        <p:spPr>
          <a:xfrm rot="10800000">
            <a:off x="1056965" y="5663382"/>
            <a:ext cx="481781" cy="275303"/>
          </a:xfrm>
          <a:prstGeom prst="rightArrow">
            <a:avLst/>
          </a:prstGeom>
          <a:solidFill>
            <a:srgbClr val="F9B9C7"/>
          </a:solidFill>
          <a:ln>
            <a:solidFill>
              <a:srgbClr val="F15D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938711" y="2987713"/>
            <a:ext cx="2761487" cy="353962"/>
          </a:xfrm>
          <a:prstGeom prst="rect">
            <a:avLst/>
          </a:prstGeom>
          <a:solidFill>
            <a:srgbClr val="F9B9C7">
              <a:alpha val="39000"/>
            </a:srgbClr>
          </a:solidFill>
          <a:ln>
            <a:solidFill>
              <a:srgbClr val="F15D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938712" y="4216025"/>
            <a:ext cx="2761487" cy="353962"/>
          </a:xfrm>
          <a:prstGeom prst="rect">
            <a:avLst/>
          </a:prstGeom>
          <a:solidFill>
            <a:srgbClr val="F9B9C7">
              <a:alpha val="39000"/>
            </a:srgbClr>
          </a:solidFill>
          <a:ln>
            <a:solidFill>
              <a:srgbClr val="F15D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4535424" y="1774234"/>
            <a:ext cx="715060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개인의 선호도를 조사를 하고 개인 정보에 저장을 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좋아하는 음식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음료 등 뿐만 아니라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모임을 위해 투자 할 수 있는 이동 시간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웨이팅</a:t>
            </a:r>
            <a:r>
              <a:rPr lang="ko-KR" altLang="en-US" dirty="0" smtClean="0"/>
              <a:t> 시간과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좋아하는 분위기 등을 조사한다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한 화면 당 한 주제로 선호도를 조사를 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선택</a:t>
            </a:r>
            <a:r>
              <a:rPr lang="en-US" altLang="ko-KR" dirty="0" smtClean="0"/>
              <a:t>(</a:t>
            </a:r>
            <a:r>
              <a:rPr lang="ko-KR" altLang="en-US" dirty="0" smtClean="0"/>
              <a:t>복수 선택 가능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완료하면 오른쪽 아래에 있는 화살표를 누르면 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그전에 선택한 사항을 바꾸고 싶으면 왼쪽 아래에 있는 화살표를 누르면 된다</a:t>
            </a:r>
            <a:r>
              <a:rPr lang="en-US" altLang="ko-KR" dirty="0" smtClean="0"/>
              <a:t>. 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12491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575" y="-154545"/>
            <a:ext cx="3227976" cy="6378618"/>
          </a:xfrm>
          <a:prstGeom prst="rect">
            <a:avLst/>
          </a:prstGeom>
        </p:spPr>
      </p:pic>
      <p:sp>
        <p:nvSpPr>
          <p:cNvPr id="30" name="직사각형 29"/>
          <p:cNvSpPr/>
          <p:nvPr/>
        </p:nvSpPr>
        <p:spPr>
          <a:xfrm>
            <a:off x="819551" y="454116"/>
            <a:ext cx="3240000" cy="444349"/>
          </a:xfrm>
          <a:prstGeom prst="rect">
            <a:avLst/>
          </a:prstGeom>
          <a:solidFill>
            <a:srgbClr val="F15D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4537323" y="1638972"/>
            <a:ext cx="71217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2000" dirty="0">
              <a:solidFill>
                <a:prstClr val="black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 smtClean="0">
                <a:solidFill>
                  <a:prstClr val="black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일정 등록</a:t>
            </a:r>
            <a:endParaRPr lang="en-US" altLang="ko-KR" sz="2000" dirty="0">
              <a:solidFill>
                <a:prstClr val="black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24" name="직사각형 23"/>
          <p:cNvSpPr/>
          <p:nvPr/>
        </p:nvSpPr>
        <p:spPr>
          <a:xfrm rot="5400000">
            <a:off x="-440449" y="1714116"/>
            <a:ext cx="5760000" cy="32400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/>
          <p:cNvGrpSpPr/>
          <p:nvPr/>
        </p:nvGrpSpPr>
        <p:grpSpPr>
          <a:xfrm>
            <a:off x="876194" y="508491"/>
            <a:ext cx="1501167" cy="369332"/>
            <a:chOff x="876194" y="508491"/>
            <a:chExt cx="1534258" cy="369332"/>
          </a:xfrm>
        </p:grpSpPr>
        <p:sp>
          <p:nvSpPr>
            <p:cNvPr id="36" name="왼쪽 화살표 35"/>
            <p:cNvSpPr/>
            <p:nvPr/>
          </p:nvSpPr>
          <p:spPr>
            <a:xfrm>
              <a:off x="932467" y="611946"/>
              <a:ext cx="279228" cy="133641"/>
            </a:xfrm>
            <a:prstGeom prst="lef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76194" y="508491"/>
              <a:ext cx="15342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   </a:t>
              </a:r>
              <a:r>
                <a:rPr lang="ko-KR" altLang="en-US" dirty="0" smtClean="0">
                  <a:solidFill>
                    <a:schemeClr val="bg1"/>
                  </a:solidFill>
                </a:rPr>
                <a:t>일정 등록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6" name="직사각형 5"/>
          <p:cNvSpPr/>
          <p:nvPr/>
        </p:nvSpPr>
        <p:spPr>
          <a:xfrm>
            <a:off x="831575" y="-154545"/>
            <a:ext cx="3227976" cy="6086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3448530" y="505632"/>
            <a:ext cx="672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확인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7214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 rot="5400000">
            <a:off x="3572545" y="1967675"/>
            <a:ext cx="5760000" cy="3240000"/>
          </a:xfrm>
          <a:prstGeom prst="rect">
            <a:avLst/>
          </a:prstGeom>
          <a:solidFill>
            <a:srgbClr val="F5737F">
              <a:alpha val="84000"/>
            </a:srgbClr>
          </a:solidFill>
          <a:ln>
            <a:solidFill>
              <a:srgbClr val="A5CDC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 rot="5400000">
            <a:off x="-621316" y="1967675"/>
            <a:ext cx="5760000" cy="324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2190404" y="5880109"/>
            <a:ext cx="136559" cy="1356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2579843" y="5880109"/>
            <a:ext cx="136559" cy="1356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1800965" y="5880109"/>
            <a:ext cx="136559" cy="135680"/>
          </a:xfrm>
          <a:prstGeom prst="ellipse">
            <a:avLst/>
          </a:prstGeom>
          <a:solidFill>
            <a:srgbClr val="6385B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987725" y="4405245"/>
            <a:ext cx="254191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문구</a:t>
            </a:r>
            <a:r>
              <a:rPr lang="en-US" altLang="ko-KR" sz="16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-</a:t>
            </a:r>
            <a:r>
              <a:rPr lang="ko-KR" altLang="en-US" sz="16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목적이나 사용방법</a:t>
            </a:r>
            <a:endParaRPr lang="en-US" altLang="ko-KR" sz="16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endParaRPr lang="en-US" altLang="ko-KR" sz="16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r>
              <a:rPr lang="ko-KR" altLang="en-US" sz="16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문구나 목적에 맞게 이미지 바뀌고 프롤로그 </a:t>
            </a:r>
            <a:r>
              <a:rPr lang="en-US" altLang="ko-KR" sz="16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1,2,3</a:t>
            </a:r>
            <a:endParaRPr lang="ko-KR" altLang="en-US" sz="16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pic>
        <p:nvPicPr>
          <p:cNvPr id="1026" name="Picture 2" descr="http://www.studentcity.co.nz/wp-content/uploads/2014/11/feature-activ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641" y="1431005"/>
            <a:ext cx="2520000" cy="2432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5151595" y="4741018"/>
            <a:ext cx="2637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지금 바로 시작해보세요 </a:t>
            </a:r>
            <a:r>
              <a:rPr lang="en-US" altLang="ko-KR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!</a:t>
            </a:r>
            <a:endParaRPr lang="ko-KR" altLang="en-US" u="sng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5472715" y="5543490"/>
            <a:ext cx="1953491" cy="472299"/>
          </a:xfrm>
          <a:prstGeom prst="roundRect">
            <a:avLst>
              <a:gd name="adj" fmla="val 34715"/>
            </a:avLst>
          </a:prstGeom>
          <a:solidFill>
            <a:srgbClr val="C00000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시작하기</a:t>
            </a:r>
            <a:endParaRPr lang="ko-KR" altLang="en-US" sz="2400" dirty="0"/>
          </a:p>
        </p:txBody>
      </p:sp>
      <p:sp>
        <p:nvSpPr>
          <p:cNvPr id="30" name="직사각형 29"/>
          <p:cNvSpPr/>
          <p:nvPr/>
        </p:nvSpPr>
        <p:spPr>
          <a:xfrm>
            <a:off x="8313454" y="1431005"/>
            <a:ext cx="2839819" cy="2623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중앙 정사각형</a:t>
            </a:r>
            <a:r>
              <a:rPr lang="en-US" altLang="ko-KR" dirty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- </a:t>
            </a:r>
            <a:r>
              <a:rPr lang="ko-KR" altLang="en-US" dirty="0" err="1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어플</a:t>
            </a:r>
            <a:r>
              <a:rPr lang="ko-KR" altLang="en-US" dirty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관련 이미지</a:t>
            </a:r>
            <a:r>
              <a:rPr lang="en-US" altLang="ko-KR" dirty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혹은</a:t>
            </a:r>
            <a:r>
              <a:rPr lang="en-US" altLang="ko-KR" dirty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ko-KR" altLang="en-US" dirty="0" err="1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어플</a:t>
            </a:r>
            <a:r>
              <a:rPr lang="ko-KR" altLang="en-US" dirty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아이콘 삽입</a:t>
            </a:r>
            <a:endParaRPr lang="en-US" altLang="ko-KR" dirty="0">
              <a:solidFill>
                <a:schemeClr val="tx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algn="just">
              <a:lnSpc>
                <a:spcPct val="150000"/>
              </a:lnSpc>
            </a:pPr>
            <a:endParaRPr lang="en-US" altLang="ko-KR" dirty="0">
              <a:solidFill>
                <a:schemeClr val="tx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배경</a:t>
            </a:r>
            <a:r>
              <a:rPr lang="en-US" altLang="ko-KR" dirty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- </a:t>
            </a:r>
            <a:r>
              <a:rPr lang="ko-KR" altLang="en-US" dirty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추가적인 이미지나 일러스트 삽입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38684" y="153677"/>
            <a:ext cx="228486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u="sng" spc="3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프롤로그 </a:t>
            </a:r>
            <a:r>
              <a:rPr lang="en-US" altLang="ko-KR" sz="2000" u="sng" spc="3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1,2,3</a:t>
            </a:r>
            <a:endParaRPr lang="en-US" altLang="ko-KR" sz="16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811858" y="153677"/>
            <a:ext cx="3240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u="sng" spc="3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프롤로그 마지막 화면</a:t>
            </a:r>
            <a:endParaRPr lang="en-US" altLang="ko-KR" sz="16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pic>
        <p:nvPicPr>
          <p:cNvPr id="36" name="Picture 2" descr="http://www.studentcity.co.nz/wp-content/uploads/2014/11/feature-activ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0146" y="1431005"/>
            <a:ext cx="2520000" cy="2432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1187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 rot="5400000">
            <a:off x="-193339" y="1751107"/>
            <a:ext cx="5760000" cy="3240000"/>
          </a:xfrm>
          <a:prstGeom prst="rect">
            <a:avLst/>
          </a:prstGeom>
          <a:solidFill>
            <a:srgbClr val="F5737F">
              <a:alpha val="48000"/>
            </a:srgbClr>
          </a:solidFill>
          <a:ln>
            <a:solidFill>
              <a:srgbClr val="A5CDC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Picture 2" descr="http://www.studentcity.co.nz/wp-content/uploads/2014/11/feature-activ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262" y="1214437"/>
            <a:ext cx="2520000" cy="2432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1698834" y="3990296"/>
            <a:ext cx="202378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아이디</a:t>
            </a:r>
            <a:endParaRPr lang="ko-KR" altLang="en-US" u="sng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698834" y="4561615"/>
            <a:ext cx="202378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u="sng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패스워드</a:t>
            </a:r>
            <a:endParaRPr lang="ko-KR" altLang="en-US" u="sng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444262" y="5105605"/>
            <a:ext cx="24522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아직 회원이 아니신가요</a:t>
            </a:r>
            <a:r>
              <a:rPr lang="en-US" altLang="ko-KR" sz="16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? </a:t>
            </a:r>
            <a:r>
              <a:rPr lang="ko-KR" altLang="en-US" sz="1600" u="sng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등록하기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727637" y="491107"/>
            <a:ext cx="3240000" cy="886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u="sng" spc="3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로그인 화면</a:t>
            </a:r>
            <a:endParaRPr lang="en-US" altLang="ko-KR" sz="2000" u="sng" spc="3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727637" y="1758277"/>
            <a:ext cx="6618650" cy="241668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중앙 정사각형</a:t>
            </a:r>
            <a:r>
              <a:rPr lang="en-US" altLang="ko-KR" dirty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- </a:t>
            </a:r>
            <a:r>
              <a:rPr lang="ko-KR" altLang="en-US" dirty="0" err="1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어플</a:t>
            </a:r>
            <a:r>
              <a:rPr lang="ko-KR" altLang="en-US" dirty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관련 이미지</a:t>
            </a:r>
            <a:r>
              <a:rPr lang="en-US" altLang="ko-KR" dirty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혹은</a:t>
            </a:r>
            <a:r>
              <a:rPr lang="en-US" altLang="ko-KR" dirty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ko-KR" altLang="en-US" dirty="0" err="1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어플</a:t>
            </a:r>
            <a:r>
              <a:rPr lang="ko-KR" altLang="en-US" dirty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아이콘 삽입</a:t>
            </a:r>
            <a:endParaRPr lang="en-US" altLang="ko-KR" dirty="0">
              <a:solidFill>
                <a:schemeClr val="tx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algn="just">
              <a:lnSpc>
                <a:spcPct val="150000"/>
              </a:lnSpc>
            </a:pPr>
            <a:endParaRPr lang="en-US" altLang="ko-KR" dirty="0">
              <a:solidFill>
                <a:schemeClr val="tx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배경</a:t>
            </a:r>
            <a:r>
              <a:rPr lang="en-US" altLang="ko-KR" dirty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- </a:t>
            </a:r>
            <a:r>
              <a:rPr lang="ko-KR" altLang="en-US" dirty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추가적인 이미지나 일러스트 </a:t>
            </a:r>
            <a:r>
              <a:rPr lang="ko-KR" altLang="en-US" dirty="0" smtClean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삽입</a:t>
            </a:r>
            <a:endParaRPr lang="en-US" altLang="ko-KR" dirty="0" smtClean="0">
              <a:solidFill>
                <a:schemeClr val="tx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algn="just">
              <a:lnSpc>
                <a:spcPct val="150000"/>
              </a:lnSpc>
            </a:pPr>
            <a:endParaRPr lang="en-US" altLang="ko-KR" dirty="0">
              <a:solidFill>
                <a:schemeClr val="tx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dirty="0" err="1" smtClean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페이스북</a:t>
            </a:r>
            <a:r>
              <a:rPr lang="en-US" altLang="ko-KR" dirty="0" smtClean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, </a:t>
            </a:r>
            <a:r>
              <a:rPr lang="ko-KR" altLang="en-US" dirty="0" err="1" smtClean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카카오톡</a:t>
            </a:r>
            <a:r>
              <a:rPr lang="ko-KR" altLang="en-US" dirty="0" smtClean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등의 </a:t>
            </a:r>
            <a:r>
              <a:rPr lang="en-US" altLang="ko-KR" dirty="0" smtClean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SNS </a:t>
            </a:r>
            <a:r>
              <a:rPr lang="ko-KR" altLang="en-US" dirty="0" smtClean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아이디를 연계하여</a:t>
            </a:r>
            <a:endParaRPr lang="en-US" altLang="ko-KR" dirty="0" smtClean="0">
              <a:solidFill>
                <a:schemeClr val="tx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dirty="0" smtClean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간편 </a:t>
            </a:r>
            <a:r>
              <a:rPr lang="ko-KR" altLang="en-US" dirty="0" err="1" smtClean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로그인을</a:t>
            </a:r>
            <a:r>
              <a:rPr lang="ko-KR" altLang="en-US" dirty="0" smtClean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지원할 예정</a:t>
            </a:r>
            <a:endParaRPr lang="ko-KR" altLang="en-US" dirty="0">
              <a:solidFill>
                <a:schemeClr val="tx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1890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/>
          <p:cNvSpPr/>
          <p:nvPr/>
        </p:nvSpPr>
        <p:spPr>
          <a:xfrm>
            <a:off x="819551" y="905482"/>
            <a:ext cx="3240000" cy="557555"/>
          </a:xfrm>
          <a:prstGeom prst="rect">
            <a:avLst/>
          </a:prstGeom>
          <a:solidFill>
            <a:srgbClr val="E4F0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819551" y="454116"/>
            <a:ext cx="3240000" cy="444349"/>
          </a:xfrm>
          <a:prstGeom prst="rect">
            <a:avLst/>
          </a:prstGeom>
          <a:solidFill>
            <a:srgbClr val="F15D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866" t="40176" r="44282" b="53158"/>
          <a:stretch/>
        </p:blipFill>
        <p:spPr>
          <a:xfrm>
            <a:off x="2883389" y="969102"/>
            <a:ext cx="420583" cy="420584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4496520" y="1686227"/>
            <a:ext cx="712176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err="1" smtClean="0">
                <a:solidFill>
                  <a:prstClr val="black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모임방</a:t>
            </a:r>
            <a:r>
              <a:rPr lang="en-US" altLang="ko-KR" sz="2000" dirty="0">
                <a:solidFill>
                  <a:prstClr val="black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ko-KR" altLang="en-US" sz="2000" dirty="0" smtClean="0">
                <a:solidFill>
                  <a:prstClr val="black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목록</a:t>
            </a:r>
            <a:endParaRPr lang="en-US" altLang="ko-KR" sz="2000" dirty="0" smtClean="0">
              <a:solidFill>
                <a:prstClr val="black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2000" dirty="0" smtClean="0">
              <a:solidFill>
                <a:prstClr val="black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 smtClean="0">
                <a:solidFill>
                  <a:prstClr val="black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모임 이름</a:t>
            </a:r>
            <a:r>
              <a:rPr lang="en-US" altLang="ko-KR" sz="2000" dirty="0" smtClean="0">
                <a:solidFill>
                  <a:prstClr val="black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, </a:t>
            </a:r>
            <a:r>
              <a:rPr lang="ko-KR" altLang="en-US" sz="2000" dirty="0" smtClean="0">
                <a:solidFill>
                  <a:prstClr val="black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인원</a:t>
            </a:r>
            <a:r>
              <a:rPr lang="en-US" altLang="ko-KR" sz="2000" dirty="0" smtClean="0">
                <a:solidFill>
                  <a:prstClr val="black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, </a:t>
            </a:r>
            <a:r>
              <a:rPr lang="ko-KR" altLang="en-US" sz="2000" dirty="0" smtClean="0">
                <a:solidFill>
                  <a:prstClr val="black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모임 성격</a:t>
            </a:r>
            <a:r>
              <a:rPr lang="en-US" altLang="ko-KR" sz="2000" dirty="0" smtClean="0">
                <a:solidFill>
                  <a:prstClr val="black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, </a:t>
            </a:r>
            <a:r>
              <a:rPr lang="ko-KR" altLang="en-US" sz="2000" dirty="0" smtClean="0">
                <a:solidFill>
                  <a:prstClr val="black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예정된 일정</a:t>
            </a:r>
            <a:r>
              <a:rPr lang="en-US" altLang="ko-KR" sz="2000" dirty="0" smtClean="0">
                <a:solidFill>
                  <a:prstClr val="black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, </a:t>
            </a:r>
            <a:r>
              <a:rPr lang="ko-KR" altLang="en-US" sz="2000" dirty="0" smtClean="0">
                <a:solidFill>
                  <a:prstClr val="black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읽지 않은 게시물이나 </a:t>
            </a:r>
            <a:r>
              <a:rPr lang="ko-KR" altLang="en-US" sz="2000" dirty="0" err="1" smtClean="0">
                <a:solidFill>
                  <a:prstClr val="black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댓글</a:t>
            </a:r>
            <a:r>
              <a:rPr lang="ko-KR" altLang="en-US" sz="2000" dirty="0" smtClean="0">
                <a:solidFill>
                  <a:prstClr val="black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등을 표시</a:t>
            </a:r>
            <a:r>
              <a:rPr lang="en-US" altLang="ko-KR" sz="2000" dirty="0" smtClean="0">
                <a:solidFill>
                  <a:prstClr val="black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.</a:t>
            </a:r>
            <a:endParaRPr lang="en-US" altLang="ko-KR" sz="2000" dirty="0" smtClean="0">
              <a:solidFill>
                <a:prstClr val="black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3291706" y="5378843"/>
            <a:ext cx="548278" cy="559338"/>
          </a:xfrm>
          <a:prstGeom prst="ellipse">
            <a:avLst/>
          </a:prstGeom>
          <a:solidFill>
            <a:srgbClr val="E24E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1" name="그룹 40"/>
          <p:cNvGrpSpPr/>
          <p:nvPr/>
        </p:nvGrpSpPr>
        <p:grpSpPr>
          <a:xfrm>
            <a:off x="2200010" y="1026349"/>
            <a:ext cx="407208" cy="319411"/>
            <a:chOff x="2683388" y="1166322"/>
            <a:chExt cx="407208" cy="319411"/>
          </a:xfrm>
        </p:grpSpPr>
        <p:grpSp>
          <p:nvGrpSpPr>
            <p:cNvPr id="39" name="그룹 38"/>
            <p:cNvGrpSpPr/>
            <p:nvPr/>
          </p:nvGrpSpPr>
          <p:grpSpPr>
            <a:xfrm>
              <a:off x="2683388" y="1166322"/>
              <a:ext cx="362456" cy="313907"/>
              <a:chOff x="1641114" y="2504049"/>
              <a:chExt cx="595649" cy="562708"/>
            </a:xfrm>
            <a:noFill/>
          </p:grpSpPr>
          <p:sp>
            <p:nvSpPr>
              <p:cNvPr id="8" name="직사각형 7"/>
              <p:cNvSpPr/>
              <p:nvPr/>
            </p:nvSpPr>
            <p:spPr>
              <a:xfrm>
                <a:off x="1641114" y="2504049"/>
                <a:ext cx="595649" cy="562708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7" name="직선 연결선 36"/>
              <p:cNvCxnSpPr/>
              <p:nvPr/>
            </p:nvCxnSpPr>
            <p:spPr>
              <a:xfrm>
                <a:off x="1739589" y="2612807"/>
                <a:ext cx="411150" cy="7034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TextBox 39"/>
            <p:cNvSpPr txBox="1"/>
            <p:nvPr/>
          </p:nvSpPr>
          <p:spPr>
            <a:xfrm>
              <a:off x="2716318" y="1239512"/>
              <a:ext cx="37427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solidFill>
                    <a:schemeClr val="bg1"/>
                  </a:solidFill>
                </a:rPr>
                <a:t>30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1004269" y="1040713"/>
            <a:ext cx="290014" cy="296409"/>
            <a:chOff x="1092466" y="1208554"/>
            <a:chExt cx="290014" cy="296409"/>
          </a:xfrm>
          <a:solidFill>
            <a:schemeClr val="bg1">
              <a:lumMod val="6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22" name="그룹 21"/>
            <p:cNvGrpSpPr/>
            <p:nvPr/>
          </p:nvGrpSpPr>
          <p:grpSpPr>
            <a:xfrm>
              <a:off x="1237473" y="1208554"/>
              <a:ext cx="145007" cy="271036"/>
              <a:chOff x="3615625" y="2291861"/>
              <a:chExt cx="145007" cy="271036"/>
            </a:xfrm>
            <a:grpFill/>
          </p:grpSpPr>
          <p:sp>
            <p:nvSpPr>
              <p:cNvPr id="31" name="타원 30"/>
              <p:cNvSpPr/>
              <p:nvPr/>
            </p:nvSpPr>
            <p:spPr>
              <a:xfrm>
                <a:off x="3615625" y="2291861"/>
                <a:ext cx="135263" cy="128789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이등변 삼각형 31"/>
              <p:cNvSpPr/>
              <p:nvPr/>
            </p:nvSpPr>
            <p:spPr>
              <a:xfrm>
                <a:off x="3615626" y="2382593"/>
                <a:ext cx="145006" cy="180304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2" name="그룹 41"/>
            <p:cNvGrpSpPr/>
            <p:nvPr/>
          </p:nvGrpSpPr>
          <p:grpSpPr>
            <a:xfrm>
              <a:off x="1092466" y="1208554"/>
              <a:ext cx="217170" cy="296409"/>
              <a:chOff x="1092466" y="1208554"/>
              <a:chExt cx="217170" cy="296409"/>
            </a:xfrm>
            <a:grpFill/>
          </p:grpSpPr>
          <p:grpSp>
            <p:nvGrpSpPr>
              <p:cNvPr id="45" name="그룹 44"/>
              <p:cNvGrpSpPr/>
              <p:nvPr/>
            </p:nvGrpSpPr>
            <p:grpSpPr>
              <a:xfrm>
                <a:off x="1092466" y="1208554"/>
                <a:ext cx="145007" cy="271036"/>
                <a:chOff x="3615625" y="2291861"/>
                <a:chExt cx="145007" cy="271036"/>
              </a:xfrm>
              <a:grpFill/>
            </p:grpSpPr>
            <p:sp>
              <p:nvSpPr>
                <p:cNvPr id="46" name="타원 45"/>
                <p:cNvSpPr/>
                <p:nvPr/>
              </p:nvSpPr>
              <p:spPr>
                <a:xfrm>
                  <a:off x="3615625" y="2291861"/>
                  <a:ext cx="135263" cy="128789"/>
                </a:xfrm>
                <a:prstGeom prst="ellipse">
                  <a:avLst/>
                </a:prstGeom>
                <a:grpFill/>
                <a:ln>
                  <a:solidFill>
                    <a:schemeClr val="accent3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7" name="이등변 삼각형 46"/>
                <p:cNvSpPr/>
                <p:nvPr/>
              </p:nvSpPr>
              <p:spPr>
                <a:xfrm>
                  <a:off x="3615626" y="2382593"/>
                  <a:ext cx="145006" cy="180304"/>
                </a:xfrm>
                <a:prstGeom prst="triangle">
                  <a:avLst/>
                </a:prstGeom>
                <a:grpFill/>
                <a:ln>
                  <a:solidFill>
                    <a:schemeClr val="accent3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48" name="그룹 47"/>
              <p:cNvGrpSpPr/>
              <p:nvPr/>
            </p:nvGrpSpPr>
            <p:grpSpPr>
              <a:xfrm>
                <a:off x="1164629" y="1233927"/>
                <a:ext cx="145007" cy="271036"/>
                <a:chOff x="3615625" y="2291861"/>
                <a:chExt cx="145007" cy="271036"/>
              </a:xfrm>
              <a:grpFill/>
            </p:grpSpPr>
            <p:sp>
              <p:nvSpPr>
                <p:cNvPr id="49" name="타원 48"/>
                <p:cNvSpPr/>
                <p:nvPr/>
              </p:nvSpPr>
              <p:spPr>
                <a:xfrm>
                  <a:off x="3615625" y="2291861"/>
                  <a:ext cx="135263" cy="128789"/>
                </a:xfrm>
                <a:prstGeom prst="ellipse">
                  <a:avLst/>
                </a:prstGeom>
                <a:grpFill/>
                <a:ln>
                  <a:solidFill>
                    <a:schemeClr val="accent3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" name="이등변 삼각형 49"/>
                <p:cNvSpPr/>
                <p:nvPr/>
              </p:nvSpPr>
              <p:spPr>
                <a:xfrm>
                  <a:off x="3615626" y="2382593"/>
                  <a:ext cx="145006" cy="180304"/>
                </a:xfrm>
                <a:prstGeom prst="triangle">
                  <a:avLst/>
                </a:prstGeom>
                <a:grpFill/>
                <a:ln>
                  <a:solidFill>
                    <a:schemeClr val="accent3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cxnSp>
        <p:nvCxnSpPr>
          <p:cNvPr id="55" name="직선 연결선 54"/>
          <p:cNvCxnSpPr/>
          <p:nvPr/>
        </p:nvCxnSpPr>
        <p:spPr>
          <a:xfrm flipV="1">
            <a:off x="819551" y="1448342"/>
            <a:ext cx="671624" cy="628"/>
          </a:xfrm>
          <a:prstGeom prst="line">
            <a:avLst/>
          </a:prstGeom>
          <a:ln w="44450" cap="rnd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그룹 57"/>
          <p:cNvGrpSpPr/>
          <p:nvPr/>
        </p:nvGrpSpPr>
        <p:grpSpPr>
          <a:xfrm>
            <a:off x="3587260" y="1151208"/>
            <a:ext cx="307145" cy="72684"/>
            <a:chOff x="5050301" y="2178148"/>
            <a:chExt cx="307145" cy="72684"/>
          </a:xfrm>
          <a:solidFill>
            <a:schemeClr val="bg1"/>
          </a:solidFill>
        </p:grpSpPr>
        <p:sp>
          <p:nvSpPr>
            <p:cNvPr id="57" name="타원 56"/>
            <p:cNvSpPr/>
            <p:nvPr/>
          </p:nvSpPr>
          <p:spPr>
            <a:xfrm>
              <a:off x="5050301" y="2180494"/>
              <a:ext cx="84406" cy="70338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타원 59"/>
            <p:cNvSpPr/>
            <p:nvPr/>
          </p:nvSpPr>
          <p:spPr>
            <a:xfrm>
              <a:off x="5160497" y="2178149"/>
              <a:ext cx="84406" cy="70338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타원 60"/>
            <p:cNvSpPr/>
            <p:nvPr/>
          </p:nvSpPr>
          <p:spPr>
            <a:xfrm>
              <a:off x="5273040" y="2178148"/>
              <a:ext cx="84406" cy="70338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819551" y="1462410"/>
            <a:ext cx="3240000" cy="369332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모임 이름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멤버 검색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819551" y="1831741"/>
            <a:ext cx="3240000" cy="1152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 rot="5400000">
            <a:off x="-440449" y="1714116"/>
            <a:ext cx="5760000" cy="32400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1674058" y="1873218"/>
            <a:ext cx="1153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융소설계</a:t>
            </a:r>
            <a:endParaRPr lang="ko-KR" altLang="en-US" dirty="0"/>
          </a:p>
        </p:txBody>
      </p:sp>
      <p:sp>
        <p:nvSpPr>
          <p:cNvPr id="66" name="타원 65"/>
          <p:cNvSpPr/>
          <p:nvPr/>
        </p:nvSpPr>
        <p:spPr>
          <a:xfrm>
            <a:off x="932428" y="2057884"/>
            <a:ext cx="671624" cy="68514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2747895" y="1917376"/>
            <a:ext cx="276171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9</a:t>
            </a:r>
            <a:endParaRPr lang="ko-KR" altLang="en-US" sz="1200" dirty="0"/>
          </a:p>
        </p:txBody>
      </p:sp>
      <p:sp>
        <p:nvSpPr>
          <p:cNvPr id="68" name="TextBox 67"/>
          <p:cNvSpPr txBox="1"/>
          <p:nvPr/>
        </p:nvSpPr>
        <p:spPr>
          <a:xfrm>
            <a:off x="1674058" y="2364982"/>
            <a:ext cx="22359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D-4</a:t>
            </a:r>
            <a:r>
              <a:rPr lang="en-US" altLang="ko-KR" sz="1200" dirty="0"/>
              <a:t> 10/1 (</a:t>
            </a:r>
            <a:r>
              <a:rPr lang="ko-KR" altLang="en-US" sz="1200" dirty="0"/>
              <a:t>일</a:t>
            </a:r>
            <a:r>
              <a:rPr lang="en-US" altLang="ko-KR" sz="1200" dirty="0"/>
              <a:t>) 7</a:t>
            </a:r>
            <a:r>
              <a:rPr lang="ko-KR" altLang="en-US" sz="1200" dirty="0"/>
              <a:t>시 신촌</a:t>
            </a:r>
            <a:endParaRPr lang="en-US" altLang="ko-KR" sz="1200" dirty="0">
              <a:solidFill>
                <a:srgbClr val="FF000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647683" y="2616559"/>
            <a:ext cx="23588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홍길동님의 게시물 외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7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건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grpSp>
        <p:nvGrpSpPr>
          <p:cNvPr id="72" name="그룹 71"/>
          <p:cNvGrpSpPr/>
          <p:nvPr/>
        </p:nvGrpSpPr>
        <p:grpSpPr>
          <a:xfrm>
            <a:off x="1144063" y="922824"/>
            <a:ext cx="335278" cy="338554"/>
            <a:chOff x="3573194" y="2494339"/>
            <a:chExt cx="335278" cy="338554"/>
          </a:xfrm>
        </p:grpSpPr>
        <p:sp>
          <p:nvSpPr>
            <p:cNvPr id="70" name="타원 69"/>
            <p:cNvSpPr/>
            <p:nvPr/>
          </p:nvSpPr>
          <p:spPr>
            <a:xfrm>
              <a:off x="3587260" y="2513262"/>
              <a:ext cx="321212" cy="30777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573194" y="2494339"/>
              <a:ext cx="3352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bg1"/>
                  </a:solidFill>
                </a:rPr>
                <a:t>7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8" name="그룹 77"/>
          <p:cNvGrpSpPr/>
          <p:nvPr/>
        </p:nvGrpSpPr>
        <p:grpSpPr>
          <a:xfrm>
            <a:off x="3408029" y="5501275"/>
            <a:ext cx="312850" cy="286338"/>
            <a:chOff x="4939040" y="4703594"/>
            <a:chExt cx="671624" cy="675249"/>
          </a:xfrm>
        </p:grpSpPr>
        <p:cxnSp>
          <p:nvCxnSpPr>
            <p:cNvPr id="73" name="직선 연결선 72"/>
            <p:cNvCxnSpPr/>
            <p:nvPr/>
          </p:nvCxnSpPr>
          <p:spPr>
            <a:xfrm flipV="1">
              <a:off x="4939040" y="5024176"/>
              <a:ext cx="671624" cy="628"/>
            </a:xfrm>
            <a:prstGeom prst="line">
              <a:avLst/>
            </a:prstGeom>
            <a:ln w="4445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/>
            <p:nvPr/>
          </p:nvCxnSpPr>
          <p:spPr>
            <a:xfrm flipH="1">
              <a:off x="5274852" y="4703594"/>
              <a:ext cx="14598" cy="675249"/>
            </a:xfrm>
            <a:prstGeom prst="line">
              <a:avLst/>
            </a:prstGeom>
            <a:ln w="4445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TextBox 78"/>
          <p:cNvSpPr txBox="1"/>
          <p:nvPr/>
        </p:nvSpPr>
        <p:spPr>
          <a:xfrm>
            <a:off x="3235434" y="1930217"/>
            <a:ext cx="8661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accent5"/>
                </a:solidFill>
              </a:rPr>
              <a:t>동호회</a:t>
            </a:r>
          </a:p>
        </p:txBody>
      </p:sp>
      <p:grpSp>
        <p:nvGrpSpPr>
          <p:cNvPr id="87" name="그룹 86"/>
          <p:cNvGrpSpPr/>
          <p:nvPr/>
        </p:nvGrpSpPr>
        <p:grpSpPr>
          <a:xfrm>
            <a:off x="3839984" y="589509"/>
            <a:ext cx="48067" cy="184052"/>
            <a:chOff x="7214378" y="2334644"/>
            <a:chExt cx="48067" cy="184052"/>
          </a:xfrm>
          <a:solidFill>
            <a:schemeClr val="bg1"/>
          </a:solidFill>
        </p:grpSpPr>
        <p:sp>
          <p:nvSpPr>
            <p:cNvPr id="84" name="타원 83"/>
            <p:cNvSpPr/>
            <p:nvPr/>
          </p:nvSpPr>
          <p:spPr>
            <a:xfrm>
              <a:off x="7216726" y="2334644"/>
              <a:ext cx="45719" cy="45719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/>
            <p:cNvSpPr/>
            <p:nvPr/>
          </p:nvSpPr>
          <p:spPr>
            <a:xfrm>
              <a:off x="7214381" y="2402636"/>
              <a:ext cx="45719" cy="45719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타원 85"/>
            <p:cNvSpPr/>
            <p:nvPr/>
          </p:nvSpPr>
          <p:spPr>
            <a:xfrm>
              <a:off x="7214378" y="2472977"/>
              <a:ext cx="45719" cy="45719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1" name="웃는 얼굴 90"/>
          <p:cNvSpPr/>
          <p:nvPr/>
        </p:nvSpPr>
        <p:spPr>
          <a:xfrm>
            <a:off x="3351757" y="500960"/>
            <a:ext cx="332993" cy="327811"/>
          </a:xfrm>
          <a:prstGeom prst="smileyFac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878428" y="2263908"/>
            <a:ext cx="108000" cy="273098"/>
            <a:chOff x="6065949" y="589509"/>
            <a:chExt cx="125249" cy="386809"/>
          </a:xfrm>
          <a:solidFill>
            <a:schemeClr val="accent2">
              <a:lumMod val="75000"/>
            </a:schemeClr>
          </a:solidFill>
        </p:grpSpPr>
        <p:sp>
          <p:nvSpPr>
            <p:cNvPr id="3" name="직사각형 2"/>
            <p:cNvSpPr/>
            <p:nvPr/>
          </p:nvSpPr>
          <p:spPr>
            <a:xfrm>
              <a:off x="6078828" y="589509"/>
              <a:ext cx="90152" cy="23926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/>
            <p:cNvSpPr/>
            <p:nvPr/>
          </p:nvSpPr>
          <p:spPr>
            <a:xfrm>
              <a:off x="6065949" y="877352"/>
              <a:ext cx="125249" cy="9896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906217" y="2230691"/>
            <a:ext cx="724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장소 추천 </a:t>
            </a:r>
            <a:r>
              <a:rPr lang="ko-KR" altLang="en-US" sz="900" dirty="0" err="1" smtClean="0"/>
              <a:t>진행중</a:t>
            </a:r>
            <a:endParaRPr lang="ko-KR" altLang="en-US" sz="900" dirty="0"/>
          </a:p>
        </p:txBody>
      </p:sp>
      <p:sp>
        <p:nvSpPr>
          <p:cNvPr id="11" name="구름 모양 설명선 10"/>
          <p:cNvSpPr/>
          <p:nvPr/>
        </p:nvSpPr>
        <p:spPr>
          <a:xfrm>
            <a:off x="4776075" y="5787613"/>
            <a:ext cx="2448974" cy="1026580"/>
          </a:xfrm>
          <a:prstGeom prst="cloudCallout">
            <a:avLst>
              <a:gd name="adj1" fmla="val -94984"/>
              <a:gd name="adj2" fmla="val -5291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156995" y="6116237"/>
            <a:ext cx="1944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모임 개설 버튼</a:t>
            </a:r>
            <a:endParaRPr lang="ko-KR" altLang="en-US" dirty="0"/>
          </a:p>
        </p:txBody>
      </p:sp>
      <p:sp>
        <p:nvSpPr>
          <p:cNvPr id="13" name="구름 모양 설명선 12"/>
          <p:cNvSpPr/>
          <p:nvPr/>
        </p:nvSpPr>
        <p:spPr>
          <a:xfrm>
            <a:off x="5621001" y="3680750"/>
            <a:ext cx="4222757" cy="1876056"/>
          </a:xfrm>
          <a:prstGeom prst="cloudCallout">
            <a:avLst>
              <a:gd name="adj1" fmla="val -151393"/>
              <a:gd name="adj2" fmla="val -9768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6119177" y="4150049"/>
            <a:ext cx="32264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모임의 대표 이미지 설정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그러나 어떤 공지사항이 있을 경우에는 </a:t>
            </a:r>
            <a:r>
              <a:rPr lang="ko-KR" altLang="en-US" dirty="0" err="1" smtClean="0"/>
              <a:t>알림창으로</a:t>
            </a:r>
            <a:r>
              <a:rPr lang="ko-KR" altLang="en-US" dirty="0" smtClean="0"/>
              <a:t> 바뀜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5" name="구름 모양 설명선 14"/>
          <p:cNvSpPr/>
          <p:nvPr/>
        </p:nvSpPr>
        <p:spPr>
          <a:xfrm>
            <a:off x="5370490" y="231820"/>
            <a:ext cx="3322749" cy="867719"/>
          </a:xfrm>
          <a:prstGeom prst="cloudCallout">
            <a:avLst>
              <a:gd name="adj1" fmla="val -105717"/>
              <a:gd name="adj2" fmla="val 461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885645" y="454116"/>
            <a:ext cx="2356834" cy="37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친구 목록으로 가기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321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2" name="표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3578807"/>
              </p:ext>
            </p:extLst>
          </p:nvPr>
        </p:nvGraphicFramePr>
        <p:xfrm>
          <a:off x="863881" y="915985"/>
          <a:ext cx="3149567" cy="413376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3149567"/>
              </a:tblGrid>
              <a:tr h="41337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F43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43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5D7D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73" name="타원 72"/>
          <p:cNvSpPr/>
          <p:nvPr/>
        </p:nvSpPr>
        <p:spPr>
          <a:xfrm>
            <a:off x="925894" y="934599"/>
            <a:ext cx="347472" cy="347472"/>
          </a:xfrm>
          <a:prstGeom prst="ellipse">
            <a:avLst/>
          </a:prstGeom>
          <a:ln>
            <a:solidFill>
              <a:srgbClr val="F15D7D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타원 73"/>
          <p:cNvSpPr/>
          <p:nvPr/>
        </p:nvSpPr>
        <p:spPr>
          <a:xfrm>
            <a:off x="1321081" y="946389"/>
            <a:ext cx="347472" cy="347472"/>
          </a:xfrm>
          <a:prstGeom prst="ellipse">
            <a:avLst/>
          </a:prstGeom>
          <a:ln>
            <a:solidFill>
              <a:srgbClr val="F15D7D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오른쪽 화살표 74"/>
          <p:cNvSpPr/>
          <p:nvPr/>
        </p:nvSpPr>
        <p:spPr>
          <a:xfrm>
            <a:off x="3555649" y="1004790"/>
            <a:ext cx="396397" cy="227832"/>
          </a:xfrm>
          <a:prstGeom prst="rightArrow">
            <a:avLst/>
          </a:prstGeom>
          <a:solidFill>
            <a:srgbClr val="F15D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19551" y="454116"/>
            <a:ext cx="3240000" cy="444349"/>
          </a:xfrm>
          <a:prstGeom prst="rect">
            <a:avLst/>
          </a:prstGeom>
          <a:solidFill>
            <a:srgbClr val="F15D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 rot="5400000">
            <a:off x="-440449" y="1714116"/>
            <a:ext cx="5760000" cy="32400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877657" y="454116"/>
            <a:ext cx="1632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chemeClr val="bg1"/>
                </a:solidFill>
              </a:rPr>
              <a:t>모임 초대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819551" y="1343362"/>
            <a:ext cx="3240000" cy="557555"/>
            <a:chOff x="819551" y="905482"/>
            <a:chExt cx="3240000" cy="557555"/>
          </a:xfrm>
        </p:grpSpPr>
        <p:sp>
          <p:nvSpPr>
            <p:cNvPr id="6" name="직사각형 5"/>
            <p:cNvSpPr/>
            <p:nvPr/>
          </p:nvSpPr>
          <p:spPr>
            <a:xfrm>
              <a:off x="819551" y="905482"/>
              <a:ext cx="3240000" cy="557555"/>
            </a:xfrm>
            <a:prstGeom prst="rect">
              <a:avLst/>
            </a:prstGeom>
            <a:solidFill>
              <a:srgbClr val="E4F0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877657" y="959952"/>
              <a:ext cx="3097486" cy="42505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15D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0" name="그림 3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7657" y="959952"/>
              <a:ext cx="412015" cy="441446"/>
            </a:xfrm>
            <a:prstGeom prst="rect">
              <a:avLst/>
            </a:prstGeom>
          </p:spPr>
        </p:pic>
        <p:sp>
          <p:nvSpPr>
            <p:cNvPr id="42" name="TextBox 41"/>
            <p:cNvSpPr txBox="1"/>
            <p:nvPr/>
          </p:nvSpPr>
          <p:spPr>
            <a:xfrm>
              <a:off x="1278770" y="1027437"/>
              <a:ext cx="25466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>
                  <a:solidFill>
                    <a:schemeClr val="bg2">
                      <a:lumMod val="50000"/>
                    </a:schemeClr>
                  </a:solidFill>
                </a:rPr>
                <a:t>이름</a:t>
              </a:r>
              <a:r>
                <a:rPr lang="en-US" altLang="ko-KR" sz="1400" dirty="0" smtClean="0">
                  <a:solidFill>
                    <a:schemeClr val="bg2">
                      <a:lumMod val="50000"/>
                    </a:schemeClr>
                  </a:solidFill>
                </a:rPr>
                <a:t>(</a:t>
              </a:r>
              <a:r>
                <a:rPr lang="ko-KR" altLang="en-US" sz="1400" dirty="0" smtClean="0">
                  <a:solidFill>
                    <a:schemeClr val="bg2">
                      <a:lumMod val="50000"/>
                    </a:schemeClr>
                  </a:solidFill>
                </a:rPr>
                <a:t>초성</a:t>
              </a:r>
              <a:r>
                <a:rPr lang="en-US" altLang="ko-KR" sz="1400" dirty="0" smtClean="0">
                  <a:solidFill>
                    <a:schemeClr val="bg2">
                      <a:lumMod val="50000"/>
                    </a:schemeClr>
                  </a:solidFill>
                </a:rPr>
                <a:t>), </a:t>
              </a:r>
              <a:r>
                <a:rPr lang="ko-KR" altLang="en-US" sz="1400" dirty="0" smtClean="0">
                  <a:solidFill>
                    <a:schemeClr val="bg2">
                      <a:lumMod val="50000"/>
                    </a:schemeClr>
                  </a:solidFill>
                </a:rPr>
                <a:t>전화번호 검색</a:t>
              </a:r>
              <a:endParaRPr lang="ko-KR" altLang="en-US" sz="14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aphicFrame>
        <p:nvGraphicFramePr>
          <p:cNvPr id="43" name="표 42"/>
          <p:cNvGraphicFramePr>
            <a:graphicFrameLocks noGrp="1"/>
          </p:cNvGraphicFramePr>
          <p:nvPr>
            <p:extLst/>
          </p:nvPr>
        </p:nvGraphicFramePr>
        <p:xfrm>
          <a:off x="864767" y="3291156"/>
          <a:ext cx="3149567" cy="2893632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3149567"/>
              </a:tblGrid>
              <a:tr h="41337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F43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5D7D">
                        <a:alpha val="20000"/>
                      </a:srgbClr>
                    </a:solidFill>
                  </a:tcPr>
                </a:tc>
              </a:tr>
              <a:tr h="41337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>
                      <a:noFill/>
                    </a:lnT>
                  </a:tcPr>
                </a:tc>
              </a:tr>
              <a:tr h="41337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15D7D">
                        <a:alpha val="20000"/>
                      </a:srgbClr>
                    </a:solidFill>
                  </a:tcPr>
                </a:tc>
              </a:tr>
              <a:tr h="41337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1337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15D7D">
                        <a:alpha val="20000"/>
                      </a:srgbClr>
                    </a:solidFill>
                  </a:tcPr>
                </a:tc>
              </a:tr>
              <a:tr h="41337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41337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>
                      <a:noFill/>
                    </a:lnB>
                    <a:solidFill>
                      <a:srgbClr val="F15D7D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4" name="표 43"/>
          <p:cNvGraphicFramePr>
            <a:graphicFrameLocks noGrp="1"/>
          </p:cNvGraphicFramePr>
          <p:nvPr>
            <p:extLst/>
          </p:nvPr>
        </p:nvGraphicFramePr>
        <p:xfrm>
          <a:off x="864767" y="2156103"/>
          <a:ext cx="3149567" cy="826752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3149567"/>
              </a:tblGrid>
              <a:tr h="41337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F43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5D7D">
                        <a:alpha val="20000"/>
                      </a:srgbClr>
                    </a:solidFill>
                  </a:tcPr>
                </a:tc>
              </a:tr>
              <a:tr h="41337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EF43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45" name="TextBox 44"/>
          <p:cNvSpPr txBox="1"/>
          <p:nvPr/>
        </p:nvSpPr>
        <p:spPr>
          <a:xfrm>
            <a:off x="863881" y="1853827"/>
            <a:ext cx="8046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/>
              <a:t>즐겨찾기</a:t>
            </a:r>
            <a:endParaRPr lang="ko-KR" altLang="en-US" sz="1100" dirty="0"/>
          </a:p>
        </p:txBody>
      </p:sp>
      <p:sp>
        <p:nvSpPr>
          <p:cNvPr id="46" name="TextBox 45"/>
          <p:cNvSpPr txBox="1"/>
          <p:nvPr/>
        </p:nvSpPr>
        <p:spPr>
          <a:xfrm>
            <a:off x="869616" y="3011108"/>
            <a:ext cx="8046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친구</a:t>
            </a:r>
            <a:endParaRPr lang="ko-KR" altLang="en-US" sz="1100" dirty="0"/>
          </a:p>
        </p:txBody>
      </p:sp>
      <p:sp>
        <p:nvSpPr>
          <p:cNvPr id="48" name="타원 47"/>
          <p:cNvSpPr/>
          <p:nvPr/>
        </p:nvSpPr>
        <p:spPr>
          <a:xfrm>
            <a:off x="918745" y="2178184"/>
            <a:ext cx="347472" cy="347472"/>
          </a:xfrm>
          <a:prstGeom prst="ellipse">
            <a:avLst/>
          </a:prstGeom>
          <a:ln>
            <a:solidFill>
              <a:srgbClr val="F15D7D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909928" y="2585609"/>
            <a:ext cx="347472" cy="347472"/>
          </a:xfrm>
          <a:prstGeom prst="ellipse">
            <a:avLst/>
          </a:prstGeom>
          <a:ln>
            <a:solidFill>
              <a:srgbClr val="F15D7D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918745" y="3327745"/>
            <a:ext cx="347472" cy="347472"/>
          </a:xfrm>
          <a:prstGeom prst="ellipse">
            <a:avLst/>
          </a:prstGeom>
          <a:ln>
            <a:solidFill>
              <a:srgbClr val="F15D7D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909928" y="3730589"/>
            <a:ext cx="347472" cy="347472"/>
          </a:xfrm>
          <a:prstGeom prst="ellipse">
            <a:avLst/>
          </a:prstGeom>
          <a:ln>
            <a:solidFill>
              <a:srgbClr val="F15D7D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918745" y="4159245"/>
            <a:ext cx="347472" cy="347472"/>
          </a:xfrm>
          <a:prstGeom prst="ellipse">
            <a:avLst/>
          </a:prstGeom>
          <a:ln>
            <a:solidFill>
              <a:srgbClr val="F15D7D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909928" y="4562089"/>
            <a:ext cx="347472" cy="347472"/>
          </a:xfrm>
          <a:prstGeom prst="ellipse">
            <a:avLst/>
          </a:prstGeom>
          <a:ln>
            <a:solidFill>
              <a:srgbClr val="F15D7D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/>
          <p:cNvSpPr/>
          <p:nvPr/>
        </p:nvSpPr>
        <p:spPr>
          <a:xfrm>
            <a:off x="918745" y="4964933"/>
            <a:ext cx="347472" cy="347472"/>
          </a:xfrm>
          <a:prstGeom prst="ellipse">
            <a:avLst/>
          </a:prstGeom>
          <a:ln>
            <a:solidFill>
              <a:srgbClr val="F15D7D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/>
          <p:cNvSpPr/>
          <p:nvPr/>
        </p:nvSpPr>
        <p:spPr>
          <a:xfrm>
            <a:off x="931298" y="5393589"/>
            <a:ext cx="347472" cy="347472"/>
          </a:xfrm>
          <a:prstGeom prst="ellipse">
            <a:avLst/>
          </a:prstGeom>
          <a:ln>
            <a:solidFill>
              <a:srgbClr val="F15D7D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/>
          <p:cNvSpPr/>
          <p:nvPr/>
        </p:nvSpPr>
        <p:spPr>
          <a:xfrm>
            <a:off x="942200" y="5787044"/>
            <a:ext cx="347472" cy="34747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1307465" y="2158282"/>
            <a:ext cx="804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aslfks</a:t>
            </a:r>
            <a:endParaRPr lang="ko-KR" alt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1302745" y="2535958"/>
            <a:ext cx="804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dasfs</a:t>
            </a:r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302745" y="3307008"/>
            <a:ext cx="804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lkjckd</a:t>
            </a:r>
            <a:endParaRPr lang="ko-KR" alt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1303113" y="3749493"/>
            <a:ext cx="804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leincd</a:t>
            </a:r>
            <a:endParaRPr lang="ko-KR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1303113" y="4129549"/>
            <a:ext cx="804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einds</a:t>
            </a:r>
            <a:endParaRPr lang="ko-KR" alt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1307042" y="4565918"/>
            <a:ext cx="804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lkjckd</a:t>
            </a:r>
            <a:endParaRPr lang="ko-KR" alt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1311332" y="4956368"/>
            <a:ext cx="804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osdm</a:t>
            </a:r>
            <a:endParaRPr lang="ko-KR" alt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1311332" y="5367230"/>
            <a:ext cx="804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egckd</a:t>
            </a:r>
            <a:endParaRPr lang="ko-KR" alt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1316186" y="5769508"/>
            <a:ext cx="804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icdkd</a:t>
            </a:r>
            <a:endParaRPr lang="ko-KR" altLang="en-US" dirty="0"/>
          </a:p>
        </p:txBody>
      </p:sp>
      <p:sp>
        <p:nvSpPr>
          <p:cNvPr id="70" name="타원 69"/>
          <p:cNvSpPr/>
          <p:nvPr/>
        </p:nvSpPr>
        <p:spPr>
          <a:xfrm>
            <a:off x="3285901" y="5560471"/>
            <a:ext cx="539496" cy="539496"/>
          </a:xfrm>
          <a:prstGeom prst="ellipse">
            <a:avLst/>
          </a:prstGeom>
          <a:solidFill>
            <a:srgbClr val="F9B9C7"/>
          </a:solidFill>
          <a:ln>
            <a:solidFill>
              <a:srgbClr val="F15D7D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초대</a:t>
            </a:r>
            <a:endParaRPr lang="ko-KR" altLang="en-US" sz="1050" dirty="0"/>
          </a:p>
        </p:txBody>
      </p:sp>
      <p:sp>
        <p:nvSpPr>
          <p:cNvPr id="71" name="TextBox 70"/>
          <p:cNvSpPr txBox="1"/>
          <p:nvPr/>
        </p:nvSpPr>
        <p:spPr>
          <a:xfrm>
            <a:off x="4535424" y="1774234"/>
            <a:ext cx="715060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모임을 개설하고자 할 때 모임에 초대할 사람을 초대한다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만약에 </a:t>
            </a:r>
            <a:r>
              <a:rPr lang="ko-KR" altLang="en-US" dirty="0" err="1" smtClean="0"/>
              <a:t>앱에</a:t>
            </a:r>
            <a:r>
              <a:rPr lang="ko-KR" altLang="en-US" dirty="0" smtClean="0"/>
              <a:t> 가입을 안 한 사람을 초대를 하고 싶을 때는 </a:t>
            </a:r>
            <a:r>
              <a:rPr lang="ko-KR" altLang="en-US" dirty="0" err="1" smtClean="0"/>
              <a:t>앱</a:t>
            </a:r>
            <a:r>
              <a:rPr lang="ko-KR" altLang="en-US" dirty="0" smtClean="0"/>
              <a:t> 초대를 보낼 수 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모임 초대</a:t>
            </a:r>
            <a:r>
              <a:rPr lang="en-US" altLang="ko-KR" dirty="0" smtClean="0"/>
              <a:t>/</a:t>
            </a:r>
            <a:r>
              <a:rPr lang="ko-KR" altLang="en-US" dirty="0" smtClean="0"/>
              <a:t>개설 버튼을 누르면 친구 목록이 나와서 모임에 초대할 친구들을 고를 수 있는 방식으로 이루어 진다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가장 위에는 친구를 찾기 쉽게 이름</a:t>
            </a:r>
            <a:r>
              <a:rPr lang="en-US" altLang="ko-KR" dirty="0" smtClean="0"/>
              <a:t>(</a:t>
            </a:r>
            <a:r>
              <a:rPr lang="ko-KR" altLang="en-US" dirty="0" smtClean="0"/>
              <a:t>초성</a:t>
            </a:r>
            <a:r>
              <a:rPr lang="en-US" altLang="ko-KR" dirty="0" smtClean="0"/>
              <a:t>)</a:t>
            </a:r>
            <a:r>
              <a:rPr lang="ko-KR" altLang="en-US" dirty="0" smtClean="0"/>
              <a:t>이나 전화번호로 검색이 가능하고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오른쪽 아래에는 </a:t>
            </a:r>
            <a:r>
              <a:rPr lang="ko-KR" altLang="en-US" dirty="0" err="1" smtClean="0"/>
              <a:t>앱에</a:t>
            </a:r>
            <a:r>
              <a:rPr lang="ko-KR" altLang="en-US" dirty="0" smtClean="0"/>
              <a:t> 가입하지 않은 친구를 초대할 수 있는 버튼이 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초대할 사람을 다 고른 후에는 화살표를 </a:t>
            </a:r>
            <a:r>
              <a:rPr lang="ko-KR" altLang="en-US" dirty="0" smtClean="0"/>
              <a:t>누른다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9884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819551" y="454116"/>
            <a:ext cx="3240000" cy="444349"/>
          </a:xfrm>
          <a:prstGeom prst="rect">
            <a:avLst/>
          </a:prstGeom>
          <a:solidFill>
            <a:srgbClr val="F15D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 rot="5400000">
            <a:off x="-440449" y="1714116"/>
            <a:ext cx="5760000" cy="32400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877657" y="454116"/>
            <a:ext cx="1632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모임 </a:t>
            </a:r>
            <a:r>
              <a:rPr lang="ko-KR" altLang="en-US" dirty="0" smtClean="0">
                <a:solidFill>
                  <a:schemeClr val="bg1"/>
                </a:solidFill>
              </a:rPr>
              <a:t>개설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535424" y="1774234"/>
            <a:ext cx="7150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모임의 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성격 등을 입력하고</a:t>
            </a:r>
            <a:endParaRPr lang="en-US" altLang="ko-KR" dirty="0" smtClean="0"/>
          </a:p>
          <a:p>
            <a:r>
              <a:rPr lang="ko-KR" altLang="en-US" dirty="0" smtClean="0"/>
              <a:t>모임 개설을 완료한다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819551" y="898465"/>
            <a:ext cx="1690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모임명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280187" y="1267797"/>
            <a:ext cx="2459865" cy="4348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77657" y="2202287"/>
            <a:ext cx="1826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모임 분류</a:t>
            </a:r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2749919" y="2728295"/>
            <a:ext cx="894803" cy="355862"/>
            <a:chOff x="1184856" y="2678806"/>
            <a:chExt cx="1519707" cy="433135"/>
          </a:xfrm>
        </p:grpSpPr>
        <p:sp>
          <p:nvSpPr>
            <p:cNvPr id="9" name="직사각형 8"/>
            <p:cNvSpPr/>
            <p:nvPr/>
          </p:nvSpPr>
          <p:spPr>
            <a:xfrm>
              <a:off x="1184856" y="2678806"/>
              <a:ext cx="1519707" cy="43313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flipH="1" flipV="1">
              <a:off x="2517564" y="2830997"/>
              <a:ext cx="115166" cy="158665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1337255" y="2724019"/>
            <a:ext cx="1325264" cy="355862"/>
            <a:chOff x="1184856" y="2678806"/>
            <a:chExt cx="1519707" cy="433135"/>
          </a:xfrm>
        </p:grpSpPr>
        <p:sp>
          <p:nvSpPr>
            <p:cNvPr id="57" name="직사각형 56"/>
            <p:cNvSpPr/>
            <p:nvPr/>
          </p:nvSpPr>
          <p:spPr>
            <a:xfrm>
              <a:off x="1184856" y="2678806"/>
              <a:ext cx="1519707" cy="43313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이등변 삼각형 64"/>
            <p:cNvSpPr/>
            <p:nvPr/>
          </p:nvSpPr>
          <p:spPr>
            <a:xfrm flipH="1" flipV="1">
              <a:off x="2517564" y="2830997"/>
              <a:ext cx="115166" cy="158665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19551" y="3580327"/>
            <a:ext cx="1472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모임 시작일</a:t>
            </a:r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043188" y="3949659"/>
            <a:ext cx="658820" cy="3647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3203829" y="3949659"/>
            <a:ext cx="402258" cy="3647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6" name="그룹 75"/>
          <p:cNvGrpSpPr/>
          <p:nvPr/>
        </p:nvGrpSpPr>
        <p:grpSpPr>
          <a:xfrm>
            <a:off x="2069912" y="3949659"/>
            <a:ext cx="894803" cy="355862"/>
            <a:chOff x="1184856" y="2678806"/>
            <a:chExt cx="1519707" cy="433135"/>
          </a:xfrm>
        </p:grpSpPr>
        <p:sp>
          <p:nvSpPr>
            <p:cNvPr id="77" name="직사각형 76"/>
            <p:cNvSpPr/>
            <p:nvPr/>
          </p:nvSpPr>
          <p:spPr>
            <a:xfrm>
              <a:off x="1184856" y="2678806"/>
              <a:ext cx="1519707" cy="43313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이등변 삼각형 77"/>
            <p:cNvSpPr/>
            <p:nvPr/>
          </p:nvSpPr>
          <p:spPr>
            <a:xfrm flipH="1" flipV="1">
              <a:off x="2517564" y="2830997"/>
              <a:ext cx="115166" cy="158665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624734" y="3971667"/>
            <a:ext cx="290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년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528811" y="3975417"/>
            <a:ext cx="200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일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507971" y="3971667"/>
            <a:ext cx="192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chemeClr val="bg1">
                    <a:lumMod val="75000"/>
                  </a:schemeClr>
                </a:solidFill>
              </a:rPr>
              <a:t>월</a:t>
            </a:r>
            <a:endParaRPr lang="ko-KR" alt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448530" y="505632"/>
            <a:ext cx="672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확인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9061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819551" y="454116"/>
            <a:ext cx="3240000" cy="444349"/>
          </a:xfrm>
          <a:prstGeom prst="rect">
            <a:avLst/>
          </a:prstGeom>
          <a:solidFill>
            <a:srgbClr val="F15D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866" t="40176" r="44282" b="53158"/>
          <a:stretch/>
        </p:blipFill>
        <p:spPr>
          <a:xfrm>
            <a:off x="2883389" y="969102"/>
            <a:ext cx="420583" cy="420584"/>
          </a:xfrm>
          <a:prstGeom prst="rect">
            <a:avLst/>
          </a:prstGeom>
        </p:spPr>
      </p:pic>
      <p:sp>
        <p:nvSpPr>
          <p:cNvPr id="27" name="직사각형 26"/>
          <p:cNvSpPr/>
          <p:nvPr/>
        </p:nvSpPr>
        <p:spPr>
          <a:xfrm rot="5400000">
            <a:off x="-440449" y="1714116"/>
            <a:ext cx="5760000" cy="32400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프사에 대한 이미지 검색결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550" y="896470"/>
            <a:ext cx="828000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프사에 대한 이미지 검색결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3057" y="894868"/>
            <a:ext cx="828000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프사에 대한 이미지 검색결과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9633" y="891019"/>
            <a:ext cx="828000" cy="838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프사에 대한 이미지 검색결과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0569" y="889053"/>
            <a:ext cx="828000" cy="853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TextBox 47"/>
          <p:cNvSpPr txBox="1"/>
          <p:nvPr/>
        </p:nvSpPr>
        <p:spPr>
          <a:xfrm>
            <a:off x="4537323" y="2398826"/>
            <a:ext cx="712176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prstClr val="black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그룹 방 화면</a:t>
            </a:r>
            <a:endParaRPr lang="en-US" altLang="ko-KR" sz="2000" dirty="0">
              <a:solidFill>
                <a:prstClr val="black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prstClr val="black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en-US" altLang="ko-KR" sz="2000" dirty="0">
                <a:solidFill>
                  <a:prstClr val="black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-&gt;  </a:t>
            </a:r>
            <a:r>
              <a:rPr lang="ko-KR" altLang="en-US" sz="2000" dirty="0">
                <a:solidFill>
                  <a:prstClr val="black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각자의 프로필 사진 모음이나</a:t>
            </a:r>
            <a:r>
              <a:rPr lang="en-US" altLang="ko-KR" sz="2000" dirty="0">
                <a:solidFill>
                  <a:prstClr val="black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ko-KR" altLang="en-US" sz="2000" dirty="0">
                <a:solidFill>
                  <a:prstClr val="black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그룹 대표 이미지 설정</a:t>
            </a:r>
            <a:endParaRPr lang="en-US" altLang="ko-KR" sz="2000" dirty="0">
              <a:solidFill>
                <a:prstClr val="black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 err="1">
                <a:solidFill>
                  <a:prstClr val="black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페북</a:t>
            </a:r>
            <a:r>
              <a:rPr lang="ko-KR" altLang="en-US" sz="2000" dirty="0">
                <a:solidFill>
                  <a:prstClr val="black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그룹같은 형식으로</a:t>
            </a:r>
            <a:endParaRPr lang="en-US" altLang="ko-KR" sz="2000" dirty="0">
              <a:solidFill>
                <a:prstClr val="black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prstClr val="black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시간 맞추기</a:t>
            </a:r>
            <a:r>
              <a:rPr lang="en-US" altLang="ko-KR" sz="2000" dirty="0">
                <a:solidFill>
                  <a:prstClr val="black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, </a:t>
            </a:r>
            <a:r>
              <a:rPr lang="ko-KR" altLang="en-US" sz="2000" dirty="0">
                <a:solidFill>
                  <a:prstClr val="black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장소 추천</a:t>
            </a:r>
            <a:r>
              <a:rPr lang="en-US" altLang="ko-KR" sz="2000" dirty="0">
                <a:solidFill>
                  <a:prstClr val="black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, </a:t>
            </a:r>
            <a:r>
              <a:rPr lang="ko-KR" altLang="en-US" sz="2000" dirty="0">
                <a:solidFill>
                  <a:prstClr val="black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채팅</a:t>
            </a:r>
            <a:r>
              <a:rPr lang="en-US" altLang="ko-KR" sz="2000" dirty="0">
                <a:solidFill>
                  <a:prstClr val="black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, </a:t>
            </a:r>
            <a:r>
              <a:rPr lang="ko-KR" altLang="en-US" sz="2000" dirty="0">
                <a:solidFill>
                  <a:prstClr val="black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검색 기능 </a:t>
            </a:r>
            <a:r>
              <a:rPr lang="ko-KR" altLang="en-US" sz="2000" dirty="0" err="1">
                <a:solidFill>
                  <a:prstClr val="black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툴바</a:t>
            </a:r>
            <a:endParaRPr lang="en-US" altLang="ko-KR" sz="2000" dirty="0">
              <a:solidFill>
                <a:prstClr val="black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2000" dirty="0">
              <a:solidFill>
                <a:prstClr val="black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prstClr val="black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제일 위에 다가오는 </a:t>
            </a:r>
            <a:r>
              <a:rPr lang="ko-KR" altLang="en-US" sz="2000" dirty="0" smtClean="0">
                <a:solidFill>
                  <a:prstClr val="black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약속 및 공지 </a:t>
            </a:r>
            <a:r>
              <a:rPr lang="ko-KR" altLang="en-US" sz="2000" dirty="0">
                <a:solidFill>
                  <a:prstClr val="black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뜨고 </a:t>
            </a:r>
            <a:endParaRPr lang="en-US" altLang="ko-KR" sz="2000" dirty="0" smtClean="0">
              <a:solidFill>
                <a:prstClr val="black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 smtClean="0">
                <a:solidFill>
                  <a:prstClr val="black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그 </a:t>
            </a:r>
            <a:r>
              <a:rPr lang="ko-KR" altLang="en-US" sz="2000" dirty="0">
                <a:solidFill>
                  <a:prstClr val="black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밑에는 </a:t>
            </a:r>
            <a:r>
              <a:rPr lang="ko-KR" altLang="en-US" sz="2000" dirty="0" smtClean="0">
                <a:solidFill>
                  <a:prstClr val="black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게시물</a:t>
            </a:r>
            <a:r>
              <a:rPr lang="en-US" altLang="ko-KR" sz="2000" dirty="0" smtClean="0">
                <a:solidFill>
                  <a:prstClr val="black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(</a:t>
            </a:r>
            <a:r>
              <a:rPr lang="ko-KR" altLang="en-US" sz="2000" dirty="0" err="1" smtClean="0">
                <a:solidFill>
                  <a:prstClr val="black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히스토리</a:t>
            </a:r>
            <a:r>
              <a:rPr lang="en-US" altLang="ko-KR" sz="2000" dirty="0" smtClean="0">
                <a:solidFill>
                  <a:prstClr val="black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)</a:t>
            </a:r>
            <a:endParaRPr lang="en-US" altLang="ko-KR" sz="2000" dirty="0">
              <a:solidFill>
                <a:prstClr val="black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2000" dirty="0">
              <a:solidFill>
                <a:prstClr val="black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19486" y="1227251"/>
            <a:ext cx="3119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oo</a:t>
            </a:r>
            <a:r>
              <a:rPr lang="ko-KR" altLang="en-US" dirty="0"/>
              <a:t>고 멋쟁이들</a:t>
            </a:r>
            <a:endParaRPr lang="en-US" altLang="ko-KR" dirty="0"/>
          </a:p>
          <a:p>
            <a:r>
              <a:rPr lang="ko-KR" altLang="en-US" sz="1000" dirty="0"/>
              <a:t>친구</a:t>
            </a:r>
            <a:r>
              <a:rPr lang="en-US" altLang="ko-KR" sz="1000" dirty="0"/>
              <a:t>, </a:t>
            </a:r>
            <a:r>
              <a:rPr lang="ko-KR" altLang="en-US" sz="1000" dirty="0"/>
              <a:t>친목</a:t>
            </a:r>
            <a:endParaRPr lang="en-US" altLang="ko-KR" sz="1000" dirty="0"/>
          </a:p>
        </p:txBody>
      </p:sp>
      <p:sp>
        <p:nvSpPr>
          <p:cNvPr id="77" name="직사각형 76"/>
          <p:cNvSpPr/>
          <p:nvPr/>
        </p:nvSpPr>
        <p:spPr>
          <a:xfrm>
            <a:off x="819551" y="1728443"/>
            <a:ext cx="3240000" cy="473082"/>
          </a:xfrm>
          <a:prstGeom prst="rect">
            <a:avLst/>
          </a:prstGeom>
          <a:solidFill>
            <a:srgbClr val="E4F0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8" name="그룹 77"/>
          <p:cNvGrpSpPr/>
          <p:nvPr/>
        </p:nvGrpSpPr>
        <p:grpSpPr>
          <a:xfrm>
            <a:off x="831273" y="2171706"/>
            <a:ext cx="3251722" cy="1167026"/>
            <a:chOff x="819551" y="1831741"/>
            <a:chExt cx="3251722" cy="828000"/>
          </a:xfrm>
        </p:grpSpPr>
        <p:sp>
          <p:nvSpPr>
            <p:cNvPr id="79" name="TextBox 78"/>
            <p:cNvSpPr txBox="1"/>
            <p:nvPr/>
          </p:nvSpPr>
          <p:spPr>
            <a:xfrm>
              <a:off x="819551" y="1831741"/>
              <a:ext cx="3240000" cy="828000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879443" y="1983362"/>
              <a:ext cx="3191830" cy="545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D-10</a:t>
              </a:r>
              <a:r>
                <a:rPr lang="en-US" altLang="ko-KR" sz="3200" dirty="0">
                  <a:solidFill>
                    <a:srgbClr val="FF0000"/>
                  </a:solidFill>
                </a:rPr>
                <a:t> </a:t>
              </a:r>
              <a:r>
                <a:rPr lang="en-US" altLang="ko-KR" sz="1200" dirty="0"/>
                <a:t> </a:t>
              </a:r>
              <a:r>
                <a:rPr lang="en-US" altLang="ko-KR" sz="1400" dirty="0"/>
                <a:t>10/7 (</a:t>
              </a:r>
              <a:r>
                <a:rPr lang="ko-KR" altLang="en-US" sz="1400" dirty="0"/>
                <a:t>토</a:t>
              </a:r>
              <a:r>
                <a:rPr lang="en-US" altLang="ko-KR" sz="1400" dirty="0"/>
                <a:t>) 5</a:t>
              </a:r>
              <a:r>
                <a:rPr lang="ko-KR" altLang="en-US" sz="1400" dirty="0"/>
                <a:t>시 여의도역</a:t>
              </a:r>
              <a:endParaRPr lang="en-US" altLang="ko-KR" sz="1400" dirty="0"/>
            </a:p>
            <a:p>
              <a:r>
                <a:rPr lang="ko-KR" altLang="en-US" sz="1200" dirty="0">
                  <a:solidFill>
                    <a:srgbClr val="FF0000"/>
                  </a:solidFill>
                </a:rPr>
                <a:t>여의도</a:t>
              </a:r>
              <a:r>
                <a:rPr lang="en-US" altLang="ko-KR" sz="1200" dirty="0">
                  <a:solidFill>
                    <a:srgbClr val="FF0000"/>
                  </a:solidFill>
                </a:rPr>
                <a:t>–</a:t>
              </a:r>
              <a:r>
                <a:rPr lang="ko-KR" altLang="en-US" sz="1200" dirty="0">
                  <a:solidFill>
                    <a:srgbClr val="FF0000"/>
                  </a:solidFill>
                </a:rPr>
                <a:t>광장시장</a:t>
              </a:r>
              <a:r>
                <a:rPr lang="en-US" altLang="ko-KR" sz="1200" dirty="0">
                  <a:solidFill>
                    <a:srgbClr val="FF0000"/>
                  </a:solidFill>
                </a:rPr>
                <a:t>(</a:t>
              </a:r>
              <a:r>
                <a:rPr lang="ko-KR" altLang="en-US" sz="1200" dirty="0">
                  <a:solidFill>
                    <a:srgbClr val="FF0000"/>
                  </a:solidFill>
                </a:rPr>
                <a:t>저녁</a:t>
              </a:r>
              <a:r>
                <a:rPr lang="en-US" altLang="ko-KR" sz="1200" dirty="0">
                  <a:solidFill>
                    <a:srgbClr val="FF0000"/>
                  </a:solidFill>
                </a:rPr>
                <a:t>)–</a:t>
              </a:r>
              <a:r>
                <a:rPr lang="ko-KR" altLang="en-US" sz="1200" dirty="0">
                  <a:solidFill>
                    <a:srgbClr val="FF0000"/>
                  </a:solidFill>
                </a:rPr>
                <a:t>종각</a:t>
              </a:r>
              <a:r>
                <a:rPr lang="en-US" altLang="ko-KR" sz="1200" dirty="0">
                  <a:solidFill>
                    <a:srgbClr val="FF0000"/>
                  </a:solidFill>
                </a:rPr>
                <a:t>(</a:t>
              </a:r>
              <a:r>
                <a:rPr lang="ko-KR" altLang="en-US" sz="1200" dirty="0">
                  <a:solidFill>
                    <a:srgbClr val="FF0000"/>
                  </a:solidFill>
                </a:rPr>
                <a:t>술</a:t>
              </a:r>
              <a:r>
                <a:rPr lang="en-US" altLang="ko-KR" sz="1200" dirty="0">
                  <a:solidFill>
                    <a:srgbClr val="FF0000"/>
                  </a:solidFill>
                </a:rPr>
                <a:t>, </a:t>
              </a:r>
              <a:r>
                <a:rPr lang="ko-KR" altLang="en-US" sz="1200" dirty="0">
                  <a:solidFill>
                    <a:srgbClr val="FF0000"/>
                  </a:solidFill>
                </a:rPr>
                <a:t>노래방</a:t>
              </a:r>
              <a:r>
                <a:rPr lang="en-US" altLang="ko-KR" sz="1200" dirty="0">
                  <a:solidFill>
                    <a:srgbClr val="FF0000"/>
                  </a:solidFill>
                </a:rPr>
                <a:t>)</a:t>
              </a:r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2954214" y="2270000"/>
            <a:ext cx="1378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accent6">
                    <a:lumMod val="75000"/>
                  </a:schemeClr>
                </a:solidFill>
              </a:rPr>
              <a:t>저녁식사 외</a:t>
            </a:r>
          </a:p>
        </p:txBody>
      </p:sp>
      <p:pic>
        <p:nvPicPr>
          <p:cNvPr id="1034" name="Picture 10" descr="시계 아이콘에 대한 이미지 검색결과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599" y="1771667"/>
            <a:ext cx="291801" cy="331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위치, 현재 위치, 아이콘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5019" y="1742521"/>
            <a:ext cx="277781" cy="375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chat vector icon에 대한 이미지 검색결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1880" y="1749161"/>
            <a:ext cx="398413" cy="398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search vector icon에 대한 이미지 검색결과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373" y="1788685"/>
            <a:ext cx="321747" cy="32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4" name="직사각형 93"/>
          <p:cNvSpPr/>
          <p:nvPr/>
        </p:nvSpPr>
        <p:spPr>
          <a:xfrm>
            <a:off x="819551" y="3495037"/>
            <a:ext cx="3240000" cy="271908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TextBox 95"/>
          <p:cNvSpPr txBox="1"/>
          <p:nvPr/>
        </p:nvSpPr>
        <p:spPr>
          <a:xfrm>
            <a:off x="1702193" y="3586187"/>
            <a:ext cx="24417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</a:rPr>
              <a:t>2016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</a:rPr>
              <a:t>년 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</a:rPr>
              <a:t>9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</a:rPr>
              <a:t>월 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</a:rPr>
              <a:t>23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</a:rPr>
              <a:t>일 금요일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819551" y="3924741"/>
            <a:ext cx="32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6">
                    <a:lumMod val="50000"/>
                  </a:schemeClr>
                </a:solidFill>
              </a:rPr>
              <a:t>오후 </a:t>
            </a:r>
            <a:r>
              <a:rPr lang="en-US" altLang="ko-KR" dirty="0">
                <a:solidFill>
                  <a:schemeClr val="accent6">
                    <a:lumMod val="50000"/>
                  </a:schemeClr>
                </a:solidFill>
              </a:rPr>
              <a:t>7</a:t>
            </a:r>
            <a:r>
              <a:rPr lang="ko-KR" altLang="en-US" dirty="0">
                <a:solidFill>
                  <a:schemeClr val="accent6">
                    <a:lumMod val="50000"/>
                  </a:schemeClr>
                </a:solidFill>
              </a:rPr>
              <a:t>시 신촌 </a:t>
            </a:r>
          </a:p>
        </p:txBody>
      </p:sp>
      <p:sp>
        <p:nvSpPr>
          <p:cNvPr id="98" name="타원 97"/>
          <p:cNvSpPr/>
          <p:nvPr/>
        </p:nvSpPr>
        <p:spPr>
          <a:xfrm>
            <a:off x="1007034" y="4329720"/>
            <a:ext cx="456946" cy="365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타원 98"/>
          <p:cNvSpPr/>
          <p:nvPr/>
        </p:nvSpPr>
        <p:spPr>
          <a:xfrm>
            <a:off x="1007034" y="4939844"/>
            <a:ext cx="456946" cy="365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/>
          <p:cNvSpPr txBox="1"/>
          <p:nvPr/>
        </p:nvSpPr>
        <p:spPr>
          <a:xfrm>
            <a:off x="1633570" y="4444561"/>
            <a:ext cx="2230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개강 기념 파티</a:t>
            </a:r>
            <a:r>
              <a:rPr lang="en-US" altLang="ko-KR" sz="1400" dirty="0"/>
              <a:t>!!</a:t>
            </a:r>
            <a:endParaRPr lang="ko-KR" altLang="en-US" sz="1400" dirty="0"/>
          </a:p>
        </p:txBody>
      </p:sp>
      <p:sp>
        <p:nvSpPr>
          <p:cNvPr id="102" name="TextBox 101"/>
          <p:cNvSpPr txBox="1"/>
          <p:nvPr/>
        </p:nvSpPr>
        <p:spPr>
          <a:xfrm>
            <a:off x="1633570" y="5014866"/>
            <a:ext cx="2230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오랜만에 얼굴보고 좋네</a:t>
            </a:r>
          </a:p>
        </p:txBody>
      </p:sp>
      <p:sp>
        <p:nvSpPr>
          <p:cNvPr id="104" name="포인트가 5개인 별 13"/>
          <p:cNvSpPr/>
          <p:nvPr/>
        </p:nvSpPr>
        <p:spPr>
          <a:xfrm>
            <a:off x="1702193" y="4289816"/>
            <a:ext cx="204474" cy="153888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포인트가 5개인 별 62"/>
          <p:cNvSpPr/>
          <p:nvPr/>
        </p:nvSpPr>
        <p:spPr>
          <a:xfrm>
            <a:off x="1953066" y="4287470"/>
            <a:ext cx="204474" cy="153888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포인트가 5개인 별 69"/>
          <p:cNvSpPr/>
          <p:nvPr/>
        </p:nvSpPr>
        <p:spPr>
          <a:xfrm>
            <a:off x="2192219" y="4287471"/>
            <a:ext cx="204474" cy="153888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포인트가 5개인 별 70"/>
          <p:cNvSpPr/>
          <p:nvPr/>
        </p:nvSpPr>
        <p:spPr>
          <a:xfrm>
            <a:off x="2431366" y="4287470"/>
            <a:ext cx="204474" cy="153888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포인트가 5개인 별 71"/>
          <p:cNvSpPr/>
          <p:nvPr/>
        </p:nvSpPr>
        <p:spPr>
          <a:xfrm>
            <a:off x="1742050" y="4878316"/>
            <a:ext cx="204474" cy="153888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포인트가 5개인 별 72"/>
          <p:cNvSpPr/>
          <p:nvPr/>
        </p:nvSpPr>
        <p:spPr>
          <a:xfrm>
            <a:off x="1981203" y="4878316"/>
            <a:ext cx="204474" cy="153888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포인트가 5개인 별 73"/>
          <p:cNvSpPr/>
          <p:nvPr/>
        </p:nvSpPr>
        <p:spPr>
          <a:xfrm>
            <a:off x="2234421" y="4878316"/>
            <a:ext cx="204474" cy="153888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포인트가 5개인 별 74"/>
          <p:cNvSpPr/>
          <p:nvPr/>
        </p:nvSpPr>
        <p:spPr>
          <a:xfrm>
            <a:off x="2487639" y="4878314"/>
            <a:ext cx="204474" cy="153888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포인트가 5개인 별 75"/>
          <p:cNvSpPr/>
          <p:nvPr/>
        </p:nvSpPr>
        <p:spPr>
          <a:xfrm>
            <a:off x="2670516" y="4287471"/>
            <a:ext cx="204474" cy="153888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직사각형 114"/>
          <p:cNvSpPr/>
          <p:nvPr/>
        </p:nvSpPr>
        <p:spPr>
          <a:xfrm>
            <a:off x="1004269" y="5502226"/>
            <a:ext cx="643367" cy="6330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직사각형 115"/>
          <p:cNvSpPr/>
          <p:nvPr/>
        </p:nvSpPr>
        <p:spPr>
          <a:xfrm>
            <a:off x="1747513" y="5513949"/>
            <a:ext cx="643367" cy="6330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직사각형 116"/>
          <p:cNvSpPr/>
          <p:nvPr/>
        </p:nvSpPr>
        <p:spPr>
          <a:xfrm>
            <a:off x="2493100" y="5528016"/>
            <a:ext cx="643367" cy="6330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직사각형 117"/>
          <p:cNvSpPr/>
          <p:nvPr/>
        </p:nvSpPr>
        <p:spPr>
          <a:xfrm>
            <a:off x="3238688" y="5528017"/>
            <a:ext cx="643367" cy="6330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TextBox 118"/>
          <p:cNvSpPr txBox="1"/>
          <p:nvPr/>
        </p:nvSpPr>
        <p:spPr>
          <a:xfrm>
            <a:off x="3246537" y="5653345"/>
            <a:ext cx="82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+23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3716727" y="599994"/>
            <a:ext cx="238066" cy="137373"/>
            <a:chOff x="5237406" y="4682601"/>
            <a:chExt cx="261873" cy="137373"/>
          </a:xfrm>
        </p:grpSpPr>
        <p:cxnSp>
          <p:nvCxnSpPr>
            <p:cNvPr id="3" name="직선 연결선 2"/>
            <p:cNvCxnSpPr/>
            <p:nvPr/>
          </p:nvCxnSpPr>
          <p:spPr>
            <a:xfrm>
              <a:off x="5241702" y="4682601"/>
              <a:ext cx="257577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/>
            <p:nvPr/>
          </p:nvCxnSpPr>
          <p:spPr>
            <a:xfrm>
              <a:off x="5239554" y="4757727"/>
              <a:ext cx="257577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>
              <a:off x="5237406" y="4819974"/>
              <a:ext cx="257577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26683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819551" y="454116"/>
            <a:ext cx="3240000" cy="444349"/>
          </a:xfrm>
          <a:prstGeom prst="rect">
            <a:avLst/>
          </a:prstGeom>
          <a:solidFill>
            <a:srgbClr val="F15D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866" t="40176" r="44282" b="53158"/>
          <a:stretch/>
        </p:blipFill>
        <p:spPr>
          <a:xfrm>
            <a:off x="2883389" y="969102"/>
            <a:ext cx="420583" cy="420584"/>
          </a:xfrm>
          <a:prstGeom prst="rect">
            <a:avLst/>
          </a:prstGeom>
        </p:spPr>
      </p:pic>
      <p:sp>
        <p:nvSpPr>
          <p:cNvPr id="27" name="직사각형 26"/>
          <p:cNvSpPr/>
          <p:nvPr/>
        </p:nvSpPr>
        <p:spPr>
          <a:xfrm rot="5400000">
            <a:off x="-440449" y="1714116"/>
            <a:ext cx="5760000" cy="32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프사에 대한 이미지 검색결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550" y="896470"/>
            <a:ext cx="828000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프사에 대한 이미지 검색결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3057" y="894868"/>
            <a:ext cx="828000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프사에 대한 이미지 검색결과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9633" y="891019"/>
            <a:ext cx="828000" cy="838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프사에 대한 이미지 검색결과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0569" y="889053"/>
            <a:ext cx="828000" cy="853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TextBox 47"/>
          <p:cNvSpPr txBox="1"/>
          <p:nvPr/>
        </p:nvSpPr>
        <p:spPr>
          <a:xfrm>
            <a:off x="4537323" y="454116"/>
            <a:ext cx="712176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prstClr val="black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그룹 방 화면</a:t>
            </a:r>
            <a:endParaRPr lang="en-US" altLang="ko-KR" sz="2000" dirty="0">
              <a:solidFill>
                <a:prstClr val="black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2000" dirty="0" smtClean="0">
              <a:solidFill>
                <a:prstClr val="black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 err="1" smtClean="0">
                <a:solidFill>
                  <a:prstClr val="black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앱에서</a:t>
            </a:r>
            <a:r>
              <a:rPr lang="ko-KR" altLang="en-US" sz="2000" dirty="0" smtClean="0">
                <a:solidFill>
                  <a:prstClr val="black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모든 사용자들의 만날 수 있는 시간을 추천해 준다</a:t>
            </a:r>
            <a:r>
              <a:rPr lang="en-US" altLang="ko-KR" sz="2000" dirty="0" smtClean="0">
                <a:solidFill>
                  <a:prstClr val="black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2000" dirty="0">
              <a:solidFill>
                <a:prstClr val="black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 smtClean="0">
                <a:solidFill>
                  <a:prstClr val="black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사용자들은 마음에 드는 시간이 있으면 선택</a:t>
            </a:r>
            <a:r>
              <a:rPr lang="en-US" altLang="ko-KR" sz="2000" dirty="0" smtClean="0">
                <a:solidFill>
                  <a:prstClr val="black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(</a:t>
            </a:r>
            <a:r>
              <a:rPr lang="ko-KR" altLang="en-US" sz="2000" dirty="0" smtClean="0">
                <a:solidFill>
                  <a:prstClr val="black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복수 선택 가능</a:t>
            </a:r>
            <a:r>
              <a:rPr lang="en-US" altLang="ko-KR" sz="2000" dirty="0" smtClean="0">
                <a:solidFill>
                  <a:prstClr val="black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)</a:t>
            </a:r>
            <a:r>
              <a:rPr lang="ko-KR" altLang="en-US" sz="2000" dirty="0" smtClean="0">
                <a:solidFill>
                  <a:prstClr val="black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을 하고 오른쪽 밑에 있는 화살표를 클릭을 하면 </a:t>
            </a:r>
            <a:r>
              <a:rPr lang="ko-KR" altLang="en-US" sz="2000" dirty="0" err="1" smtClean="0">
                <a:solidFill>
                  <a:prstClr val="black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앱에서</a:t>
            </a:r>
            <a:r>
              <a:rPr lang="ko-KR" altLang="en-US" sz="2000" dirty="0" smtClean="0">
                <a:solidFill>
                  <a:prstClr val="black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그룹에 있는 모든 사람들의 선택을 합산을 한다</a:t>
            </a:r>
            <a:r>
              <a:rPr lang="en-US" altLang="ko-KR" sz="2000" dirty="0" smtClean="0">
                <a:solidFill>
                  <a:prstClr val="black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2000" dirty="0">
              <a:solidFill>
                <a:prstClr val="black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 smtClean="0">
                <a:solidFill>
                  <a:prstClr val="black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만약에 마음에 드는 시간이 없다면 왼쪽 밑에 있는 돌아가기 버튼을 누르면 </a:t>
            </a:r>
            <a:r>
              <a:rPr lang="ko-KR" altLang="en-US" sz="2000" dirty="0" err="1" smtClean="0">
                <a:solidFill>
                  <a:prstClr val="black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앱에서</a:t>
            </a:r>
            <a:r>
              <a:rPr lang="ko-KR" altLang="en-US" sz="2000" dirty="0" smtClean="0">
                <a:solidFill>
                  <a:prstClr val="black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새로운 시간을 추천해준다</a:t>
            </a:r>
            <a:r>
              <a:rPr lang="en-US" altLang="ko-KR" sz="2000" dirty="0" smtClean="0">
                <a:solidFill>
                  <a:prstClr val="black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. </a:t>
            </a:r>
            <a:endParaRPr lang="en-US" altLang="ko-KR" sz="2000" dirty="0">
              <a:solidFill>
                <a:prstClr val="black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19486" y="1227251"/>
            <a:ext cx="3119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oo</a:t>
            </a:r>
            <a:r>
              <a:rPr lang="ko-KR" altLang="en-US" dirty="0"/>
              <a:t>고 멋쟁이들</a:t>
            </a:r>
            <a:endParaRPr lang="en-US" altLang="ko-KR" dirty="0"/>
          </a:p>
          <a:p>
            <a:r>
              <a:rPr lang="ko-KR" altLang="en-US" sz="1000" dirty="0"/>
              <a:t>친구</a:t>
            </a:r>
            <a:r>
              <a:rPr lang="en-US" altLang="ko-KR" sz="1000" dirty="0"/>
              <a:t>, </a:t>
            </a:r>
            <a:r>
              <a:rPr lang="ko-KR" altLang="en-US" sz="1000" dirty="0"/>
              <a:t>친목</a:t>
            </a:r>
            <a:endParaRPr lang="en-US" altLang="ko-KR" sz="1000" dirty="0"/>
          </a:p>
        </p:txBody>
      </p:sp>
      <p:sp>
        <p:nvSpPr>
          <p:cNvPr id="77" name="직사각형 76"/>
          <p:cNvSpPr/>
          <p:nvPr/>
        </p:nvSpPr>
        <p:spPr>
          <a:xfrm>
            <a:off x="819551" y="1728443"/>
            <a:ext cx="3240000" cy="473082"/>
          </a:xfrm>
          <a:prstGeom prst="rect">
            <a:avLst/>
          </a:prstGeom>
          <a:solidFill>
            <a:srgbClr val="E4F0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4" name="Picture 10" descr="시계 아이콘에 대한 이미지 검색결과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599" y="1771667"/>
            <a:ext cx="291801" cy="331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위치, 현재 위치, 아이콘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5019" y="1742521"/>
            <a:ext cx="277781" cy="375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chat vector icon에 대한 이미지 검색결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1880" y="1749161"/>
            <a:ext cx="398413" cy="398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search vector icon에 대한 이미지 검색결과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373" y="1788685"/>
            <a:ext cx="321747" cy="32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모서리가 둥근 직사각형 1"/>
          <p:cNvSpPr/>
          <p:nvPr/>
        </p:nvSpPr>
        <p:spPr>
          <a:xfrm>
            <a:off x="1012722" y="2408902"/>
            <a:ext cx="2861187" cy="3411795"/>
          </a:xfrm>
          <a:prstGeom prst="roundRect">
            <a:avLst/>
          </a:prstGeom>
          <a:solidFill>
            <a:schemeClr val="bg1">
              <a:alpha val="81000"/>
            </a:schemeClr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2400" b="1" dirty="0" smtClean="0">
                <a:solidFill>
                  <a:schemeClr val="bg2">
                    <a:lumMod val="25000"/>
                  </a:schemeClr>
                </a:solidFill>
              </a:rPr>
              <a:t>시간 선택</a:t>
            </a:r>
            <a:endParaRPr lang="ko-KR" altLang="en-US" sz="2400" b="1" dirty="0">
              <a:solidFill>
                <a:schemeClr val="bg2">
                  <a:lumMod val="25000"/>
                </a:schemeClr>
              </a:solidFill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1021531" y="3221843"/>
          <a:ext cx="2842546" cy="19794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2546"/>
              </a:tblGrid>
              <a:tr h="9897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/>
                        <a:t>10</a:t>
                      </a:r>
                      <a:r>
                        <a:rPr lang="ko-KR" altLang="en-US" b="0" dirty="0" smtClean="0"/>
                        <a:t>월 </a:t>
                      </a:r>
                      <a:r>
                        <a:rPr lang="en-US" altLang="ko-KR" b="0" dirty="0" smtClean="0"/>
                        <a:t>8</a:t>
                      </a:r>
                      <a:r>
                        <a:rPr lang="ko-KR" altLang="en-US" b="0" dirty="0" smtClean="0"/>
                        <a:t>일 저녁 </a:t>
                      </a:r>
                      <a:r>
                        <a:rPr lang="en-US" altLang="ko-KR" b="0" dirty="0" smtClean="0"/>
                        <a:t>6</a:t>
                      </a:r>
                      <a:r>
                        <a:rPr lang="ko-KR" altLang="en-US" b="0" dirty="0" smtClean="0"/>
                        <a:t>시</a:t>
                      </a:r>
                      <a:endParaRPr lang="ko-KR" altLang="en-US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897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r>
                        <a:rPr lang="ko-KR" altLang="en-US" dirty="0" smtClean="0"/>
                        <a:t>월 </a:t>
                      </a:r>
                      <a:r>
                        <a:rPr lang="en-US" altLang="ko-KR" dirty="0" smtClean="0"/>
                        <a:t>9</a:t>
                      </a:r>
                      <a:r>
                        <a:rPr lang="ko-KR" altLang="en-US" dirty="0" smtClean="0"/>
                        <a:t>일 저녁 </a:t>
                      </a:r>
                      <a:r>
                        <a:rPr lang="en-US" altLang="ko-KR" dirty="0" smtClean="0"/>
                        <a:t>7</a:t>
                      </a:r>
                      <a:r>
                        <a:rPr lang="ko-KR" altLang="en-US" dirty="0" smtClean="0"/>
                        <a:t>시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5A2D1"/>
                    </a:solidFill>
                  </a:tcPr>
                </a:tc>
              </a:tr>
            </a:tbl>
          </a:graphicData>
        </a:graphic>
      </p:graphicFrame>
      <p:sp>
        <p:nvSpPr>
          <p:cNvPr id="4" name="오른쪽 화살표 3"/>
          <p:cNvSpPr/>
          <p:nvPr/>
        </p:nvSpPr>
        <p:spPr>
          <a:xfrm>
            <a:off x="3185652" y="5417574"/>
            <a:ext cx="412954" cy="285136"/>
          </a:xfrm>
          <a:prstGeom prst="rightArrow">
            <a:avLst/>
          </a:prstGeom>
          <a:solidFill>
            <a:srgbClr val="2F76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위로 구부러진 화살표 8"/>
          <p:cNvSpPr/>
          <p:nvPr/>
        </p:nvSpPr>
        <p:spPr>
          <a:xfrm rot="16200000">
            <a:off x="1290085" y="5383162"/>
            <a:ext cx="363793" cy="275303"/>
          </a:xfrm>
          <a:prstGeom prst="curvedUpArrow">
            <a:avLst>
              <a:gd name="adj1" fmla="val 25588"/>
              <a:gd name="adj2" fmla="val 66071"/>
              <a:gd name="adj3" fmla="val 57857"/>
            </a:avLst>
          </a:prstGeom>
          <a:solidFill>
            <a:srgbClr val="2F76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3716727" y="599994"/>
            <a:ext cx="238066" cy="137373"/>
            <a:chOff x="5237406" y="4682601"/>
            <a:chExt cx="261873" cy="137373"/>
          </a:xfrm>
        </p:grpSpPr>
        <p:cxnSp>
          <p:nvCxnSpPr>
            <p:cNvPr id="22" name="직선 연결선 21"/>
            <p:cNvCxnSpPr/>
            <p:nvPr/>
          </p:nvCxnSpPr>
          <p:spPr>
            <a:xfrm>
              <a:off x="5241702" y="4682601"/>
              <a:ext cx="257577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>
              <a:off x="5239554" y="4757727"/>
              <a:ext cx="257577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>
              <a:off x="5237406" y="4819974"/>
              <a:ext cx="257577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62307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819551" y="454116"/>
            <a:ext cx="3240000" cy="444349"/>
          </a:xfrm>
          <a:prstGeom prst="rect">
            <a:avLst/>
          </a:prstGeom>
          <a:solidFill>
            <a:srgbClr val="F15D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866" t="40176" r="44282" b="53158"/>
          <a:stretch/>
        </p:blipFill>
        <p:spPr>
          <a:xfrm>
            <a:off x="2883389" y="969102"/>
            <a:ext cx="420583" cy="420584"/>
          </a:xfrm>
          <a:prstGeom prst="rect">
            <a:avLst/>
          </a:prstGeom>
        </p:spPr>
      </p:pic>
      <p:sp>
        <p:nvSpPr>
          <p:cNvPr id="27" name="직사각형 26"/>
          <p:cNvSpPr/>
          <p:nvPr/>
        </p:nvSpPr>
        <p:spPr>
          <a:xfrm rot="5400000">
            <a:off x="-440449" y="1714116"/>
            <a:ext cx="5760000" cy="32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프사에 대한 이미지 검색결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550" y="896470"/>
            <a:ext cx="828000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프사에 대한 이미지 검색결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3057" y="894868"/>
            <a:ext cx="828000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프사에 대한 이미지 검색결과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9633" y="891019"/>
            <a:ext cx="828000" cy="838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프사에 대한 이미지 검색결과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0569" y="889053"/>
            <a:ext cx="828000" cy="853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TextBox 47"/>
          <p:cNvSpPr txBox="1"/>
          <p:nvPr/>
        </p:nvSpPr>
        <p:spPr>
          <a:xfrm>
            <a:off x="4537323" y="454116"/>
            <a:ext cx="7121766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prstClr val="black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그룹 방 화면</a:t>
            </a:r>
            <a:endParaRPr lang="en-US" altLang="ko-KR" sz="2000" dirty="0">
              <a:solidFill>
                <a:prstClr val="black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2000" dirty="0" smtClean="0">
              <a:solidFill>
                <a:prstClr val="black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 err="1" smtClean="0">
                <a:solidFill>
                  <a:prstClr val="black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앱에서</a:t>
            </a:r>
            <a:r>
              <a:rPr lang="ko-KR" altLang="en-US" sz="2000" dirty="0" smtClean="0">
                <a:solidFill>
                  <a:prstClr val="black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모든 사용자들의 선호도를 만족 시킬 수 있는 </a:t>
            </a:r>
            <a:r>
              <a:rPr lang="en-US" altLang="ko-KR" sz="2000" dirty="0" smtClean="0">
                <a:solidFill>
                  <a:prstClr val="black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3</a:t>
            </a:r>
            <a:r>
              <a:rPr lang="ko-KR" altLang="en-US" sz="2000" dirty="0" smtClean="0">
                <a:solidFill>
                  <a:prstClr val="black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군데의 장소를 추천을 해준다 </a:t>
            </a:r>
            <a:endParaRPr lang="en-US" altLang="ko-KR" sz="2000" dirty="0" smtClean="0">
              <a:solidFill>
                <a:prstClr val="black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2000" dirty="0">
              <a:solidFill>
                <a:prstClr val="black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 smtClean="0">
                <a:solidFill>
                  <a:prstClr val="black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사용자들은 마음에 드는 곳이 있으면 선택</a:t>
            </a:r>
            <a:r>
              <a:rPr lang="en-US" altLang="ko-KR" sz="2000" dirty="0" smtClean="0">
                <a:solidFill>
                  <a:prstClr val="black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(</a:t>
            </a:r>
            <a:r>
              <a:rPr lang="ko-KR" altLang="en-US" sz="2000" dirty="0" smtClean="0">
                <a:solidFill>
                  <a:prstClr val="black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복수 선택 가능</a:t>
            </a:r>
            <a:r>
              <a:rPr lang="en-US" altLang="ko-KR" sz="2000" dirty="0" smtClean="0">
                <a:solidFill>
                  <a:prstClr val="black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)</a:t>
            </a:r>
            <a:r>
              <a:rPr lang="ko-KR" altLang="en-US" sz="2000" dirty="0" smtClean="0">
                <a:solidFill>
                  <a:prstClr val="black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을 하고 오른쪽 밑에 있는 화살표를 클릭을 하면 </a:t>
            </a:r>
            <a:r>
              <a:rPr lang="ko-KR" altLang="en-US" sz="2000" dirty="0" err="1" smtClean="0">
                <a:solidFill>
                  <a:prstClr val="black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앱에서</a:t>
            </a:r>
            <a:r>
              <a:rPr lang="ko-KR" altLang="en-US" sz="2000" dirty="0" smtClean="0">
                <a:solidFill>
                  <a:prstClr val="black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그룹에 있는 모든 사람들의 선택을 합산을 한다</a:t>
            </a:r>
            <a:r>
              <a:rPr lang="en-US" altLang="ko-KR" sz="2000" dirty="0" smtClean="0">
                <a:solidFill>
                  <a:prstClr val="black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2000" dirty="0">
              <a:solidFill>
                <a:prstClr val="black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 smtClean="0">
                <a:solidFill>
                  <a:prstClr val="black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만약에 마음에 드는 장소가 없다면 왼쪽 밑에 있는 돌아가기 버튼을 누르면 </a:t>
            </a:r>
            <a:r>
              <a:rPr lang="ko-KR" altLang="en-US" sz="2000" dirty="0" err="1" smtClean="0">
                <a:solidFill>
                  <a:prstClr val="black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앱에서</a:t>
            </a:r>
            <a:r>
              <a:rPr lang="ko-KR" altLang="en-US" sz="2000" dirty="0" smtClean="0">
                <a:solidFill>
                  <a:prstClr val="black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새로운 장소 </a:t>
            </a:r>
            <a:r>
              <a:rPr lang="en-US" altLang="ko-KR" sz="2000" dirty="0" smtClean="0">
                <a:solidFill>
                  <a:prstClr val="black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3</a:t>
            </a:r>
            <a:r>
              <a:rPr lang="ko-KR" altLang="en-US" sz="2000" dirty="0" smtClean="0">
                <a:solidFill>
                  <a:prstClr val="black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곳을 추천해준다</a:t>
            </a:r>
            <a:r>
              <a:rPr lang="en-US" altLang="ko-KR" sz="2000" dirty="0" smtClean="0">
                <a:solidFill>
                  <a:prstClr val="black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. </a:t>
            </a:r>
            <a:endParaRPr lang="en-US" altLang="ko-KR" sz="2000" dirty="0">
              <a:solidFill>
                <a:prstClr val="black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19486" y="1227251"/>
            <a:ext cx="3119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oo</a:t>
            </a:r>
            <a:r>
              <a:rPr lang="ko-KR" altLang="en-US" dirty="0"/>
              <a:t>고 멋쟁이들</a:t>
            </a:r>
            <a:endParaRPr lang="en-US" altLang="ko-KR" dirty="0"/>
          </a:p>
          <a:p>
            <a:r>
              <a:rPr lang="ko-KR" altLang="en-US" sz="1000" dirty="0"/>
              <a:t>친구</a:t>
            </a:r>
            <a:r>
              <a:rPr lang="en-US" altLang="ko-KR" sz="1000" dirty="0"/>
              <a:t>, </a:t>
            </a:r>
            <a:r>
              <a:rPr lang="ko-KR" altLang="en-US" sz="1000" dirty="0"/>
              <a:t>친목</a:t>
            </a:r>
            <a:endParaRPr lang="en-US" altLang="ko-KR" sz="1000" dirty="0"/>
          </a:p>
        </p:txBody>
      </p:sp>
      <p:sp>
        <p:nvSpPr>
          <p:cNvPr id="77" name="직사각형 76"/>
          <p:cNvSpPr/>
          <p:nvPr/>
        </p:nvSpPr>
        <p:spPr>
          <a:xfrm>
            <a:off x="819551" y="1728443"/>
            <a:ext cx="3240000" cy="473082"/>
          </a:xfrm>
          <a:prstGeom prst="rect">
            <a:avLst/>
          </a:prstGeom>
          <a:solidFill>
            <a:srgbClr val="E4F0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4" name="Picture 10" descr="시계 아이콘에 대한 이미지 검색결과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599" y="1771667"/>
            <a:ext cx="291801" cy="331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위치, 현재 위치, 아이콘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5019" y="1742521"/>
            <a:ext cx="277781" cy="375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chat vector icon에 대한 이미지 검색결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1880" y="1749161"/>
            <a:ext cx="398413" cy="398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search vector icon에 대한 이미지 검색결과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373" y="1788685"/>
            <a:ext cx="321747" cy="32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모서리가 둥근 직사각형 1"/>
          <p:cNvSpPr/>
          <p:nvPr/>
        </p:nvSpPr>
        <p:spPr>
          <a:xfrm>
            <a:off x="1012722" y="2408902"/>
            <a:ext cx="2861187" cy="3411795"/>
          </a:xfrm>
          <a:prstGeom prst="roundRect">
            <a:avLst/>
          </a:prstGeom>
          <a:solidFill>
            <a:schemeClr val="bg1">
              <a:alpha val="81000"/>
            </a:schemeClr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2400" b="1" dirty="0" smtClean="0">
                <a:solidFill>
                  <a:schemeClr val="bg2">
                    <a:lumMod val="25000"/>
                  </a:schemeClr>
                </a:solidFill>
              </a:rPr>
              <a:t>장소추천</a:t>
            </a:r>
            <a:endParaRPr lang="ko-KR" altLang="en-US" sz="2400" b="1" dirty="0">
              <a:solidFill>
                <a:schemeClr val="bg2">
                  <a:lumMod val="25000"/>
                </a:schemeClr>
              </a:solidFill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1021531" y="3221843"/>
          <a:ext cx="2842546" cy="20974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2546"/>
              </a:tblGrid>
              <a:tr h="6991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/>
                        <a:t>A</a:t>
                      </a:r>
                      <a:r>
                        <a:rPr lang="ko-KR" altLang="en-US" b="0" dirty="0" smtClean="0"/>
                        <a:t>대학교 부근 치킨 집</a:t>
                      </a:r>
                      <a:endParaRPr lang="ko-KR" altLang="en-US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9913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 smtClean="0">
                          <a:solidFill>
                            <a:schemeClr val="tx1"/>
                          </a:solidFill>
                        </a:rPr>
                        <a:t>신촌역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 근처 호프 집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991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solidFill>
                            <a:schemeClr val="bg1"/>
                          </a:solidFill>
                        </a:rPr>
                        <a:t>강남역</a:t>
                      </a:r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 근처 바</a:t>
                      </a:r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(Bar)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5A2D1"/>
                    </a:solidFill>
                  </a:tcPr>
                </a:tc>
              </a:tr>
            </a:tbl>
          </a:graphicData>
        </a:graphic>
      </p:graphicFrame>
      <p:sp>
        <p:nvSpPr>
          <p:cNvPr id="4" name="오른쪽 화살표 3"/>
          <p:cNvSpPr/>
          <p:nvPr/>
        </p:nvSpPr>
        <p:spPr>
          <a:xfrm>
            <a:off x="3185652" y="5417574"/>
            <a:ext cx="412954" cy="285136"/>
          </a:xfrm>
          <a:prstGeom prst="rightArrow">
            <a:avLst/>
          </a:prstGeom>
          <a:solidFill>
            <a:srgbClr val="2F76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위로 구부러진 화살표 8"/>
          <p:cNvSpPr/>
          <p:nvPr/>
        </p:nvSpPr>
        <p:spPr>
          <a:xfrm rot="16200000">
            <a:off x="1290085" y="5383162"/>
            <a:ext cx="363793" cy="275303"/>
          </a:xfrm>
          <a:prstGeom prst="curvedUpArrow">
            <a:avLst>
              <a:gd name="adj1" fmla="val 25588"/>
              <a:gd name="adj2" fmla="val 66071"/>
              <a:gd name="adj3" fmla="val 57857"/>
            </a:avLst>
          </a:prstGeom>
          <a:solidFill>
            <a:srgbClr val="2F76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3716727" y="599994"/>
            <a:ext cx="238066" cy="137373"/>
            <a:chOff x="5237406" y="4682601"/>
            <a:chExt cx="261873" cy="137373"/>
          </a:xfrm>
        </p:grpSpPr>
        <p:cxnSp>
          <p:nvCxnSpPr>
            <p:cNvPr id="22" name="직선 연결선 21"/>
            <p:cNvCxnSpPr/>
            <p:nvPr/>
          </p:nvCxnSpPr>
          <p:spPr>
            <a:xfrm>
              <a:off x="5241702" y="4682601"/>
              <a:ext cx="257577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>
              <a:off x="5239554" y="4757727"/>
              <a:ext cx="257577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>
              <a:off x="5237406" y="4819974"/>
              <a:ext cx="257577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02391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1826</TotalTime>
  <Words>969</Words>
  <Application>Microsoft Office PowerPoint</Application>
  <PresentationFormat>와이드스크린</PresentationFormat>
  <Paragraphs>233</Paragraphs>
  <Slides>18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Adobe 고딕 Std B</vt:lpstr>
      <vt:lpstr>맑은 고딕</vt:lpstr>
      <vt:lpstr>Arial</vt:lpstr>
      <vt:lpstr>Office 테마</vt:lpstr>
      <vt:lpstr>화면 구성 스케치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구성 스케치</dc:title>
  <dc:creator>USER</dc:creator>
  <cp:lastModifiedBy>USER</cp:lastModifiedBy>
  <cp:revision>35</cp:revision>
  <dcterms:created xsi:type="dcterms:W3CDTF">2016-09-27T10:51:24Z</dcterms:created>
  <dcterms:modified xsi:type="dcterms:W3CDTF">2016-10-03T13:00:50Z</dcterms:modified>
</cp:coreProperties>
</file>