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357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75" r:id="rId14"/>
    <p:sldId id="368" r:id="rId15"/>
    <p:sldId id="369" r:id="rId16"/>
    <p:sldId id="370" r:id="rId17"/>
    <p:sldId id="371" r:id="rId18"/>
    <p:sldId id="3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131" autoAdjust="0"/>
  </p:normalViewPr>
  <p:slideViewPr>
    <p:cSldViewPr snapToGrid="0" snapToObjects="1">
      <p:cViewPr varScale="1">
        <p:scale>
          <a:sx n="66" d="100"/>
          <a:sy n="66" d="100"/>
        </p:scale>
        <p:origin x="8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EE03-8F30-3946-A060-2C0281CA9F6E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24164-2F83-F641-9B4E-D6795098FC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9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5C2FE60-A0E8-3543-A956-C20DBB21CD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053CF6-263B-C349-AFC7-02B9D8FB4300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481282" name="Rectangle 2">
            <a:extLst>
              <a:ext uri="{FF2B5EF4-FFF2-40B4-BE49-F238E27FC236}">
                <a16:creationId xmlns:a16="http://schemas.microsoft.com/office/drawing/2014/main" id="{3F3F2205-5266-1642-8941-31814E5F69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>
            <a:extLst>
              <a:ext uri="{FF2B5EF4-FFF2-40B4-BE49-F238E27FC236}">
                <a16:creationId xmlns:a16="http://schemas.microsoft.com/office/drawing/2014/main" id="{36B7878E-A562-7A44-9E85-3C1586A4F0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308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24164-2F83-F641-9B4E-D6795098FC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3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Fair value of an asset is the amount paid in a transaction between participants if it's sold in the open market. A willing buyer and seller have agreed upon this value.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24164-2F83-F641-9B4E-D6795098FCF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24164-2F83-F641-9B4E-D6795098FCF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12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24164-2F83-F641-9B4E-D6795098FCF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3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1147AA-677C-4D72-9F57-7F98ADB9E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35C65-20F5-7243-A9C6-C9490AADF0D6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B2FAE5-E954-418D-BC8F-3556D47F36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A8F0A-CE8E-4F71-A2FC-A64E028C4F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A4817-6369-0545-A9FE-2538578BA1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8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1147AA-677C-4D72-9F57-7F98ADB9E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35C65-20F5-7243-A9C6-C9490AADF0D6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B2FAE5-E954-418D-BC8F-3556D47F36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A8F0A-CE8E-4F71-A2FC-A64E028C4F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A4817-6369-0545-A9FE-2538578BA1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1147AA-677C-4D72-9F57-7F98ADB9E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35C65-20F5-7243-A9C6-C9490AADF0D6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B2FAE5-E954-418D-BC8F-3556D47F36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A8F0A-CE8E-4F71-A2FC-A64E028C4F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A4817-6369-0545-A9FE-2538578BA1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5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1147AA-677C-4D72-9F57-7F98ADB9E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35C65-20F5-7243-A9C6-C9490AADF0D6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B2FAE5-E954-418D-BC8F-3556D47F36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A8F0A-CE8E-4F71-A2FC-A64E028C4F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A4817-6369-0545-A9FE-2538578BA1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9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1147AA-677C-4D72-9F57-7F98ADB9E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35C65-20F5-7243-A9C6-C9490AADF0D6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B2FAE5-E954-418D-BC8F-3556D47F36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A8F0A-CE8E-4F71-A2FC-A64E028C4F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A4817-6369-0545-A9FE-2538578BA1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9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1147AA-677C-4D72-9F57-7F98ADB9E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35C65-20F5-7243-A9C6-C9490AADF0D6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B2FAE5-E954-418D-BC8F-3556D47F36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CA8F0A-CE8E-4F71-A2FC-A64E028C4F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A4817-6369-0545-A9FE-2538578BA1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4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A1147AA-677C-4D72-9F57-7F98ADB9E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35C65-20F5-7243-A9C6-C9490AADF0D6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0B2FAE5-E954-418D-BC8F-3556D47F36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CCA8F0A-CE8E-4F71-A2FC-A64E028C4F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A4817-6369-0545-A9FE-2538578BA1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2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A1147AA-677C-4D72-9F57-7F98ADB9E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35C65-20F5-7243-A9C6-C9490AADF0D6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0B2FAE5-E954-418D-BC8F-3556D47F36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CA8F0A-CE8E-4F71-A2FC-A64E028C4F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A4817-6369-0545-A9FE-2538578BA1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7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A1147AA-677C-4D72-9F57-7F98ADB9E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35C65-20F5-7243-A9C6-C9490AADF0D6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0B2FAE5-E954-418D-BC8F-3556D47F36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CCA8F0A-CE8E-4F71-A2FC-A64E028C4F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A4817-6369-0545-A9FE-2538578BA1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5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1147AA-677C-4D72-9F57-7F98ADB9E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35C65-20F5-7243-A9C6-C9490AADF0D6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B2FAE5-E954-418D-BC8F-3556D47F36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CA8F0A-CE8E-4F71-A2FC-A64E028C4F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A4817-6369-0545-A9FE-2538578BA1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1147AA-677C-4D72-9F57-7F98ADB9E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35C65-20F5-7243-A9C6-C9490AADF0D6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B2FAE5-E954-418D-BC8F-3556D47F36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CA8F0A-CE8E-4F71-A2FC-A64E028C4F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A4817-6369-0545-A9FE-2538578BA1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A1147AA-677C-4D72-9F57-7F98ADB9EEC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fld id="{5A535C65-20F5-7243-A9C6-C9490AADF0D6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0B2FAE5-E954-418D-BC8F-3556D47F367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CCA8F0A-CE8E-4F71-A2FC-A64E028C4FC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FDA4817-6369-0545-A9FE-2538578BA1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0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3008-953F-FD41-A4FD-EB2C832D2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Asset Valuation as per Ind AS – 16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837FC-5B57-B141-9B8C-1B8CD6A3BC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nd AS 16 Property, Plant And Equipment. Ind AS Workshop (Organised by YMEC  of ICAI) Hotel Kempinski, Vishwas Nagar July 26, PDF Free Download">
            <a:extLst>
              <a:ext uri="{FF2B5EF4-FFF2-40B4-BE49-F238E27FC236}">
                <a16:creationId xmlns:a16="http://schemas.microsoft.com/office/drawing/2014/main" id="{F16F2DA6-F198-8344-9643-2689C1CB6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4445000"/>
            <a:ext cx="33909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110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E4D8-2891-9443-85BD-B60418FB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Cost Price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8D046-52F9-7E45-A2FB-03CABF28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just">
              <a:lnSpc>
                <a:spcPts val="2700"/>
              </a:lnSpc>
              <a:spcAft>
                <a:spcPts val="1300"/>
              </a:spcAft>
              <a:buClr>
                <a:srgbClr val="A11D26"/>
              </a:buClr>
            </a:pPr>
            <a:r>
              <a:rPr lang="en-GB" altLang="en-US" sz="9600" b="1" dirty="0">
                <a:solidFill>
                  <a:srgbClr val="0070C0"/>
                </a:solidFill>
                <a:latin typeface="Arial" panose="020B0604020202020204" pitchFamily="34" charset="0"/>
              </a:rPr>
              <a:t>The cost of an item = its purchase price, </a:t>
            </a:r>
            <a:r>
              <a:rPr lang="en-GB" altLang="en-US" sz="9600" b="1" dirty="0">
                <a:solidFill>
                  <a:srgbClr val="C00000"/>
                </a:solidFill>
                <a:latin typeface="Arial" panose="020B0604020202020204" pitchFamily="34" charset="0"/>
              </a:rPr>
              <a:t>plus</a:t>
            </a:r>
          </a:p>
          <a:p>
            <a:pPr marL="971550" lvl="1" indent="-514350" algn="just">
              <a:lnSpc>
                <a:spcPts val="2700"/>
              </a:lnSpc>
              <a:spcAft>
                <a:spcPts val="1300"/>
              </a:spcAft>
              <a:buClr>
                <a:srgbClr val="A11D26"/>
              </a:buClr>
              <a:buFont typeface="+mj-lt"/>
              <a:buAutoNum type="romanUcPeriod"/>
            </a:pPr>
            <a:r>
              <a:rPr lang="en-GB" altLang="en-US" sz="9600" dirty="0">
                <a:solidFill>
                  <a:srgbClr val="000000"/>
                </a:solidFill>
                <a:latin typeface="Arial" panose="020B0604020202020204" pitchFamily="34" charset="0"/>
              </a:rPr>
              <a:t>Import duties; and</a:t>
            </a:r>
          </a:p>
          <a:p>
            <a:pPr marL="971550" lvl="1" indent="-514350" algn="just">
              <a:lnSpc>
                <a:spcPts val="2700"/>
              </a:lnSpc>
              <a:spcAft>
                <a:spcPts val="1300"/>
              </a:spcAft>
              <a:buClr>
                <a:srgbClr val="A11D26"/>
              </a:buClr>
              <a:buFont typeface="+mj-lt"/>
              <a:buAutoNum type="romanUcPeriod"/>
            </a:pPr>
            <a:r>
              <a:rPr lang="en-GB" altLang="en-US" sz="9600" dirty="0">
                <a:solidFill>
                  <a:srgbClr val="000000"/>
                </a:solidFill>
                <a:latin typeface="Arial" panose="020B0604020202020204" pitchFamily="34" charset="0"/>
              </a:rPr>
              <a:t>Any </a:t>
            </a:r>
            <a:r>
              <a:rPr lang="en-GB" altLang="en-US" sz="9600" b="1" dirty="0">
                <a:latin typeface="Arial" panose="020B0604020202020204" pitchFamily="34" charset="0"/>
              </a:rPr>
              <a:t>directly</a:t>
            </a:r>
            <a:r>
              <a:rPr lang="en-GB" altLang="en-US" sz="9600" dirty="0">
                <a:latin typeface="Arial" panose="020B0604020202020204" pitchFamily="34" charset="0"/>
              </a:rPr>
              <a:t> attributable</a:t>
            </a:r>
            <a:r>
              <a:rPr lang="en-GB" altLang="en-US" sz="9600" dirty="0">
                <a:solidFill>
                  <a:srgbClr val="000000"/>
                </a:solidFill>
                <a:latin typeface="Arial" panose="020B0604020202020204" pitchFamily="34" charset="0"/>
              </a:rPr>
              <a:t> costs of bringing the asset to working condition for its intended use, such as:</a:t>
            </a:r>
          </a:p>
          <a:p>
            <a:pPr marL="1295400" lvl="2" indent="-342900" algn="just">
              <a:lnSpc>
                <a:spcPts val="2000"/>
              </a:lnSpc>
              <a:spcAft>
                <a:spcPts val="600"/>
              </a:spcAft>
              <a:buClr>
                <a:srgbClr val="A11D26"/>
              </a:buClr>
              <a:buFont typeface="+mj-lt"/>
              <a:buAutoNum type="alphaLcParenR"/>
            </a:pPr>
            <a:r>
              <a:rPr lang="en-GB" altLang="en-US" sz="9600" dirty="0">
                <a:solidFill>
                  <a:srgbClr val="000000"/>
                </a:solidFill>
                <a:latin typeface="Arial" panose="020B0604020202020204" pitchFamily="34" charset="0"/>
              </a:rPr>
              <a:t>Cost of site preparation;</a:t>
            </a:r>
          </a:p>
          <a:p>
            <a:pPr marL="1295400" lvl="2" indent="-342900" algn="just">
              <a:lnSpc>
                <a:spcPts val="2000"/>
              </a:lnSpc>
              <a:spcAft>
                <a:spcPts val="600"/>
              </a:spcAft>
              <a:buClr>
                <a:srgbClr val="A11D26"/>
              </a:buClr>
              <a:buFont typeface="+mj-lt"/>
              <a:buAutoNum type="alphaLcParenR"/>
            </a:pPr>
            <a:r>
              <a:rPr lang="en-GB" altLang="en-US" sz="9600" dirty="0">
                <a:solidFill>
                  <a:srgbClr val="000000"/>
                </a:solidFill>
                <a:latin typeface="Arial" panose="020B0604020202020204" pitchFamily="34" charset="0"/>
              </a:rPr>
              <a:t>Initial delivery and handling costs;</a:t>
            </a:r>
          </a:p>
          <a:p>
            <a:pPr marL="1295400" lvl="2" indent="-342900" algn="just">
              <a:lnSpc>
                <a:spcPts val="2000"/>
              </a:lnSpc>
              <a:spcAft>
                <a:spcPts val="600"/>
              </a:spcAft>
              <a:buClr>
                <a:srgbClr val="A11D26"/>
              </a:buClr>
              <a:buFont typeface="+mj-lt"/>
              <a:buAutoNum type="alphaLcParenR"/>
            </a:pPr>
            <a:r>
              <a:rPr lang="en-GB" altLang="en-US" sz="9600" dirty="0">
                <a:solidFill>
                  <a:srgbClr val="000000"/>
                </a:solidFill>
                <a:latin typeface="Arial" panose="020B0604020202020204" pitchFamily="34" charset="0"/>
              </a:rPr>
              <a:t>Installation costs;</a:t>
            </a:r>
          </a:p>
          <a:p>
            <a:pPr marL="1295400" lvl="2" indent="-342900" algn="just">
              <a:lnSpc>
                <a:spcPts val="2000"/>
              </a:lnSpc>
              <a:spcAft>
                <a:spcPts val="600"/>
              </a:spcAft>
              <a:buClr>
                <a:srgbClr val="A11D26"/>
              </a:buClr>
              <a:buFont typeface="+mj-lt"/>
              <a:buAutoNum type="alphaLcParenR"/>
            </a:pPr>
            <a:r>
              <a:rPr lang="en-GB" altLang="en-US" sz="9600" dirty="0">
                <a:solidFill>
                  <a:srgbClr val="000000"/>
                </a:solidFill>
                <a:latin typeface="Arial" panose="020B0604020202020204" pitchFamily="34" charset="0"/>
              </a:rPr>
              <a:t>Professional fees such as architects and engineers, legal services; and</a:t>
            </a:r>
          </a:p>
          <a:p>
            <a:pPr marL="1295400" lvl="2" indent="-342900" algn="just">
              <a:lnSpc>
                <a:spcPts val="2000"/>
              </a:lnSpc>
              <a:spcAft>
                <a:spcPts val="1300"/>
              </a:spcAft>
              <a:buClr>
                <a:srgbClr val="A11D26"/>
              </a:buClr>
              <a:buFont typeface="+mj-lt"/>
              <a:buAutoNum type="alphaLcParenR"/>
            </a:pPr>
            <a:r>
              <a:rPr lang="en-GB" altLang="en-US" sz="9600" dirty="0">
                <a:solidFill>
                  <a:srgbClr val="000000"/>
                </a:solidFill>
                <a:latin typeface="Arial" panose="020B0604020202020204" pitchFamily="34" charset="0"/>
              </a:rPr>
              <a:t>Estimated cost of dismantling the asset and restoring the site.</a:t>
            </a:r>
          </a:p>
          <a:p>
            <a:pPr marL="996950" lvl="1" indent="-514350" algn="just">
              <a:lnSpc>
                <a:spcPts val="2700"/>
              </a:lnSpc>
              <a:spcAft>
                <a:spcPts val="1300"/>
              </a:spcAft>
              <a:buClr>
                <a:srgbClr val="A11D26"/>
              </a:buClr>
              <a:buFont typeface="+mj-lt"/>
              <a:buAutoNum type="romanUcPeriod"/>
            </a:pPr>
            <a:r>
              <a:rPr lang="en-GB" altLang="en-US" sz="9600" dirty="0">
                <a:solidFill>
                  <a:srgbClr val="000000"/>
                </a:solidFill>
                <a:latin typeface="Arial" panose="020B0604020202020204" pitchFamily="34" charset="0"/>
              </a:rPr>
              <a:t> Any trade discounts or rebates are deducted.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0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11DC-62A5-A542-9D4B-AF13DA05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Subsequent expenditure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2AA4-82D0-6E43-B3CB-159456734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Subsequent related expenditure incurred by the company must be added to the </a:t>
            </a:r>
            <a:r>
              <a:rPr lang="en-US" sz="2800" i="1" u="sng" dirty="0">
                <a:solidFill>
                  <a:srgbClr val="FF0000"/>
                </a:solidFill>
              </a:rPr>
              <a:t>carrying value</a:t>
            </a:r>
            <a:r>
              <a:rPr lang="en-US" sz="2800" i="1" dirty="0">
                <a:solidFill>
                  <a:srgbClr val="FF0000"/>
                </a:solidFill>
              </a:rPr>
              <a:t> i.e. (cost of asset – depreciation) </a:t>
            </a:r>
            <a:r>
              <a:rPr lang="en-US" sz="2800" dirty="0"/>
              <a:t>of the asset when: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800" dirty="0"/>
              <a:t>It is determined that it will provide future </a:t>
            </a:r>
            <a:r>
              <a:rPr lang="en-US" sz="2800" i="1" dirty="0">
                <a:solidFill>
                  <a:srgbClr val="0070C0"/>
                </a:solidFill>
              </a:rPr>
              <a:t>economic benefits</a:t>
            </a:r>
            <a:r>
              <a:rPr lang="en-US" sz="2800" dirty="0"/>
              <a:t>.</a:t>
            </a:r>
          </a:p>
          <a:p>
            <a:pPr marL="514350" indent="-514350" algn="just">
              <a:buFont typeface="+mj-lt"/>
              <a:buAutoNum type="alphaLcParenR"/>
            </a:pPr>
            <a:endParaRPr lang="en-US" sz="2800" dirty="0"/>
          </a:p>
          <a:p>
            <a:pPr marL="514350" indent="-514350" algn="just">
              <a:buFont typeface="+mj-lt"/>
              <a:buAutoNum type="alphaLcParenR"/>
            </a:pPr>
            <a:r>
              <a:rPr lang="en-US" sz="2800" dirty="0"/>
              <a:t>It will improve the </a:t>
            </a:r>
            <a:r>
              <a:rPr lang="en-US" sz="2800" i="1" dirty="0">
                <a:solidFill>
                  <a:srgbClr val="0070C0"/>
                </a:solidFill>
              </a:rPr>
              <a:t>condition</a:t>
            </a:r>
            <a:r>
              <a:rPr lang="en-US" sz="2800" dirty="0"/>
              <a:t> of the asset.</a:t>
            </a:r>
          </a:p>
          <a:p>
            <a:pPr marL="514350" indent="-514350" algn="just">
              <a:buFont typeface="+mj-lt"/>
              <a:buAutoNum type="alphaLcParenR"/>
            </a:pPr>
            <a:endParaRPr lang="en-US" sz="2800" dirty="0"/>
          </a:p>
          <a:p>
            <a:pPr marL="514350" indent="-514350" algn="just">
              <a:buFont typeface="+mj-lt"/>
              <a:buAutoNum type="alphaLcParenR"/>
            </a:pPr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Otherwise </a:t>
            </a:r>
            <a:r>
              <a:rPr lang="en-GB" altLang="en-US" sz="2800" dirty="0"/>
              <a:t>subsequent expenditures must be recognised as </a:t>
            </a:r>
            <a:r>
              <a:rPr lang="en-GB" altLang="en-US" sz="2800" dirty="0">
                <a:solidFill>
                  <a:srgbClr val="0070C0"/>
                </a:solidFill>
              </a:rPr>
              <a:t>expenses.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1372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10E8-96CD-984A-B1E3-7554D2D3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Subsequent expenditure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2E32B-D23A-F54C-9871-A18D14798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i="1" dirty="0">
                <a:solidFill>
                  <a:srgbClr val="0070C0"/>
                </a:solidFill>
              </a:rPr>
              <a:t>Modification</a:t>
            </a:r>
            <a:r>
              <a:rPr lang="en-US" sz="2800" dirty="0"/>
              <a:t> made in the plant for the purpose of improving its capacity.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i="1" dirty="0">
                <a:solidFill>
                  <a:srgbClr val="0070C0"/>
                </a:solidFill>
              </a:rPr>
              <a:t>Upgradation</a:t>
            </a:r>
            <a:r>
              <a:rPr lang="en-US" sz="2800" dirty="0"/>
              <a:t> made in the machinery to improve the quality of final output.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i="1" dirty="0">
                <a:solidFill>
                  <a:srgbClr val="0070C0"/>
                </a:solidFill>
              </a:rPr>
              <a:t>Adoption</a:t>
            </a:r>
            <a:r>
              <a:rPr lang="en-US" sz="2800" dirty="0"/>
              <a:t> of new production process for the purpose of reducing the operating costs. 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8935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25F6-96B6-BA40-88EB-906EE686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–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78027-9EDB-204C-978F-BBF071445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2400" dirty="0"/>
              <a:t>Q. A company has purchased a machinery for $10,000 in the year 2019. </a:t>
            </a:r>
            <a:r>
              <a:rPr lang="en-IN" sz="2400" dirty="0"/>
              <a:t>Which of the following is not an appropriate basis for measuring the cost of this machinery?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IN" sz="2400" dirty="0"/>
              <a:t>Delivery and handling costs and installation costs of a machinery should be included in the machinery cost.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IN" sz="2400" dirty="0"/>
              <a:t>The cost should include the purchase price without a deduction for trade discounts.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IN" sz="2400" dirty="0"/>
              <a:t>The costs of improvements to equipment incurred after its acquisition should be added to the machinery cost if they provide future economic benefits.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IN" sz="2400" dirty="0"/>
              <a:t>All costs incurred in the construction of a machinery, from dismantling to erection, should be considered as part of the machinery cost.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73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6C44-414E-AD45-B7A9-665B12ED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D.) Impairment of Assets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71E99-2C56-3741-B7E4-2B18749EA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4453890" cy="4525963"/>
          </a:xfrm>
        </p:spPr>
        <p:txBody>
          <a:bodyPr/>
          <a:lstStyle/>
          <a:p>
            <a:pPr algn="just"/>
            <a:r>
              <a:rPr lang="en-US" sz="2400" u="sng" dirty="0"/>
              <a:t>Occurs due to</a:t>
            </a:r>
            <a:r>
              <a:rPr lang="en-US" sz="2400" dirty="0"/>
              <a:t>: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Physical </a:t>
            </a:r>
            <a:r>
              <a:rPr lang="en-US" sz="2400" i="1" dirty="0">
                <a:solidFill>
                  <a:srgbClr val="0070C0"/>
                </a:solidFill>
              </a:rPr>
              <a:t>damage</a:t>
            </a:r>
            <a:r>
              <a:rPr lang="en-US" sz="2400" dirty="0"/>
              <a:t> to asset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i="1" dirty="0">
                <a:solidFill>
                  <a:srgbClr val="0070C0"/>
                </a:solidFill>
              </a:rPr>
              <a:t>Reduction</a:t>
            </a:r>
            <a:r>
              <a:rPr lang="en-US" sz="2400" dirty="0"/>
              <a:t> in Market Value of asset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IN" sz="2400" i="1" dirty="0">
                <a:solidFill>
                  <a:srgbClr val="0070C0"/>
                </a:solidFill>
              </a:rPr>
              <a:t>Decrease</a:t>
            </a:r>
            <a:r>
              <a:rPr lang="en-IN" sz="2400" dirty="0"/>
              <a:t> in the asset’s functionality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IN" sz="2400" i="1" dirty="0">
                <a:solidFill>
                  <a:srgbClr val="0070C0"/>
                </a:solidFill>
              </a:rPr>
              <a:t>Cessation</a:t>
            </a:r>
            <a:r>
              <a:rPr lang="en-IN" sz="2400" dirty="0"/>
              <a:t> of demand served by that asset 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098" name="Picture 2" descr="Ias 36 impairment of assets">
            <a:extLst>
              <a:ext uri="{FF2B5EF4-FFF2-40B4-BE49-F238E27FC236}">
                <a16:creationId xmlns:a16="http://schemas.microsoft.com/office/drawing/2014/main" id="{23E40250-47B0-1945-90FF-359F7E4E6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219" y="1469938"/>
            <a:ext cx="6810781" cy="511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883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600E3-EEB7-544B-B737-528D2E6F5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2920"/>
            <a:ext cx="10972800" cy="640080"/>
          </a:xfrm>
        </p:spPr>
        <p:txBody>
          <a:bodyPr/>
          <a:lstStyle/>
          <a:p>
            <a:r>
              <a:rPr lang="en-US" sz="4000" dirty="0"/>
              <a:t>Impairment of Assets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72510-128B-E142-9306-36E3C457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5246052"/>
          </a:xfrm>
        </p:spPr>
        <p:txBody>
          <a:bodyPr/>
          <a:lstStyle/>
          <a:p>
            <a:pPr algn="just"/>
            <a:r>
              <a:rPr lang="en-US" sz="2400" dirty="0"/>
              <a:t>A company is using the machinery X for past 5 years for the production.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current carrying value</a:t>
            </a:r>
            <a:r>
              <a:rPr lang="en-US" sz="2400" dirty="0"/>
              <a:t> of the machinery X is $4000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However, in the market, there are new machines available which are having new technology. These machines produce the products in less time and also save significant costs.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It is estimated that machinery X, if </a:t>
            </a:r>
            <a:r>
              <a:rPr lang="en-US" sz="2400" dirty="0">
                <a:solidFill>
                  <a:srgbClr val="0070C0"/>
                </a:solidFill>
              </a:rPr>
              <a:t>sold in the market </a:t>
            </a:r>
            <a:r>
              <a:rPr lang="en-US" sz="2400" dirty="0"/>
              <a:t>on current date, will generate the cash flow of $1000 only.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In this case, the company is having </a:t>
            </a:r>
            <a:r>
              <a:rPr lang="en-US" sz="2400" dirty="0">
                <a:solidFill>
                  <a:srgbClr val="0070C0"/>
                </a:solidFill>
              </a:rPr>
              <a:t>impairment loss </a:t>
            </a:r>
            <a:r>
              <a:rPr lang="en-US" sz="2400" dirty="0"/>
              <a:t>on machinery X for $3000.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3857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3E5C-9781-444B-91E0-CDE450F5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Recognition of Impairment Loss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AA1CA-B250-634A-9199-23CEBEDE8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AFA78-6FF4-DE4A-99DC-935ED26AE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490" y="1705292"/>
            <a:ext cx="40767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87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7F3B-B690-6D4A-9F46-CF2DA240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– III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7C0F-8F8E-3447-94B1-4D1FD7C19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sz="2800" dirty="0"/>
              <a:t>In accordance with Ind – AS 16 , which of the following would definitely </a:t>
            </a:r>
            <a:r>
              <a:rPr lang="en-IN" sz="2800" i="1" dirty="0"/>
              <a:t>NOT</a:t>
            </a:r>
            <a:r>
              <a:rPr lang="en-IN" sz="2800" dirty="0"/>
              <a:t> be an indicator of the potential impairment of an asset (or group of assets)?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800" dirty="0"/>
              <a:t>An unexpected fall in the market value of one or more assets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800" dirty="0"/>
              <a:t>Adverse changes in the economic performance of one or more assets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800" dirty="0"/>
              <a:t>A significant change in the technological environment in which an asset becomes obsolete.</a:t>
            </a:r>
          </a:p>
          <a:p>
            <a:pPr marL="514350" indent="-514350">
              <a:buFont typeface="+mj-lt"/>
              <a:buAutoNum type="alphaLcParenR"/>
            </a:pPr>
            <a:r>
              <a:rPr lang="en-IN" sz="2800" dirty="0"/>
              <a:t>The carrying amount of an entity’s net assets being below the realisable value.</a:t>
            </a: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49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1981200" y="1676400"/>
            <a:ext cx="44958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         CONFUSED!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</p:txBody>
      </p:sp>
      <p:pic>
        <p:nvPicPr>
          <p:cNvPr id="1026" name="Picture 2" descr="http://kunaljanu.files.wordpress.com/2009/02/ist2_1457667-confusion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2286000"/>
            <a:ext cx="361950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81200" y="2667000"/>
            <a:ext cx="45720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 dirty="0"/>
              <a:t>ANY </a:t>
            </a:r>
            <a:br>
              <a:rPr lang="en-US" altLang="en-US" sz="4000" b="1" dirty="0"/>
            </a:br>
            <a:br>
              <a:rPr lang="en-US" altLang="en-US" sz="4000" b="1" dirty="0"/>
            </a:br>
            <a:br>
              <a:rPr lang="en-US" altLang="en-US" sz="4000" b="1" dirty="0"/>
            </a:br>
            <a:br>
              <a:rPr lang="en-US" altLang="en-US" sz="4000" b="1" dirty="0"/>
            </a:br>
            <a:r>
              <a:rPr lang="en-US" altLang="en-US" sz="4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740204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A951-2028-A542-9339-CF893BA6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07F7E-6A1D-6446-B193-410DC5B5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120639"/>
          </a:xfrm>
        </p:spPr>
        <p:txBody>
          <a:bodyPr/>
          <a:lstStyle/>
          <a:p>
            <a:pPr algn="just"/>
            <a:r>
              <a:rPr lang="en-US" sz="2000" i="1" dirty="0">
                <a:solidFill>
                  <a:srgbClr val="FF0000"/>
                </a:solidFill>
              </a:rPr>
              <a:t>Appraise</a:t>
            </a:r>
            <a:r>
              <a:rPr lang="en-US" sz="2000" dirty="0"/>
              <a:t> the accounting treatment of property, plant and equipment.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i="1" dirty="0">
                <a:solidFill>
                  <a:srgbClr val="FF0000"/>
                </a:solidFill>
              </a:rPr>
              <a:t>Recognize</a:t>
            </a:r>
            <a:r>
              <a:rPr lang="en-US" sz="2000" dirty="0"/>
              <a:t> the scope of Ind AS 16 used in relation to accounting for fixed assets.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i="1" dirty="0">
                <a:solidFill>
                  <a:srgbClr val="FF0000"/>
                </a:solidFill>
              </a:rPr>
              <a:t>Analyze</a:t>
            </a:r>
            <a:r>
              <a:rPr lang="en-US" sz="2000" dirty="0"/>
              <a:t> the criteria for recognition of costs related to property, plant and equipment.	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i="1" dirty="0">
                <a:solidFill>
                  <a:srgbClr val="FF0000"/>
                </a:solidFill>
              </a:rPr>
              <a:t>Measure</a:t>
            </a:r>
            <a:r>
              <a:rPr lang="en-US" sz="2000" dirty="0"/>
              <a:t> the costs of the fixed assets using the cost model.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i="1" dirty="0">
                <a:solidFill>
                  <a:srgbClr val="FF0000"/>
                </a:solidFill>
              </a:rPr>
              <a:t>Comprehend</a:t>
            </a:r>
            <a:r>
              <a:rPr lang="en-US" sz="2000" dirty="0"/>
              <a:t> the importance of impairment of assets and its’ recognition in financial statements.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345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000A-39CD-8448-9D1B-E9E5EA75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PPE as per Ind AS 16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06074-01E2-9B49-AB8B-8A170C701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en-US" dirty="0"/>
              <a:t>Prescribe the accounting treatment for </a:t>
            </a:r>
            <a:r>
              <a:rPr lang="en-IN" altLang="en-US" i="1" dirty="0">
                <a:solidFill>
                  <a:srgbClr val="FF0000"/>
                </a:solidFill>
              </a:rPr>
              <a:t>properties, P&amp;E (Plant and Equipment).</a:t>
            </a:r>
          </a:p>
          <a:p>
            <a:pPr algn="just"/>
            <a:r>
              <a:rPr lang="en-IN" altLang="en-US" dirty="0"/>
              <a:t>Helpful to users of financial statements so as to </a:t>
            </a:r>
            <a:r>
              <a:rPr lang="en-IN" altLang="en-US" i="1" dirty="0">
                <a:solidFill>
                  <a:srgbClr val="FF0000"/>
                </a:solidFill>
              </a:rPr>
              <a:t>recognize</a:t>
            </a:r>
            <a:r>
              <a:rPr lang="en-IN" altLang="en-US" dirty="0"/>
              <a:t> changes made in PPE.</a:t>
            </a:r>
          </a:p>
          <a:p>
            <a:pPr algn="just"/>
            <a:r>
              <a:rPr lang="en-US" altLang="en-US" dirty="0"/>
              <a:t>It deals with </a:t>
            </a:r>
            <a:r>
              <a:rPr lang="en-US" altLang="en-US" i="1" dirty="0">
                <a:solidFill>
                  <a:srgbClr val="FF0000"/>
                </a:solidFill>
              </a:rPr>
              <a:t>addition</a:t>
            </a:r>
            <a:r>
              <a:rPr lang="en-US" altLang="en-US" dirty="0"/>
              <a:t>, </a:t>
            </a:r>
            <a:r>
              <a:rPr lang="en-US" altLang="en-US" i="1" dirty="0">
                <a:solidFill>
                  <a:srgbClr val="FF0000"/>
                </a:solidFill>
              </a:rPr>
              <a:t>disposal</a:t>
            </a:r>
            <a:r>
              <a:rPr lang="en-US" altLang="en-US" dirty="0"/>
              <a:t>, </a:t>
            </a:r>
            <a:r>
              <a:rPr lang="en-US" altLang="en-US" i="1" dirty="0">
                <a:solidFill>
                  <a:srgbClr val="FF0000"/>
                </a:solidFill>
              </a:rPr>
              <a:t>acquisition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FF0000"/>
                </a:solidFill>
              </a:rPr>
              <a:t>expenditure</a:t>
            </a:r>
            <a:r>
              <a:rPr lang="en-US" altLang="en-US" dirty="0"/>
              <a:t> incurred on Fixed Asset. </a:t>
            </a:r>
            <a:endParaRPr lang="en-I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6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DD79-D7C6-B74F-9188-EB1A70E7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A). Recognition of Tangible Assets (Ind AS – 16)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EAC39-2078-AA44-9B95-1585B3C83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AEB22-E051-574A-8C64-C9E9CE18F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3557"/>
            <a:ext cx="12192000" cy="3549805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8031561-EA5F-B543-A538-92267CE6BD9A}"/>
              </a:ext>
            </a:extLst>
          </p:cNvPr>
          <p:cNvSpPr/>
          <p:nvPr/>
        </p:nvSpPr>
        <p:spPr>
          <a:xfrm>
            <a:off x="4179094" y="1592343"/>
            <a:ext cx="3014662" cy="91439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PPE</a:t>
            </a:r>
            <a:endParaRPr lang="en-US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88FC002A-590F-6940-95CD-22512B739103}"/>
              </a:ext>
            </a:extLst>
          </p:cNvPr>
          <p:cNvSpPr/>
          <p:nvPr/>
        </p:nvSpPr>
        <p:spPr>
          <a:xfrm>
            <a:off x="5537835" y="2576359"/>
            <a:ext cx="297180" cy="4571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3F5A73-6EF0-9141-9D15-8AFB44286AD8}"/>
              </a:ext>
            </a:extLst>
          </p:cNvPr>
          <p:cNvSpPr/>
          <p:nvPr/>
        </p:nvSpPr>
        <p:spPr>
          <a:xfrm>
            <a:off x="3314700" y="3033557"/>
            <a:ext cx="4834890" cy="10126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Conditions in PPE as per (Ind AS 16)</a:t>
            </a:r>
          </a:p>
        </p:txBody>
      </p:sp>
    </p:spTree>
    <p:extLst>
      <p:ext uri="{BB962C8B-B14F-4D97-AF65-F5344CB8AC3E}">
        <p14:creationId xmlns:p14="http://schemas.microsoft.com/office/powerpoint/2010/main" val="243359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AE99-FB49-A248-B414-5638D664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PPE (Property, Plant &amp; Equipment)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843D-68BA-2F42-A6E7-783E4DC4B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Following tangible assets are grouped </a:t>
            </a:r>
            <a:r>
              <a:rPr lang="en-GB" altLang="en-US" sz="2800" dirty="0"/>
              <a:t>into </a:t>
            </a:r>
            <a:r>
              <a:rPr lang="en-GB" altLang="en-US" sz="2800" i="1" dirty="0">
                <a:solidFill>
                  <a:srgbClr val="FF0000"/>
                </a:solidFill>
              </a:rPr>
              <a:t>classes</a:t>
            </a:r>
            <a:r>
              <a:rPr lang="en-GB" altLang="en-US" sz="2800" dirty="0">
                <a:solidFill>
                  <a:srgbClr val="1E6E04"/>
                </a:solidFill>
              </a:rPr>
              <a:t> </a:t>
            </a:r>
            <a:r>
              <a:rPr lang="en-GB" altLang="en-US" sz="2800" dirty="0"/>
              <a:t>of property, plant and equipment for the purpose of disclosure in the financial statements.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GB" altLang="en-US" sz="2800" dirty="0"/>
              <a:t>Land and buildings;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GB" altLang="en-US" sz="2800" dirty="0"/>
              <a:t>Plant and equipment;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GB" altLang="en-US" sz="2800" dirty="0"/>
              <a:t>Furniture and vehicles;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GB" altLang="en-US" sz="2800" dirty="0"/>
              <a:t>Computer hardware;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GB" altLang="en-US" sz="2800" dirty="0"/>
              <a:t>Leased assets.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GB" sz="2800" dirty="0"/>
              <a:t>Office equipment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293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77D9-D6F3-8848-BC45-4804D27D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B.) Initial recognition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5D249-7DE3-B946-B087-77DBCDA0F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BE" altLang="en-US" dirty="0"/>
              <a:t>An item of property, plant, equipment and investment property should be </a:t>
            </a:r>
            <a:r>
              <a:rPr lang="fr-BE" altLang="en-US" i="1" dirty="0">
                <a:solidFill>
                  <a:srgbClr val="FF0000"/>
                </a:solidFill>
              </a:rPr>
              <a:t>recognised</a:t>
            </a:r>
            <a:r>
              <a:rPr lang="fr-BE" altLang="en-US" dirty="0"/>
              <a:t> as an asset when:</a:t>
            </a:r>
          </a:p>
          <a:p>
            <a:pPr marL="0" indent="0" algn="just">
              <a:buNone/>
            </a:pPr>
            <a:endParaRPr lang="fr-BE" altLang="en-US" dirty="0"/>
          </a:p>
          <a:p>
            <a:pPr marL="514350" indent="-514350" algn="just">
              <a:buFont typeface="+mj-lt"/>
              <a:buAutoNum type="alphaLcParenR"/>
            </a:pPr>
            <a:r>
              <a:rPr lang="fr-BE" altLang="en-US" dirty="0"/>
              <a:t>Future </a:t>
            </a:r>
            <a:r>
              <a:rPr lang="fr-BE" altLang="en-US" i="1" dirty="0">
                <a:solidFill>
                  <a:srgbClr val="0070C0"/>
                </a:solidFill>
              </a:rPr>
              <a:t>economic benefits </a:t>
            </a:r>
            <a:r>
              <a:rPr lang="fr-BE" altLang="en-US" dirty="0"/>
              <a:t>are expected to flow; </a:t>
            </a:r>
          </a:p>
          <a:p>
            <a:pPr marL="0" indent="0" algn="just">
              <a:buNone/>
            </a:pPr>
            <a:r>
              <a:rPr lang="fr-BE" altLang="en-US" dirty="0"/>
              <a:t>				and
b) The </a:t>
            </a:r>
            <a:r>
              <a:rPr lang="fr-BE" altLang="en-US" i="1" dirty="0">
                <a:solidFill>
                  <a:srgbClr val="0070C0"/>
                </a:solidFill>
              </a:rPr>
              <a:t>cost</a:t>
            </a:r>
            <a:r>
              <a:rPr lang="fr-BE" altLang="en-US" dirty="0"/>
              <a:t> of the asset can be </a:t>
            </a:r>
            <a:r>
              <a:rPr lang="fr-BE" altLang="en-US" i="1" dirty="0">
                <a:solidFill>
                  <a:srgbClr val="0070C0"/>
                </a:solidFill>
              </a:rPr>
              <a:t>measured</a:t>
            </a:r>
            <a:r>
              <a:rPr lang="fr-BE" altLang="en-US" dirty="0"/>
              <a:t> reliably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8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>
            <a:extLst>
              <a:ext uri="{FF2B5EF4-FFF2-40B4-BE49-F238E27FC236}">
                <a16:creationId xmlns:a16="http://schemas.microsoft.com/office/drawing/2014/main" id="{9E505E2D-C579-FD45-AD99-0508B980F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dirty="0"/>
              <a:t>PPE or not? (Analysis using Flow Chart)</a:t>
            </a:r>
          </a:p>
        </p:txBody>
      </p:sp>
      <p:sp>
        <p:nvSpPr>
          <p:cNvPr id="411652" name="AutoShape 4">
            <a:extLst>
              <a:ext uri="{FF2B5EF4-FFF2-40B4-BE49-F238E27FC236}">
                <a16:creationId xmlns:a16="http://schemas.microsoft.com/office/drawing/2014/main" id="{D5F7F2CC-E9E1-A943-91E1-592212A38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133600"/>
            <a:ext cx="3810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55" name="AutoShape 7">
            <a:extLst>
              <a:ext uri="{FF2B5EF4-FFF2-40B4-BE49-F238E27FC236}">
                <a16:creationId xmlns:a16="http://schemas.microsoft.com/office/drawing/2014/main" id="{4A6DA688-5F33-E14B-AA92-DF81879AA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4724400" cy="381000"/>
          </a:xfrm>
          <a:prstGeom prst="bevel">
            <a:avLst>
              <a:gd name="adj" fmla="val 2500"/>
            </a:avLst>
          </a:prstGeom>
          <a:solidFill>
            <a:srgbClr val="92D050"/>
          </a:solidFill>
          <a:ln>
            <a:noFill/>
          </a:ln>
          <a:effectLst/>
        </p:spPr>
        <p:txBody>
          <a:bodyPr lIns="228580" tIns="182863" rIns="89992" bIns="46796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000"/>
              </a:lnSpc>
              <a:spcAft>
                <a:spcPts val="1000"/>
              </a:spcAft>
              <a:buClr>
                <a:srgbClr val="A11D26"/>
              </a:buClr>
            </a:pPr>
            <a:endParaRPr lang="en-US" altLang="en-US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11656" name="AutoShape 8">
            <a:extLst>
              <a:ext uri="{FF2B5EF4-FFF2-40B4-BE49-F238E27FC236}">
                <a16:creationId xmlns:a16="http://schemas.microsoft.com/office/drawing/2014/main" id="{835F5DC1-2E02-074B-9557-E1C3ACC39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419600"/>
            <a:ext cx="4724400" cy="609600"/>
          </a:xfrm>
          <a:prstGeom prst="bevel">
            <a:avLst>
              <a:gd name="adj" fmla="val 2500"/>
            </a:avLst>
          </a:prstGeom>
          <a:solidFill>
            <a:srgbClr val="92D050"/>
          </a:solidFill>
          <a:ln>
            <a:noFill/>
          </a:ln>
          <a:effectLst/>
        </p:spPr>
        <p:txBody>
          <a:bodyPr lIns="228580" tIns="182863" rIns="89992" bIns="46796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000"/>
              </a:lnSpc>
              <a:spcAft>
                <a:spcPts val="1000"/>
              </a:spcAft>
              <a:buClr>
                <a:srgbClr val="A11D26"/>
              </a:buClr>
            </a:pPr>
            <a:endParaRPr lang="en-US" altLang="en-US" sz="2000" dirty="0">
              <a:solidFill>
                <a:schemeClr val="tx2"/>
              </a:solidFill>
              <a:highlight>
                <a:srgbClr val="C0C0C0"/>
              </a:highlight>
              <a:latin typeface="Arial" panose="020B0604020202020204" pitchFamily="34" charset="0"/>
            </a:endParaRPr>
          </a:p>
        </p:txBody>
      </p:sp>
      <p:sp>
        <p:nvSpPr>
          <p:cNvPr id="411660" name="Text Box 12">
            <a:extLst>
              <a:ext uri="{FF2B5EF4-FFF2-40B4-BE49-F238E27FC236}">
                <a16:creationId xmlns:a16="http://schemas.microsoft.com/office/drawing/2014/main" id="{2FFFA8EE-6F5D-A442-B843-CE8D4F6C8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438401"/>
            <a:ext cx="4572000" cy="328423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lnSpc>
                <a:spcPts val="2000"/>
              </a:lnSpc>
              <a:spcAft>
                <a:spcPts val="1000"/>
              </a:spcAft>
              <a:buClr>
                <a:srgbClr val="A11D26"/>
              </a:buClr>
            </a:pPr>
            <a:r>
              <a:rPr lang="en-GB" altLang="en-US" sz="1500" dirty="0">
                <a:solidFill>
                  <a:schemeClr val="tx2"/>
                </a:solidFill>
              </a:rPr>
              <a:t>Future economic benefits are expected?</a:t>
            </a:r>
          </a:p>
        </p:txBody>
      </p:sp>
      <p:sp>
        <p:nvSpPr>
          <p:cNvPr id="411661" name="Text Box 13">
            <a:extLst>
              <a:ext uri="{FF2B5EF4-FFF2-40B4-BE49-F238E27FC236}">
                <a16:creationId xmlns:a16="http://schemas.microsoft.com/office/drawing/2014/main" id="{2E6681C1-1726-2544-AC92-9C161C6E7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4495801"/>
            <a:ext cx="4587875" cy="32316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/>
            <a:r>
              <a:rPr lang="en-GB" altLang="en-US" sz="1500" dirty="0">
                <a:solidFill>
                  <a:schemeClr val="tx2"/>
                </a:solidFill>
              </a:rPr>
              <a:t>Expected to be used during more than one year?</a:t>
            </a:r>
          </a:p>
        </p:txBody>
      </p:sp>
      <p:grpSp>
        <p:nvGrpSpPr>
          <p:cNvPr id="2" name="Group 44">
            <a:extLst>
              <a:ext uri="{FF2B5EF4-FFF2-40B4-BE49-F238E27FC236}">
                <a16:creationId xmlns:a16="http://schemas.microsoft.com/office/drawing/2014/main" id="{2B01D69A-4CBE-5447-94CB-72666387674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411553"/>
            <a:ext cx="4724400" cy="455843"/>
            <a:chOff x="336" y="3216"/>
            <a:chExt cx="2976" cy="288"/>
          </a:xfrm>
        </p:grpSpPr>
        <p:sp>
          <p:nvSpPr>
            <p:cNvPr id="411657" name="AutoShape 9">
              <a:extLst>
                <a:ext uri="{FF2B5EF4-FFF2-40B4-BE49-F238E27FC236}">
                  <a16:creationId xmlns:a16="http://schemas.microsoft.com/office/drawing/2014/main" id="{46A4B434-A1A3-1A40-A3AB-6D96FA93D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216"/>
              <a:ext cx="2976" cy="288"/>
            </a:xfrm>
            <a:prstGeom prst="bevel">
              <a:avLst>
                <a:gd name="adj" fmla="val 2500"/>
              </a:avLst>
            </a:prstGeom>
            <a:solidFill>
              <a:srgbClr val="92D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28580" tIns="182863" rIns="89992" bIns="46796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ts val="2000"/>
                </a:lnSpc>
                <a:spcAft>
                  <a:spcPts val="1000"/>
                </a:spcAft>
                <a:buClr>
                  <a:srgbClr val="A11D26"/>
                </a:buClr>
              </a:pPr>
              <a:endParaRPr lang="en-US" altLang="en-US" sz="20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1663" name="Text Box 15">
              <a:extLst>
                <a:ext uri="{FF2B5EF4-FFF2-40B4-BE49-F238E27FC236}">
                  <a16:creationId xmlns:a16="http://schemas.microsoft.com/office/drawing/2014/main" id="{1261EF68-4307-0A48-BEC9-A81AF1497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224"/>
              <a:ext cx="1568" cy="25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ts val="2700"/>
                </a:lnSpc>
                <a:spcAft>
                  <a:spcPts val="1300"/>
                </a:spcAft>
                <a:buClr>
                  <a:srgbClr val="A11D26"/>
                </a:buClr>
              </a:pPr>
              <a:r>
                <a:rPr lang="en-GB" altLang="en-US" sz="1500" dirty="0">
                  <a:solidFill>
                    <a:schemeClr val="tx2"/>
                  </a:solidFill>
                </a:rPr>
                <a:t>Can be measured reliably?</a:t>
              </a:r>
              <a:endParaRPr lang="en-GB" altLang="en-US" sz="1700" dirty="0">
                <a:solidFill>
                  <a:schemeClr val="tx2"/>
                </a:solidFill>
              </a:endParaRPr>
            </a:p>
          </p:txBody>
        </p:sp>
      </p:grpSp>
      <p:sp>
        <p:nvSpPr>
          <p:cNvPr id="411664" name="AutoShape 16">
            <a:extLst>
              <a:ext uri="{FF2B5EF4-FFF2-40B4-BE49-F238E27FC236}">
                <a16:creationId xmlns:a16="http://schemas.microsoft.com/office/drawing/2014/main" id="{052DCEAE-FF87-C149-9EA8-5111892B2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8674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65" name="AutoShape 17">
            <a:extLst>
              <a:ext uri="{FF2B5EF4-FFF2-40B4-BE49-F238E27FC236}">
                <a16:creationId xmlns:a16="http://schemas.microsoft.com/office/drawing/2014/main" id="{D11398B8-58A7-6145-A1E4-E91F55B73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19400"/>
            <a:ext cx="3810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66" name="AutoShape 18">
            <a:extLst>
              <a:ext uri="{FF2B5EF4-FFF2-40B4-BE49-F238E27FC236}">
                <a16:creationId xmlns:a16="http://schemas.microsoft.com/office/drawing/2014/main" id="{8EF7D499-759B-5444-B34C-B25788D9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0292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67" name="Text Box 19">
            <a:extLst>
              <a:ext uri="{FF2B5EF4-FFF2-40B4-BE49-F238E27FC236}">
                <a16:creationId xmlns:a16="http://schemas.microsoft.com/office/drawing/2014/main" id="{B8726A51-23B2-054A-83F4-58233F0B4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124201"/>
            <a:ext cx="2286000" cy="390525"/>
          </a:xfrm>
          <a:prstGeom prst="rect">
            <a:avLst/>
          </a:prstGeom>
          <a:solidFill>
            <a:srgbClr val="C000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altLang="en-US" sz="1900" dirty="0">
                <a:solidFill>
                  <a:schemeClr val="tx2"/>
                </a:solidFill>
              </a:rPr>
              <a:t>ASSET</a:t>
            </a:r>
          </a:p>
        </p:txBody>
      </p:sp>
      <p:sp>
        <p:nvSpPr>
          <p:cNvPr id="411668" name="Text Box 20">
            <a:extLst>
              <a:ext uri="{FF2B5EF4-FFF2-40B4-BE49-F238E27FC236}">
                <a16:creationId xmlns:a16="http://schemas.microsoft.com/office/drawing/2014/main" id="{FA8AC9C3-4FB0-844F-9B78-B863C5ED4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2057400"/>
            <a:ext cx="6000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900"/>
              <a:t>Yes</a:t>
            </a:r>
          </a:p>
        </p:txBody>
      </p:sp>
      <p:sp>
        <p:nvSpPr>
          <p:cNvPr id="411669" name="Text Box 21">
            <a:extLst>
              <a:ext uri="{FF2B5EF4-FFF2-40B4-BE49-F238E27FC236}">
                <a16:creationId xmlns:a16="http://schemas.microsoft.com/office/drawing/2014/main" id="{FF6FECA1-6ACF-5D44-AD69-AD5566605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2767013"/>
            <a:ext cx="6000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900"/>
              <a:t>Yes</a:t>
            </a:r>
          </a:p>
        </p:txBody>
      </p:sp>
      <p:sp>
        <p:nvSpPr>
          <p:cNvPr id="411670" name="Text Box 22">
            <a:extLst>
              <a:ext uri="{FF2B5EF4-FFF2-40B4-BE49-F238E27FC236}">
                <a16:creationId xmlns:a16="http://schemas.microsoft.com/office/drawing/2014/main" id="{9BC11993-35BD-6F4B-AD79-3C012282F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5029200"/>
            <a:ext cx="6000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900"/>
              <a:t>Yes</a:t>
            </a:r>
          </a:p>
        </p:txBody>
      </p:sp>
      <p:sp>
        <p:nvSpPr>
          <p:cNvPr id="411671" name="Text Box 23">
            <a:extLst>
              <a:ext uri="{FF2B5EF4-FFF2-40B4-BE49-F238E27FC236}">
                <a16:creationId xmlns:a16="http://schemas.microsoft.com/office/drawing/2014/main" id="{A9563750-C09A-E447-AEBA-722BD819F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5815013"/>
            <a:ext cx="6000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900"/>
              <a:t>Yes</a:t>
            </a:r>
          </a:p>
        </p:txBody>
      </p:sp>
      <p:sp>
        <p:nvSpPr>
          <p:cNvPr id="411672" name="AutoShape 24">
            <a:extLst>
              <a:ext uri="{FF2B5EF4-FFF2-40B4-BE49-F238E27FC236}">
                <a16:creationId xmlns:a16="http://schemas.microsoft.com/office/drawing/2014/main" id="{2B551175-1ABE-9446-B70B-16731E6B7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8288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000"/>
          </a:p>
        </p:txBody>
      </p:sp>
      <p:sp>
        <p:nvSpPr>
          <p:cNvPr id="411673" name="AutoShape 25">
            <a:extLst>
              <a:ext uri="{FF2B5EF4-FFF2-40B4-BE49-F238E27FC236}">
                <a16:creationId xmlns:a16="http://schemas.microsoft.com/office/drawing/2014/main" id="{AB9A8299-D8B5-C949-BFE6-DEF99522B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5908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000"/>
          </a:p>
        </p:txBody>
      </p:sp>
      <p:sp>
        <p:nvSpPr>
          <p:cNvPr id="411674" name="AutoShape 26">
            <a:extLst>
              <a:ext uri="{FF2B5EF4-FFF2-40B4-BE49-F238E27FC236}">
                <a16:creationId xmlns:a16="http://schemas.microsoft.com/office/drawing/2014/main" id="{23F7B794-83F2-054F-ABD2-507AC6C75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4958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000"/>
          </a:p>
        </p:txBody>
      </p:sp>
      <p:sp>
        <p:nvSpPr>
          <p:cNvPr id="411675" name="AutoShape 27">
            <a:extLst>
              <a:ext uri="{FF2B5EF4-FFF2-40B4-BE49-F238E27FC236}">
                <a16:creationId xmlns:a16="http://schemas.microsoft.com/office/drawing/2014/main" id="{17229F39-20CE-4D47-9D11-41FD9AC8D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4102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000"/>
          </a:p>
        </p:txBody>
      </p:sp>
      <p:sp>
        <p:nvSpPr>
          <p:cNvPr id="411676" name="Text Box 28">
            <a:extLst>
              <a:ext uri="{FF2B5EF4-FFF2-40B4-BE49-F238E27FC236}">
                <a16:creationId xmlns:a16="http://schemas.microsoft.com/office/drawing/2014/main" id="{D0074DE1-117B-9E49-8F5B-67BE2C222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1624013"/>
            <a:ext cx="4937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900"/>
              <a:t>No</a:t>
            </a:r>
          </a:p>
        </p:txBody>
      </p:sp>
      <p:sp>
        <p:nvSpPr>
          <p:cNvPr id="411677" name="Text Box 29">
            <a:extLst>
              <a:ext uri="{FF2B5EF4-FFF2-40B4-BE49-F238E27FC236}">
                <a16:creationId xmlns:a16="http://schemas.microsoft.com/office/drawing/2014/main" id="{2DA44DB4-E74F-8842-9BDB-67D1B5DCD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2386013"/>
            <a:ext cx="4937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900"/>
              <a:t>No</a:t>
            </a:r>
          </a:p>
        </p:txBody>
      </p:sp>
      <p:sp>
        <p:nvSpPr>
          <p:cNvPr id="411678" name="Text Box 30">
            <a:extLst>
              <a:ext uri="{FF2B5EF4-FFF2-40B4-BE49-F238E27FC236}">
                <a16:creationId xmlns:a16="http://schemas.microsoft.com/office/drawing/2014/main" id="{8E2CBC63-6F31-0446-B718-916E07A54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1" y="4267200"/>
            <a:ext cx="4937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900"/>
              <a:t>No</a:t>
            </a:r>
          </a:p>
        </p:txBody>
      </p:sp>
      <p:sp>
        <p:nvSpPr>
          <p:cNvPr id="411679" name="Text Box 31">
            <a:extLst>
              <a:ext uri="{FF2B5EF4-FFF2-40B4-BE49-F238E27FC236}">
                <a16:creationId xmlns:a16="http://schemas.microsoft.com/office/drawing/2014/main" id="{4C6B71F0-5B27-204D-BB32-40BAA6BAE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1" y="5105400"/>
            <a:ext cx="4937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900"/>
              <a:t>No</a:t>
            </a:r>
          </a:p>
        </p:txBody>
      </p:sp>
      <p:sp>
        <p:nvSpPr>
          <p:cNvPr id="411686" name="AutoShape 38">
            <a:extLst>
              <a:ext uri="{FF2B5EF4-FFF2-40B4-BE49-F238E27FC236}">
                <a16:creationId xmlns:a16="http://schemas.microsoft.com/office/drawing/2014/main" id="{ECBA181F-052D-9841-A268-159B68E23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752600"/>
            <a:ext cx="4724400" cy="381000"/>
          </a:xfrm>
          <a:prstGeom prst="bevel">
            <a:avLst>
              <a:gd name="adj" fmla="val 2500"/>
            </a:avLst>
          </a:prstGeom>
          <a:solidFill>
            <a:srgbClr val="92D050"/>
          </a:solidFill>
          <a:ln>
            <a:noFill/>
          </a:ln>
          <a:effectLst/>
        </p:spPr>
        <p:txBody>
          <a:bodyPr lIns="228580" tIns="182863" rIns="89992" bIns="46796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000"/>
              </a:lnSpc>
              <a:spcAft>
                <a:spcPts val="1000"/>
              </a:spcAft>
              <a:buClr>
                <a:srgbClr val="A11D26"/>
              </a:buClr>
            </a:pPr>
            <a:endParaRPr lang="en-US" altLang="en-US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11687" name="Text Box 39">
            <a:extLst>
              <a:ext uri="{FF2B5EF4-FFF2-40B4-BE49-F238E27FC236}">
                <a16:creationId xmlns:a16="http://schemas.microsoft.com/office/drawing/2014/main" id="{54FAC77A-0652-3B48-8559-B902C34EB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752601"/>
            <a:ext cx="4435475" cy="32067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/>
            <a:r>
              <a:rPr lang="en-GB" altLang="en-US" sz="1500" dirty="0">
                <a:solidFill>
                  <a:schemeClr val="tx2"/>
                </a:solidFill>
              </a:rPr>
              <a:t>Resource controlled by the company?</a:t>
            </a:r>
            <a:endParaRPr lang="en-GB" altLang="en-US" sz="1900" dirty="0"/>
          </a:p>
        </p:txBody>
      </p:sp>
      <p:sp>
        <p:nvSpPr>
          <p:cNvPr id="411694" name="Rectangle 46">
            <a:extLst>
              <a:ext uri="{FF2B5EF4-FFF2-40B4-BE49-F238E27FC236}">
                <a16:creationId xmlns:a16="http://schemas.microsoft.com/office/drawing/2014/main" id="{1CA15993-70ED-F240-87F6-F8DB86259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057401"/>
            <a:ext cx="1600200" cy="3905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fr-BE" altLang="en-US" sz="1900">
                <a:solidFill>
                  <a:schemeClr val="tx2"/>
                </a:solidFill>
              </a:rPr>
              <a:t>EXPENSE</a:t>
            </a:r>
            <a:endParaRPr lang="en-GB" altLang="en-US" sz="1900">
              <a:solidFill>
                <a:schemeClr val="tx2"/>
              </a:solidFill>
            </a:endParaRPr>
          </a:p>
        </p:txBody>
      </p:sp>
      <p:sp>
        <p:nvSpPr>
          <p:cNvPr id="411695" name="Text Box 47">
            <a:extLst>
              <a:ext uri="{FF2B5EF4-FFF2-40B4-BE49-F238E27FC236}">
                <a16:creationId xmlns:a16="http://schemas.microsoft.com/office/drawing/2014/main" id="{15CBB15F-2806-C943-AC2D-CA9FD80DB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286000" cy="369332"/>
          </a:xfrm>
          <a:prstGeom prst="rect">
            <a:avLst/>
          </a:prstGeom>
          <a:solidFill>
            <a:srgbClr val="C000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altLang="en-US">
                <a:solidFill>
                  <a:schemeClr val="tx2"/>
                </a:solidFill>
              </a:rPr>
              <a:t>P,P&amp;E</a:t>
            </a:r>
          </a:p>
        </p:txBody>
      </p:sp>
      <p:sp>
        <p:nvSpPr>
          <p:cNvPr id="411698" name="Rectangle 50">
            <a:extLst>
              <a:ext uri="{FF2B5EF4-FFF2-40B4-BE49-F238E27FC236}">
                <a16:creationId xmlns:a16="http://schemas.microsoft.com/office/drawing/2014/main" id="{D9C06D86-30CE-0F49-8262-BC1863A3C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3602039"/>
            <a:ext cx="4608513" cy="54927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GB" altLang="en-US" sz="1500" dirty="0">
                <a:solidFill>
                  <a:schemeClr val="tx2"/>
                </a:solidFill>
              </a:rPr>
              <a:t>To be used for production, commercial or administrative purposes?</a:t>
            </a:r>
            <a:endParaRPr lang="en-GB" altLang="en-US" sz="1900" dirty="0"/>
          </a:p>
        </p:txBody>
      </p:sp>
      <p:sp>
        <p:nvSpPr>
          <p:cNvPr id="411699" name="AutoShape 51">
            <a:extLst>
              <a:ext uri="{FF2B5EF4-FFF2-40B4-BE49-F238E27FC236}">
                <a16:creationId xmlns:a16="http://schemas.microsoft.com/office/drawing/2014/main" id="{5D820170-3822-2047-AF77-1994805B5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148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00" name="Text Box 52">
            <a:extLst>
              <a:ext uri="{FF2B5EF4-FFF2-40B4-BE49-F238E27FC236}">
                <a16:creationId xmlns:a16="http://schemas.microsoft.com/office/drawing/2014/main" id="{31324D36-77E6-1F4F-A12C-3B831C277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4114800"/>
            <a:ext cx="6000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900"/>
              <a:t>Yes</a:t>
            </a:r>
          </a:p>
        </p:txBody>
      </p:sp>
      <p:sp>
        <p:nvSpPr>
          <p:cNvPr id="411701" name="AutoShape 53">
            <a:extLst>
              <a:ext uri="{FF2B5EF4-FFF2-40B4-BE49-F238E27FC236}">
                <a16:creationId xmlns:a16="http://schemas.microsoft.com/office/drawing/2014/main" id="{F4A96952-8E56-3F4D-9C4A-2EACCC60B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6576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000"/>
          </a:p>
        </p:txBody>
      </p:sp>
      <p:sp>
        <p:nvSpPr>
          <p:cNvPr id="411702" name="Text Box 54">
            <a:extLst>
              <a:ext uri="{FF2B5EF4-FFF2-40B4-BE49-F238E27FC236}">
                <a16:creationId xmlns:a16="http://schemas.microsoft.com/office/drawing/2014/main" id="{58D8FE9F-B2E5-584F-82CE-F4CD8B36C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1" y="3429000"/>
            <a:ext cx="4937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900"/>
              <a:t>No</a:t>
            </a:r>
          </a:p>
        </p:txBody>
      </p:sp>
      <p:sp>
        <p:nvSpPr>
          <p:cNvPr id="411704" name="Rectangle 56">
            <a:extLst>
              <a:ext uri="{FF2B5EF4-FFF2-40B4-BE49-F238E27FC236}">
                <a16:creationId xmlns:a16="http://schemas.microsoft.com/office/drawing/2014/main" id="{E3A484E9-F621-6D49-910B-C6C06110C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894138"/>
            <a:ext cx="1600200" cy="679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fr-BE" altLang="en-US" sz="1900" dirty="0">
                <a:solidFill>
                  <a:schemeClr val="tx2"/>
                </a:solidFill>
              </a:rPr>
              <a:t>ANOTHER ASSET</a:t>
            </a:r>
            <a:endParaRPr lang="en-GB" altLang="en-US" sz="1900" dirty="0">
              <a:solidFill>
                <a:schemeClr val="tx2"/>
              </a:solidFill>
            </a:endParaRPr>
          </a:p>
        </p:txBody>
      </p:sp>
      <p:sp>
        <p:nvSpPr>
          <p:cNvPr id="411705" name="Rectangle 57">
            <a:extLst>
              <a:ext uri="{FF2B5EF4-FFF2-40B4-BE49-F238E27FC236}">
                <a16:creationId xmlns:a16="http://schemas.microsoft.com/office/drawing/2014/main" id="{3A1A3063-D767-C848-971E-DDDB09EF3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182773"/>
            <a:ext cx="1600200" cy="6771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fr-BE" altLang="en-US" sz="1900" dirty="0">
                <a:solidFill>
                  <a:schemeClr val="tx2"/>
                </a:solidFill>
              </a:rPr>
              <a:t>Not Recognised </a:t>
            </a:r>
            <a:endParaRPr lang="en-GB" altLang="en-US" sz="1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84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EE5F-6988-DD4C-AA6C-77DD9C3E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– 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ACDC-EE40-C040-A096-8D4EE4C14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Which of the following statements is false with regard to Property, Plant and Equipment as per Ind AS 16? 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800" dirty="0"/>
              <a:t>They are normally used in business on short term basis </a:t>
            </a:r>
            <a:r>
              <a:rPr lang="en-US" sz="2800" dirty="0" err="1"/>
              <a:t>uptil</a:t>
            </a:r>
            <a:r>
              <a:rPr lang="en-US" sz="2800" dirty="0"/>
              <a:t> 12 months.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800" dirty="0"/>
              <a:t>They are used in production process to manufacture goods which are sold in market.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800" dirty="0"/>
              <a:t>Their price can be measured suitably from their purchase invoice.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800" dirty="0"/>
              <a:t>They are not held for sale in the normal course of business. 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0682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2349-A883-B74D-A8E4-3393D0D4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C.) Initial Measurement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C14D-49D6-5C41-9853-3C5201BFC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Clr>
                <a:srgbClr val="A11D26"/>
              </a:buClr>
            </a:pPr>
            <a:r>
              <a:rPr lang="en-GB" altLang="en-US" dirty="0">
                <a:latin typeface="Arial" panose="020B0604020202020204" pitchFamily="34" charset="0"/>
              </a:rPr>
              <a:t>An item of property, </a:t>
            </a:r>
            <a:r>
              <a:rPr lang="fr-BE" altLang="en-US" dirty="0">
                <a:solidFill>
                  <a:srgbClr val="000000"/>
                </a:solidFill>
                <a:latin typeface="Arial" panose="020B0604020202020204" pitchFamily="34" charset="0"/>
              </a:rPr>
              <a:t>plant, equipment </a:t>
            </a:r>
            <a:r>
              <a:rPr lang="en-GB" altLang="en-US" dirty="0">
                <a:latin typeface="Arial" panose="020B0604020202020204" pitchFamily="34" charset="0"/>
              </a:rPr>
              <a:t>which </a:t>
            </a:r>
            <a:r>
              <a:rPr lang="en-GB" altLang="en-US" i="1" dirty="0">
                <a:solidFill>
                  <a:srgbClr val="0070C0"/>
                </a:solidFill>
                <a:latin typeface="Arial" panose="020B0604020202020204" pitchFamily="34" charset="0"/>
              </a:rPr>
              <a:t>qualifies for recognition</a:t>
            </a:r>
            <a:r>
              <a:rPr lang="en-GB" altLang="en-US" dirty="0">
                <a:latin typeface="Arial" panose="020B0604020202020204" pitchFamily="34" charset="0"/>
              </a:rPr>
              <a:t> as an asset should be measured at </a:t>
            </a:r>
            <a:r>
              <a:rPr lang="en-GB" altLang="en-US" i="1" dirty="0">
                <a:solidFill>
                  <a:srgbClr val="0070C0"/>
                </a:solidFill>
                <a:latin typeface="Arial" panose="020B0604020202020204" pitchFamily="34" charset="0"/>
              </a:rPr>
              <a:t>cost</a:t>
            </a:r>
            <a:r>
              <a:rPr lang="en-GB" altLang="en-US" dirty="0">
                <a:solidFill>
                  <a:srgbClr val="1E6E04"/>
                </a:solidFill>
                <a:latin typeface="Arial" panose="020B0604020202020204" pitchFamily="34" charset="0"/>
              </a:rPr>
              <a:t>.</a:t>
            </a:r>
          </a:p>
          <a:p>
            <a:pPr algn="just">
              <a:spcBef>
                <a:spcPct val="50000"/>
              </a:spcBef>
              <a:buClr>
                <a:srgbClr val="A11D26"/>
              </a:buClr>
            </a:pPr>
            <a:r>
              <a:rPr lang="en-GB" altLang="en-US" dirty="0">
                <a:latin typeface="Arial" panose="020B0604020202020204" pitchFamily="34" charset="0"/>
              </a:rPr>
              <a:t>Where an asset is acquired at no cost, its cost will be its </a:t>
            </a:r>
            <a:r>
              <a:rPr lang="en-GB" altLang="en-US" i="1" dirty="0">
                <a:solidFill>
                  <a:srgbClr val="0070C0"/>
                </a:solidFill>
                <a:latin typeface="Arial" panose="020B0604020202020204" pitchFamily="34" charset="0"/>
              </a:rPr>
              <a:t>fair value </a:t>
            </a:r>
            <a:r>
              <a:rPr lang="en-GB" altLang="en-US" dirty="0">
                <a:latin typeface="Arial" panose="020B0604020202020204" pitchFamily="34" charset="0"/>
              </a:rPr>
              <a:t>at the date of acquisition.</a:t>
            </a:r>
            <a:endParaRPr lang="en-GB" altLang="en-US" dirty="0">
              <a:solidFill>
                <a:schemeClr val="bg2"/>
              </a:solidFill>
              <a:latin typeface="Arial" panose="020B0604020202020204" pitchFamily="34" charset="0"/>
              <a:sym typeface="Wingdings" pitchFamily="2" charset="2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48651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pu theme" id="{FAD199E2-26E0-C544-BE40-D75FE24A8464}" vid="{91AAA69E-E13F-924E-AA46-EC3798333D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</Template>
  <TotalTime>1100</TotalTime>
  <Words>1033</Words>
  <Application>Microsoft Office PowerPoint</Application>
  <PresentationFormat>Widescreen</PresentationFormat>
  <Paragraphs>126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lpu theme</vt:lpstr>
      <vt:lpstr>Asset Valuation as per Ind AS – 16 </vt:lpstr>
      <vt:lpstr>Learning Outcomes </vt:lpstr>
      <vt:lpstr>PPE as per Ind AS 16 </vt:lpstr>
      <vt:lpstr>A). Recognition of Tangible Assets (Ind AS – 16)</vt:lpstr>
      <vt:lpstr>PPE (Property, Plant &amp; Equipment)</vt:lpstr>
      <vt:lpstr>B.) Initial recognition </vt:lpstr>
      <vt:lpstr>PPE or not? (Analysis using Flow Chart)</vt:lpstr>
      <vt:lpstr>Poll – I </vt:lpstr>
      <vt:lpstr>C.) Initial Measurement </vt:lpstr>
      <vt:lpstr>Components of Cost Price </vt:lpstr>
      <vt:lpstr>Subsequent expenditure </vt:lpstr>
      <vt:lpstr>Examples of Subsequent expenditure </vt:lpstr>
      <vt:lpstr>Poll – II </vt:lpstr>
      <vt:lpstr>D.) Impairment of Assets </vt:lpstr>
      <vt:lpstr>Impairment of Assets – Example </vt:lpstr>
      <vt:lpstr>Recognition of Impairment Loss </vt:lpstr>
      <vt:lpstr>Poll – III </vt:lpstr>
      <vt:lpstr>         CONFUSED!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hp</cp:lastModifiedBy>
  <cp:revision>54</cp:revision>
  <dcterms:created xsi:type="dcterms:W3CDTF">2020-08-30T12:53:18Z</dcterms:created>
  <dcterms:modified xsi:type="dcterms:W3CDTF">2022-10-01T07:31:59Z</dcterms:modified>
</cp:coreProperties>
</file>