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8" r:id="rId2"/>
    <p:sldId id="357" r:id="rId3"/>
    <p:sldId id="363" r:id="rId4"/>
    <p:sldId id="365" r:id="rId5"/>
    <p:sldId id="259" r:id="rId6"/>
    <p:sldId id="271" r:id="rId7"/>
    <p:sldId id="272" r:id="rId8"/>
    <p:sldId id="275" r:id="rId9"/>
    <p:sldId id="276" r:id="rId10"/>
    <p:sldId id="277" r:id="rId11"/>
    <p:sldId id="283" r:id="rId12"/>
    <p:sldId id="358" r:id="rId13"/>
    <p:sldId id="350" r:id="rId14"/>
    <p:sldId id="284" r:id="rId15"/>
    <p:sldId id="354" r:id="rId16"/>
    <p:sldId id="322" r:id="rId17"/>
    <p:sldId id="285" r:id="rId18"/>
    <p:sldId id="320" r:id="rId19"/>
    <p:sldId id="321" r:id="rId20"/>
    <p:sldId id="380" r:id="rId21"/>
    <p:sldId id="351" r:id="rId22"/>
    <p:sldId id="338" r:id="rId23"/>
    <p:sldId id="355" r:id="rId24"/>
    <p:sldId id="360" r:id="rId25"/>
    <p:sldId id="371" r:id="rId26"/>
    <p:sldId id="368" r:id="rId27"/>
    <p:sldId id="372" r:id="rId28"/>
    <p:sldId id="333" r:id="rId29"/>
    <p:sldId id="334" r:id="rId30"/>
    <p:sldId id="378" r:id="rId31"/>
    <p:sldId id="373" r:id="rId32"/>
    <p:sldId id="335" r:id="rId33"/>
    <p:sldId id="336" r:id="rId34"/>
    <p:sldId id="337" r:id="rId35"/>
    <p:sldId id="340" r:id="rId36"/>
    <p:sldId id="356" r:id="rId37"/>
    <p:sldId id="375" r:id="rId38"/>
    <p:sldId id="377" r:id="rId39"/>
    <p:sldId id="331" r:id="rId40"/>
    <p:sldId id="332" r:id="rId41"/>
    <p:sldId id="369" r:id="rId42"/>
    <p:sldId id="341" r:id="rId43"/>
    <p:sldId id="342" r:id="rId44"/>
    <p:sldId id="343" r:id="rId45"/>
    <p:sldId id="344" r:id="rId46"/>
    <p:sldId id="345" r:id="rId47"/>
    <p:sldId id="346" r:id="rId48"/>
    <p:sldId id="347" r:id="rId49"/>
    <p:sldId id="348" r:id="rId50"/>
    <p:sldId id="349" r:id="rId51"/>
    <p:sldId id="367" r:id="rId52"/>
    <p:sldId id="366" r:id="rId53"/>
    <p:sldId id="361" r:id="rId54"/>
    <p:sldId id="36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548235"/>
    <a:srgbClr val="00B4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BADCD-52EB-4736-9CB3-184C526D599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72C14677-EF02-4F0E-B9E3-DA2F74C7CB66}">
      <dgm:prSet phldrT="[Text]"/>
      <dgm:spPr/>
      <dgm:t>
        <a:bodyPr/>
        <a:lstStyle/>
        <a:p>
          <a:r>
            <a:rPr lang="en-IN" b="0" i="0" dirty="0"/>
            <a:t>Balance Sheet</a:t>
          </a:r>
          <a:endParaRPr lang="en-IN" dirty="0"/>
        </a:p>
      </dgm:t>
    </dgm:pt>
    <dgm:pt modelId="{A7529A80-F038-4A1E-990E-73EC38BE81B4}" type="parTrans" cxnId="{D6F2B082-6679-4A3B-BE6D-546B3F5B4F87}">
      <dgm:prSet/>
      <dgm:spPr/>
      <dgm:t>
        <a:bodyPr/>
        <a:lstStyle/>
        <a:p>
          <a:endParaRPr lang="en-IN"/>
        </a:p>
      </dgm:t>
    </dgm:pt>
    <dgm:pt modelId="{068C8457-E7CA-4DAC-9FCB-958CD596957C}" type="sibTrans" cxnId="{D6F2B082-6679-4A3B-BE6D-546B3F5B4F87}">
      <dgm:prSet/>
      <dgm:spPr/>
      <dgm:t>
        <a:bodyPr/>
        <a:lstStyle/>
        <a:p>
          <a:endParaRPr lang="en-IN"/>
        </a:p>
      </dgm:t>
    </dgm:pt>
    <dgm:pt modelId="{948DFBCD-355A-4E75-87F1-B13170B65660}">
      <dgm:prSet phldrT="[Text]"/>
      <dgm:spPr/>
      <dgm:t>
        <a:bodyPr/>
        <a:lstStyle/>
        <a:p>
          <a:r>
            <a:rPr lang="en-US" b="0" i="0" dirty="0"/>
            <a:t>Statement of Changes In Equity</a:t>
          </a:r>
          <a:endParaRPr lang="en-IN" dirty="0"/>
        </a:p>
      </dgm:t>
    </dgm:pt>
    <dgm:pt modelId="{90D63F25-5BB3-429B-B481-53854C680ED3}" type="parTrans" cxnId="{56BC06C8-D983-4354-8BA8-2DE711181F09}">
      <dgm:prSet/>
      <dgm:spPr/>
      <dgm:t>
        <a:bodyPr/>
        <a:lstStyle/>
        <a:p>
          <a:endParaRPr lang="en-IN"/>
        </a:p>
      </dgm:t>
    </dgm:pt>
    <dgm:pt modelId="{430FC9C8-6B18-4AEF-AB9D-2C9ADBC049F1}" type="sibTrans" cxnId="{56BC06C8-D983-4354-8BA8-2DE711181F09}">
      <dgm:prSet/>
      <dgm:spPr/>
      <dgm:t>
        <a:bodyPr/>
        <a:lstStyle/>
        <a:p>
          <a:endParaRPr lang="en-IN"/>
        </a:p>
      </dgm:t>
    </dgm:pt>
    <dgm:pt modelId="{A61DADD8-959E-4889-A35A-4B29640A8FA4}">
      <dgm:prSet phldrT="[Text]"/>
      <dgm:spPr/>
      <dgm:t>
        <a:bodyPr/>
        <a:lstStyle/>
        <a:p>
          <a:r>
            <a:rPr lang="en-IN" b="0" i="0" dirty="0"/>
            <a:t>Statement of Profit &amp; Loss </a:t>
          </a:r>
          <a:endParaRPr lang="en-IN" dirty="0"/>
        </a:p>
      </dgm:t>
    </dgm:pt>
    <dgm:pt modelId="{39137BD3-1F39-40B4-A649-2933A0DFDD7D}" type="parTrans" cxnId="{A7960664-343C-4093-9CDD-CC44ECDB5BB2}">
      <dgm:prSet/>
      <dgm:spPr/>
      <dgm:t>
        <a:bodyPr/>
        <a:lstStyle/>
        <a:p>
          <a:endParaRPr lang="en-IN"/>
        </a:p>
      </dgm:t>
    </dgm:pt>
    <dgm:pt modelId="{3CCB1967-2122-4B4D-B1FA-382D141FD268}" type="sibTrans" cxnId="{A7960664-343C-4093-9CDD-CC44ECDB5BB2}">
      <dgm:prSet/>
      <dgm:spPr/>
      <dgm:t>
        <a:bodyPr/>
        <a:lstStyle/>
        <a:p>
          <a:endParaRPr lang="en-IN"/>
        </a:p>
      </dgm:t>
    </dgm:pt>
    <dgm:pt modelId="{A73BD5F1-74B7-444E-A08D-F1B06F73C42A}">
      <dgm:prSet phldrT="[Text]"/>
      <dgm:spPr/>
      <dgm:t>
        <a:bodyPr/>
        <a:lstStyle/>
        <a:p>
          <a:r>
            <a:rPr lang="en-IN" b="0" i="0" dirty="0"/>
            <a:t>Cash Flow statement</a:t>
          </a:r>
          <a:endParaRPr lang="en-IN" dirty="0"/>
        </a:p>
      </dgm:t>
    </dgm:pt>
    <dgm:pt modelId="{FC0AD93D-EE07-4DE7-9E8D-BF3F08CBFD91}" type="parTrans" cxnId="{569AD504-EC45-42E9-8E7A-0CB4AAEFEE66}">
      <dgm:prSet/>
      <dgm:spPr/>
      <dgm:t>
        <a:bodyPr/>
        <a:lstStyle/>
        <a:p>
          <a:endParaRPr lang="en-IN"/>
        </a:p>
      </dgm:t>
    </dgm:pt>
    <dgm:pt modelId="{3F4F368E-EBD3-4399-A0B6-AB9B7D44ABC3}" type="sibTrans" cxnId="{569AD504-EC45-42E9-8E7A-0CB4AAEFEE66}">
      <dgm:prSet/>
      <dgm:spPr/>
      <dgm:t>
        <a:bodyPr/>
        <a:lstStyle/>
        <a:p>
          <a:endParaRPr lang="en-IN"/>
        </a:p>
      </dgm:t>
    </dgm:pt>
    <dgm:pt modelId="{6E5F6D47-0D21-4AE9-AC0A-A7A45C22FE96}">
      <dgm:prSet phldrT="[Text]"/>
      <dgm:spPr/>
      <dgm:t>
        <a:bodyPr/>
        <a:lstStyle/>
        <a:p>
          <a:r>
            <a:rPr lang="en-US" b="0" i="0" dirty="0"/>
            <a:t>Notes forming part of accounts </a:t>
          </a:r>
          <a:endParaRPr lang="en-IN" dirty="0"/>
        </a:p>
      </dgm:t>
    </dgm:pt>
    <dgm:pt modelId="{1791C6A7-E178-47DC-98E0-B371DA1FB935}" type="parTrans" cxnId="{08262E45-54E0-4222-9C2B-B84785BE338E}">
      <dgm:prSet/>
      <dgm:spPr/>
      <dgm:t>
        <a:bodyPr/>
        <a:lstStyle/>
        <a:p>
          <a:endParaRPr lang="en-IN"/>
        </a:p>
      </dgm:t>
    </dgm:pt>
    <dgm:pt modelId="{F995274B-8A0B-4B82-A3A8-0840556CAD79}" type="sibTrans" cxnId="{08262E45-54E0-4222-9C2B-B84785BE338E}">
      <dgm:prSet/>
      <dgm:spPr/>
      <dgm:t>
        <a:bodyPr/>
        <a:lstStyle/>
        <a:p>
          <a:endParaRPr lang="en-IN"/>
        </a:p>
      </dgm:t>
    </dgm:pt>
    <dgm:pt modelId="{064FA852-9EAA-4EC3-A9F9-3AD08CA2D7DF}" type="pres">
      <dgm:prSet presAssocID="{5D2BADCD-52EB-4736-9CB3-184C526D5994}" presName="CompostProcess" presStyleCnt="0">
        <dgm:presLayoutVars>
          <dgm:dir/>
          <dgm:resizeHandles val="exact"/>
        </dgm:presLayoutVars>
      </dgm:prSet>
      <dgm:spPr/>
    </dgm:pt>
    <dgm:pt modelId="{B43B88D2-98E2-4894-BE6B-4FA7AB32CCDF}" type="pres">
      <dgm:prSet presAssocID="{5D2BADCD-52EB-4736-9CB3-184C526D5994}" presName="arrow" presStyleLbl="bgShp" presStyleIdx="0" presStyleCnt="1"/>
      <dgm:spPr/>
    </dgm:pt>
    <dgm:pt modelId="{F8C9E5D0-72BF-4F55-837F-F76169F4EF48}" type="pres">
      <dgm:prSet presAssocID="{5D2BADCD-52EB-4736-9CB3-184C526D5994}" presName="linearProcess" presStyleCnt="0"/>
      <dgm:spPr/>
    </dgm:pt>
    <dgm:pt modelId="{B97A8E22-DED5-4D7D-ACED-973748B2479F}" type="pres">
      <dgm:prSet presAssocID="{72C14677-EF02-4F0E-B9E3-DA2F74C7CB66}" presName="textNode" presStyleLbl="node1" presStyleIdx="0" presStyleCnt="5">
        <dgm:presLayoutVars>
          <dgm:bulletEnabled val="1"/>
        </dgm:presLayoutVars>
      </dgm:prSet>
      <dgm:spPr/>
    </dgm:pt>
    <dgm:pt modelId="{5463DBF8-948B-4305-8D48-C7558D1D54DA}" type="pres">
      <dgm:prSet presAssocID="{068C8457-E7CA-4DAC-9FCB-958CD596957C}" presName="sibTrans" presStyleCnt="0"/>
      <dgm:spPr/>
    </dgm:pt>
    <dgm:pt modelId="{DE758A88-643F-4223-AFD3-5C9AFA63A8BA}" type="pres">
      <dgm:prSet presAssocID="{948DFBCD-355A-4E75-87F1-B13170B65660}" presName="textNode" presStyleLbl="node1" presStyleIdx="1" presStyleCnt="5">
        <dgm:presLayoutVars>
          <dgm:bulletEnabled val="1"/>
        </dgm:presLayoutVars>
      </dgm:prSet>
      <dgm:spPr/>
    </dgm:pt>
    <dgm:pt modelId="{B7ADF47D-EF8B-483B-866C-C25ABD7321D8}" type="pres">
      <dgm:prSet presAssocID="{430FC9C8-6B18-4AEF-AB9D-2C9ADBC049F1}" presName="sibTrans" presStyleCnt="0"/>
      <dgm:spPr/>
    </dgm:pt>
    <dgm:pt modelId="{CDA46906-49B8-4836-B986-1501CBB67FC6}" type="pres">
      <dgm:prSet presAssocID="{A61DADD8-959E-4889-A35A-4B29640A8FA4}" presName="textNode" presStyleLbl="node1" presStyleIdx="2" presStyleCnt="5">
        <dgm:presLayoutVars>
          <dgm:bulletEnabled val="1"/>
        </dgm:presLayoutVars>
      </dgm:prSet>
      <dgm:spPr/>
    </dgm:pt>
    <dgm:pt modelId="{0A0BA139-80ED-481D-8002-CBCAF8BCEDB0}" type="pres">
      <dgm:prSet presAssocID="{3CCB1967-2122-4B4D-B1FA-382D141FD268}" presName="sibTrans" presStyleCnt="0"/>
      <dgm:spPr/>
    </dgm:pt>
    <dgm:pt modelId="{5EA36EF9-22BD-435D-A216-F7794E6B67E6}" type="pres">
      <dgm:prSet presAssocID="{A73BD5F1-74B7-444E-A08D-F1B06F73C42A}" presName="textNode" presStyleLbl="node1" presStyleIdx="3" presStyleCnt="5">
        <dgm:presLayoutVars>
          <dgm:bulletEnabled val="1"/>
        </dgm:presLayoutVars>
      </dgm:prSet>
      <dgm:spPr/>
    </dgm:pt>
    <dgm:pt modelId="{9CAEF4E1-67E5-461C-92BC-A4E280E9D6F9}" type="pres">
      <dgm:prSet presAssocID="{3F4F368E-EBD3-4399-A0B6-AB9B7D44ABC3}" presName="sibTrans" presStyleCnt="0"/>
      <dgm:spPr/>
    </dgm:pt>
    <dgm:pt modelId="{51151485-761C-4DE4-AE88-4C233BC9B020}" type="pres">
      <dgm:prSet presAssocID="{6E5F6D47-0D21-4AE9-AC0A-A7A45C22FE96}" presName="textNode" presStyleLbl="node1" presStyleIdx="4" presStyleCnt="5">
        <dgm:presLayoutVars>
          <dgm:bulletEnabled val="1"/>
        </dgm:presLayoutVars>
      </dgm:prSet>
      <dgm:spPr/>
    </dgm:pt>
  </dgm:ptLst>
  <dgm:cxnLst>
    <dgm:cxn modelId="{7167C302-156B-4127-B7CF-B0ECA47488AB}" type="presOf" srcId="{72C14677-EF02-4F0E-B9E3-DA2F74C7CB66}" destId="{B97A8E22-DED5-4D7D-ACED-973748B2479F}" srcOrd="0" destOrd="0" presId="urn:microsoft.com/office/officeart/2005/8/layout/hProcess9"/>
    <dgm:cxn modelId="{569AD504-EC45-42E9-8E7A-0CB4AAEFEE66}" srcId="{5D2BADCD-52EB-4736-9CB3-184C526D5994}" destId="{A73BD5F1-74B7-444E-A08D-F1B06F73C42A}" srcOrd="3" destOrd="0" parTransId="{FC0AD93D-EE07-4DE7-9E8D-BF3F08CBFD91}" sibTransId="{3F4F368E-EBD3-4399-A0B6-AB9B7D44ABC3}"/>
    <dgm:cxn modelId="{DFDD411A-6F37-4900-AE51-79C59856AB49}" type="presOf" srcId="{A61DADD8-959E-4889-A35A-4B29640A8FA4}" destId="{CDA46906-49B8-4836-B986-1501CBB67FC6}" srcOrd="0" destOrd="0" presId="urn:microsoft.com/office/officeart/2005/8/layout/hProcess9"/>
    <dgm:cxn modelId="{82EB0F60-A086-4BB5-BDDF-B72039DFB363}" type="presOf" srcId="{6E5F6D47-0D21-4AE9-AC0A-A7A45C22FE96}" destId="{51151485-761C-4DE4-AE88-4C233BC9B020}" srcOrd="0" destOrd="0" presId="urn:microsoft.com/office/officeart/2005/8/layout/hProcess9"/>
    <dgm:cxn modelId="{A7960664-343C-4093-9CDD-CC44ECDB5BB2}" srcId="{5D2BADCD-52EB-4736-9CB3-184C526D5994}" destId="{A61DADD8-959E-4889-A35A-4B29640A8FA4}" srcOrd="2" destOrd="0" parTransId="{39137BD3-1F39-40B4-A649-2933A0DFDD7D}" sibTransId="{3CCB1967-2122-4B4D-B1FA-382D141FD268}"/>
    <dgm:cxn modelId="{08262E45-54E0-4222-9C2B-B84785BE338E}" srcId="{5D2BADCD-52EB-4736-9CB3-184C526D5994}" destId="{6E5F6D47-0D21-4AE9-AC0A-A7A45C22FE96}" srcOrd="4" destOrd="0" parTransId="{1791C6A7-E178-47DC-98E0-B371DA1FB935}" sibTransId="{F995274B-8A0B-4B82-A3A8-0840556CAD79}"/>
    <dgm:cxn modelId="{D6F2B082-6679-4A3B-BE6D-546B3F5B4F87}" srcId="{5D2BADCD-52EB-4736-9CB3-184C526D5994}" destId="{72C14677-EF02-4F0E-B9E3-DA2F74C7CB66}" srcOrd="0" destOrd="0" parTransId="{A7529A80-F038-4A1E-990E-73EC38BE81B4}" sibTransId="{068C8457-E7CA-4DAC-9FCB-958CD596957C}"/>
    <dgm:cxn modelId="{1191B3AC-4C60-4FA1-93CD-992814E171CB}" type="presOf" srcId="{A73BD5F1-74B7-444E-A08D-F1B06F73C42A}" destId="{5EA36EF9-22BD-435D-A216-F7794E6B67E6}" srcOrd="0" destOrd="0" presId="urn:microsoft.com/office/officeart/2005/8/layout/hProcess9"/>
    <dgm:cxn modelId="{0C8C60B9-A0AA-49B0-A84B-5BDC3C5F10D1}" type="presOf" srcId="{5D2BADCD-52EB-4736-9CB3-184C526D5994}" destId="{064FA852-9EAA-4EC3-A9F9-3AD08CA2D7DF}" srcOrd="0" destOrd="0" presId="urn:microsoft.com/office/officeart/2005/8/layout/hProcess9"/>
    <dgm:cxn modelId="{56BC06C8-D983-4354-8BA8-2DE711181F09}" srcId="{5D2BADCD-52EB-4736-9CB3-184C526D5994}" destId="{948DFBCD-355A-4E75-87F1-B13170B65660}" srcOrd="1" destOrd="0" parTransId="{90D63F25-5BB3-429B-B481-53854C680ED3}" sibTransId="{430FC9C8-6B18-4AEF-AB9D-2C9ADBC049F1}"/>
    <dgm:cxn modelId="{4315B8E8-8934-458E-9CD0-D33A0D8113E6}" type="presOf" srcId="{948DFBCD-355A-4E75-87F1-B13170B65660}" destId="{DE758A88-643F-4223-AFD3-5C9AFA63A8BA}" srcOrd="0" destOrd="0" presId="urn:microsoft.com/office/officeart/2005/8/layout/hProcess9"/>
    <dgm:cxn modelId="{78AF88E0-2F93-4A35-BFCD-872EBC580CE7}" type="presParOf" srcId="{064FA852-9EAA-4EC3-A9F9-3AD08CA2D7DF}" destId="{B43B88D2-98E2-4894-BE6B-4FA7AB32CCDF}" srcOrd="0" destOrd="0" presId="urn:microsoft.com/office/officeart/2005/8/layout/hProcess9"/>
    <dgm:cxn modelId="{30539802-35EC-453C-AE4B-EFBA3498C440}" type="presParOf" srcId="{064FA852-9EAA-4EC3-A9F9-3AD08CA2D7DF}" destId="{F8C9E5D0-72BF-4F55-837F-F76169F4EF48}" srcOrd="1" destOrd="0" presId="urn:microsoft.com/office/officeart/2005/8/layout/hProcess9"/>
    <dgm:cxn modelId="{E7CC9721-5F74-4E15-9626-1834C68ABDBA}" type="presParOf" srcId="{F8C9E5D0-72BF-4F55-837F-F76169F4EF48}" destId="{B97A8E22-DED5-4D7D-ACED-973748B2479F}" srcOrd="0" destOrd="0" presId="urn:microsoft.com/office/officeart/2005/8/layout/hProcess9"/>
    <dgm:cxn modelId="{2A7A8EB3-622D-4035-B936-E63BE5856C07}" type="presParOf" srcId="{F8C9E5D0-72BF-4F55-837F-F76169F4EF48}" destId="{5463DBF8-948B-4305-8D48-C7558D1D54DA}" srcOrd="1" destOrd="0" presId="urn:microsoft.com/office/officeart/2005/8/layout/hProcess9"/>
    <dgm:cxn modelId="{BBF92D5E-7DD7-4B5B-A77A-6546FE85F2E7}" type="presParOf" srcId="{F8C9E5D0-72BF-4F55-837F-F76169F4EF48}" destId="{DE758A88-643F-4223-AFD3-5C9AFA63A8BA}" srcOrd="2" destOrd="0" presId="urn:microsoft.com/office/officeart/2005/8/layout/hProcess9"/>
    <dgm:cxn modelId="{C4702332-9521-42CA-BC30-34E2E16EC713}" type="presParOf" srcId="{F8C9E5D0-72BF-4F55-837F-F76169F4EF48}" destId="{B7ADF47D-EF8B-483B-866C-C25ABD7321D8}" srcOrd="3" destOrd="0" presId="urn:microsoft.com/office/officeart/2005/8/layout/hProcess9"/>
    <dgm:cxn modelId="{B981F183-5630-4FDE-B193-F59C9388A41C}" type="presParOf" srcId="{F8C9E5D0-72BF-4F55-837F-F76169F4EF48}" destId="{CDA46906-49B8-4836-B986-1501CBB67FC6}" srcOrd="4" destOrd="0" presId="urn:microsoft.com/office/officeart/2005/8/layout/hProcess9"/>
    <dgm:cxn modelId="{6455D729-94BB-47D7-B5A9-C9C7FFCCFBE2}" type="presParOf" srcId="{F8C9E5D0-72BF-4F55-837F-F76169F4EF48}" destId="{0A0BA139-80ED-481D-8002-CBCAF8BCEDB0}" srcOrd="5" destOrd="0" presId="urn:microsoft.com/office/officeart/2005/8/layout/hProcess9"/>
    <dgm:cxn modelId="{D8599203-27B7-4A9C-BCAC-1BC2AD34D2EA}" type="presParOf" srcId="{F8C9E5D0-72BF-4F55-837F-F76169F4EF48}" destId="{5EA36EF9-22BD-435D-A216-F7794E6B67E6}" srcOrd="6" destOrd="0" presId="urn:microsoft.com/office/officeart/2005/8/layout/hProcess9"/>
    <dgm:cxn modelId="{296E3723-D9B8-47F9-8EFA-2B456ED5F68F}" type="presParOf" srcId="{F8C9E5D0-72BF-4F55-837F-F76169F4EF48}" destId="{9CAEF4E1-67E5-461C-92BC-A4E280E9D6F9}" srcOrd="7" destOrd="0" presId="urn:microsoft.com/office/officeart/2005/8/layout/hProcess9"/>
    <dgm:cxn modelId="{55BAAB97-77DB-4877-8EB8-9F7730D03C47}" type="presParOf" srcId="{F8C9E5D0-72BF-4F55-837F-F76169F4EF48}" destId="{51151485-761C-4DE4-AE88-4C233BC9B02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916B9-55DC-43EC-999D-4F2AF1441B4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9C9D0F52-03B4-4A85-B17D-8D1C70DFDD4E}">
      <dgm:prSet phldrT="[Text]" custT="1"/>
      <dgm:spPr>
        <a:solidFill>
          <a:srgbClr val="548235"/>
        </a:solidFill>
        <a:ln>
          <a:solidFill>
            <a:srgbClr val="548235"/>
          </a:solidFill>
        </a:ln>
      </dgm:spPr>
      <dgm:t>
        <a:bodyPr/>
        <a:lstStyle/>
        <a:p>
          <a:r>
            <a:rPr lang="en-US" sz="1800" dirty="0"/>
            <a:t>it expects to settle the liability in its normal operating cycle</a:t>
          </a:r>
          <a:endParaRPr lang="en-IN" sz="1800" dirty="0"/>
        </a:p>
      </dgm:t>
    </dgm:pt>
    <dgm:pt modelId="{9AEDC729-1628-45E3-8DA5-74AB5B6DC8A5}" type="parTrans" cxnId="{E9513EAD-E47C-4FBA-B65D-80001CCB00F4}">
      <dgm:prSet/>
      <dgm:spPr/>
      <dgm:t>
        <a:bodyPr/>
        <a:lstStyle/>
        <a:p>
          <a:endParaRPr lang="en-IN"/>
        </a:p>
      </dgm:t>
    </dgm:pt>
    <dgm:pt modelId="{B1DA3C06-7365-4E2E-9561-B290A0009D27}" type="sibTrans" cxnId="{E9513EAD-E47C-4FBA-B65D-80001CCB00F4}">
      <dgm:prSet/>
      <dgm:spPr/>
      <dgm:t>
        <a:bodyPr/>
        <a:lstStyle/>
        <a:p>
          <a:endParaRPr lang="en-IN"/>
        </a:p>
      </dgm:t>
    </dgm:pt>
    <dgm:pt modelId="{E0D765CB-5D14-4E8D-9960-DFF14CE4C8AE}">
      <dgm:prSet phldrT="[Text]" custT="1"/>
      <dgm:spPr>
        <a:solidFill>
          <a:srgbClr val="548235"/>
        </a:solidFill>
        <a:ln>
          <a:solidFill>
            <a:srgbClr val="548235"/>
          </a:solidFill>
        </a:ln>
      </dgm:spPr>
      <dgm:t>
        <a:bodyPr/>
        <a:lstStyle/>
        <a:p>
          <a:r>
            <a:rPr lang="en-US" sz="1800" dirty="0"/>
            <a:t>it holds the liability primarily for the purpose of trading; </a:t>
          </a:r>
          <a:endParaRPr lang="en-IN" sz="1800" dirty="0"/>
        </a:p>
      </dgm:t>
    </dgm:pt>
    <dgm:pt modelId="{586261D6-A333-4514-B20E-5CDB45FE9E2A}" type="parTrans" cxnId="{EB64DE99-1FDB-4E25-AE75-4DE8BA783EA7}">
      <dgm:prSet/>
      <dgm:spPr/>
      <dgm:t>
        <a:bodyPr/>
        <a:lstStyle/>
        <a:p>
          <a:endParaRPr lang="en-IN"/>
        </a:p>
      </dgm:t>
    </dgm:pt>
    <dgm:pt modelId="{12F795E6-941D-4B54-869D-4BB9A42DF963}" type="sibTrans" cxnId="{EB64DE99-1FDB-4E25-AE75-4DE8BA783EA7}">
      <dgm:prSet/>
      <dgm:spPr/>
      <dgm:t>
        <a:bodyPr/>
        <a:lstStyle/>
        <a:p>
          <a:endParaRPr lang="en-IN"/>
        </a:p>
      </dgm:t>
    </dgm:pt>
    <dgm:pt modelId="{DAB61AF2-27BC-48A6-9196-547B1D73619C}">
      <dgm:prSet phldrT="[Text]" custT="1"/>
      <dgm:spPr>
        <a:solidFill>
          <a:srgbClr val="548235"/>
        </a:solidFill>
        <a:ln>
          <a:solidFill>
            <a:srgbClr val="548235"/>
          </a:solidFill>
        </a:ln>
      </dgm:spPr>
      <dgm:t>
        <a:bodyPr/>
        <a:lstStyle/>
        <a:p>
          <a:r>
            <a:rPr lang="en-US" sz="1800" dirty="0"/>
            <a:t>the liability is due to be settled within twelve months after the reporting period; or </a:t>
          </a:r>
          <a:endParaRPr lang="en-IN" sz="1800" dirty="0"/>
        </a:p>
      </dgm:t>
    </dgm:pt>
    <dgm:pt modelId="{4A37B16F-79AB-4382-A389-A59EED56F365}" type="parTrans" cxnId="{8736BA6A-B704-4243-BF1B-58679A04E606}">
      <dgm:prSet/>
      <dgm:spPr/>
      <dgm:t>
        <a:bodyPr/>
        <a:lstStyle/>
        <a:p>
          <a:endParaRPr lang="en-IN"/>
        </a:p>
      </dgm:t>
    </dgm:pt>
    <dgm:pt modelId="{1E704E3B-E3BE-4B0D-8563-33763FAD0F3F}" type="sibTrans" cxnId="{8736BA6A-B704-4243-BF1B-58679A04E606}">
      <dgm:prSet/>
      <dgm:spPr/>
      <dgm:t>
        <a:bodyPr/>
        <a:lstStyle/>
        <a:p>
          <a:endParaRPr lang="en-IN"/>
        </a:p>
      </dgm:t>
    </dgm:pt>
    <dgm:pt modelId="{5158A190-2AA2-4D17-A8ED-FC7AE4292619}">
      <dgm:prSet phldrT="[Text]" custT="1"/>
      <dgm:spPr>
        <a:solidFill>
          <a:srgbClr val="548235"/>
        </a:solidFill>
        <a:ln>
          <a:solidFill>
            <a:srgbClr val="548235"/>
          </a:solidFill>
        </a:ln>
      </dgm:spPr>
      <dgm:t>
        <a:bodyPr/>
        <a:lstStyle/>
        <a:p>
          <a:r>
            <a:rPr lang="en-US" sz="1800" dirty="0"/>
            <a:t>no unconditional right to defer settlement of the liability for at least twelve months after the reporting period. </a:t>
          </a:r>
          <a:endParaRPr lang="en-IN" sz="1800" dirty="0"/>
        </a:p>
      </dgm:t>
    </dgm:pt>
    <dgm:pt modelId="{0A6566AC-F501-4F8B-B709-7C40FF8F5603}" type="parTrans" cxnId="{D35C833F-3752-4283-BC79-1B2C3D8EEF25}">
      <dgm:prSet/>
      <dgm:spPr/>
      <dgm:t>
        <a:bodyPr/>
        <a:lstStyle/>
        <a:p>
          <a:endParaRPr lang="en-IN"/>
        </a:p>
      </dgm:t>
    </dgm:pt>
    <dgm:pt modelId="{FA49D5D9-F95B-4636-ABAC-579FDEF1703A}" type="sibTrans" cxnId="{D35C833F-3752-4283-BC79-1B2C3D8EEF25}">
      <dgm:prSet/>
      <dgm:spPr/>
      <dgm:t>
        <a:bodyPr/>
        <a:lstStyle/>
        <a:p>
          <a:endParaRPr lang="en-IN"/>
        </a:p>
      </dgm:t>
    </dgm:pt>
    <dgm:pt modelId="{AD64C2FB-1D71-4234-8349-13D4F9532A2F}" type="pres">
      <dgm:prSet presAssocID="{CDC916B9-55DC-43EC-999D-4F2AF1441B49}" presName="linear" presStyleCnt="0">
        <dgm:presLayoutVars>
          <dgm:dir/>
          <dgm:animLvl val="lvl"/>
          <dgm:resizeHandles val="exact"/>
        </dgm:presLayoutVars>
      </dgm:prSet>
      <dgm:spPr/>
    </dgm:pt>
    <dgm:pt modelId="{CE3C3ACF-E55F-4531-9B4C-35CACC02D576}" type="pres">
      <dgm:prSet presAssocID="{9C9D0F52-03B4-4A85-B17D-8D1C70DFDD4E}" presName="parentLin" presStyleCnt="0"/>
      <dgm:spPr/>
    </dgm:pt>
    <dgm:pt modelId="{4AB0FBBF-7898-4085-9599-90275EA59257}" type="pres">
      <dgm:prSet presAssocID="{9C9D0F52-03B4-4A85-B17D-8D1C70DFDD4E}" presName="parentLeftMargin" presStyleLbl="node1" presStyleIdx="0" presStyleCnt="4"/>
      <dgm:spPr/>
    </dgm:pt>
    <dgm:pt modelId="{B63E975C-CDE5-4EB0-8AAD-404F4B59B5D6}" type="pres">
      <dgm:prSet presAssocID="{9C9D0F52-03B4-4A85-B17D-8D1C70DFDD4E}" presName="parentText" presStyleLbl="node1" presStyleIdx="0" presStyleCnt="4">
        <dgm:presLayoutVars>
          <dgm:chMax val="0"/>
          <dgm:bulletEnabled val="1"/>
        </dgm:presLayoutVars>
      </dgm:prSet>
      <dgm:spPr/>
    </dgm:pt>
    <dgm:pt modelId="{45B23105-FCC8-460E-B17E-0E8C03C7B891}" type="pres">
      <dgm:prSet presAssocID="{9C9D0F52-03B4-4A85-B17D-8D1C70DFDD4E}" presName="negativeSpace" presStyleCnt="0"/>
      <dgm:spPr/>
    </dgm:pt>
    <dgm:pt modelId="{4006E679-DC32-4B44-BD93-DC6D49237980}" type="pres">
      <dgm:prSet presAssocID="{9C9D0F52-03B4-4A85-B17D-8D1C70DFDD4E}" presName="childText" presStyleLbl="conFgAcc1" presStyleIdx="0" presStyleCnt="4">
        <dgm:presLayoutVars>
          <dgm:bulletEnabled val="1"/>
        </dgm:presLayoutVars>
      </dgm:prSet>
      <dgm:spPr>
        <a:ln>
          <a:solidFill>
            <a:srgbClr val="548235"/>
          </a:solidFill>
        </a:ln>
      </dgm:spPr>
    </dgm:pt>
    <dgm:pt modelId="{EB72E4F7-E012-4840-9941-6D8AEF391653}" type="pres">
      <dgm:prSet presAssocID="{B1DA3C06-7365-4E2E-9561-B290A0009D27}" presName="spaceBetweenRectangles" presStyleCnt="0"/>
      <dgm:spPr/>
    </dgm:pt>
    <dgm:pt modelId="{B1CEFC57-255F-40FB-887F-D47A2883DC57}" type="pres">
      <dgm:prSet presAssocID="{E0D765CB-5D14-4E8D-9960-DFF14CE4C8AE}" presName="parentLin" presStyleCnt="0"/>
      <dgm:spPr/>
    </dgm:pt>
    <dgm:pt modelId="{2EB3DE4F-F1E0-4EA7-B7CD-43E170540878}" type="pres">
      <dgm:prSet presAssocID="{E0D765CB-5D14-4E8D-9960-DFF14CE4C8AE}" presName="parentLeftMargin" presStyleLbl="node1" presStyleIdx="0" presStyleCnt="4"/>
      <dgm:spPr/>
    </dgm:pt>
    <dgm:pt modelId="{A0BFAFCE-B0BB-4638-82CD-F0DDD7B9FA1C}" type="pres">
      <dgm:prSet presAssocID="{E0D765CB-5D14-4E8D-9960-DFF14CE4C8AE}" presName="parentText" presStyleLbl="node1" presStyleIdx="1" presStyleCnt="4">
        <dgm:presLayoutVars>
          <dgm:chMax val="0"/>
          <dgm:bulletEnabled val="1"/>
        </dgm:presLayoutVars>
      </dgm:prSet>
      <dgm:spPr/>
    </dgm:pt>
    <dgm:pt modelId="{919F41D4-40AF-4319-8428-59AFEAC700B1}" type="pres">
      <dgm:prSet presAssocID="{E0D765CB-5D14-4E8D-9960-DFF14CE4C8AE}" presName="negativeSpace" presStyleCnt="0"/>
      <dgm:spPr/>
    </dgm:pt>
    <dgm:pt modelId="{1E081058-22A7-4541-BE4F-6A7010582BA1}" type="pres">
      <dgm:prSet presAssocID="{E0D765CB-5D14-4E8D-9960-DFF14CE4C8AE}" presName="childText" presStyleLbl="conFgAcc1" presStyleIdx="1" presStyleCnt="4">
        <dgm:presLayoutVars>
          <dgm:bulletEnabled val="1"/>
        </dgm:presLayoutVars>
      </dgm:prSet>
      <dgm:spPr>
        <a:ln>
          <a:solidFill>
            <a:srgbClr val="548235"/>
          </a:solidFill>
        </a:ln>
      </dgm:spPr>
    </dgm:pt>
    <dgm:pt modelId="{1FC5D153-2826-4CA1-82CB-567921EEE8E3}" type="pres">
      <dgm:prSet presAssocID="{12F795E6-941D-4B54-869D-4BB9A42DF963}" presName="spaceBetweenRectangles" presStyleCnt="0"/>
      <dgm:spPr/>
    </dgm:pt>
    <dgm:pt modelId="{FDEBDB9B-4CED-46A6-8068-209794554FF6}" type="pres">
      <dgm:prSet presAssocID="{DAB61AF2-27BC-48A6-9196-547B1D73619C}" presName="parentLin" presStyleCnt="0"/>
      <dgm:spPr/>
    </dgm:pt>
    <dgm:pt modelId="{71A25899-4C70-41D4-BBAC-7E973106BFE7}" type="pres">
      <dgm:prSet presAssocID="{DAB61AF2-27BC-48A6-9196-547B1D73619C}" presName="parentLeftMargin" presStyleLbl="node1" presStyleIdx="1" presStyleCnt="4"/>
      <dgm:spPr/>
    </dgm:pt>
    <dgm:pt modelId="{A14E23BB-E6CA-416D-809E-B913C05E2361}" type="pres">
      <dgm:prSet presAssocID="{DAB61AF2-27BC-48A6-9196-547B1D73619C}" presName="parentText" presStyleLbl="node1" presStyleIdx="2" presStyleCnt="4">
        <dgm:presLayoutVars>
          <dgm:chMax val="0"/>
          <dgm:bulletEnabled val="1"/>
        </dgm:presLayoutVars>
      </dgm:prSet>
      <dgm:spPr/>
    </dgm:pt>
    <dgm:pt modelId="{4FA11322-9A2D-42EF-844F-DB3DD4474737}" type="pres">
      <dgm:prSet presAssocID="{DAB61AF2-27BC-48A6-9196-547B1D73619C}" presName="negativeSpace" presStyleCnt="0"/>
      <dgm:spPr/>
    </dgm:pt>
    <dgm:pt modelId="{411C5257-67BA-46F0-8B38-AFA1B1178D29}" type="pres">
      <dgm:prSet presAssocID="{DAB61AF2-27BC-48A6-9196-547B1D73619C}" presName="childText" presStyleLbl="conFgAcc1" presStyleIdx="2" presStyleCnt="4">
        <dgm:presLayoutVars>
          <dgm:bulletEnabled val="1"/>
        </dgm:presLayoutVars>
      </dgm:prSet>
      <dgm:spPr>
        <a:ln>
          <a:solidFill>
            <a:srgbClr val="548235"/>
          </a:solidFill>
        </a:ln>
      </dgm:spPr>
    </dgm:pt>
    <dgm:pt modelId="{DC050EC6-9C81-4ABE-92C6-A7696B8E35CD}" type="pres">
      <dgm:prSet presAssocID="{1E704E3B-E3BE-4B0D-8563-33763FAD0F3F}" presName="spaceBetweenRectangles" presStyleCnt="0"/>
      <dgm:spPr/>
    </dgm:pt>
    <dgm:pt modelId="{A96A0A1C-FD17-41A3-B59C-45F97F9CFEFD}" type="pres">
      <dgm:prSet presAssocID="{5158A190-2AA2-4D17-A8ED-FC7AE4292619}" presName="parentLin" presStyleCnt="0"/>
      <dgm:spPr/>
    </dgm:pt>
    <dgm:pt modelId="{100D791C-E509-41EB-8773-FF22132ACC05}" type="pres">
      <dgm:prSet presAssocID="{5158A190-2AA2-4D17-A8ED-FC7AE4292619}" presName="parentLeftMargin" presStyleLbl="node1" presStyleIdx="2" presStyleCnt="4"/>
      <dgm:spPr/>
    </dgm:pt>
    <dgm:pt modelId="{CA5E1E96-3261-4EC3-8C6C-675732E8DD67}" type="pres">
      <dgm:prSet presAssocID="{5158A190-2AA2-4D17-A8ED-FC7AE4292619}" presName="parentText" presStyleLbl="node1" presStyleIdx="3" presStyleCnt="4">
        <dgm:presLayoutVars>
          <dgm:chMax val="0"/>
          <dgm:bulletEnabled val="1"/>
        </dgm:presLayoutVars>
      </dgm:prSet>
      <dgm:spPr/>
    </dgm:pt>
    <dgm:pt modelId="{26EBB76D-47AB-4B7C-A50E-F6409998FE65}" type="pres">
      <dgm:prSet presAssocID="{5158A190-2AA2-4D17-A8ED-FC7AE4292619}" presName="negativeSpace" presStyleCnt="0"/>
      <dgm:spPr/>
    </dgm:pt>
    <dgm:pt modelId="{98957D0F-786E-4580-9272-33E7BA995BC4}" type="pres">
      <dgm:prSet presAssocID="{5158A190-2AA2-4D17-A8ED-FC7AE4292619}" presName="childText" presStyleLbl="conFgAcc1" presStyleIdx="3" presStyleCnt="4">
        <dgm:presLayoutVars>
          <dgm:bulletEnabled val="1"/>
        </dgm:presLayoutVars>
      </dgm:prSet>
      <dgm:spPr>
        <a:ln>
          <a:solidFill>
            <a:srgbClr val="548235"/>
          </a:solidFill>
        </a:ln>
      </dgm:spPr>
    </dgm:pt>
  </dgm:ptLst>
  <dgm:cxnLst>
    <dgm:cxn modelId="{B9CE8E19-0A8B-49DC-92BE-7D2E4868F6FA}" type="presOf" srcId="{DAB61AF2-27BC-48A6-9196-547B1D73619C}" destId="{71A25899-4C70-41D4-BBAC-7E973106BFE7}" srcOrd="0" destOrd="0" presId="urn:microsoft.com/office/officeart/2005/8/layout/list1"/>
    <dgm:cxn modelId="{D35C833F-3752-4283-BC79-1B2C3D8EEF25}" srcId="{CDC916B9-55DC-43EC-999D-4F2AF1441B49}" destId="{5158A190-2AA2-4D17-A8ED-FC7AE4292619}" srcOrd="3" destOrd="0" parTransId="{0A6566AC-F501-4F8B-B709-7C40FF8F5603}" sibTransId="{FA49D5D9-F95B-4636-ABAC-579FDEF1703A}"/>
    <dgm:cxn modelId="{F0A03947-3B4D-471F-A0F0-6398E606EB02}" type="presOf" srcId="{9C9D0F52-03B4-4A85-B17D-8D1C70DFDD4E}" destId="{4AB0FBBF-7898-4085-9599-90275EA59257}" srcOrd="0" destOrd="0" presId="urn:microsoft.com/office/officeart/2005/8/layout/list1"/>
    <dgm:cxn modelId="{8736BA6A-B704-4243-BF1B-58679A04E606}" srcId="{CDC916B9-55DC-43EC-999D-4F2AF1441B49}" destId="{DAB61AF2-27BC-48A6-9196-547B1D73619C}" srcOrd="2" destOrd="0" parTransId="{4A37B16F-79AB-4382-A389-A59EED56F365}" sibTransId="{1E704E3B-E3BE-4B0D-8563-33763FAD0F3F}"/>
    <dgm:cxn modelId="{E2F2AC6B-17B0-48B0-AFDB-5845709665C8}" type="presOf" srcId="{5158A190-2AA2-4D17-A8ED-FC7AE4292619}" destId="{100D791C-E509-41EB-8773-FF22132ACC05}" srcOrd="0" destOrd="0" presId="urn:microsoft.com/office/officeart/2005/8/layout/list1"/>
    <dgm:cxn modelId="{33FF058D-7AA3-40FD-8934-42D9B29B5382}" type="presOf" srcId="{5158A190-2AA2-4D17-A8ED-FC7AE4292619}" destId="{CA5E1E96-3261-4EC3-8C6C-675732E8DD67}" srcOrd="1" destOrd="0" presId="urn:microsoft.com/office/officeart/2005/8/layout/list1"/>
    <dgm:cxn modelId="{FF3B4796-7406-44DA-9F9B-B87B585AB5A2}" type="presOf" srcId="{9C9D0F52-03B4-4A85-B17D-8D1C70DFDD4E}" destId="{B63E975C-CDE5-4EB0-8AAD-404F4B59B5D6}" srcOrd="1" destOrd="0" presId="urn:microsoft.com/office/officeart/2005/8/layout/list1"/>
    <dgm:cxn modelId="{EB64DE99-1FDB-4E25-AE75-4DE8BA783EA7}" srcId="{CDC916B9-55DC-43EC-999D-4F2AF1441B49}" destId="{E0D765CB-5D14-4E8D-9960-DFF14CE4C8AE}" srcOrd="1" destOrd="0" parTransId="{586261D6-A333-4514-B20E-5CDB45FE9E2A}" sibTransId="{12F795E6-941D-4B54-869D-4BB9A42DF963}"/>
    <dgm:cxn modelId="{72BFC19E-FD15-4F61-98D9-FE38E55B4A4A}" type="presOf" srcId="{DAB61AF2-27BC-48A6-9196-547B1D73619C}" destId="{A14E23BB-E6CA-416D-809E-B913C05E2361}" srcOrd="1" destOrd="0" presId="urn:microsoft.com/office/officeart/2005/8/layout/list1"/>
    <dgm:cxn modelId="{E9513EAD-E47C-4FBA-B65D-80001CCB00F4}" srcId="{CDC916B9-55DC-43EC-999D-4F2AF1441B49}" destId="{9C9D0F52-03B4-4A85-B17D-8D1C70DFDD4E}" srcOrd="0" destOrd="0" parTransId="{9AEDC729-1628-45E3-8DA5-74AB5B6DC8A5}" sibTransId="{B1DA3C06-7365-4E2E-9561-B290A0009D27}"/>
    <dgm:cxn modelId="{45FA44BB-992C-4143-8E87-5AEC6E02728E}" type="presOf" srcId="{E0D765CB-5D14-4E8D-9960-DFF14CE4C8AE}" destId="{A0BFAFCE-B0BB-4638-82CD-F0DDD7B9FA1C}" srcOrd="1" destOrd="0" presId="urn:microsoft.com/office/officeart/2005/8/layout/list1"/>
    <dgm:cxn modelId="{2231DFC3-27CE-4D63-9E9C-1A504F0653B9}" type="presOf" srcId="{E0D765CB-5D14-4E8D-9960-DFF14CE4C8AE}" destId="{2EB3DE4F-F1E0-4EA7-B7CD-43E170540878}" srcOrd="0" destOrd="0" presId="urn:microsoft.com/office/officeart/2005/8/layout/list1"/>
    <dgm:cxn modelId="{DB6F7DD7-639C-47C9-9FB5-0B15500F63DE}" type="presOf" srcId="{CDC916B9-55DC-43EC-999D-4F2AF1441B49}" destId="{AD64C2FB-1D71-4234-8349-13D4F9532A2F}" srcOrd="0" destOrd="0" presId="urn:microsoft.com/office/officeart/2005/8/layout/list1"/>
    <dgm:cxn modelId="{A092FDF9-8845-48E9-99C5-37A8B56CAAED}" type="presParOf" srcId="{AD64C2FB-1D71-4234-8349-13D4F9532A2F}" destId="{CE3C3ACF-E55F-4531-9B4C-35CACC02D576}" srcOrd="0" destOrd="0" presId="urn:microsoft.com/office/officeart/2005/8/layout/list1"/>
    <dgm:cxn modelId="{B5E00D98-C9FF-47B0-8F4D-85E1CEECB272}" type="presParOf" srcId="{CE3C3ACF-E55F-4531-9B4C-35CACC02D576}" destId="{4AB0FBBF-7898-4085-9599-90275EA59257}" srcOrd="0" destOrd="0" presId="urn:microsoft.com/office/officeart/2005/8/layout/list1"/>
    <dgm:cxn modelId="{FFF786C6-EE24-42BC-A295-554EA9B84C88}" type="presParOf" srcId="{CE3C3ACF-E55F-4531-9B4C-35CACC02D576}" destId="{B63E975C-CDE5-4EB0-8AAD-404F4B59B5D6}" srcOrd="1" destOrd="0" presId="urn:microsoft.com/office/officeart/2005/8/layout/list1"/>
    <dgm:cxn modelId="{2B28352F-6828-4888-B95F-22916C6B2949}" type="presParOf" srcId="{AD64C2FB-1D71-4234-8349-13D4F9532A2F}" destId="{45B23105-FCC8-460E-B17E-0E8C03C7B891}" srcOrd="1" destOrd="0" presId="urn:microsoft.com/office/officeart/2005/8/layout/list1"/>
    <dgm:cxn modelId="{96501F01-9647-45F5-9998-EBE4021BAEE8}" type="presParOf" srcId="{AD64C2FB-1D71-4234-8349-13D4F9532A2F}" destId="{4006E679-DC32-4B44-BD93-DC6D49237980}" srcOrd="2" destOrd="0" presId="urn:microsoft.com/office/officeart/2005/8/layout/list1"/>
    <dgm:cxn modelId="{DA86EE27-20D1-44B5-B663-6EF931638DD9}" type="presParOf" srcId="{AD64C2FB-1D71-4234-8349-13D4F9532A2F}" destId="{EB72E4F7-E012-4840-9941-6D8AEF391653}" srcOrd="3" destOrd="0" presId="urn:microsoft.com/office/officeart/2005/8/layout/list1"/>
    <dgm:cxn modelId="{406ECBA2-A1F2-4178-A6CE-D0E1A4D81296}" type="presParOf" srcId="{AD64C2FB-1D71-4234-8349-13D4F9532A2F}" destId="{B1CEFC57-255F-40FB-887F-D47A2883DC57}" srcOrd="4" destOrd="0" presId="urn:microsoft.com/office/officeart/2005/8/layout/list1"/>
    <dgm:cxn modelId="{64D2DF4F-6038-4E74-9374-1BD22E075442}" type="presParOf" srcId="{B1CEFC57-255F-40FB-887F-D47A2883DC57}" destId="{2EB3DE4F-F1E0-4EA7-B7CD-43E170540878}" srcOrd="0" destOrd="0" presId="urn:microsoft.com/office/officeart/2005/8/layout/list1"/>
    <dgm:cxn modelId="{88B90561-A986-4D5A-85B4-0FEF66F486DC}" type="presParOf" srcId="{B1CEFC57-255F-40FB-887F-D47A2883DC57}" destId="{A0BFAFCE-B0BB-4638-82CD-F0DDD7B9FA1C}" srcOrd="1" destOrd="0" presId="urn:microsoft.com/office/officeart/2005/8/layout/list1"/>
    <dgm:cxn modelId="{8618D9E1-EB6F-45FA-B7AF-4E690156A0CD}" type="presParOf" srcId="{AD64C2FB-1D71-4234-8349-13D4F9532A2F}" destId="{919F41D4-40AF-4319-8428-59AFEAC700B1}" srcOrd="5" destOrd="0" presId="urn:microsoft.com/office/officeart/2005/8/layout/list1"/>
    <dgm:cxn modelId="{98741D3F-955B-4114-809A-7F1AE7EA22F5}" type="presParOf" srcId="{AD64C2FB-1D71-4234-8349-13D4F9532A2F}" destId="{1E081058-22A7-4541-BE4F-6A7010582BA1}" srcOrd="6" destOrd="0" presId="urn:microsoft.com/office/officeart/2005/8/layout/list1"/>
    <dgm:cxn modelId="{F3F43DCD-5EA3-4403-A28F-C25054AEB564}" type="presParOf" srcId="{AD64C2FB-1D71-4234-8349-13D4F9532A2F}" destId="{1FC5D153-2826-4CA1-82CB-567921EEE8E3}" srcOrd="7" destOrd="0" presId="urn:microsoft.com/office/officeart/2005/8/layout/list1"/>
    <dgm:cxn modelId="{3094312E-4149-451D-87AE-BC43D3F5DE29}" type="presParOf" srcId="{AD64C2FB-1D71-4234-8349-13D4F9532A2F}" destId="{FDEBDB9B-4CED-46A6-8068-209794554FF6}" srcOrd="8" destOrd="0" presId="urn:microsoft.com/office/officeart/2005/8/layout/list1"/>
    <dgm:cxn modelId="{BC2E69AB-C533-48D8-8FCC-D1FF17308F56}" type="presParOf" srcId="{FDEBDB9B-4CED-46A6-8068-209794554FF6}" destId="{71A25899-4C70-41D4-BBAC-7E973106BFE7}" srcOrd="0" destOrd="0" presId="urn:microsoft.com/office/officeart/2005/8/layout/list1"/>
    <dgm:cxn modelId="{1C909B31-3228-401C-B396-3A51CFE3AEA5}" type="presParOf" srcId="{FDEBDB9B-4CED-46A6-8068-209794554FF6}" destId="{A14E23BB-E6CA-416D-809E-B913C05E2361}" srcOrd="1" destOrd="0" presId="urn:microsoft.com/office/officeart/2005/8/layout/list1"/>
    <dgm:cxn modelId="{956CF27E-9369-4AF4-999C-DD18CDACEDFA}" type="presParOf" srcId="{AD64C2FB-1D71-4234-8349-13D4F9532A2F}" destId="{4FA11322-9A2D-42EF-844F-DB3DD4474737}" srcOrd="9" destOrd="0" presId="urn:microsoft.com/office/officeart/2005/8/layout/list1"/>
    <dgm:cxn modelId="{0CB0A9A7-CA39-4164-A734-23ECD9F74004}" type="presParOf" srcId="{AD64C2FB-1D71-4234-8349-13D4F9532A2F}" destId="{411C5257-67BA-46F0-8B38-AFA1B1178D29}" srcOrd="10" destOrd="0" presId="urn:microsoft.com/office/officeart/2005/8/layout/list1"/>
    <dgm:cxn modelId="{50660FD7-E1B5-4CCC-87BD-7DF001D414BF}" type="presParOf" srcId="{AD64C2FB-1D71-4234-8349-13D4F9532A2F}" destId="{DC050EC6-9C81-4ABE-92C6-A7696B8E35CD}" srcOrd="11" destOrd="0" presId="urn:microsoft.com/office/officeart/2005/8/layout/list1"/>
    <dgm:cxn modelId="{A9B424BF-2044-454F-96BC-20DCEF1B9684}" type="presParOf" srcId="{AD64C2FB-1D71-4234-8349-13D4F9532A2F}" destId="{A96A0A1C-FD17-41A3-B59C-45F97F9CFEFD}" srcOrd="12" destOrd="0" presId="urn:microsoft.com/office/officeart/2005/8/layout/list1"/>
    <dgm:cxn modelId="{193E877C-6825-40CE-BF9B-BE1F2457B7EA}" type="presParOf" srcId="{A96A0A1C-FD17-41A3-B59C-45F97F9CFEFD}" destId="{100D791C-E509-41EB-8773-FF22132ACC05}" srcOrd="0" destOrd="0" presId="urn:microsoft.com/office/officeart/2005/8/layout/list1"/>
    <dgm:cxn modelId="{D9336214-281A-4DA4-8C84-B66A277273D5}" type="presParOf" srcId="{A96A0A1C-FD17-41A3-B59C-45F97F9CFEFD}" destId="{CA5E1E96-3261-4EC3-8C6C-675732E8DD67}" srcOrd="1" destOrd="0" presId="urn:microsoft.com/office/officeart/2005/8/layout/list1"/>
    <dgm:cxn modelId="{DF89DCF2-26DB-40FA-9085-07A1349C6591}" type="presParOf" srcId="{AD64C2FB-1D71-4234-8349-13D4F9532A2F}" destId="{26EBB76D-47AB-4B7C-A50E-F6409998FE65}" srcOrd="13" destOrd="0" presId="urn:microsoft.com/office/officeart/2005/8/layout/list1"/>
    <dgm:cxn modelId="{47EC4954-C60E-4599-9B5D-318BAF0BE724}" type="presParOf" srcId="{AD64C2FB-1D71-4234-8349-13D4F9532A2F}" destId="{98957D0F-786E-4580-9272-33E7BA995BC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B2C08C-FE95-4C20-87D7-2F9B6B4C35E3}" type="doc">
      <dgm:prSet loTypeId="urn:microsoft.com/office/officeart/2005/8/layout/vList6" loCatId="list" qsTypeId="urn:microsoft.com/office/officeart/2005/8/quickstyle/simple1" qsCatId="simple" csTypeId="urn:microsoft.com/office/officeart/2005/8/colors/accent6_2" csCatId="accent6" phldr="1"/>
      <dgm:spPr/>
      <dgm:t>
        <a:bodyPr/>
        <a:lstStyle/>
        <a:p>
          <a:endParaRPr lang="en-IN"/>
        </a:p>
      </dgm:t>
    </dgm:pt>
    <dgm:pt modelId="{0A5F2A75-3B7B-4FEB-A8E8-2D8BCFF8F1D0}">
      <dgm:prSet phldrT="[Text]"/>
      <dgm:spPr/>
      <dgm:t>
        <a:bodyPr/>
        <a:lstStyle/>
        <a:p>
          <a:r>
            <a:rPr lang="en-US" b="0" i="0" dirty="0"/>
            <a:t>Financial Asset</a:t>
          </a:r>
          <a:endParaRPr lang="en-IN" dirty="0"/>
        </a:p>
      </dgm:t>
    </dgm:pt>
    <dgm:pt modelId="{46CCEEA7-7697-4672-8BD5-7B57E0850F64}" type="parTrans" cxnId="{6FDC4799-9613-4290-8341-F7EF6B3F0867}">
      <dgm:prSet/>
      <dgm:spPr/>
      <dgm:t>
        <a:bodyPr/>
        <a:lstStyle/>
        <a:p>
          <a:endParaRPr lang="en-IN"/>
        </a:p>
      </dgm:t>
    </dgm:pt>
    <dgm:pt modelId="{C12AD9D7-F3A1-4492-8FBE-31EAAFF1EB42}" type="sibTrans" cxnId="{6FDC4799-9613-4290-8341-F7EF6B3F0867}">
      <dgm:prSet/>
      <dgm:spPr/>
      <dgm:t>
        <a:bodyPr/>
        <a:lstStyle/>
        <a:p>
          <a:endParaRPr lang="en-IN"/>
        </a:p>
      </dgm:t>
    </dgm:pt>
    <dgm:pt modelId="{969373C7-8C56-458B-A065-5D526E23DF8A}">
      <dgm:prSet phldrT="[Text]"/>
      <dgm:spPr/>
      <dgm:t>
        <a:bodyPr/>
        <a:lstStyle/>
        <a:p>
          <a:r>
            <a:rPr lang="en-US" b="0" i="0"/>
            <a:t>Cash </a:t>
          </a:r>
          <a:endParaRPr lang="en-IN" dirty="0"/>
        </a:p>
      </dgm:t>
    </dgm:pt>
    <dgm:pt modelId="{9518E34A-3292-4446-B8A2-EB9A7CC3C038}" type="parTrans" cxnId="{75CD00DE-E436-4BD9-8F4F-1FB7BA369774}">
      <dgm:prSet/>
      <dgm:spPr/>
      <dgm:t>
        <a:bodyPr/>
        <a:lstStyle/>
        <a:p>
          <a:endParaRPr lang="en-IN"/>
        </a:p>
      </dgm:t>
    </dgm:pt>
    <dgm:pt modelId="{C3B152A3-B363-4D5C-B6BA-2CA870DC19FC}" type="sibTrans" cxnId="{75CD00DE-E436-4BD9-8F4F-1FB7BA369774}">
      <dgm:prSet/>
      <dgm:spPr/>
      <dgm:t>
        <a:bodyPr/>
        <a:lstStyle/>
        <a:p>
          <a:endParaRPr lang="en-IN"/>
        </a:p>
      </dgm:t>
    </dgm:pt>
    <dgm:pt modelId="{00383FEA-C45E-476B-AEE0-DEE2E4E55B87}">
      <dgm:prSet phldrT="[Text]"/>
      <dgm:spPr/>
      <dgm:t>
        <a:bodyPr/>
        <a:lstStyle/>
        <a:p>
          <a:r>
            <a:rPr lang="en-US" b="0" i="0" dirty="0"/>
            <a:t>Financial Liability</a:t>
          </a:r>
          <a:endParaRPr lang="en-IN" dirty="0"/>
        </a:p>
      </dgm:t>
    </dgm:pt>
    <dgm:pt modelId="{EF56900D-E186-487E-8750-67068CD1B948}" type="parTrans" cxnId="{B379A166-9A4E-4A95-9187-F932DD19FF88}">
      <dgm:prSet/>
      <dgm:spPr/>
      <dgm:t>
        <a:bodyPr/>
        <a:lstStyle/>
        <a:p>
          <a:endParaRPr lang="en-IN"/>
        </a:p>
      </dgm:t>
    </dgm:pt>
    <dgm:pt modelId="{552DF403-D6E0-49CF-B1B2-B068C1564F82}" type="sibTrans" cxnId="{B379A166-9A4E-4A95-9187-F932DD19FF88}">
      <dgm:prSet/>
      <dgm:spPr/>
      <dgm:t>
        <a:bodyPr/>
        <a:lstStyle/>
        <a:p>
          <a:endParaRPr lang="en-IN"/>
        </a:p>
      </dgm:t>
    </dgm:pt>
    <dgm:pt modelId="{9BC51D50-BAA8-481C-A552-40F88F538618}">
      <dgm:prSet phldrT="[Text]"/>
      <dgm:spPr/>
      <dgm:t>
        <a:bodyPr/>
        <a:lstStyle/>
        <a:p>
          <a:r>
            <a:rPr lang="en-IN" b="0" i="0" dirty="0"/>
            <a:t>Contractual obligation to deliver-</a:t>
          </a:r>
          <a:endParaRPr lang="en-IN" dirty="0"/>
        </a:p>
      </dgm:t>
    </dgm:pt>
    <dgm:pt modelId="{8FFE6471-2CC5-4768-9879-3290570DD029}" type="parTrans" cxnId="{34117526-A688-42F8-8918-7BBBCB2B4C9E}">
      <dgm:prSet/>
      <dgm:spPr/>
      <dgm:t>
        <a:bodyPr/>
        <a:lstStyle/>
        <a:p>
          <a:endParaRPr lang="en-IN"/>
        </a:p>
      </dgm:t>
    </dgm:pt>
    <dgm:pt modelId="{2DB1999B-89D3-4AD0-97BE-575D903B946A}" type="sibTrans" cxnId="{34117526-A688-42F8-8918-7BBBCB2B4C9E}">
      <dgm:prSet/>
      <dgm:spPr/>
      <dgm:t>
        <a:bodyPr/>
        <a:lstStyle/>
        <a:p>
          <a:endParaRPr lang="en-IN"/>
        </a:p>
      </dgm:t>
    </dgm:pt>
    <dgm:pt modelId="{FB29EBBA-B93F-4DB7-A3ED-3188493679C4}">
      <dgm:prSet phldrT="[Text]"/>
      <dgm:spPr/>
      <dgm:t>
        <a:bodyPr/>
        <a:lstStyle/>
        <a:p>
          <a:r>
            <a:rPr lang="en-US" b="0" i="0" dirty="0"/>
            <a:t>Equity instrument of another entity</a:t>
          </a:r>
          <a:endParaRPr lang="en-IN" dirty="0"/>
        </a:p>
      </dgm:t>
    </dgm:pt>
    <dgm:pt modelId="{0FE207BA-6EAC-4623-9C2A-F74C35F5AA24}" type="parTrans" cxnId="{092ED2A0-B525-4716-8F04-C6F4649A96C1}">
      <dgm:prSet/>
      <dgm:spPr/>
      <dgm:t>
        <a:bodyPr/>
        <a:lstStyle/>
        <a:p>
          <a:endParaRPr lang="en-IN"/>
        </a:p>
      </dgm:t>
    </dgm:pt>
    <dgm:pt modelId="{2F693CF9-F850-4C1A-AE74-BDA75FB0C96C}" type="sibTrans" cxnId="{092ED2A0-B525-4716-8F04-C6F4649A96C1}">
      <dgm:prSet/>
      <dgm:spPr/>
      <dgm:t>
        <a:bodyPr/>
        <a:lstStyle/>
        <a:p>
          <a:endParaRPr lang="en-IN"/>
        </a:p>
      </dgm:t>
    </dgm:pt>
    <dgm:pt modelId="{3EDEF01F-A999-4381-9017-496C01683EC6}">
      <dgm:prSet phldrT="[Text]"/>
      <dgm:spPr/>
      <dgm:t>
        <a:bodyPr/>
        <a:lstStyle/>
        <a:p>
          <a:r>
            <a:rPr lang="en-US" b="0" i="0"/>
            <a:t>Contractual right to receive cash, another financial asset from another entity</a:t>
          </a:r>
          <a:endParaRPr lang="en-IN" dirty="0"/>
        </a:p>
      </dgm:t>
    </dgm:pt>
    <dgm:pt modelId="{C84F570C-7ADA-49A4-9BC4-C1F8BE4DE34E}" type="parTrans" cxnId="{7A1C8BAD-BA40-444B-A8E4-A92A513FCDD2}">
      <dgm:prSet/>
      <dgm:spPr/>
      <dgm:t>
        <a:bodyPr/>
        <a:lstStyle/>
        <a:p>
          <a:endParaRPr lang="en-IN"/>
        </a:p>
      </dgm:t>
    </dgm:pt>
    <dgm:pt modelId="{0D2704EE-B5D3-4257-8006-379F836A710F}" type="sibTrans" cxnId="{7A1C8BAD-BA40-444B-A8E4-A92A513FCDD2}">
      <dgm:prSet/>
      <dgm:spPr/>
      <dgm:t>
        <a:bodyPr/>
        <a:lstStyle/>
        <a:p>
          <a:endParaRPr lang="en-IN"/>
        </a:p>
      </dgm:t>
    </dgm:pt>
    <dgm:pt modelId="{3E549FE9-A5B8-4E00-9BF4-B6C4D361A350}">
      <dgm:prSet phldrT="[Text]"/>
      <dgm:spPr/>
      <dgm:t>
        <a:bodyPr/>
        <a:lstStyle/>
        <a:p>
          <a:r>
            <a:rPr lang="en-US" b="0" i="0" dirty="0"/>
            <a:t>Cash &amp; Another financials asset</a:t>
          </a:r>
          <a:endParaRPr lang="en-IN" dirty="0"/>
        </a:p>
      </dgm:t>
    </dgm:pt>
    <dgm:pt modelId="{70FD1417-2998-4132-A460-5181715DF1C3}" type="parTrans" cxnId="{552C45E8-0675-4FC4-A8BA-2A56FAD5E582}">
      <dgm:prSet/>
      <dgm:spPr/>
      <dgm:t>
        <a:bodyPr/>
        <a:lstStyle/>
        <a:p>
          <a:endParaRPr lang="en-IN"/>
        </a:p>
      </dgm:t>
    </dgm:pt>
    <dgm:pt modelId="{88D541FE-C681-4695-8130-47AC930F126B}" type="sibTrans" cxnId="{552C45E8-0675-4FC4-A8BA-2A56FAD5E582}">
      <dgm:prSet/>
      <dgm:spPr/>
      <dgm:t>
        <a:bodyPr/>
        <a:lstStyle/>
        <a:p>
          <a:endParaRPr lang="en-IN"/>
        </a:p>
      </dgm:t>
    </dgm:pt>
    <dgm:pt modelId="{0805E6A6-4122-4A6B-B114-94E9A4D5DCF8}">
      <dgm:prSet phldrT="[Text]"/>
      <dgm:spPr/>
      <dgm:t>
        <a:bodyPr/>
        <a:lstStyle/>
        <a:p>
          <a:r>
            <a:rPr lang="en-US" b="0" i="0"/>
            <a:t>Contract that will or may be settled in the entity's own equity instruments</a:t>
          </a:r>
          <a:endParaRPr lang="en-IN" dirty="0"/>
        </a:p>
      </dgm:t>
    </dgm:pt>
    <dgm:pt modelId="{CFD16836-AA92-41A5-8B41-C79BE827733F}" type="parTrans" cxnId="{A4A9F131-EC9E-4A11-B44C-890E64097FA3}">
      <dgm:prSet/>
      <dgm:spPr/>
      <dgm:t>
        <a:bodyPr/>
        <a:lstStyle/>
        <a:p>
          <a:endParaRPr lang="en-IN"/>
        </a:p>
      </dgm:t>
    </dgm:pt>
    <dgm:pt modelId="{568490FE-C185-490D-A794-9E83DF0A5F70}" type="sibTrans" cxnId="{A4A9F131-EC9E-4A11-B44C-890E64097FA3}">
      <dgm:prSet/>
      <dgm:spPr/>
      <dgm:t>
        <a:bodyPr/>
        <a:lstStyle/>
        <a:p>
          <a:endParaRPr lang="en-IN"/>
        </a:p>
      </dgm:t>
    </dgm:pt>
    <dgm:pt modelId="{A72F7DF2-CE51-419F-BB5D-9A937123B3BB}" type="pres">
      <dgm:prSet presAssocID="{F4B2C08C-FE95-4C20-87D7-2F9B6B4C35E3}" presName="Name0" presStyleCnt="0">
        <dgm:presLayoutVars>
          <dgm:dir/>
          <dgm:animLvl val="lvl"/>
          <dgm:resizeHandles/>
        </dgm:presLayoutVars>
      </dgm:prSet>
      <dgm:spPr/>
    </dgm:pt>
    <dgm:pt modelId="{AAFCF446-5865-4DEA-A64B-001C1B8DF723}" type="pres">
      <dgm:prSet presAssocID="{0A5F2A75-3B7B-4FEB-A8E8-2D8BCFF8F1D0}" presName="linNode" presStyleCnt="0"/>
      <dgm:spPr/>
    </dgm:pt>
    <dgm:pt modelId="{C06539B4-83BB-4E40-A3BA-A51192CE9026}" type="pres">
      <dgm:prSet presAssocID="{0A5F2A75-3B7B-4FEB-A8E8-2D8BCFF8F1D0}" presName="parentShp" presStyleLbl="node1" presStyleIdx="0" presStyleCnt="2" custLinFactNeighborX="-9964" custLinFactNeighborY="1839">
        <dgm:presLayoutVars>
          <dgm:bulletEnabled val="1"/>
        </dgm:presLayoutVars>
      </dgm:prSet>
      <dgm:spPr/>
    </dgm:pt>
    <dgm:pt modelId="{D37A1E20-DD4C-46D5-AA9C-4D3BF62DE285}" type="pres">
      <dgm:prSet presAssocID="{0A5F2A75-3B7B-4FEB-A8E8-2D8BCFF8F1D0}" presName="childShp" presStyleLbl="bgAccFollowNode1" presStyleIdx="0" presStyleCnt="2">
        <dgm:presLayoutVars>
          <dgm:bulletEnabled val="1"/>
        </dgm:presLayoutVars>
      </dgm:prSet>
      <dgm:spPr/>
    </dgm:pt>
    <dgm:pt modelId="{99312246-F18C-4636-9614-A1944342591B}" type="pres">
      <dgm:prSet presAssocID="{C12AD9D7-F3A1-4492-8FBE-31EAAFF1EB42}" presName="spacing" presStyleCnt="0"/>
      <dgm:spPr/>
    </dgm:pt>
    <dgm:pt modelId="{3121064F-C6CD-4344-99EE-AE1D88018950}" type="pres">
      <dgm:prSet presAssocID="{00383FEA-C45E-476B-AEE0-DEE2E4E55B87}" presName="linNode" presStyleCnt="0"/>
      <dgm:spPr/>
    </dgm:pt>
    <dgm:pt modelId="{389863CA-3E30-4328-A3A6-85F082D484B8}" type="pres">
      <dgm:prSet presAssocID="{00383FEA-C45E-476B-AEE0-DEE2E4E55B87}" presName="parentShp" presStyleLbl="node1" presStyleIdx="1" presStyleCnt="2" custLinFactNeighborX="-7548" custLinFactNeighborY="26">
        <dgm:presLayoutVars>
          <dgm:bulletEnabled val="1"/>
        </dgm:presLayoutVars>
      </dgm:prSet>
      <dgm:spPr/>
    </dgm:pt>
    <dgm:pt modelId="{4BCD5499-BA80-4CA1-96E9-CEB3A7DEB725}" type="pres">
      <dgm:prSet presAssocID="{00383FEA-C45E-476B-AEE0-DEE2E4E55B87}" presName="childShp" presStyleLbl="bgAccFollowNode1" presStyleIdx="1" presStyleCnt="2">
        <dgm:presLayoutVars>
          <dgm:bulletEnabled val="1"/>
        </dgm:presLayoutVars>
      </dgm:prSet>
      <dgm:spPr/>
    </dgm:pt>
  </dgm:ptLst>
  <dgm:cxnLst>
    <dgm:cxn modelId="{62D8BB20-8927-4A0A-9F4C-0750C234538C}" type="presOf" srcId="{0A5F2A75-3B7B-4FEB-A8E8-2D8BCFF8F1D0}" destId="{C06539B4-83BB-4E40-A3BA-A51192CE9026}" srcOrd="0" destOrd="0" presId="urn:microsoft.com/office/officeart/2005/8/layout/vList6"/>
    <dgm:cxn modelId="{34117526-A688-42F8-8918-7BBBCB2B4C9E}" srcId="{00383FEA-C45E-476B-AEE0-DEE2E4E55B87}" destId="{9BC51D50-BAA8-481C-A552-40F88F538618}" srcOrd="0" destOrd="0" parTransId="{8FFE6471-2CC5-4768-9879-3290570DD029}" sibTransId="{2DB1999B-89D3-4AD0-97BE-575D903B946A}"/>
    <dgm:cxn modelId="{A4A9F131-EC9E-4A11-B44C-890E64097FA3}" srcId="{00383FEA-C45E-476B-AEE0-DEE2E4E55B87}" destId="{0805E6A6-4122-4A6B-B114-94E9A4D5DCF8}" srcOrd="2" destOrd="0" parTransId="{CFD16836-AA92-41A5-8B41-C79BE827733F}" sibTransId="{568490FE-C185-490D-A794-9E83DF0A5F70}"/>
    <dgm:cxn modelId="{AF7BA637-9F9E-408C-A276-6C02E5AD2911}" type="presOf" srcId="{9BC51D50-BAA8-481C-A552-40F88F538618}" destId="{4BCD5499-BA80-4CA1-96E9-CEB3A7DEB725}" srcOrd="0" destOrd="0" presId="urn:microsoft.com/office/officeart/2005/8/layout/vList6"/>
    <dgm:cxn modelId="{A799EA65-0872-4F9B-8746-ECF54E931E2F}" type="presOf" srcId="{969373C7-8C56-458B-A065-5D526E23DF8A}" destId="{D37A1E20-DD4C-46D5-AA9C-4D3BF62DE285}" srcOrd="0" destOrd="0" presId="urn:microsoft.com/office/officeart/2005/8/layout/vList6"/>
    <dgm:cxn modelId="{B379A166-9A4E-4A95-9187-F932DD19FF88}" srcId="{F4B2C08C-FE95-4C20-87D7-2F9B6B4C35E3}" destId="{00383FEA-C45E-476B-AEE0-DEE2E4E55B87}" srcOrd="1" destOrd="0" parTransId="{EF56900D-E186-487E-8750-67068CD1B948}" sibTransId="{552DF403-D6E0-49CF-B1B2-B068C1564F82}"/>
    <dgm:cxn modelId="{B7557771-6647-4342-9880-01A01811A5DB}" type="presOf" srcId="{00383FEA-C45E-476B-AEE0-DEE2E4E55B87}" destId="{389863CA-3E30-4328-A3A6-85F082D484B8}" srcOrd="0" destOrd="0" presId="urn:microsoft.com/office/officeart/2005/8/layout/vList6"/>
    <dgm:cxn modelId="{D8206675-AABB-44C7-9FFA-A8592ADB529C}" type="presOf" srcId="{FB29EBBA-B93F-4DB7-A3ED-3188493679C4}" destId="{D37A1E20-DD4C-46D5-AA9C-4D3BF62DE285}" srcOrd="0" destOrd="1" presId="urn:microsoft.com/office/officeart/2005/8/layout/vList6"/>
    <dgm:cxn modelId="{A7294F88-0A89-4D53-938D-9FE7BD1410AF}" type="presOf" srcId="{3EDEF01F-A999-4381-9017-496C01683EC6}" destId="{D37A1E20-DD4C-46D5-AA9C-4D3BF62DE285}" srcOrd="0" destOrd="2" presId="urn:microsoft.com/office/officeart/2005/8/layout/vList6"/>
    <dgm:cxn modelId="{23C0E68A-8D43-4FE2-AF4B-AF149F5C0F07}" type="presOf" srcId="{0805E6A6-4122-4A6B-B114-94E9A4D5DCF8}" destId="{4BCD5499-BA80-4CA1-96E9-CEB3A7DEB725}" srcOrd="0" destOrd="2" presId="urn:microsoft.com/office/officeart/2005/8/layout/vList6"/>
    <dgm:cxn modelId="{1F83DF8E-0464-4C4D-873F-173D0BB3A8C4}" type="presOf" srcId="{3E549FE9-A5B8-4E00-9BF4-B6C4D361A350}" destId="{4BCD5499-BA80-4CA1-96E9-CEB3A7DEB725}" srcOrd="0" destOrd="1" presId="urn:microsoft.com/office/officeart/2005/8/layout/vList6"/>
    <dgm:cxn modelId="{6FDC4799-9613-4290-8341-F7EF6B3F0867}" srcId="{F4B2C08C-FE95-4C20-87D7-2F9B6B4C35E3}" destId="{0A5F2A75-3B7B-4FEB-A8E8-2D8BCFF8F1D0}" srcOrd="0" destOrd="0" parTransId="{46CCEEA7-7697-4672-8BD5-7B57E0850F64}" sibTransId="{C12AD9D7-F3A1-4492-8FBE-31EAAFF1EB42}"/>
    <dgm:cxn modelId="{092ED2A0-B525-4716-8F04-C6F4649A96C1}" srcId="{0A5F2A75-3B7B-4FEB-A8E8-2D8BCFF8F1D0}" destId="{FB29EBBA-B93F-4DB7-A3ED-3188493679C4}" srcOrd="1" destOrd="0" parTransId="{0FE207BA-6EAC-4623-9C2A-F74C35F5AA24}" sibTransId="{2F693CF9-F850-4C1A-AE74-BDA75FB0C96C}"/>
    <dgm:cxn modelId="{7A1C8BAD-BA40-444B-A8E4-A92A513FCDD2}" srcId="{0A5F2A75-3B7B-4FEB-A8E8-2D8BCFF8F1D0}" destId="{3EDEF01F-A999-4381-9017-496C01683EC6}" srcOrd="2" destOrd="0" parTransId="{C84F570C-7ADA-49A4-9BC4-C1F8BE4DE34E}" sibTransId="{0D2704EE-B5D3-4257-8006-379F836A710F}"/>
    <dgm:cxn modelId="{F383EFC6-6D20-42C0-BD9A-F8D05FA3A19C}" type="presOf" srcId="{F4B2C08C-FE95-4C20-87D7-2F9B6B4C35E3}" destId="{A72F7DF2-CE51-419F-BB5D-9A937123B3BB}" srcOrd="0" destOrd="0" presId="urn:microsoft.com/office/officeart/2005/8/layout/vList6"/>
    <dgm:cxn modelId="{75CD00DE-E436-4BD9-8F4F-1FB7BA369774}" srcId="{0A5F2A75-3B7B-4FEB-A8E8-2D8BCFF8F1D0}" destId="{969373C7-8C56-458B-A065-5D526E23DF8A}" srcOrd="0" destOrd="0" parTransId="{9518E34A-3292-4446-B8A2-EB9A7CC3C038}" sibTransId="{C3B152A3-B363-4D5C-B6BA-2CA870DC19FC}"/>
    <dgm:cxn modelId="{552C45E8-0675-4FC4-A8BA-2A56FAD5E582}" srcId="{00383FEA-C45E-476B-AEE0-DEE2E4E55B87}" destId="{3E549FE9-A5B8-4E00-9BF4-B6C4D361A350}" srcOrd="1" destOrd="0" parTransId="{70FD1417-2998-4132-A460-5181715DF1C3}" sibTransId="{88D541FE-C681-4695-8130-47AC930F126B}"/>
    <dgm:cxn modelId="{41161DDF-6143-4D2B-AE5C-ECFD92C9B34D}" type="presParOf" srcId="{A72F7DF2-CE51-419F-BB5D-9A937123B3BB}" destId="{AAFCF446-5865-4DEA-A64B-001C1B8DF723}" srcOrd="0" destOrd="0" presId="urn:microsoft.com/office/officeart/2005/8/layout/vList6"/>
    <dgm:cxn modelId="{0113F697-B405-47B0-BAB8-1EE1B24B511E}" type="presParOf" srcId="{AAFCF446-5865-4DEA-A64B-001C1B8DF723}" destId="{C06539B4-83BB-4E40-A3BA-A51192CE9026}" srcOrd="0" destOrd="0" presId="urn:microsoft.com/office/officeart/2005/8/layout/vList6"/>
    <dgm:cxn modelId="{E7C917B0-6499-4EC6-841D-6B0BAAB132B5}" type="presParOf" srcId="{AAFCF446-5865-4DEA-A64B-001C1B8DF723}" destId="{D37A1E20-DD4C-46D5-AA9C-4D3BF62DE285}" srcOrd="1" destOrd="0" presId="urn:microsoft.com/office/officeart/2005/8/layout/vList6"/>
    <dgm:cxn modelId="{3E967A0C-6640-4C88-A527-A42ABDBF1B83}" type="presParOf" srcId="{A72F7DF2-CE51-419F-BB5D-9A937123B3BB}" destId="{99312246-F18C-4636-9614-A1944342591B}" srcOrd="1" destOrd="0" presId="urn:microsoft.com/office/officeart/2005/8/layout/vList6"/>
    <dgm:cxn modelId="{F0E26B8E-2592-4698-9075-E557AF460AE9}" type="presParOf" srcId="{A72F7DF2-CE51-419F-BB5D-9A937123B3BB}" destId="{3121064F-C6CD-4344-99EE-AE1D88018950}" srcOrd="2" destOrd="0" presId="urn:microsoft.com/office/officeart/2005/8/layout/vList6"/>
    <dgm:cxn modelId="{12F95452-20F2-4D58-AFEA-B79B1B5A1E0B}" type="presParOf" srcId="{3121064F-C6CD-4344-99EE-AE1D88018950}" destId="{389863CA-3E30-4328-A3A6-85F082D484B8}" srcOrd="0" destOrd="0" presId="urn:microsoft.com/office/officeart/2005/8/layout/vList6"/>
    <dgm:cxn modelId="{4BA549F0-2B44-4A62-86B6-F62B230E633B}" type="presParOf" srcId="{3121064F-C6CD-4344-99EE-AE1D88018950}" destId="{4BCD5499-BA80-4CA1-96E9-CEB3A7DEB72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B383B1-BD5E-405A-8949-F0EF5D20C80E}" type="doc">
      <dgm:prSet loTypeId="urn:microsoft.com/office/officeart/2005/8/layout/target3" loCatId="relationship" qsTypeId="urn:microsoft.com/office/officeart/2005/8/quickstyle/3d2" qsCatId="3D" csTypeId="urn:microsoft.com/office/officeart/2005/8/colors/accent2_3" csCatId="accent2" phldr="1"/>
      <dgm:spPr/>
      <dgm:t>
        <a:bodyPr/>
        <a:lstStyle/>
        <a:p>
          <a:endParaRPr lang="en-IN"/>
        </a:p>
      </dgm:t>
    </dgm:pt>
    <dgm:pt modelId="{FFB39621-D149-46B4-90FA-467F5CB4108E}">
      <dgm:prSet phldrT="[Text]"/>
      <dgm:spPr/>
      <dgm:t>
        <a:bodyPr/>
        <a:lstStyle/>
        <a:p>
          <a:r>
            <a:rPr lang="en-US" dirty="0"/>
            <a:t>(a) it expects to realize the asset, or intends to sell or consume it, in its normal operating cycle; </a:t>
          </a:r>
          <a:endParaRPr lang="en-IN" dirty="0"/>
        </a:p>
      </dgm:t>
    </dgm:pt>
    <dgm:pt modelId="{BEDB6B4C-756D-41E0-873E-E90DEB887D5E}" type="parTrans" cxnId="{5EB5B971-1FA2-4007-847A-E3D16C63EBCE}">
      <dgm:prSet/>
      <dgm:spPr/>
      <dgm:t>
        <a:bodyPr/>
        <a:lstStyle/>
        <a:p>
          <a:endParaRPr lang="en-IN"/>
        </a:p>
      </dgm:t>
    </dgm:pt>
    <dgm:pt modelId="{D63D8E2B-93F3-4BAC-A923-115D18D47338}" type="sibTrans" cxnId="{5EB5B971-1FA2-4007-847A-E3D16C63EBCE}">
      <dgm:prSet/>
      <dgm:spPr/>
      <dgm:t>
        <a:bodyPr/>
        <a:lstStyle/>
        <a:p>
          <a:endParaRPr lang="en-IN"/>
        </a:p>
      </dgm:t>
    </dgm:pt>
    <dgm:pt modelId="{A3F70055-EBAA-464F-A914-3EFF1A09B39A}">
      <dgm:prSet/>
      <dgm:spPr/>
      <dgm:t>
        <a:bodyPr/>
        <a:lstStyle/>
        <a:p>
          <a:r>
            <a:rPr lang="en-US" dirty="0"/>
            <a:t>(b) it holds the asset primarily for the purpose of trading; </a:t>
          </a:r>
        </a:p>
      </dgm:t>
    </dgm:pt>
    <dgm:pt modelId="{27D3BA86-F93D-42EA-9997-03B3254CDED0}" type="parTrans" cxnId="{CDD7E27A-CA07-47F9-BC0D-CB0662C8965B}">
      <dgm:prSet/>
      <dgm:spPr/>
      <dgm:t>
        <a:bodyPr/>
        <a:lstStyle/>
        <a:p>
          <a:endParaRPr lang="en-IN"/>
        </a:p>
      </dgm:t>
    </dgm:pt>
    <dgm:pt modelId="{0F783611-0AD0-48FE-8248-146886113FAB}" type="sibTrans" cxnId="{CDD7E27A-CA07-47F9-BC0D-CB0662C8965B}">
      <dgm:prSet/>
      <dgm:spPr/>
      <dgm:t>
        <a:bodyPr/>
        <a:lstStyle/>
        <a:p>
          <a:endParaRPr lang="en-IN"/>
        </a:p>
      </dgm:t>
    </dgm:pt>
    <dgm:pt modelId="{70914333-DAD1-4466-8195-1E400E21F952}">
      <dgm:prSet/>
      <dgm:spPr/>
      <dgm:t>
        <a:bodyPr/>
        <a:lstStyle/>
        <a:p>
          <a:r>
            <a:rPr lang="en-US" dirty="0"/>
            <a:t>(c) it expects to realize the asset within twelve months after the reporting period; </a:t>
          </a:r>
        </a:p>
      </dgm:t>
    </dgm:pt>
    <dgm:pt modelId="{0C5DEA75-F28C-4BA6-9F0E-D88D24E405B4}" type="parTrans" cxnId="{611BE04D-7670-4D84-A6F8-5F504AC722EF}">
      <dgm:prSet/>
      <dgm:spPr/>
      <dgm:t>
        <a:bodyPr/>
        <a:lstStyle/>
        <a:p>
          <a:endParaRPr lang="en-IN"/>
        </a:p>
      </dgm:t>
    </dgm:pt>
    <dgm:pt modelId="{777E4B2C-0474-4010-B954-2D63308CBB93}" type="sibTrans" cxnId="{611BE04D-7670-4D84-A6F8-5F504AC722EF}">
      <dgm:prSet/>
      <dgm:spPr/>
      <dgm:t>
        <a:bodyPr/>
        <a:lstStyle/>
        <a:p>
          <a:endParaRPr lang="en-IN"/>
        </a:p>
      </dgm:t>
    </dgm:pt>
    <dgm:pt modelId="{7AAA237E-1E13-4753-BA97-AB4320F1E0BF}" type="pres">
      <dgm:prSet presAssocID="{87B383B1-BD5E-405A-8949-F0EF5D20C80E}" presName="Name0" presStyleCnt="0">
        <dgm:presLayoutVars>
          <dgm:chMax val="7"/>
          <dgm:dir/>
          <dgm:animLvl val="lvl"/>
          <dgm:resizeHandles val="exact"/>
        </dgm:presLayoutVars>
      </dgm:prSet>
      <dgm:spPr/>
    </dgm:pt>
    <dgm:pt modelId="{275ABE2D-C5A5-4415-84B9-226D388F05CA}" type="pres">
      <dgm:prSet presAssocID="{FFB39621-D149-46B4-90FA-467F5CB4108E}" presName="circle1" presStyleLbl="node1" presStyleIdx="0" presStyleCnt="3"/>
      <dgm:spPr>
        <a:solidFill>
          <a:srgbClr val="548235"/>
        </a:solidFill>
      </dgm:spPr>
    </dgm:pt>
    <dgm:pt modelId="{1EB2C167-7825-4B90-94A4-7024615CFE85}" type="pres">
      <dgm:prSet presAssocID="{FFB39621-D149-46B4-90FA-467F5CB4108E}" presName="space" presStyleCnt="0"/>
      <dgm:spPr/>
    </dgm:pt>
    <dgm:pt modelId="{50F2A18F-17F8-4ABE-99F5-200CB1960A87}" type="pres">
      <dgm:prSet presAssocID="{FFB39621-D149-46B4-90FA-467F5CB4108E}" presName="rect1" presStyleLbl="alignAcc1" presStyleIdx="0" presStyleCnt="3"/>
      <dgm:spPr/>
    </dgm:pt>
    <dgm:pt modelId="{16A5ADFC-646A-4B59-94B3-E41D36002F6C}" type="pres">
      <dgm:prSet presAssocID="{A3F70055-EBAA-464F-A914-3EFF1A09B39A}" presName="vertSpace2" presStyleLbl="node1" presStyleIdx="0" presStyleCnt="3"/>
      <dgm:spPr/>
    </dgm:pt>
    <dgm:pt modelId="{07A958A8-76FB-4D1F-98A6-D66F868C43E7}" type="pres">
      <dgm:prSet presAssocID="{A3F70055-EBAA-464F-A914-3EFF1A09B39A}" presName="circle2" presStyleLbl="node1" presStyleIdx="1" presStyleCnt="3"/>
      <dgm:spPr>
        <a:solidFill>
          <a:srgbClr val="92D050"/>
        </a:solidFill>
      </dgm:spPr>
    </dgm:pt>
    <dgm:pt modelId="{819FB3C2-88B7-480E-A6A4-C0B1A272FCC1}" type="pres">
      <dgm:prSet presAssocID="{A3F70055-EBAA-464F-A914-3EFF1A09B39A}" presName="rect2" presStyleLbl="alignAcc1" presStyleIdx="1" presStyleCnt="3"/>
      <dgm:spPr/>
    </dgm:pt>
    <dgm:pt modelId="{95439F46-1A2E-4E8C-B8AF-96D10D41563C}" type="pres">
      <dgm:prSet presAssocID="{70914333-DAD1-4466-8195-1E400E21F952}" presName="vertSpace3" presStyleLbl="node1" presStyleIdx="1" presStyleCnt="3"/>
      <dgm:spPr/>
    </dgm:pt>
    <dgm:pt modelId="{EB219C5F-20EB-4801-8D72-77F32E737287}" type="pres">
      <dgm:prSet presAssocID="{70914333-DAD1-4466-8195-1E400E21F952}" presName="circle3" presStyleLbl="node1" presStyleIdx="2" presStyleCnt="3"/>
      <dgm:spPr>
        <a:solidFill>
          <a:srgbClr val="548235"/>
        </a:solidFill>
      </dgm:spPr>
    </dgm:pt>
    <dgm:pt modelId="{02D6D223-CA17-4BFB-80A5-F341083D3A0C}" type="pres">
      <dgm:prSet presAssocID="{70914333-DAD1-4466-8195-1E400E21F952}" presName="rect3" presStyleLbl="alignAcc1" presStyleIdx="2" presStyleCnt="3" custLinFactNeighborY="2189"/>
      <dgm:spPr/>
    </dgm:pt>
    <dgm:pt modelId="{11761B61-8CAB-423F-A533-E11494E55C07}" type="pres">
      <dgm:prSet presAssocID="{FFB39621-D149-46B4-90FA-467F5CB4108E}" presName="rect1ParTxNoCh" presStyleLbl="alignAcc1" presStyleIdx="2" presStyleCnt="3">
        <dgm:presLayoutVars>
          <dgm:chMax val="1"/>
          <dgm:bulletEnabled val="1"/>
        </dgm:presLayoutVars>
      </dgm:prSet>
      <dgm:spPr/>
    </dgm:pt>
    <dgm:pt modelId="{CED3FB4F-7A60-4ED4-92BB-BCC07017876E}" type="pres">
      <dgm:prSet presAssocID="{A3F70055-EBAA-464F-A914-3EFF1A09B39A}" presName="rect2ParTxNoCh" presStyleLbl="alignAcc1" presStyleIdx="2" presStyleCnt="3">
        <dgm:presLayoutVars>
          <dgm:chMax val="1"/>
          <dgm:bulletEnabled val="1"/>
        </dgm:presLayoutVars>
      </dgm:prSet>
      <dgm:spPr/>
    </dgm:pt>
    <dgm:pt modelId="{635BD948-03CD-4EAE-8909-BAD109B0E2A6}" type="pres">
      <dgm:prSet presAssocID="{70914333-DAD1-4466-8195-1E400E21F952}" presName="rect3ParTxNoCh" presStyleLbl="alignAcc1" presStyleIdx="2" presStyleCnt="3">
        <dgm:presLayoutVars>
          <dgm:chMax val="1"/>
          <dgm:bulletEnabled val="1"/>
        </dgm:presLayoutVars>
      </dgm:prSet>
      <dgm:spPr/>
    </dgm:pt>
  </dgm:ptLst>
  <dgm:cxnLst>
    <dgm:cxn modelId="{CFD9E103-2520-4DFD-8093-42968D9B634B}" type="presOf" srcId="{A3F70055-EBAA-464F-A914-3EFF1A09B39A}" destId="{CED3FB4F-7A60-4ED4-92BB-BCC07017876E}" srcOrd="1" destOrd="0" presId="urn:microsoft.com/office/officeart/2005/8/layout/target3"/>
    <dgm:cxn modelId="{D4C32847-1F65-4094-A99C-C6077D05328A}" type="presOf" srcId="{FFB39621-D149-46B4-90FA-467F5CB4108E}" destId="{50F2A18F-17F8-4ABE-99F5-200CB1960A87}" srcOrd="0" destOrd="0" presId="urn:microsoft.com/office/officeart/2005/8/layout/target3"/>
    <dgm:cxn modelId="{611BE04D-7670-4D84-A6F8-5F504AC722EF}" srcId="{87B383B1-BD5E-405A-8949-F0EF5D20C80E}" destId="{70914333-DAD1-4466-8195-1E400E21F952}" srcOrd="2" destOrd="0" parTransId="{0C5DEA75-F28C-4BA6-9F0E-D88D24E405B4}" sibTransId="{777E4B2C-0474-4010-B954-2D63308CBB93}"/>
    <dgm:cxn modelId="{522CA84E-9E92-4F02-A5FE-0B6807EBC0B7}" type="presOf" srcId="{FFB39621-D149-46B4-90FA-467F5CB4108E}" destId="{11761B61-8CAB-423F-A533-E11494E55C07}" srcOrd="1" destOrd="0" presId="urn:microsoft.com/office/officeart/2005/8/layout/target3"/>
    <dgm:cxn modelId="{ED726A70-CA7A-4830-A031-2203E2C3945C}" type="presOf" srcId="{87B383B1-BD5E-405A-8949-F0EF5D20C80E}" destId="{7AAA237E-1E13-4753-BA97-AB4320F1E0BF}" srcOrd="0" destOrd="0" presId="urn:microsoft.com/office/officeart/2005/8/layout/target3"/>
    <dgm:cxn modelId="{5EB5B971-1FA2-4007-847A-E3D16C63EBCE}" srcId="{87B383B1-BD5E-405A-8949-F0EF5D20C80E}" destId="{FFB39621-D149-46B4-90FA-467F5CB4108E}" srcOrd="0" destOrd="0" parTransId="{BEDB6B4C-756D-41E0-873E-E90DEB887D5E}" sibTransId="{D63D8E2B-93F3-4BAC-A923-115D18D47338}"/>
    <dgm:cxn modelId="{CDD7E27A-CA07-47F9-BC0D-CB0662C8965B}" srcId="{87B383B1-BD5E-405A-8949-F0EF5D20C80E}" destId="{A3F70055-EBAA-464F-A914-3EFF1A09B39A}" srcOrd="1" destOrd="0" parTransId="{27D3BA86-F93D-42EA-9997-03B3254CDED0}" sibTransId="{0F783611-0AD0-48FE-8248-146886113FAB}"/>
    <dgm:cxn modelId="{2105E37A-963A-439E-8784-7B3A9FB6581F}" type="presOf" srcId="{70914333-DAD1-4466-8195-1E400E21F952}" destId="{02D6D223-CA17-4BFB-80A5-F341083D3A0C}" srcOrd="0" destOrd="0" presId="urn:microsoft.com/office/officeart/2005/8/layout/target3"/>
    <dgm:cxn modelId="{75FBAC7E-9D6E-42CB-87FA-DE29A8AE8CCD}" type="presOf" srcId="{A3F70055-EBAA-464F-A914-3EFF1A09B39A}" destId="{819FB3C2-88B7-480E-A6A4-C0B1A272FCC1}" srcOrd="0" destOrd="0" presId="urn:microsoft.com/office/officeart/2005/8/layout/target3"/>
    <dgm:cxn modelId="{FAF497AE-87BB-41CF-8699-56C6EDCE7B12}" type="presOf" srcId="{70914333-DAD1-4466-8195-1E400E21F952}" destId="{635BD948-03CD-4EAE-8909-BAD109B0E2A6}" srcOrd="1" destOrd="0" presId="urn:microsoft.com/office/officeart/2005/8/layout/target3"/>
    <dgm:cxn modelId="{E637D995-EC1B-458B-8B9A-A0B4A8A6DC8C}" type="presParOf" srcId="{7AAA237E-1E13-4753-BA97-AB4320F1E0BF}" destId="{275ABE2D-C5A5-4415-84B9-226D388F05CA}" srcOrd="0" destOrd="0" presId="urn:microsoft.com/office/officeart/2005/8/layout/target3"/>
    <dgm:cxn modelId="{856E659F-4080-4ECD-8BFC-569CB183D6B6}" type="presParOf" srcId="{7AAA237E-1E13-4753-BA97-AB4320F1E0BF}" destId="{1EB2C167-7825-4B90-94A4-7024615CFE85}" srcOrd="1" destOrd="0" presId="urn:microsoft.com/office/officeart/2005/8/layout/target3"/>
    <dgm:cxn modelId="{B87AB575-CF70-4289-BE17-8460FA42533E}" type="presParOf" srcId="{7AAA237E-1E13-4753-BA97-AB4320F1E0BF}" destId="{50F2A18F-17F8-4ABE-99F5-200CB1960A87}" srcOrd="2" destOrd="0" presId="urn:microsoft.com/office/officeart/2005/8/layout/target3"/>
    <dgm:cxn modelId="{AD082624-0A48-47C3-9462-627554C9800B}" type="presParOf" srcId="{7AAA237E-1E13-4753-BA97-AB4320F1E0BF}" destId="{16A5ADFC-646A-4B59-94B3-E41D36002F6C}" srcOrd="3" destOrd="0" presId="urn:microsoft.com/office/officeart/2005/8/layout/target3"/>
    <dgm:cxn modelId="{6C68BA39-1CCE-45DB-86BE-2C731E8DA6D0}" type="presParOf" srcId="{7AAA237E-1E13-4753-BA97-AB4320F1E0BF}" destId="{07A958A8-76FB-4D1F-98A6-D66F868C43E7}" srcOrd="4" destOrd="0" presId="urn:microsoft.com/office/officeart/2005/8/layout/target3"/>
    <dgm:cxn modelId="{6726B58E-76C3-4BD8-B49D-3F318A955D4E}" type="presParOf" srcId="{7AAA237E-1E13-4753-BA97-AB4320F1E0BF}" destId="{819FB3C2-88B7-480E-A6A4-C0B1A272FCC1}" srcOrd="5" destOrd="0" presId="urn:microsoft.com/office/officeart/2005/8/layout/target3"/>
    <dgm:cxn modelId="{1E5A6565-08A6-47BE-905D-97B28AF280B2}" type="presParOf" srcId="{7AAA237E-1E13-4753-BA97-AB4320F1E0BF}" destId="{95439F46-1A2E-4E8C-B8AF-96D10D41563C}" srcOrd="6" destOrd="0" presId="urn:microsoft.com/office/officeart/2005/8/layout/target3"/>
    <dgm:cxn modelId="{39E18C76-93B1-4E25-9B3E-161A52D9E5B0}" type="presParOf" srcId="{7AAA237E-1E13-4753-BA97-AB4320F1E0BF}" destId="{EB219C5F-20EB-4801-8D72-77F32E737287}" srcOrd="7" destOrd="0" presId="urn:microsoft.com/office/officeart/2005/8/layout/target3"/>
    <dgm:cxn modelId="{1117D907-548C-4EE2-916D-C1D6C263AB3C}" type="presParOf" srcId="{7AAA237E-1E13-4753-BA97-AB4320F1E0BF}" destId="{02D6D223-CA17-4BFB-80A5-F341083D3A0C}" srcOrd="8" destOrd="0" presId="urn:microsoft.com/office/officeart/2005/8/layout/target3"/>
    <dgm:cxn modelId="{77758A83-77D7-448D-8D7B-EEAF513B2C44}" type="presParOf" srcId="{7AAA237E-1E13-4753-BA97-AB4320F1E0BF}" destId="{11761B61-8CAB-423F-A533-E11494E55C07}" srcOrd="9" destOrd="0" presId="urn:microsoft.com/office/officeart/2005/8/layout/target3"/>
    <dgm:cxn modelId="{6C7FC0E7-223C-45A1-A101-AE096DAAE4AE}" type="presParOf" srcId="{7AAA237E-1E13-4753-BA97-AB4320F1E0BF}" destId="{CED3FB4F-7A60-4ED4-92BB-BCC07017876E}" srcOrd="10" destOrd="0" presId="urn:microsoft.com/office/officeart/2005/8/layout/target3"/>
    <dgm:cxn modelId="{8057848D-BB9B-4C48-9A71-5C765F2DC219}" type="presParOf" srcId="{7AAA237E-1E13-4753-BA97-AB4320F1E0BF}" destId="{635BD948-03CD-4EAE-8909-BAD109B0E2A6}"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B88D2-98E2-4894-BE6B-4FA7AB32CCDF}">
      <dsp:nvSpPr>
        <dsp:cNvPr id="0" name=""/>
        <dsp:cNvSpPr/>
      </dsp:nvSpPr>
      <dsp:spPr>
        <a:xfrm>
          <a:off x="788669" y="0"/>
          <a:ext cx="8938260" cy="30099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A8E22-DED5-4D7D-ACED-973748B2479F}">
      <dsp:nvSpPr>
        <dsp:cNvPr id="0" name=""/>
        <dsp:cNvSpPr/>
      </dsp:nvSpPr>
      <dsp:spPr>
        <a:xfrm>
          <a:off x="4802" y="902970"/>
          <a:ext cx="2004052" cy="1203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t>Balance Sheet</a:t>
          </a:r>
          <a:endParaRPr lang="en-IN" sz="2100" kern="1200" dirty="0"/>
        </a:p>
      </dsp:txBody>
      <dsp:txXfrm>
        <a:off x="63574" y="961742"/>
        <a:ext cx="1886508" cy="1086416"/>
      </dsp:txXfrm>
    </dsp:sp>
    <dsp:sp modelId="{DE758A88-643F-4223-AFD3-5C9AFA63A8BA}">
      <dsp:nvSpPr>
        <dsp:cNvPr id="0" name=""/>
        <dsp:cNvSpPr/>
      </dsp:nvSpPr>
      <dsp:spPr>
        <a:xfrm>
          <a:off x="2130288" y="902970"/>
          <a:ext cx="2004052" cy="1203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Statement of Changes In Equity</a:t>
          </a:r>
          <a:endParaRPr lang="en-IN" sz="2100" kern="1200" dirty="0"/>
        </a:p>
      </dsp:txBody>
      <dsp:txXfrm>
        <a:off x="2189060" y="961742"/>
        <a:ext cx="1886508" cy="1086416"/>
      </dsp:txXfrm>
    </dsp:sp>
    <dsp:sp modelId="{CDA46906-49B8-4836-B986-1501CBB67FC6}">
      <dsp:nvSpPr>
        <dsp:cNvPr id="0" name=""/>
        <dsp:cNvSpPr/>
      </dsp:nvSpPr>
      <dsp:spPr>
        <a:xfrm>
          <a:off x="4255773" y="902970"/>
          <a:ext cx="2004052" cy="1203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t>Statement of Profit &amp; Loss </a:t>
          </a:r>
          <a:endParaRPr lang="en-IN" sz="2100" kern="1200" dirty="0"/>
        </a:p>
      </dsp:txBody>
      <dsp:txXfrm>
        <a:off x="4314545" y="961742"/>
        <a:ext cx="1886508" cy="1086416"/>
      </dsp:txXfrm>
    </dsp:sp>
    <dsp:sp modelId="{5EA36EF9-22BD-435D-A216-F7794E6B67E6}">
      <dsp:nvSpPr>
        <dsp:cNvPr id="0" name=""/>
        <dsp:cNvSpPr/>
      </dsp:nvSpPr>
      <dsp:spPr>
        <a:xfrm>
          <a:off x="6381258" y="902970"/>
          <a:ext cx="2004052" cy="1203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t>Cash Flow statement</a:t>
          </a:r>
          <a:endParaRPr lang="en-IN" sz="2100" kern="1200" dirty="0"/>
        </a:p>
      </dsp:txBody>
      <dsp:txXfrm>
        <a:off x="6440030" y="961742"/>
        <a:ext cx="1886508" cy="1086416"/>
      </dsp:txXfrm>
    </dsp:sp>
    <dsp:sp modelId="{51151485-761C-4DE4-AE88-4C233BC9B020}">
      <dsp:nvSpPr>
        <dsp:cNvPr id="0" name=""/>
        <dsp:cNvSpPr/>
      </dsp:nvSpPr>
      <dsp:spPr>
        <a:xfrm>
          <a:off x="8506744" y="902970"/>
          <a:ext cx="2004052" cy="1203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Notes forming part of accounts </a:t>
          </a:r>
          <a:endParaRPr lang="en-IN" sz="2100" kern="1200" dirty="0"/>
        </a:p>
      </dsp:txBody>
      <dsp:txXfrm>
        <a:off x="8565516" y="961742"/>
        <a:ext cx="1886508" cy="1086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6E679-DC32-4B44-BD93-DC6D49237980}">
      <dsp:nvSpPr>
        <dsp:cNvPr id="0" name=""/>
        <dsp:cNvSpPr/>
      </dsp:nvSpPr>
      <dsp:spPr>
        <a:xfrm>
          <a:off x="0" y="347254"/>
          <a:ext cx="10515600" cy="554400"/>
        </a:xfrm>
        <a:prstGeom prst="rect">
          <a:avLst/>
        </a:prstGeom>
        <a:solidFill>
          <a:schemeClr val="lt1">
            <a:alpha val="90000"/>
            <a:hueOff val="0"/>
            <a:satOff val="0"/>
            <a:lumOff val="0"/>
            <a:alphaOff val="0"/>
          </a:schemeClr>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dsp:style>
    </dsp:sp>
    <dsp:sp modelId="{B63E975C-CDE5-4EB0-8AAD-404F4B59B5D6}">
      <dsp:nvSpPr>
        <dsp:cNvPr id="0" name=""/>
        <dsp:cNvSpPr/>
      </dsp:nvSpPr>
      <dsp:spPr>
        <a:xfrm>
          <a:off x="525780" y="22534"/>
          <a:ext cx="7360920" cy="649440"/>
        </a:xfrm>
        <a:prstGeom prst="roundRect">
          <a:avLst/>
        </a:prstGeom>
        <a:solidFill>
          <a:srgbClr val="548235"/>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it expects to settle the liability in its normal operating cycle</a:t>
          </a:r>
          <a:endParaRPr lang="en-IN" sz="1800" kern="1200" dirty="0"/>
        </a:p>
      </dsp:txBody>
      <dsp:txXfrm>
        <a:off x="557483" y="54237"/>
        <a:ext cx="7297514" cy="586034"/>
      </dsp:txXfrm>
    </dsp:sp>
    <dsp:sp modelId="{1E081058-22A7-4541-BE4F-6A7010582BA1}">
      <dsp:nvSpPr>
        <dsp:cNvPr id="0" name=""/>
        <dsp:cNvSpPr/>
      </dsp:nvSpPr>
      <dsp:spPr>
        <a:xfrm>
          <a:off x="0" y="1345174"/>
          <a:ext cx="10515600" cy="554400"/>
        </a:xfrm>
        <a:prstGeom prst="rect">
          <a:avLst/>
        </a:prstGeom>
        <a:solidFill>
          <a:schemeClr val="lt1">
            <a:alpha val="90000"/>
            <a:hueOff val="0"/>
            <a:satOff val="0"/>
            <a:lumOff val="0"/>
            <a:alphaOff val="0"/>
          </a:schemeClr>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dsp:style>
    </dsp:sp>
    <dsp:sp modelId="{A0BFAFCE-B0BB-4638-82CD-F0DDD7B9FA1C}">
      <dsp:nvSpPr>
        <dsp:cNvPr id="0" name=""/>
        <dsp:cNvSpPr/>
      </dsp:nvSpPr>
      <dsp:spPr>
        <a:xfrm>
          <a:off x="525780" y="1020454"/>
          <a:ext cx="7360920" cy="649440"/>
        </a:xfrm>
        <a:prstGeom prst="roundRect">
          <a:avLst/>
        </a:prstGeom>
        <a:solidFill>
          <a:srgbClr val="548235"/>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it holds the liability primarily for the purpose of trading; </a:t>
          </a:r>
          <a:endParaRPr lang="en-IN" sz="1800" kern="1200" dirty="0"/>
        </a:p>
      </dsp:txBody>
      <dsp:txXfrm>
        <a:off x="557483" y="1052157"/>
        <a:ext cx="7297514" cy="586034"/>
      </dsp:txXfrm>
    </dsp:sp>
    <dsp:sp modelId="{411C5257-67BA-46F0-8B38-AFA1B1178D29}">
      <dsp:nvSpPr>
        <dsp:cNvPr id="0" name=""/>
        <dsp:cNvSpPr/>
      </dsp:nvSpPr>
      <dsp:spPr>
        <a:xfrm>
          <a:off x="0" y="2343094"/>
          <a:ext cx="10515600" cy="554400"/>
        </a:xfrm>
        <a:prstGeom prst="rect">
          <a:avLst/>
        </a:prstGeom>
        <a:solidFill>
          <a:schemeClr val="lt1">
            <a:alpha val="90000"/>
            <a:hueOff val="0"/>
            <a:satOff val="0"/>
            <a:lumOff val="0"/>
            <a:alphaOff val="0"/>
          </a:schemeClr>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dsp:style>
    </dsp:sp>
    <dsp:sp modelId="{A14E23BB-E6CA-416D-809E-B913C05E2361}">
      <dsp:nvSpPr>
        <dsp:cNvPr id="0" name=""/>
        <dsp:cNvSpPr/>
      </dsp:nvSpPr>
      <dsp:spPr>
        <a:xfrm>
          <a:off x="525780" y="2018374"/>
          <a:ext cx="7360920" cy="649440"/>
        </a:xfrm>
        <a:prstGeom prst="roundRect">
          <a:avLst/>
        </a:prstGeom>
        <a:solidFill>
          <a:srgbClr val="548235"/>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the liability is due to be settled within twelve months after the reporting period; or </a:t>
          </a:r>
          <a:endParaRPr lang="en-IN" sz="1800" kern="1200" dirty="0"/>
        </a:p>
      </dsp:txBody>
      <dsp:txXfrm>
        <a:off x="557483" y="2050077"/>
        <a:ext cx="7297514" cy="586034"/>
      </dsp:txXfrm>
    </dsp:sp>
    <dsp:sp modelId="{98957D0F-786E-4580-9272-33E7BA995BC4}">
      <dsp:nvSpPr>
        <dsp:cNvPr id="0" name=""/>
        <dsp:cNvSpPr/>
      </dsp:nvSpPr>
      <dsp:spPr>
        <a:xfrm>
          <a:off x="0" y="3341015"/>
          <a:ext cx="10515600" cy="554400"/>
        </a:xfrm>
        <a:prstGeom prst="rect">
          <a:avLst/>
        </a:prstGeom>
        <a:solidFill>
          <a:schemeClr val="lt1">
            <a:alpha val="90000"/>
            <a:hueOff val="0"/>
            <a:satOff val="0"/>
            <a:lumOff val="0"/>
            <a:alphaOff val="0"/>
          </a:schemeClr>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dsp:style>
    </dsp:sp>
    <dsp:sp modelId="{CA5E1E96-3261-4EC3-8C6C-675732E8DD67}">
      <dsp:nvSpPr>
        <dsp:cNvPr id="0" name=""/>
        <dsp:cNvSpPr/>
      </dsp:nvSpPr>
      <dsp:spPr>
        <a:xfrm>
          <a:off x="525780" y="3016295"/>
          <a:ext cx="7360920" cy="649440"/>
        </a:xfrm>
        <a:prstGeom prst="roundRect">
          <a:avLst/>
        </a:prstGeom>
        <a:solidFill>
          <a:srgbClr val="548235"/>
        </a:solidFill>
        <a:ln w="12700" cap="flat" cmpd="sng" algn="ctr">
          <a:solidFill>
            <a:srgbClr val="54823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no unconditional right to defer settlement of the liability for at least twelve months after the reporting period. </a:t>
          </a:r>
          <a:endParaRPr lang="en-IN" sz="1800" kern="1200" dirty="0"/>
        </a:p>
      </dsp:txBody>
      <dsp:txXfrm>
        <a:off x="557483" y="3047998"/>
        <a:ext cx="729751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A1E20-DD4C-46D5-AA9C-4D3BF62DE285}">
      <dsp:nvSpPr>
        <dsp:cNvPr id="0" name=""/>
        <dsp:cNvSpPr/>
      </dsp:nvSpPr>
      <dsp:spPr>
        <a:xfrm>
          <a:off x="4206240" y="531"/>
          <a:ext cx="6309360" cy="2071559"/>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b="0" i="0" kern="1200"/>
            <a:t>Cash </a:t>
          </a:r>
          <a:endParaRPr lang="en-IN" sz="2400" kern="1200" dirty="0"/>
        </a:p>
        <a:p>
          <a:pPr marL="228600" lvl="1" indent="-228600" algn="l" defTabSz="1066800">
            <a:lnSpc>
              <a:spcPct val="90000"/>
            </a:lnSpc>
            <a:spcBef>
              <a:spcPct val="0"/>
            </a:spcBef>
            <a:spcAft>
              <a:spcPct val="15000"/>
            </a:spcAft>
            <a:buChar char="•"/>
          </a:pPr>
          <a:r>
            <a:rPr lang="en-US" sz="2400" b="0" i="0" kern="1200" dirty="0"/>
            <a:t>Equity instrument of another entity</a:t>
          </a:r>
          <a:endParaRPr lang="en-IN" sz="2400" kern="1200" dirty="0"/>
        </a:p>
        <a:p>
          <a:pPr marL="228600" lvl="1" indent="-228600" algn="l" defTabSz="1066800">
            <a:lnSpc>
              <a:spcPct val="90000"/>
            </a:lnSpc>
            <a:spcBef>
              <a:spcPct val="0"/>
            </a:spcBef>
            <a:spcAft>
              <a:spcPct val="15000"/>
            </a:spcAft>
            <a:buChar char="•"/>
          </a:pPr>
          <a:r>
            <a:rPr lang="en-US" sz="2400" b="0" i="0" kern="1200"/>
            <a:t>Contractual right to receive cash, another financial asset from another entity</a:t>
          </a:r>
          <a:endParaRPr lang="en-IN" sz="2400" kern="1200" dirty="0"/>
        </a:p>
      </dsp:txBody>
      <dsp:txXfrm>
        <a:off x="4206240" y="259476"/>
        <a:ext cx="5532525" cy="1553669"/>
      </dsp:txXfrm>
    </dsp:sp>
    <dsp:sp modelId="{C06539B4-83BB-4E40-A3BA-A51192CE9026}">
      <dsp:nvSpPr>
        <dsp:cNvPr id="0" name=""/>
        <dsp:cNvSpPr/>
      </dsp:nvSpPr>
      <dsp:spPr>
        <a:xfrm>
          <a:off x="0" y="38627"/>
          <a:ext cx="4206240" cy="207155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b="0" i="0" kern="1200" dirty="0"/>
            <a:t>Financial Asset</a:t>
          </a:r>
          <a:endParaRPr lang="en-IN" sz="5800" kern="1200" dirty="0"/>
        </a:p>
      </dsp:txBody>
      <dsp:txXfrm>
        <a:off x="101125" y="139752"/>
        <a:ext cx="4003990" cy="1869309"/>
      </dsp:txXfrm>
    </dsp:sp>
    <dsp:sp modelId="{4BCD5499-BA80-4CA1-96E9-CEB3A7DEB725}">
      <dsp:nvSpPr>
        <dsp:cNvPr id="0" name=""/>
        <dsp:cNvSpPr/>
      </dsp:nvSpPr>
      <dsp:spPr>
        <a:xfrm>
          <a:off x="4206240" y="2279246"/>
          <a:ext cx="6309360" cy="2071559"/>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IN" sz="2400" b="0" i="0" kern="1200" dirty="0"/>
            <a:t>Contractual obligation to deliver-</a:t>
          </a:r>
          <a:endParaRPr lang="en-IN" sz="2400" kern="1200" dirty="0"/>
        </a:p>
        <a:p>
          <a:pPr marL="228600" lvl="1" indent="-228600" algn="l" defTabSz="1066800">
            <a:lnSpc>
              <a:spcPct val="90000"/>
            </a:lnSpc>
            <a:spcBef>
              <a:spcPct val="0"/>
            </a:spcBef>
            <a:spcAft>
              <a:spcPct val="15000"/>
            </a:spcAft>
            <a:buChar char="•"/>
          </a:pPr>
          <a:r>
            <a:rPr lang="en-US" sz="2400" b="0" i="0" kern="1200" dirty="0"/>
            <a:t>Cash &amp; Another financials asset</a:t>
          </a:r>
          <a:endParaRPr lang="en-IN" sz="2400" kern="1200" dirty="0"/>
        </a:p>
        <a:p>
          <a:pPr marL="228600" lvl="1" indent="-228600" algn="l" defTabSz="1066800">
            <a:lnSpc>
              <a:spcPct val="90000"/>
            </a:lnSpc>
            <a:spcBef>
              <a:spcPct val="0"/>
            </a:spcBef>
            <a:spcAft>
              <a:spcPct val="15000"/>
            </a:spcAft>
            <a:buChar char="•"/>
          </a:pPr>
          <a:r>
            <a:rPr lang="en-US" sz="2400" b="0" i="0" kern="1200"/>
            <a:t>Contract that will or may be settled in the entity's own equity instruments</a:t>
          </a:r>
          <a:endParaRPr lang="en-IN" sz="2400" kern="1200" dirty="0"/>
        </a:p>
      </dsp:txBody>
      <dsp:txXfrm>
        <a:off x="4206240" y="2538191"/>
        <a:ext cx="5532525" cy="1553669"/>
      </dsp:txXfrm>
    </dsp:sp>
    <dsp:sp modelId="{389863CA-3E30-4328-A3A6-85F082D484B8}">
      <dsp:nvSpPr>
        <dsp:cNvPr id="0" name=""/>
        <dsp:cNvSpPr/>
      </dsp:nvSpPr>
      <dsp:spPr>
        <a:xfrm>
          <a:off x="0" y="2279778"/>
          <a:ext cx="4206240" cy="207155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b="0" i="0" kern="1200" dirty="0"/>
            <a:t>Financial Liability</a:t>
          </a:r>
          <a:endParaRPr lang="en-IN" sz="5800" kern="1200" dirty="0"/>
        </a:p>
      </dsp:txBody>
      <dsp:txXfrm>
        <a:off x="101125" y="2380903"/>
        <a:ext cx="4003990" cy="1869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ABE2D-C5A5-4415-84B9-226D388F05CA}">
      <dsp:nvSpPr>
        <dsp:cNvPr id="0" name=""/>
        <dsp:cNvSpPr/>
      </dsp:nvSpPr>
      <dsp:spPr>
        <a:xfrm>
          <a:off x="0" y="0"/>
          <a:ext cx="3736975" cy="3736975"/>
        </a:xfrm>
        <a:prstGeom prst="pie">
          <a:avLst>
            <a:gd name="adj1" fmla="val 5400000"/>
            <a:gd name="adj2" fmla="val 16200000"/>
          </a:avLst>
        </a:prstGeom>
        <a:solidFill>
          <a:srgbClr val="548235"/>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0F2A18F-17F8-4ABE-99F5-200CB1960A87}">
      <dsp:nvSpPr>
        <dsp:cNvPr id="0" name=""/>
        <dsp:cNvSpPr/>
      </dsp:nvSpPr>
      <dsp:spPr>
        <a:xfrm>
          <a:off x="1868487" y="0"/>
          <a:ext cx="8647112" cy="3736975"/>
        </a:xfrm>
        <a:prstGeom prst="rect">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 it expects to realize the asset, or intends to sell or consume it, in its normal operating cycle; </a:t>
          </a:r>
          <a:endParaRPr lang="en-IN" sz="3100" kern="1200" dirty="0"/>
        </a:p>
      </dsp:txBody>
      <dsp:txXfrm>
        <a:off x="1868487" y="0"/>
        <a:ext cx="8647112" cy="1121094"/>
      </dsp:txXfrm>
    </dsp:sp>
    <dsp:sp modelId="{07A958A8-76FB-4D1F-98A6-D66F868C43E7}">
      <dsp:nvSpPr>
        <dsp:cNvPr id="0" name=""/>
        <dsp:cNvSpPr/>
      </dsp:nvSpPr>
      <dsp:spPr>
        <a:xfrm>
          <a:off x="653971" y="1121094"/>
          <a:ext cx="2429031" cy="2429031"/>
        </a:xfrm>
        <a:prstGeom prst="pie">
          <a:avLst>
            <a:gd name="adj1" fmla="val 5400000"/>
            <a:gd name="adj2" fmla="val 16200000"/>
          </a:avLst>
        </a:prstGeom>
        <a:solidFill>
          <a:srgbClr val="92D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19FB3C2-88B7-480E-A6A4-C0B1A272FCC1}">
      <dsp:nvSpPr>
        <dsp:cNvPr id="0" name=""/>
        <dsp:cNvSpPr/>
      </dsp:nvSpPr>
      <dsp:spPr>
        <a:xfrm>
          <a:off x="1868487" y="1121094"/>
          <a:ext cx="8647112" cy="2429031"/>
        </a:xfrm>
        <a:prstGeom prst="rect">
          <a:avLst/>
        </a:prstGeom>
        <a:solidFill>
          <a:schemeClr val="lt1">
            <a:alpha val="90000"/>
            <a:hueOff val="0"/>
            <a:satOff val="0"/>
            <a:lumOff val="0"/>
            <a:alphaOff val="0"/>
          </a:schemeClr>
        </a:solidFill>
        <a:ln w="6350" cap="flat" cmpd="sng" algn="ctr">
          <a:solidFill>
            <a:schemeClr val="accent2">
              <a:shade val="80000"/>
              <a:hueOff val="-240708"/>
              <a:satOff val="5083"/>
              <a:lumOff val="1354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 it holds the asset primarily for the purpose of trading; </a:t>
          </a:r>
        </a:p>
      </dsp:txBody>
      <dsp:txXfrm>
        <a:off x="1868487" y="1121094"/>
        <a:ext cx="8647112" cy="1121091"/>
      </dsp:txXfrm>
    </dsp:sp>
    <dsp:sp modelId="{EB219C5F-20EB-4801-8D72-77F32E737287}">
      <dsp:nvSpPr>
        <dsp:cNvPr id="0" name=""/>
        <dsp:cNvSpPr/>
      </dsp:nvSpPr>
      <dsp:spPr>
        <a:xfrm>
          <a:off x="1307941" y="2242186"/>
          <a:ext cx="1121091" cy="1121091"/>
        </a:xfrm>
        <a:prstGeom prst="pie">
          <a:avLst>
            <a:gd name="adj1" fmla="val 5400000"/>
            <a:gd name="adj2" fmla="val 16200000"/>
          </a:avLst>
        </a:prstGeom>
        <a:solidFill>
          <a:srgbClr val="548235"/>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D6D223-CA17-4BFB-80A5-F341083D3A0C}">
      <dsp:nvSpPr>
        <dsp:cNvPr id="0" name=""/>
        <dsp:cNvSpPr/>
      </dsp:nvSpPr>
      <dsp:spPr>
        <a:xfrm>
          <a:off x="1868487" y="2266726"/>
          <a:ext cx="8647112" cy="1121091"/>
        </a:xfrm>
        <a:prstGeom prst="rect">
          <a:avLst/>
        </a:prstGeom>
        <a:solidFill>
          <a:schemeClr val="lt1">
            <a:alpha val="90000"/>
            <a:hueOff val="0"/>
            <a:satOff val="0"/>
            <a:lumOff val="0"/>
            <a:alphaOff val="0"/>
          </a:schemeClr>
        </a:solidFill>
        <a:ln w="6350" cap="flat" cmpd="sng" algn="ctr">
          <a:solidFill>
            <a:schemeClr val="accent2">
              <a:shade val="80000"/>
              <a:hueOff val="-481415"/>
              <a:satOff val="10166"/>
              <a:lumOff val="2708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 it expects to realize the asset within twelve months after the reporting period; </a:t>
          </a:r>
        </a:p>
      </dsp:txBody>
      <dsp:txXfrm>
        <a:off x="1868487" y="2266726"/>
        <a:ext cx="8647112" cy="11210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6539D-4A16-4460-AA42-19951E19CDE9}" type="datetimeFigureOut">
              <a:rPr lang="en-IN" smtClean="0"/>
              <a:t>31-08-2022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DE2E-D971-4219-ACBA-A72C483F3D9B}" type="slidenum">
              <a:rPr lang="en-IN" smtClean="0"/>
              <a:t>‹#›</a:t>
            </a:fld>
            <a:endParaRPr lang="en-IN"/>
          </a:p>
        </p:txBody>
      </p:sp>
    </p:spTree>
    <p:extLst>
      <p:ext uri="{BB962C8B-B14F-4D97-AF65-F5344CB8AC3E}">
        <p14:creationId xmlns:p14="http://schemas.microsoft.com/office/powerpoint/2010/main" val="183115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2D681C2-34D2-41E1-9DF8-9EA44EE669E9}"/>
              </a:ext>
            </a:extLst>
          </p:cNvPr>
          <p:cNvSpPr>
            <a:spLocks noGrp="1" noRot="1" noChangeAspect="1" noChangeArrowheads="1" noTextEdit="1"/>
          </p:cNvSpPr>
          <p:nvPr>
            <p:ph type="sldImg"/>
          </p:nvPr>
        </p:nvSpPr>
        <p:spPr>
          <a:ln/>
        </p:spPr>
      </p:sp>
      <p:sp>
        <p:nvSpPr>
          <p:cNvPr id="4099" name="Notes Placeholder 2">
            <a:extLst>
              <a:ext uri="{FF2B5EF4-FFF2-40B4-BE49-F238E27FC236}">
                <a16:creationId xmlns:a16="http://schemas.microsoft.com/office/drawing/2014/main" id="{F77381C4-B566-F333-158B-8437292DEF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100" name="Slide Number Placeholder 3">
            <a:extLst>
              <a:ext uri="{FF2B5EF4-FFF2-40B4-BE49-F238E27FC236}">
                <a16:creationId xmlns:a16="http://schemas.microsoft.com/office/drawing/2014/main" id="{2C1A9310-9CF7-4A84-E3BE-2CB80096BA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19947C-D701-4FD4-8E55-74966392FED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38</a:t>
            </a:fld>
            <a:endParaRPr lang="en-IN"/>
          </a:p>
        </p:txBody>
      </p:sp>
    </p:spTree>
    <p:extLst>
      <p:ext uri="{BB962C8B-B14F-4D97-AF65-F5344CB8AC3E}">
        <p14:creationId xmlns:p14="http://schemas.microsoft.com/office/powerpoint/2010/main" val="47015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Yes as operating cycle is of 15 months</a:t>
            </a:r>
          </a:p>
        </p:txBody>
      </p:sp>
      <p:sp>
        <p:nvSpPr>
          <p:cNvPr id="4" name="Slide Number Placeholder 3"/>
          <p:cNvSpPr>
            <a:spLocks noGrp="1"/>
          </p:cNvSpPr>
          <p:nvPr>
            <p:ph type="sldNum" sz="quarter" idx="5"/>
          </p:nvPr>
        </p:nvSpPr>
        <p:spPr/>
        <p:txBody>
          <a:bodyPr/>
          <a:lstStyle/>
          <a:p>
            <a:fld id="{4D38DE2E-D971-4219-ACBA-A72C483F3D9B}" type="slidenum">
              <a:rPr lang="en-IN" smtClean="0"/>
              <a:t>40</a:t>
            </a:fld>
            <a:endParaRPr lang="en-IN"/>
          </a:p>
        </p:txBody>
      </p:sp>
    </p:spTree>
    <p:extLst>
      <p:ext uri="{BB962C8B-B14F-4D97-AF65-F5344CB8AC3E}">
        <p14:creationId xmlns:p14="http://schemas.microsoft.com/office/powerpoint/2010/main" val="750792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account payable.</a:t>
            </a:r>
          </a:p>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41</a:t>
            </a:fld>
            <a:endParaRPr lang="en-IN"/>
          </a:p>
        </p:txBody>
      </p:sp>
    </p:spTree>
    <p:extLst>
      <p:ext uri="{BB962C8B-B14F-4D97-AF65-F5344CB8AC3E}">
        <p14:creationId xmlns:p14="http://schemas.microsoft.com/office/powerpoint/2010/main" val="2973452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43</a:t>
            </a:fld>
            <a:endParaRPr lang="en-IN"/>
          </a:p>
        </p:txBody>
      </p:sp>
    </p:spTree>
    <p:extLst>
      <p:ext uri="{BB962C8B-B14F-4D97-AF65-F5344CB8AC3E}">
        <p14:creationId xmlns:p14="http://schemas.microsoft.com/office/powerpoint/2010/main" val="1622760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47</a:t>
            </a:fld>
            <a:endParaRPr lang="en-IN"/>
          </a:p>
        </p:txBody>
      </p:sp>
    </p:spTree>
    <p:extLst>
      <p:ext uri="{BB962C8B-B14F-4D97-AF65-F5344CB8AC3E}">
        <p14:creationId xmlns:p14="http://schemas.microsoft.com/office/powerpoint/2010/main" val="350938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22222"/>
                </a:solidFill>
                <a:effectLst/>
                <a:latin typeface="Roboto" panose="02000000000000000000" pitchFamily="2" charset="0"/>
              </a:rPr>
              <a:t>(b) Non-current Liabilities</a:t>
            </a:r>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51</a:t>
            </a:fld>
            <a:endParaRPr lang="en-IN"/>
          </a:p>
        </p:txBody>
      </p:sp>
    </p:spTree>
    <p:extLst>
      <p:ext uri="{BB962C8B-B14F-4D97-AF65-F5344CB8AC3E}">
        <p14:creationId xmlns:p14="http://schemas.microsoft.com/office/powerpoint/2010/main" val="3259163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Roboto" panose="02000000000000000000" pitchFamily="2" charset="0"/>
              </a:rPr>
              <a:t>Answer: (c) As a </a:t>
            </a:r>
            <a:r>
              <a:rPr lang="en-US" b="0" i="0" dirty="0" err="1">
                <a:solidFill>
                  <a:srgbClr val="222222"/>
                </a:solidFill>
                <a:effectLst/>
                <a:latin typeface="Roboto" panose="02000000000000000000" pitchFamily="2" charset="0"/>
              </a:rPr>
              <a:t>footnot</a:t>
            </a:r>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52</a:t>
            </a:fld>
            <a:endParaRPr lang="en-IN"/>
          </a:p>
        </p:txBody>
      </p:sp>
    </p:spTree>
    <p:extLst>
      <p:ext uri="{BB962C8B-B14F-4D97-AF65-F5344CB8AC3E}">
        <p14:creationId xmlns:p14="http://schemas.microsoft.com/office/powerpoint/2010/main" val="168738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22222"/>
                </a:solidFill>
                <a:effectLst/>
                <a:latin typeface="Roboto" panose="02000000000000000000" pitchFamily="2" charset="0"/>
              </a:rPr>
              <a:t>(a) Monetary information</a:t>
            </a:r>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4</a:t>
            </a:fld>
            <a:endParaRPr lang="en-IN"/>
          </a:p>
        </p:txBody>
      </p:sp>
    </p:spTree>
    <p:extLst>
      <p:ext uri="{BB962C8B-B14F-4D97-AF65-F5344CB8AC3E}">
        <p14:creationId xmlns:p14="http://schemas.microsoft.com/office/powerpoint/2010/main" val="79640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details refer page 137-https://www.hul.co.in/files/92ui5egz/production/8a1b3f103408328781a6ebf434b8e5172e4bfc91.pdf</a:t>
            </a:r>
          </a:p>
        </p:txBody>
      </p:sp>
      <p:sp>
        <p:nvSpPr>
          <p:cNvPr id="4" name="Slide Number Placeholder 3"/>
          <p:cNvSpPr>
            <a:spLocks noGrp="1"/>
          </p:cNvSpPr>
          <p:nvPr>
            <p:ph type="sldNum" sz="quarter" idx="5"/>
          </p:nvPr>
        </p:nvSpPr>
        <p:spPr/>
        <p:txBody>
          <a:bodyPr/>
          <a:lstStyle/>
          <a:p>
            <a:fld id="{4D38DE2E-D971-4219-ACBA-A72C483F3D9B}" type="slidenum">
              <a:rPr lang="en-IN" smtClean="0"/>
              <a:t>21</a:t>
            </a:fld>
            <a:endParaRPr lang="en-IN"/>
          </a:p>
        </p:txBody>
      </p:sp>
    </p:spTree>
    <p:extLst>
      <p:ext uri="{BB962C8B-B14F-4D97-AF65-F5344CB8AC3E}">
        <p14:creationId xmlns:p14="http://schemas.microsoft.com/office/powerpoint/2010/main" val="170929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22</a:t>
            </a:fld>
            <a:endParaRPr lang="en-IN"/>
          </a:p>
        </p:txBody>
      </p:sp>
    </p:spTree>
    <p:extLst>
      <p:ext uri="{BB962C8B-B14F-4D97-AF65-F5344CB8AC3E}">
        <p14:creationId xmlns:p14="http://schemas.microsoft.com/office/powerpoint/2010/main" val="404803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Helvetica Neue"/>
              </a:rPr>
              <a:t>Reserves and Surplus shall be classified as:</a:t>
            </a:r>
          </a:p>
          <a:p>
            <a:pPr algn="just"/>
            <a:r>
              <a:rPr lang="en-US" b="0" i="0" dirty="0">
                <a:solidFill>
                  <a:srgbClr val="333333"/>
                </a:solidFill>
                <a:effectLst/>
                <a:latin typeface="Helvetica Neue"/>
              </a:rPr>
              <a:t>(a) Capital Reserves;</a:t>
            </a:r>
          </a:p>
          <a:p>
            <a:pPr algn="just"/>
            <a:r>
              <a:rPr lang="en-US" b="0" i="0" dirty="0">
                <a:solidFill>
                  <a:srgbClr val="333333"/>
                </a:solidFill>
                <a:effectLst/>
                <a:latin typeface="Helvetica Neue"/>
              </a:rPr>
              <a:t>(b) Capital Redemption Reserve;</a:t>
            </a:r>
          </a:p>
          <a:p>
            <a:pPr algn="just"/>
            <a:r>
              <a:rPr lang="en-US" b="0" i="0" dirty="0">
                <a:solidFill>
                  <a:srgbClr val="333333"/>
                </a:solidFill>
                <a:effectLst/>
                <a:latin typeface="Helvetica Neue"/>
              </a:rPr>
              <a:t>(c) Securities Premium </a:t>
            </a:r>
            <a:r>
              <a:rPr lang="en-US" b="0" i="0" u="none" strike="noStrike" dirty="0">
                <a:solidFill>
                  <a:srgbClr val="BC360A"/>
                </a:solidFill>
                <a:effectLst/>
                <a:latin typeface="Helvetica Neue"/>
              </a:rPr>
              <a:t>Reserve</a:t>
            </a:r>
            <a:r>
              <a:rPr lang="en-US" b="0" i="0" dirty="0">
                <a:solidFill>
                  <a:srgbClr val="333333"/>
                </a:solidFill>
                <a:effectLst/>
                <a:latin typeface="Helvetica Neue"/>
              </a:rPr>
              <a:t>  ;</a:t>
            </a:r>
          </a:p>
          <a:p>
            <a:pPr algn="just"/>
            <a:r>
              <a:rPr lang="en-US" b="0" i="0" dirty="0">
                <a:solidFill>
                  <a:srgbClr val="333333"/>
                </a:solidFill>
                <a:effectLst/>
                <a:latin typeface="Helvetica Neue"/>
              </a:rPr>
              <a:t>(d) Debenture Redemption Reserve;</a:t>
            </a:r>
          </a:p>
          <a:p>
            <a:pPr algn="just"/>
            <a:r>
              <a:rPr lang="en-US" b="0" i="0" dirty="0">
                <a:solidFill>
                  <a:srgbClr val="333333"/>
                </a:solidFill>
                <a:effectLst/>
                <a:latin typeface="Helvetica Neue"/>
              </a:rPr>
              <a:t>(e) Revaluation Reserve;</a:t>
            </a:r>
          </a:p>
          <a:p>
            <a:pPr algn="just"/>
            <a:r>
              <a:rPr lang="en-US" b="0" i="0" dirty="0">
                <a:solidFill>
                  <a:srgbClr val="333333"/>
                </a:solidFill>
                <a:effectLst/>
                <a:latin typeface="Helvetica Neue"/>
              </a:rPr>
              <a:t>(f) Share Options Outstanding Account;</a:t>
            </a:r>
          </a:p>
          <a:p>
            <a:pPr algn="just"/>
            <a:r>
              <a:rPr lang="en-US" b="0" i="0" dirty="0">
                <a:solidFill>
                  <a:srgbClr val="333333"/>
                </a:solidFill>
                <a:effectLst/>
                <a:latin typeface="Helvetica Neue"/>
              </a:rPr>
              <a:t>(g) Other Reserves–(specify the nature and purpose of each reserve and the amount in respect thereof);</a:t>
            </a:r>
          </a:p>
          <a:p>
            <a:pPr algn="just"/>
            <a:r>
              <a:rPr lang="en-US" b="0" i="0" dirty="0">
                <a:solidFill>
                  <a:srgbClr val="333333"/>
                </a:solidFill>
                <a:effectLst/>
                <a:latin typeface="Helvetica Neue"/>
              </a:rPr>
              <a:t>(h) Surplus i.e., balance in Statement of Profit and Loss disclosing allocations and appropriations such as dividend, bonus shares and transfer to/ from reserves, etc.;</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23</a:t>
            </a:fld>
            <a:endParaRPr lang="en-IN"/>
          </a:p>
        </p:txBody>
      </p:sp>
    </p:spTree>
    <p:extLst>
      <p:ext uri="{BB962C8B-B14F-4D97-AF65-F5344CB8AC3E}">
        <p14:creationId xmlns:p14="http://schemas.microsoft.com/office/powerpoint/2010/main" val="339380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details refer page 168-https://www.hul.co.in/files/92ui5egz/production/8a1b3f103408328781a6ebf434b8e5172e4bfc91.pdf</a:t>
            </a:r>
          </a:p>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24</a:t>
            </a:fld>
            <a:endParaRPr lang="en-IN"/>
          </a:p>
        </p:txBody>
      </p:sp>
    </p:spTree>
    <p:extLst>
      <p:ext uri="{BB962C8B-B14F-4D97-AF65-F5344CB8AC3E}">
        <p14:creationId xmlns:p14="http://schemas.microsoft.com/office/powerpoint/2010/main" val="68978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 Specific Reserve</a:t>
            </a:r>
            <a:endParaRPr lang="en-IN" dirty="0"/>
          </a:p>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26</a:t>
            </a:fld>
            <a:endParaRPr lang="en-IN"/>
          </a:p>
        </p:txBody>
      </p:sp>
    </p:spTree>
    <p:extLst>
      <p:ext uri="{BB962C8B-B14F-4D97-AF65-F5344CB8AC3E}">
        <p14:creationId xmlns:p14="http://schemas.microsoft.com/office/powerpoint/2010/main" val="268265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orbel" panose="020B0503020204020204" pitchFamily="34" charset="0"/>
              </a:rPr>
              <a:t>Although it is expected that most of the customers will not surrender</a:t>
            </a:r>
          </a:p>
          <a:p>
            <a:pPr algn="l"/>
            <a:r>
              <a:rPr lang="en-US" sz="1800" b="0" i="0" u="none" strike="noStrike" baseline="0" dirty="0">
                <a:latin typeface="Corbel" panose="020B0503020204020204" pitchFamily="34" charset="0"/>
              </a:rPr>
              <a:t>their connection and the deposit will need not to be refunded, but</a:t>
            </a:r>
          </a:p>
          <a:p>
            <a:pPr algn="l"/>
            <a:r>
              <a:rPr lang="en-US" sz="1800" b="0" i="0" u="none" strike="noStrike" baseline="0" dirty="0">
                <a:latin typeface="Corbel" panose="020B0503020204020204" pitchFamily="34" charset="0"/>
              </a:rPr>
              <a:t>surrendering of gas connection by the customer is a condition that is not</a:t>
            </a:r>
          </a:p>
          <a:p>
            <a:pPr algn="l"/>
            <a:r>
              <a:rPr lang="en-US" sz="1800" b="0" i="0" u="none" strike="noStrike" baseline="0" dirty="0">
                <a:latin typeface="Corbel" panose="020B0503020204020204" pitchFamily="34" charset="0"/>
              </a:rPr>
              <a:t>within the control of the entity. Hence the Gas Agency does not have an</a:t>
            </a:r>
          </a:p>
          <a:p>
            <a:pPr algn="l"/>
            <a:r>
              <a:rPr lang="en-US" sz="1800" b="0" i="0" u="none" strike="noStrike" baseline="0" dirty="0">
                <a:latin typeface="Corbel" panose="020B0503020204020204" pitchFamily="34" charset="0"/>
              </a:rPr>
              <a:t>unconditional right to defer settlement of the liability for at least twelve</a:t>
            </a:r>
          </a:p>
          <a:p>
            <a:pPr algn="l"/>
            <a:r>
              <a:rPr lang="en-US" sz="1800" b="0" i="0" u="none" strike="noStrike" baseline="0" dirty="0">
                <a:latin typeface="Corbel" panose="020B0503020204020204" pitchFamily="34" charset="0"/>
              </a:rPr>
              <a:t>months after the reporting period. Accordingly, the deposit will have to</a:t>
            </a:r>
          </a:p>
          <a:p>
            <a:pPr algn="l"/>
            <a:r>
              <a:rPr lang="en-US" sz="1800" b="0" i="0" u="none" strike="noStrike" baseline="0" dirty="0">
                <a:latin typeface="Corbel" panose="020B0503020204020204" pitchFamily="34" charset="0"/>
              </a:rPr>
              <a:t>be classified as current liability.</a:t>
            </a:r>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29</a:t>
            </a:fld>
            <a:endParaRPr lang="en-IN"/>
          </a:p>
        </p:txBody>
      </p:sp>
    </p:spTree>
    <p:extLst>
      <p:ext uri="{BB962C8B-B14F-4D97-AF65-F5344CB8AC3E}">
        <p14:creationId xmlns:p14="http://schemas.microsoft.com/office/powerpoint/2010/main" val="48758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8DE2E-D971-4219-ACBA-A72C483F3D9B}" type="slidenum">
              <a:rPr lang="en-IN" smtClean="0"/>
              <a:t>34</a:t>
            </a:fld>
            <a:endParaRPr lang="en-IN"/>
          </a:p>
        </p:txBody>
      </p:sp>
    </p:spTree>
    <p:extLst>
      <p:ext uri="{BB962C8B-B14F-4D97-AF65-F5344CB8AC3E}">
        <p14:creationId xmlns:p14="http://schemas.microsoft.com/office/powerpoint/2010/main" val="251582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5" name="Footer Placeholder 4">
            <a:extLst>
              <a:ext uri="{FF2B5EF4-FFF2-40B4-BE49-F238E27FC236}">
                <a16:creationId xmlns:a16="http://schemas.microsoft.com/office/drawing/2014/main"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93275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5" name="Footer Placeholder 4">
            <a:extLst>
              <a:ext uri="{FF2B5EF4-FFF2-40B4-BE49-F238E27FC236}">
                <a16:creationId xmlns:a16="http://schemas.microsoft.com/office/drawing/2014/main"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72645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5" name="Footer Placeholder 4">
            <a:extLst>
              <a:ext uri="{FF2B5EF4-FFF2-40B4-BE49-F238E27FC236}">
                <a16:creationId xmlns:a16="http://schemas.microsoft.com/office/drawing/2014/main"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62646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5" name="Footer Placeholder 4">
            <a:extLst>
              <a:ext uri="{FF2B5EF4-FFF2-40B4-BE49-F238E27FC236}">
                <a16:creationId xmlns:a16="http://schemas.microsoft.com/office/drawing/2014/main"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50232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5" name="Footer Placeholder 4">
            <a:extLst>
              <a:ext uri="{FF2B5EF4-FFF2-40B4-BE49-F238E27FC236}">
                <a16:creationId xmlns:a16="http://schemas.microsoft.com/office/drawing/2014/main"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6650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6" name="Footer Placeholder 5">
            <a:extLst>
              <a:ext uri="{FF2B5EF4-FFF2-40B4-BE49-F238E27FC236}">
                <a16:creationId xmlns:a16="http://schemas.microsoft.com/office/drawing/2014/main"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67273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8" name="Footer Placeholder 7">
            <a:extLst>
              <a:ext uri="{FF2B5EF4-FFF2-40B4-BE49-F238E27FC236}">
                <a16:creationId xmlns:a16="http://schemas.microsoft.com/office/drawing/2014/main"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427248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4" name="Footer Placeholder 3">
            <a:extLst>
              <a:ext uri="{FF2B5EF4-FFF2-40B4-BE49-F238E27FC236}">
                <a16:creationId xmlns:a16="http://schemas.microsoft.com/office/drawing/2014/main"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42971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3" name="Footer Placeholder 2">
            <a:extLst>
              <a:ext uri="{FF2B5EF4-FFF2-40B4-BE49-F238E27FC236}">
                <a16:creationId xmlns:a16="http://schemas.microsoft.com/office/drawing/2014/main"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53089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6" name="Footer Placeholder 5">
            <a:extLst>
              <a:ext uri="{FF2B5EF4-FFF2-40B4-BE49-F238E27FC236}">
                <a16:creationId xmlns:a16="http://schemas.microsoft.com/office/drawing/2014/main"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70497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8/31/2022</a:t>
            </a:fld>
            <a:endParaRPr lang="en-US"/>
          </a:p>
        </p:txBody>
      </p:sp>
      <p:sp>
        <p:nvSpPr>
          <p:cNvPr id="6" name="Footer Placeholder 5">
            <a:extLst>
              <a:ext uri="{FF2B5EF4-FFF2-40B4-BE49-F238E27FC236}">
                <a16:creationId xmlns:a16="http://schemas.microsoft.com/office/drawing/2014/main"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52437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07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6,948 Financial Statements Stock Vector Illustration and Royalty Free Financial  Statements Clipart">
            <a:extLst>
              <a:ext uri="{FF2B5EF4-FFF2-40B4-BE49-F238E27FC236}">
                <a16:creationId xmlns:a16="http://schemas.microsoft.com/office/drawing/2014/main" id="{B4997661-F9FB-F323-E83A-E17DE4F80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4287" y="434371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E56DA47-FCF3-01B6-EBB4-CAD214CD6D95}"/>
              </a:ext>
            </a:extLst>
          </p:cNvPr>
          <p:cNvPicPr>
            <a:picLocks noChangeAspect="1"/>
          </p:cNvPicPr>
          <p:nvPr/>
        </p:nvPicPr>
        <p:blipFill>
          <a:blip r:embed="rId4"/>
          <a:stretch>
            <a:fillRect/>
          </a:stretch>
        </p:blipFill>
        <p:spPr>
          <a:xfrm>
            <a:off x="979647" y="759303"/>
            <a:ext cx="8887778" cy="2553653"/>
          </a:xfrm>
          <a:prstGeom prst="rect">
            <a:avLst/>
          </a:prstGeom>
        </p:spPr>
      </p:pic>
      <p:sp>
        <p:nvSpPr>
          <p:cNvPr id="3" name="Title 2">
            <a:extLst>
              <a:ext uri="{FF2B5EF4-FFF2-40B4-BE49-F238E27FC236}">
                <a16:creationId xmlns:a16="http://schemas.microsoft.com/office/drawing/2014/main" id="{C1875ADA-A773-1A46-C72F-3202A6E37E81}"/>
              </a:ext>
            </a:extLst>
          </p:cNvPr>
          <p:cNvSpPr>
            <a:spLocks noGrp="1"/>
          </p:cNvSpPr>
          <p:nvPr>
            <p:ph type="ctrTitle"/>
          </p:nvPr>
        </p:nvSpPr>
        <p:spPr>
          <a:xfrm>
            <a:off x="1249680" y="2496901"/>
            <a:ext cx="9144000" cy="2387600"/>
          </a:xfrm>
        </p:spPr>
        <p:txBody>
          <a:bodyPr>
            <a:normAutofit fontScale="90000"/>
          </a:bodyPr>
          <a:lstStyle/>
          <a:p>
            <a:br>
              <a:rPr lang="en-IN" dirty="0">
                <a:solidFill>
                  <a:srgbClr val="0070C0"/>
                </a:solidFill>
                <a:latin typeface="Algerian" panose="04020705040A02060702" pitchFamily="82" charset="0"/>
              </a:rPr>
            </a:br>
            <a:r>
              <a:rPr lang="en-IN" dirty="0">
                <a:solidFill>
                  <a:srgbClr val="0070C0"/>
                </a:solidFill>
                <a:latin typeface="Algerian" panose="04020705040A02060702" pitchFamily="82" charset="0"/>
              </a:rPr>
              <a:t>Corporate Financial statements</a:t>
            </a:r>
          </a:p>
        </p:txBody>
      </p:sp>
      <p:sp>
        <p:nvSpPr>
          <p:cNvPr id="4" name="Subtitle 3">
            <a:extLst>
              <a:ext uri="{FF2B5EF4-FFF2-40B4-BE49-F238E27FC236}">
                <a16:creationId xmlns:a16="http://schemas.microsoft.com/office/drawing/2014/main" id="{81C1A168-6304-97ED-BAE7-7718AD8C1DD5}"/>
              </a:ext>
            </a:extLst>
          </p:cNvPr>
          <p:cNvSpPr>
            <a:spLocks noGrp="1"/>
          </p:cNvSpPr>
          <p:nvPr>
            <p:ph type="subTitle" idx="1"/>
          </p:nvPr>
        </p:nvSpPr>
        <p:spPr>
          <a:xfrm>
            <a:off x="979647" y="5054601"/>
            <a:ext cx="9144000" cy="1655762"/>
          </a:xfrm>
        </p:spPr>
        <p:txBody>
          <a:bodyPr/>
          <a:lstStyle/>
          <a:p>
            <a:r>
              <a:rPr lang="en-IN" dirty="0">
                <a:solidFill>
                  <a:srgbClr val="FF0000"/>
                </a:solidFill>
              </a:rPr>
              <a:t>Part 1- Balance sheet</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D5267-61FE-D530-9D9A-95DB8823C181}"/>
              </a:ext>
            </a:extLst>
          </p:cNvPr>
          <p:cNvPicPr>
            <a:picLocks noChangeAspect="1"/>
          </p:cNvPicPr>
          <p:nvPr/>
        </p:nvPicPr>
        <p:blipFill rotWithShape="1">
          <a:blip r:embed="rId2"/>
          <a:srcRect t="7366"/>
          <a:stretch/>
        </p:blipFill>
        <p:spPr>
          <a:xfrm>
            <a:off x="1000125" y="2286000"/>
            <a:ext cx="9544050" cy="3114675"/>
          </a:xfrm>
          <a:prstGeom prst="rect">
            <a:avLst/>
          </a:prstGeom>
        </p:spPr>
      </p:pic>
    </p:spTree>
    <p:extLst>
      <p:ext uri="{BB962C8B-B14F-4D97-AF65-F5344CB8AC3E}">
        <p14:creationId xmlns:p14="http://schemas.microsoft.com/office/powerpoint/2010/main" val="14132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D853CD-B1F9-05A3-F2D6-D6840BB1E647}"/>
              </a:ext>
            </a:extLst>
          </p:cNvPr>
          <p:cNvPicPr>
            <a:picLocks noChangeAspect="1"/>
          </p:cNvPicPr>
          <p:nvPr/>
        </p:nvPicPr>
        <p:blipFill>
          <a:blip r:embed="rId2"/>
          <a:stretch>
            <a:fillRect/>
          </a:stretch>
        </p:blipFill>
        <p:spPr>
          <a:xfrm>
            <a:off x="1795462" y="1473201"/>
            <a:ext cx="8601075" cy="3708400"/>
          </a:xfrm>
          <a:prstGeom prst="rect">
            <a:avLst/>
          </a:prstGeom>
        </p:spPr>
      </p:pic>
    </p:spTree>
    <p:extLst>
      <p:ext uri="{BB962C8B-B14F-4D97-AF65-F5344CB8AC3E}">
        <p14:creationId xmlns:p14="http://schemas.microsoft.com/office/powerpoint/2010/main" val="396408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A5B36-3D2B-309F-8FD1-B4BCF18C677A}"/>
              </a:ext>
            </a:extLst>
          </p:cNvPr>
          <p:cNvSpPr>
            <a:spLocks noGrp="1"/>
          </p:cNvSpPr>
          <p:nvPr>
            <p:ph type="title"/>
          </p:nvPr>
        </p:nvSpPr>
        <p:spPr/>
        <p:txBody>
          <a:bodyPr/>
          <a:lstStyle/>
          <a:p>
            <a:r>
              <a:rPr lang="en-IN" dirty="0">
                <a:solidFill>
                  <a:srgbClr val="0070C0"/>
                </a:solidFill>
                <a:latin typeface="Algerian" panose="04020705040A02060702" pitchFamily="82" charset="0"/>
              </a:rPr>
              <a:t>Balance sheet </a:t>
            </a:r>
          </a:p>
        </p:txBody>
      </p:sp>
      <p:pic>
        <p:nvPicPr>
          <p:cNvPr id="6" name="Picture 5">
            <a:extLst>
              <a:ext uri="{FF2B5EF4-FFF2-40B4-BE49-F238E27FC236}">
                <a16:creationId xmlns:a16="http://schemas.microsoft.com/office/drawing/2014/main" id="{6A5CF156-D6F6-E726-4A44-4E567A9D8E52}"/>
              </a:ext>
            </a:extLst>
          </p:cNvPr>
          <p:cNvPicPr>
            <a:picLocks noChangeAspect="1"/>
          </p:cNvPicPr>
          <p:nvPr/>
        </p:nvPicPr>
        <p:blipFill>
          <a:blip r:embed="rId2"/>
          <a:stretch>
            <a:fillRect/>
          </a:stretch>
        </p:blipFill>
        <p:spPr>
          <a:xfrm>
            <a:off x="2590800" y="2525394"/>
            <a:ext cx="7142480" cy="3103245"/>
          </a:xfrm>
          <a:prstGeom prst="rect">
            <a:avLst/>
          </a:prstGeom>
        </p:spPr>
      </p:pic>
    </p:spTree>
    <p:extLst>
      <p:ext uri="{BB962C8B-B14F-4D97-AF65-F5344CB8AC3E}">
        <p14:creationId xmlns:p14="http://schemas.microsoft.com/office/powerpoint/2010/main" val="405255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9035-EE67-41AB-E9AB-EAB2E6984E67}"/>
              </a:ext>
            </a:extLst>
          </p:cNvPr>
          <p:cNvSpPr>
            <a:spLocks noGrp="1"/>
          </p:cNvSpPr>
          <p:nvPr>
            <p:ph type="title"/>
          </p:nvPr>
        </p:nvSpPr>
        <p:spPr/>
        <p:txBody>
          <a:bodyPr/>
          <a:lstStyle/>
          <a:p>
            <a:r>
              <a:rPr lang="en-IN" dirty="0">
                <a:solidFill>
                  <a:srgbClr val="0070C0"/>
                </a:solidFill>
                <a:latin typeface="Algerian" panose="04020705040A02060702" pitchFamily="82" charset="0"/>
              </a:rPr>
              <a:t>Meaning</a:t>
            </a:r>
          </a:p>
        </p:txBody>
      </p:sp>
      <p:sp>
        <p:nvSpPr>
          <p:cNvPr id="3" name="Content Placeholder 2">
            <a:extLst>
              <a:ext uri="{FF2B5EF4-FFF2-40B4-BE49-F238E27FC236}">
                <a16:creationId xmlns:a16="http://schemas.microsoft.com/office/drawing/2014/main" id="{214D5ABF-D736-77D8-BF64-69D3672CAEC9}"/>
              </a:ext>
            </a:extLst>
          </p:cNvPr>
          <p:cNvSpPr>
            <a:spLocks noGrp="1"/>
          </p:cNvSpPr>
          <p:nvPr>
            <p:ph idx="1"/>
          </p:nvPr>
        </p:nvSpPr>
        <p:spPr/>
        <p:txBody>
          <a:bodyPr/>
          <a:lstStyle/>
          <a:p>
            <a:r>
              <a:rPr lang="en-US" dirty="0"/>
              <a:t>The balance sheet displays the company’s total assets and how the assets are financed, either through either debt or equity. It can also be referred to as a statement of net worth or a statement of financial position. The balance sheet is based on the fundamental equation: Assets = Liabilities + Equity.</a:t>
            </a:r>
            <a:endParaRPr lang="en-IN" dirty="0"/>
          </a:p>
        </p:txBody>
      </p:sp>
    </p:spTree>
    <p:extLst>
      <p:ext uri="{BB962C8B-B14F-4D97-AF65-F5344CB8AC3E}">
        <p14:creationId xmlns:p14="http://schemas.microsoft.com/office/powerpoint/2010/main" val="414228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1A03-0B3A-E62F-B6A6-7564C78840A3}"/>
              </a:ext>
            </a:extLst>
          </p:cNvPr>
          <p:cNvSpPr>
            <a:spLocks noGrp="1"/>
          </p:cNvSpPr>
          <p:nvPr>
            <p:ph type="title"/>
          </p:nvPr>
        </p:nvSpPr>
        <p:spPr/>
        <p:txBody>
          <a:bodyPr/>
          <a:lstStyle/>
          <a:p>
            <a:r>
              <a:rPr lang="en-IN" dirty="0">
                <a:solidFill>
                  <a:srgbClr val="0070C0"/>
                </a:solidFill>
                <a:latin typeface="Algerian" panose="04020705040A02060702" pitchFamily="82" charset="0"/>
              </a:rPr>
              <a:t>Key Components: </a:t>
            </a:r>
          </a:p>
        </p:txBody>
      </p:sp>
      <p:sp>
        <p:nvSpPr>
          <p:cNvPr id="3" name="Content Placeholder 2">
            <a:extLst>
              <a:ext uri="{FF2B5EF4-FFF2-40B4-BE49-F238E27FC236}">
                <a16:creationId xmlns:a16="http://schemas.microsoft.com/office/drawing/2014/main" id="{31CBCC7F-3E64-4FA6-E0BB-401EFD637B2F}"/>
              </a:ext>
            </a:extLst>
          </p:cNvPr>
          <p:cNvSpPr>
            <a:spLocks noGrp="1"/>
          </p:cNvSpPr>
          <p:nvPr>
            <p:ph idx="1"/>
          </p:nvPr>
        </p:nvSpPr>
        <p:spPr/>
        <p:txBody>
          <a:bodyPr/>
          <a:lstStyle/>
          <a:p>
            <a:r>
              <a:rPr lang="en-US" dirty="0"/>
              <a:t>Assets and liabilities are categorized broadly into financial and non</a:t>
            </a:r>
          </a:p>
          <a:p>
            <a:pPr marL="0" indent="0">
              <a:buNone/>
            </a:pPr>
            <a:r>
              <a:rPr lang="en-US" dirty="0"/>
              <a:t>financial on the face of balance sheet</a:t>
            </a:r>
          </a:p>
          <a:p>
            <a:r>
              <a:rPr lang="en-US" dirty="0"/>
              <a:t>Presentation of assets and liabilities in decreasing order of liquidity</a:t>
            </a:r>
          </a:p>
          <a:p>
            <a:pPr marL="0" indent="0">
              <a:buNone/>
            </a:pPr>
            <a:r>
              <a:rPr lang="en-US" dirty="0"/>
              <a:t>(i.e. Liquidity based balance sheet)</a:t>
            </a:r>
          </a:p>
        </p:txBody>
      </p:sp>
    </p:spTree>
    <p:extLst>
      <p:ext uri="{BB962C8B-B14F-4D97-AF65-F5344CB8AC3E}">
        <p14:creationId xmlns:p14="http://schemas.microsoft.com/office/powerpoint/2010/main" val="45965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12A6-7177-67C8-EC54-76908C28AF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69B77-DB0D-7774-E999-503E975E44A1}"/>
              </a:ext>
            </a:extLst>
          </p:cNvPr>
          <p:cNvSpPr>
            <a:spLocks noGrp="1"/>
          </p:cNvSpPr>
          <p:nvPr>
            <p:ph idx="1"/>
          </p:nvPr>
        </p:nvSpPr>
        <p:spPr/>
        <p:txBody>
          <a:bodyPr/>
          <a:lstStyle/>
          <a:p>
            <a:r>
              <a:rPr lang="en-US" dirty="0"/>
              <a:t>The Ministry of Corporate Affairs (MCA) has amended Schedule III of Companies Act 2013 (“Act”) on 24 March 2021 with an objective to increase transparency and provide additional disclosures to users of financial statements.</a:t>
            </a:r>
          </a:p>
          <a:p>
            <a:r>
              <a:rPr lang="en-US" dirty="0"/>
              <a:t> These amendments are effective from 1 April 2021 onwards.</a:t>
            </a:r>
            <a:endParaRPr lang="en-IN" dirty="0"/>
          </a:p>
        </p:txBody>
      </p:sp>
    </p:spTree>
    <p:extLst>
      <p:ext uri="{BB962C8B-B14F-4D97-AF65-F5344CB8AC3E}">
        <p14:creationId xmlns:p14="http://schemas.microsoft.com/office/powerpoint/2010/main" val="211498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670FDA-F3B2-0377-9EA4-AADC3679E0A1}"/>
              </a:ext>
            </a:extLst>
          </p:cNvPr>
          <p:cNvPicPr>
            <a:picLocks noChangeAspect="1"/>
          </p:cNvPicPr>
          <p:nvPr/>
        </p:nvPicPr>
        <p:blipFill>
          <a:blip r:embed="rId2"/>
          <a:stretch>
            <a:fillRect/>
          </a:stretch>
        </p:blipFill>
        <p:spPr>
          <a:xfrm>
            <a:off x="314961" y="528319"/>
            <a:ext cx="10395902" cy="5965825"/>
          </a:xfrm>
          <a:prstGeom prst="rect">
            <a:avLst/>
          </a:prstGeom>
        </p:spPr>
      </p:pic>
    </p:spTree>
    <p:extLst>
      <p:ext uri="{BB962C8B-B14F-4D97-AF65-F5344CB8AC3E}">
        <p14:creationId xmlns:p14="http://schemas.microsoft.com/office/powerpoint/2010/main" val="232609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68C501-62B4-7316-0E69-E5493F20A25C}"/>
              </a:ext>
            </a:extLst>
          </p:cNvPr>
          <p:cNvPicPr>
            <a:picLocks noGrp="1" noChangeAspect="1"/>
          </p:cNvPicPr>
          <p:nvPr>
            <p:ph idx="1"/>
          </p:nvPr>
        </p:nvPicPr>
        <p:blipFill>
          <a:blip r:embed="rId2"/>
          <a:stretch>
            <a:fillRect/>
          </a:stretch>
        </p:blipFill>
        <p:spPr>
          <a:xfrm>
            <a:off x="467360" y="771524"/>
            <a:ext cx="11155680" cy="5588635"/>
          </a:xfrm>
        </p:spPr>
      </p:pic>
    </p:spTree>
    <p:extLst>
      <p:ext uri="{BB962C8B-B14F-4D97-AF65-F5344CB8AC3E}">
        <p14:creationId xmlns:p14="http://schemas.microsoft.com/office/powerpoint/2010/main" val="43629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685799"/>
            <a:ext cx="8229600" cy="1143000"/>
          </a:xfrm>
        </p:spPr>
        <p:txBody>
          <a:bodyPr>
            <a:normAutofit/>
          </a:bodyPr>
          <a:lstStyle/>
          <a:p>
            <a:pPr algn="ctr"/>
            <a:r>
              <a:rPr lang="en-US" sz="4800" dirty="0"/>
              <a:t>Balance Sheet - Amendments</a:t>
            </a:r>
            <a:endParaRPr lang="en-IN" sz="4800" dirty="0"/>
          </a:p>
        </p:txBody>
      </p:sp>
      <p:sp>
        <p:nvSpPr>
          <p:cNvPr id="3" name="Content Placeholder 2"/>
          <p:cNvSpPr>
            <a:spLocks noGrp="1"/>
          </p:cNvSpPr>
          <p:nvPr>
            <p:ph idx="1"/>
          </p:nvPr>
        </p:nvSpPr>
        <p:spPr>
          <a:xfrm>
            <a:off x="838200" y="1903413"/>
            <a:ext cx="10287000" cy="4525963"/>
          </a:xfrm>
        </p:spPr>
        <p:txBody>
          <a:bodyPr>
            <a:noAutofit/>
          </a:bodyPr>
          <a:lstStyle/>
          <a:p>
            <a:r>
              <a:rPr lang="en-US" dirty="0"/>
              <a:t>Following line items to be shown under equity on the face of the balance sheet:</a:t>
            </a:r>
          </a:p>
          <a:p>
            <a:pPr marL="0" indent="0">
              <a:buNone/>
            </a:pPr>
            <a:r>
              <a:rPr lang="en-US" dirty="0"/>
              <a:t>    i) Equity share capital, and</a:t>
            </a:r>
          </a:p>
          <a:p>
            <a:pPr marL="0" indent="0">
              <a:buNone/>
            </a:pPr>
            <a:r>
              <a:rPr lang="en-US" dirty="0">
                <a:solidFill>
                  <a:srgbClr val="FF0000"/>
                </a:solidFill>
              </a:rPr>
              <a:t>   ii) other equity</a:t>
            </a:r>
          </a:p>
          <a:p>
            <a:r>
              <a:rPr lang="en-US" dirty="0"/>
              <a:t>Word “</a:t>
            </a:r>
            <a:r>
              <a:rPr lang="en-US" i="1" dirty="0"/>
              <a:t>Property, Plant and Equipment” </a:t>
            </a:r>
            <a:r>
              <a:rPr lang="en-US" dirty="0"/>
              <a:t>to be used instead of “Tangible Assets”.</a:t>
            </a:r>
          </a:p>
          <a:p>
            <a:r>
              <a:rPr lang="en-US" dirty="0"/>
              <a:t>Provision word to be used . However the Short Term Provisions/ Long Term Provisions will still be shown in Current/ Non Current Liabilities.</a:t>
            </a:r>
          </a:p>
        </p:txBody>
      </p:sp>
    </p:spTree>
    <p:extLst>
      <p:ext uri="{BB962C8B-B14F-4D97-AF65-F5344CB8AC3E}">
        <p14:creationId xmlns:p14="http://schemas.microsoft.com/office/powerpoint/2010/main" val="194509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838199"/>
            <a:ext cx="8229600" cy="1143000"/>
          </a:xfrm>
        </p:spPr>
        <p:txBody>
          <a:bodyPr>
            <a:normAutofit/>
          </a:bodyPr>
          <a:lstStyle/>
          <a:p>
            <a:pPr algn="ctr"/>
            <a:r>
              <a:rPr lang="en-US" sz="4800" dirty="0"/>
              <a:t>Balance Sheet - Amendments</a:t>
            </a:r>
            <a:endParaRPr lang="en-IN" sz="4800" dirty="0"/>
          </a:p>
        </p:txBody>
      </p:sp>
      <p:sp>
        <p:nvSpPr>
          <p:cNvPr id="3" name="Content Placeholder 2"/>
          <p:cNvSpPr>
            <a:spLocks noGrp="1"/>
          </p:cNvSpPr>
          <p:nvPr>
            <p:ph idx="1"/>
          </p:nvPr>
        </p:nvSpPr>
        <p:spPr>
          <a:xfrm>
            <a:off x="876300" y="2228850"/>
            <a:ext cx="10134600" cy="3790951"/>
          </a:xfrm>
        </p:spPr>
        <p:txBody>
          <a:bodyPr>
            <a:noAutofit/>
          </a:bodyPr>
          <a:lstStyle/>
          <a:p>
            <a:r>
              <a:rPr lang="en-US" sz="2400" dirty="0"/>
              <a:t>Following to be shown separately on the face of the balance sheet :</a:t>
            </a:r>
          </a:p>
          <a:p>
            <a:pPr lvl="1">
              <a:buFont typeface="Wingdings" pitchFamily="2" charset="2"/>
              <a:buChar char="ü"/>
            </a:pPr>
            <a:r>
              <a:rPr lang="en-US" dirty="0"/>
              <a:t>Goodwill </a:t>
            </a:r>
          </a:p>
          <a:p>
            <a:pPr lvl="1">
              <a:buFont typeface="Wingdings" pitchFamily="2" charset="2"/>
              <a:buChar char="ü"/>
            </a:pPr>
            <a:r>
              <a:rPr lang="en-US" dirty="0"/>
              <a:t>Investment Property</a:t>
            </a:r>
          </a:p>
          <a:p>
            <a:pPr lvl="1">
              <a:buFont typeface="Wingdings" pitchFamily="2" charset="2"/>
              <a:buChar char="ü"/>
            </a:pPr>
            <a:r>
              <a:rPr lang="en-US" dirty="0"/>
              <a:t>Intangible assets under development</a:t>
            </a:r>
          </a:p>
          <a:p>
            <a:pPr lvl="1">
              <a:buFont typeface="Wingdings" pitchFamily="2" charset="2"/>
              <a:buChar char="ü"/>
            </a:pPr>
            <a:r>
              <a:rPr lang="en-US" dirty="0"/>
              <a:t>Biological Assets other than bearer plants</a:t>
            </a:r>
          </a:p>
          <a:p>
            <a:pPr lvl="1">
              <a:buFont typeface="Wingdings" pitchFamily="2" charset="2"/>
              <a:buChar char="ü"/>
            </a:pPr>
            <a:r>
              <a:rPr lang="en-IN" dirty="0"/>
              <a:t>Financial Assets( Bifurcated into </a:t>
            </a:r>
            <a:r>
              <a:rPr lang="en-US" dirty="0"/>
              <a:t>(i) Investments, (ii) Trade receivables, (iii) Loans, (iv) Others )</a:t>
            </a:r>
          </a:p>
          <a:p>
            <a:pPr lvl="1">
              <a:buFont typeface="Wingdings" pitchFamily="2" charset="2"/>
              <a:buChar char="ü"/>
            </a:pPr>
            <a:r>
              <a:rPr lang="en-US" dirty="0"/>
              <a:t>Financial Liabilities </a:t>
            </a:r>
            <a:r>
              <a:rPr lang="en-IN" dirty="0"/>
              <a:t>( Bifurcated into </a:t>
            </a:r>
            <a:r>
              <a:rPr lang="en-US" dirty="0"/>
              <a:t>(i) Borrowings, (ii) Trade payable, (iii) Other financial liabilities ).</a:t>
            </a:r>
          </a:p>
        </p:txBody>
      </p:sp>
    </p:spTree>
    <p:extLst>
      <p:ext uri="{BB962C8B-B14F-4D97-AF65-F5344CB8AC3E}">
        <p14:creationId xmlns:p14="http://schemas.microsoft.com/office/powerpoint/2010/main" val="206517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E530B446-D91D-E0EB-AAE2-CE03E89160BC}"/>
              </a:ext>
            </a:extLst>
          </p:cNvPr>
          <p:cNvPicPr>
            <a:picLocks noGrp="1" noChangeAspect="1"/>
          </p:cNvPicPr>
          <p:nvPr>
            <p:ph sz="half" idx="1"/>
          </p:nvPr>
        </p:nvPicPr>
        <p:blipFill>
          <a:blip r:embed="rId2"/>
          <a:stretch>
            <a:fillRect/>
          </a:stretch>
        </p:blipFill>
        <p:spPr>
          <a:xfrm>
            <a:off x="1254159" y="2928305"/>
            <a:ext cx="2139881" cy="2145978"/>
          </a:xfrm>
          <a:prstGeom prst="rect">
            <a:avLst/>
          </a:prstGeom>
        </p:spPr>
      </p:pic>
      <p:sp>
        <p:nvSpPr>
          <p:cNvPr id="2" name="Title 1">
            <a:extLst>
              <a:ext uri="{FF2B5EF4-FFF2-40B4-BE49-F238E27FC236}">
                <a16:creationId xmlns:a16="http://schemas.microsoft.com/office/drawing/2014/main" id="{86BAB8E4-9269-6BC5-CA19-592A394DA0EB}"/>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Learning outcomes</a:t>
            </a:r>
          </a:p>
        </p:txBody>
      </p:sp>
      <p:sp>
        <p:nvSpPr>
          <p:cNvPr id="7" name="Content Placeholder 6">
            <a:extLst>
              <a:ext uri="{FF2B5EF4-FFF2-40B4-BE49-F238E27FC236}">
                <a16:creationId xmlns:a16="http://schemas.microsoft.com/office/drawing/2014/main" id="{96809242-2907-7B82-FD25-076612A9FFA3}"/>
              </a:ext>
            </a:extLst>
          </p:cNvPr>
          <p:cNvSpPr>
            <a:spLocks noGrp="1"/>
          </p:cNvSpPr>
          <p:nvPr>
            <p:ph sz="half" idx="2"/>
          </p:nvPr>
        </p:nvSpPr>
        <p:spPr>
          <a:xfrm>
            <a:off x="4571682" y="2713988"/>
            <a:ext cx="6853238" cy="2360295"/>
          </a:xfrm>
          <a:solidFill>
            <a:schemeClr val="accent6">
              <a:lumMod val="20000"/>
              <a:lumOff val="80000"/>
            </a:schemeClr>
          </a:solidFill>
          <a:ln>
            <a:solidFill>
              <a:srgbClr val="548235"/>
            </a:solidFill>
          </a:ln>
        </p:spPr>
        <p:txBody>
          <a:bodyPr/>
          <a:lstStyle/>
          <a:p>
            <a:r>
              <a:rPr lang="en-IN" dirty="0"/>
              <a:t>Examine the financial statements in the light of the current regulatory framework </a:t>
            </a:r>
          </a:p>
          <a:p>
            <a:r>
              <a:rPr lang="en-IN" dirty="0"/>
              <a:t>Develop skills t</a:t>
            </a:r>
            <a:r>
              <a:rPr lang="en-US" dirty="0"/>
              <a:t>o analyze corporate financial statements and disclosures</a:t>
            </a:r>
            <a:endParaRPr lang="en-IN" dirty="0"/>
          </a:p>
          <a:p>
            <a:endParaRPr lang="en-IN" dirty="0"/>
          </a:p>
        </p:txBody>
      </p:sp>
    </p:spTree>
    <p:extLst>
      <p:ext uri="{BB962C8B-B14F-4D97-AF65-F5344CB8AC3E}">
        <p14:creationId xmlns:p14="http://schemas.microsoft.com/office/powerpoint/2010/main" val="69760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8A9879-B213-EC4F-DC30-B0CF73BCB7D3}"/>
              </a:ext>
            </a:extLst>
          </p:cNvPr>
          <p:cNvPicPr>
            <a:picLocks noChangeAspect="1"/>
          </p:cNvPicPr>
          <p:nvPr/>
        </p:nvPicPr>
        <p:blipFill>
          <a:blip r:embed="rId2"/>
          <a:stretch>
            <a:fillRect/>
          </a:stretch>
        </p:blipFill>
        <p:spPr>
          <a:xfrm>
            <a:off x="1026160" y="633412"/>
            <a:ext cx="8113077" cy="5591175"/>
          </a:xfrm>
          <a:prstGeom prst="rect">
            <a:avLst/>
          </a:prstGeom>
        </p:spPr>
      </p:pic>
    </p:spTree>
    <p:extLst>
      <p:ext uri="{BB962C8B-B14F-4D97-AF65-F5344CB8AC3E}">
        <p14:creationId xmlns:p14="http://schemas.microsoft.com/office/powerpoint/2010/main" val="293707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D98FC-2153-43F7-EA6C-B946A546ACFE}"/>
              </a:ext>
            </a:extLst>
          </p:cNvPr>
          <p:cNvPicPr>
            <a:picLocks noChangeAspect="1"/>
          </p:cNvPicPr>
          <p:nvPr/>
        </p:nvPicPr>
        <p:blipFill rotWithShape="1">
          <a:blip r:embed="rId3"/>
          <a:srcRect l="6260" t="7584" r="1683"/>
          <a:stretch/>
        </p:blipFill>
        <p:spPr>
          <a:xfrm>
            <a:off x="577517" y="613434"/>
            <a:ext cx="10722542" cy="6244566"/>
          </a:xfrm>
          <a:prstGeom prst="rect">
            <a:avLst/>
          </a:prstGeom>
        </p:spPr>
      </p:pic>
    </p:spTree>
    <p:extLst>
      <p:ext uri="{BB962C8B-B14F-4D97-AF65-F5344CB8AC3E}">
        <p14:creationId xmlns:p14="http://schemas.microsoft.com/office/powerpoint/2010/main" val="951823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686B-CD99-856B-537F-3CA7F4D9C5C7}"/>
              </a:ext>
            </a:extLst>
          </p:cNvPr>
          <p:cNvSpPr>
            <a:spLocks noGrp="1"/>
          </p:cNvSpPr>
          <p:nvPr>
            <p:ph type="title"/>
          </p:nvPr>
        </p:nvSpPr>
        <p:spPr/>
        <p:txBody>
          <a:bodyPr/>
          <a:lstStyle/>
          <a:p>
            <a:r>
              <a:rPr lang="en-IN" dirty="0"/>
              <a:t>Equity</a:t>
            </a:r>
          </a:p>
        </p:txBody>
      </p:sp>
      <p:sp>
        <p:nvSpPr>
          <p:cNvPr id="3" name="Content Placeholder 2">
            <a:extLst>
              <a:ext uri="{FF2B5EF4-FFF2-40B4-BE49-F238E27FC236}">
                <a16:creationId xmlns:a16="http://schemas.microsoft.com/office/drawing/2014/main" id="{874AA9FD-66CB-19DC-99CE-DA02978846A9}"/>
              </a:ext>
            </a:extLst>
          </p:cNvPr>
          <p:cNvSpPr>
            <a:spLocks noGrp="1"/>
          </p:cNvSpPr>
          <p:nvPr>
            <p:ph sz="half" idx="1"/>
          </p:nvPr>
        </p:nvSpPr>
        <p:spPr>
          <a:xfrm>
            <a:off x="838200" y="1825625"/>
            <a:ext cx="4485640" cy="3701415"/>
          </a:xfrm>
        </p:spPr>
        <p:txBody>
          <a:bodyPr/>
          <a:lstStyle/>
          <a:p>
            <a:r>
              <a:rPr lang="en-US" dirty="0"/>
              <a:t>“Equity Share Capital” comprises</a:t>
            </a:r>
          </a:p>
          <a:p>
            <a:pPr lvl="1"/>
            <a:r>
              <a:rPr lang="en-US" dirty="0"/>
              <a:t> Only equity share capital. </a:t>
            </a:r>
          </a:p>
          <a:p>
            <a:pPr lvl="1"/>
            <a:r>
              <a:rPr lang="en-IN" dirty="0"/>
              <a:t>Preference shares are excluded</a:t>
            </a:r>
          </a:p>
        </p:txBody>
      </p:sp>
      <p:pic>
        <p:nvPicPr>
          <p:cNvPr id="5" name="Picture 4">
            <a:extLst>
              <a:ext uri="{FF2B5EF4-FFF2-40B4-BE49-F238E27FC236}">
                <a16:creationId xmlns:a16="http://schemas.microsoft.com/office/drawing/2014/main" id="{2283A2BC-5DC8-FE4C-66C7-3C1E3A22BD77}"/>
              </a:ext>
            </a:extLst>
          </p:cNvPr>
          <p:cNvPicPr>
            <a:picLocks noChangeAspect="1"/>
          </p:cNvPicPr>
          <p:nvPr/>
        </p:nvPicPr>
        <p:blipFill>
          <a:blip r:embed="rId3"/>
          <a:stretch>
            <a:fillRect/>
          </a:stretch>
        </p:blipFill>
        <p:spPr>
          <a:xfrm>
            <a:off x="5689600" y="1060450"/>
            <a:ext cx="5502275" cy="5448300"/>
          </a:xfrm>
          <a:prstGeom prst="rect">
            <a:avLst/>
          </a:prstGeom>
        </p:spPr>
      </p:pic>
    </p:spTree>
    <p:extLst>
      <p:ext uri="{BB962C8B-B14F-4D97-AF65-F5344CB8AC3E}">
        <p14:creationId xmlns:p14="http://schemas.microsoft.com/office/powerpoint/2010/main" val="347194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31D494-73C4-7DAF-32C9-6EB0B3BF18A7}"/>
              </a:ext>
            </a:extLst>
          </p:cNvPr>
          <p:cNvSpPr>
            <a:spLocks noGrp="1"/>
          </p:cNvSpPr>
          <p:nvPr>
            <p:ph type="title"/>
          </p:nvPr>
        </p:nvSpPr>
        <p:spPr/>
        <p:txBody>
          <a:bodyPr/>
          <a:lstStyle/>
          <a:p>
            <a:r>
              <a:rPr lang="en-US" dirty="0"/>
              <a:t>Other Equity</a:t>
            </a:r>
            <a:endParaRPr lang="en-IN" dirty="0"/>
          </a:p>
        </p:txBody>
      </p:sp>
      <p:sp>
        <p:nvSpPr>
          <p:cNvPr id="3" name="Content Placeholder 2">
            <a:extLst>
              <a:ext uri="{FF2B5EF4-FFF2-40B4-BE49-F238E27FC236}">
                <a16:creationId xmlns:a16="http://schemas.microsoft.com/office/drawing/2014/main" id="{22E1206D-66C3-01AC-E86F-382A6F89021F}"/>
              </a:ext>
            </a:extLst>
          </p:cNvPr>
          <p:cNvSpPr>
            <a:spLocks noGrp="1"/>
          </p:cNvSpPr>
          <p:nvPr>
            <p:ph sz="half" idx="1"/>
          </p:nvPr>
        </p:nvSpPr>
        <p:spPr>
          <a:xfrm>
            <a:off x="838200" y="1825625"/>
            <a:ext cx="3774440" cy="4351338"/>
          </a:xfrm>
        </p:spPr>
        <p:txBody>
          <a:bodyPr/>
          <a:lstStyle/>
          <a:p>
            <a:r>
              <a:rPr lang="en-US" dirty="0"/>
              <a:t>“Other Equity”  includes –</a:t>
            </a:r>
          </a:p>
          <a:p>
            <a:pPr lvl="1"/>
            <a:r>
              <a:rPr lang="en-US" dirty="0"/>
              <a:t>Reserves &amp; Surplus</a:t>
            </a:r>
          </a:p>
          <a:p>
            <a:pPr lvl="1"/>
            <a:r>
              <a:rPr lang="en-US" dirty="0"/>
              <a:t> Equity Component of Compound Financial Instruments like Share Application Pending Allotment.</a:t>
            </a:r>
          </a:p>
          <a:p>
            <a:pPr lvl="1"/>
            <a:r>
              <a:rPr lang="en-IN" dirty="0"/>
              <a:t>Other Comprehensive Income (OCI)</a:t>
            </a:r>
          </a:p>
          <a:p>
            <a:endParaRPr lang="en-IN" dirty="0"/>
          </a:p>
        </p:txBody>
      </p:sp>
      <p:pic>
        <p:nvPicPr>
          <p:cNvPr id="7" name="Picture 6">
            <a:extLst>
              <a:ext uri="{FF2B5EF4-FFF2-40B4-BE49-F238E27FC236}">
                <a16:creationId xmlns:a16="http://schemas.microsoft.com/office/drawing/2014/main" id="{E2309606-D7FE-1D42-8E8D-B024BE6A4E1A}"/>
              </a:ext>
            </a:extLst>
          </p:cNvPr>
          <p:cNvPicPr>
            <a:picLocks noChangeAspect="1"/>
          </p:cNvPicPr>
          <p:nvPr/>
        </p:nvPicPr>
        <p:blipFill>
          <a:blip r:embed="rId3"/>
          <a:stretch>
            <a:fillRect/>
          </a:stretch>
        </p:blipFill>
        <p:spPr>
          <a:xfrm>
            <a:off x="5552440" y="1023938"/>
            <a:ext cx="5801360" cy="5153025"/>
          </a:xfrm>
          <a:prstGeom prst="rect">
            <a:avLst/>
          </a:prstGeom>
        </p:spPr>
      </p:pic>
    </p:spTree>
    <p:extLst>
      <p:ext uri="{BB962C8B-B14F-4D97-AF65-F5344CB8AC3E}">
        <p14:creationId xmlns:p14="http://schemas.microsoft.com/office/powerpoint/2010/main" val="1703695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8A4ED-D50E-CA01-C0E0-0074DB003CF7}"/>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07004CB-0837-2C1A-589A-504CB4A44388}"/>
              </a:ext>
            </a:extLst>
          </p:cNvPr>
          <p:cNvPicPr>
            <a:picLocks noChangeAspect="1"/>
          </p:cNvPicPr>
          <p:nvPr/>
        </p:nvPicPr>
        <p:blipFill>
          <a:blip r:embed="rId3"/>
          <a:stretch>
            <a:fillRect/>
          </a:stretch>
        </p:blipFill>
        <p:spPr>
          <a:xfrm>
            <a:off x="1574800" y="1938337"/>
            <a:ext cx="7183437" cy="3720783"/>
          </a:xfrm>
          <a:prstGeom prst="rect">
            <a:avLst/>
          </a:prstGeom>
        </p:spPr>
      </p:pic>
    </p:spTree>
    <p:extLst>
      <p:ext uri="{BB962C8B-B14F-4D97-AF65-F5344CB8AC3E}">
        <p14:creationId xmlns:p14="http://schemas.microsoft.com/office/powerpoint/2010/main" val="409654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CBBEF-9724-A234-B6C8-C9A9374AF663}"/>
              </a:ext>
            </a:extLst>
          </p:cNvPr>
          <p:cNvSpPr>
            <a:spLocks noGrp="1"/>
          </p:cNvSpPr>
          <p:nvPr>
            <p:ph type="title"/>
          </p:nvPr>
        </p:nvSpPr>
        <p:spPr/>
        <p:txBody>
          <a:bodyPr/>
          <a:lstStyle/>
          <a:p>
            <a:r>
              <a:rPr lang="en-IN" b="1" dirty="0">
                <a:solidFill>
                  <a:srgbClr val="0070C0"/>
                </a:solidFill>
                <a:latin typeface="Algerian" panose="04020705040A02060702" pitchFamily="82" charset="0"/>
              </a:rPr>
              <a:t>Lease Liabilities</a:t>
            </a:r>
          </a:p>
        </p:txBody>
      </p:sp>
      <p:sp>
        <p:nvSpPr>
          <p:cNvPr id="3" name="Content Placeholder 2">
            <a:extLst>
              <a:ext uri="{FF2B5EF4-FFF2-40B4-BE49-F238E27FC236}">
                <a16:creationId xmlns:a16="http://schemas.microsoft.com/office/drawing/2014/main" id="{A197AD0C-0C30-34E6-BE9B-7792DB83D57A}"/>
              </a:ext>
            </a:extLst>
          </p:cNvPr>
          <p:cNvSpPr>
            <a:spLocks noGrp="1"/>
          </p:cNvSpPr>
          <p:nvPr>
            <p:ph sz="half" idx="1"/>
          </p:nvPr>
        </p:nvSpPr>
        <p:spPr/>
        <p:txBody>
          <a:bodyPr>
            <a:normAutofit lnSpcReduction="10000"/>
          </a:bodyPr>
          <a:lstStyle/>
          <a:p>
            <a:r>
              <a:rPr lang="en-US" dirty="0"/>
              <a:t>Ind AS 116 defines a lease as a contract, or part of a contract, that conveys the right to use an asset (the underlying asset) for a period of time in exchange for consideration.</a:t>
            </a:r>
          </a:p>
          <a:p>
            <a:r>
              <a:rPr lang="en-US" dirty="0"/>
              <a:t>Lessees have to recognize a lease liability reflecting future lease payments and a ‘right-of-use asset’ for almost all lease contracts</a:t>
            </a:r>
            <a:endParaRPr lang="en-IN" dirty="0"/>
          </a:p>
        </p:txBody>
      </p:sp>
      <p:sp>
        <p:nvSpPr>
          <p:cNvPr id="5" name="Content Placeholder 4">
            <a:extLst>
              <a:ext uri="{FF2B5EF4-FFF2-40B4-BE49-F238E27FC236}">
                <a16:creationId xmlns:a16="http://schemas.microsoft.com/office/drawing/2014/main" id="{732B6D67-296C-A00D-0658-06A051F21D1D}"/>
              </a:ext>
            </a:extLst>
          </p:cNvPr>
          <p:cNvSpPr>
            <a:spLocks noGrp="1"/>
          </p:cNvSpPr>
          <p:nvPr>
            <p:ph sz="half" idx="2"/>
          </p:nvPr>
        </p:nvSpPr>
        <p:spPr/>
        <p:txBody>
          <a:bodyPr>
            <a:normAutofit lnSpcReduction="10000"/>
          </a:bodyPr>
          <a:lstStyle/>
          <a:p>
            <a:endParaRPr lang="en-IN"/>
          </a:p>
        </p:txBody>
      </p:sp>
      <p:pic>
        <p:nvPicPr>
          <p:cNvPr id="11" name="Picture 10">
            <a:extLst>
              <a:ext uri="{FF2B5EF4-FFF2-40B4-BE49-F238E27FC236}">
                <a16:creationId xmlns:a16="http://schemas.microsoft.com/office/drawing/2014/main" id="{BC528AD8-EBC3-5B42-3A4F-34BE3CC75199}"/>
              </a:ext>
            </a:extLst>
          </p:cNvPr>
          <p:cNvPicPr>
            <a:picLocks noChangeAspect="1"/>
          </p:cNvPicPr>
          <p:nvPr/>
        </p:nvPicPr>
        <p:blipFill>
          <a:blip r:embed="rId2"/>
          <a:stretch>
            <a:fillRect/>
          </a:stretch>
        </p:blipFill>
        <p:spPr>
          <a:xfrm>
            <a:off x="6019800" y="944880"/>
            <a:ext cx="5750560" cy="5232083"/>
          </a:xfrm>
          <a:prstGeom prst="rect">
            <a:avLst/>
          </a:prstGeom>
        </p:spPr>
      </p:pic>
      <p:cxnSp>
        <p:nvCxnSpPr>
          <p:cNvPr id="13" name="Straight Arrow Connector 12">
            <a:extLst>
              <a:ext uri="{FF2B5EF4-FFF2-40B4-BE49-F238E27FC236}">
                <a16:creationId xmlns:a16="http://schemas.microsoft.com/office/drawing/2014/main" id="{84665184-E002-FC38-8FC4-A49320645D85}"/>
              </a:ext>
            </a:extLst>
          </p:cNvPr>
          <p:cNvCxnSpPr/>
          <p:nvPr/>
        </p:nvCxnSpPr>
        <p:spPr>
          <a:xfrm>
            <a:off x="4541520" y="1198880"/>
            <a:ext cx="1859280" cy="130048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8876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arn(inVertical)">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11FA-8EF0-9D83-E0E6-C1837FC37018}"/>
              </a:ext>
            </a:extLst>
          </p:cNvPr>
          <p:cNvSpPr>
            <a:spLocks noGrp="1"/>
          </p:cNvSpPr>
          <p:nvPr>
            <p:ph type="title"/>
          </p:nvPr>
        </p:nvSpPr>
        <p:spPr/>
        <p:txBody>
          <a:bodyPr/>
          <a:lstStyle/>
          <a:p>
            <a:r>
              <a:rPr lang="en-IN" dirty="0">
                <a:solidFill>
                  <a:srgbClr val="0070C0"/>
                </a:solidFill>
                <a:latin typeface="Algerian" panose="04020705040A02060702" pitchFamily="82" charset="0"/>
              </a:rPr>
              <a:t>Poll</a:t>
            </a:r>
          </a:p>
        </p:txBody>
      </p:sp>
      <p:sp>
        <p:nvSpPr>
          <p:cNvPr id="3" name="Content Placeholder 2">
            <a:extLst>
              <a:ext uri="{FF2B5EF4-FFF2-40B4-BE49-F238E27FC236}">
                <a16:creationId xmlns:a16="http://schemas.microsoft.com/office/drawing/2014/main" id="{EA7CA442-273A-617A-AECD-4D8A99B78391}"/>
              </a:ext>
            </a:extLst>
          </p:cNvPr>
          <p:cNvSpPr>
            <a:spLocks noGrp="1"/>
          </p:cNvSpPr>
          <p:nvPr>
            <p:ph idx="1"/>
          </p:nvPr>
        </p:nvSpPr>
        <p:spPr/>
        <p:txBody>
          <a:bodyPr/>
          <a:lstStyle/>
          <a:p>
            <a:pPr marL="0" indent="0">
              <a:buNone/>
            </a:pPr>
            <a:r>
              <a:rPr lang="en-US" dirty="0"/>
              <a:t>The reserve which is created for a particular (specific) purpose and which is a charge against revenue is called:</a:t>
            </a:r>
          </a:p>
          <a:p>
            <a:pPr marL="0" indent="0">
              <a:buNone/>
            </a:pPr>
            <a:r>
              <a:rPr lang="en-US" dirty="0"/>
              <a:t>(a) Capital Reserve</a:t>
            </a:r>
          </a:p>
          <a:p>
            <a:pPr marL="0" indent="0">
              <a:buNone/>
            </a:pPr>
            <a:r>
              <a:rPr lang="en-US" dirty="0"/>
              <a:t>(b) General Reserve</a:t>
            </a:r>
          </a:p>
          <a:p>
            <a:pPr marL="0" indent="0">
              <a:buNone/>
            </a:pPr>
            <a:r>
              <a:rPr lang="en-US" dirty="0"/>
              <a:t>(c) Secret Reserve</a:t>
            </a:r>
          </a:p>
          <a:p>
            <a:pPr marL="0" indent="0">
              <a:buNone/>
            </a:pPr>
            <a:r>
              <a:rPr lang="en-US" dirty="0"/>
              <a:t>(d) Specific Reserve</a:t>
            </a:r>
            <a:endParaRPr lang="en-IN" dirty="0"/>
          </a:p>
        </p:txBody>
      </p:sp>
    </p:spTree>
    <p:extLst>
      <p:ext uri="{BB962C8B-B14F-4D97-AF65-F5344CB8AC3E}">
        <p14:creationId xmlns:p14="http://schemas.microsoft.com/office/powerpoint/2010/main" val="4097101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25D4-4E8D-9ACB-D068-79DFAD27CE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546BC-225F-6CEE-7629-EF7AF6CEAA7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BF47ADA-CDD4-D5B7-60F6-4E1CC970E9F2}"/>
              </a:ext>
            </a:extLst>
          </p:cNvPr>
          <p:cNvPicPr>
            <a:picLocks noChangeAspect="1"/>
          </p:cNvPicPr>
          <p:nvPr/>
        </p:nvPicPr>
        <p:blipFill>
          <a:blip r:embed="rId2"/>
          <a:stretch>
            <a:fillRect/>
          </a:stretch>
        </p:blipFill>
        <p:spPr>
          <a:xfrm>
            <a:off x="955040" y="647700"/>
            <a:ext cx="8656319" cy="5562600"/>
          </a:xfrm>
          <a:prstGeom prst="rect">
            <a:avLst/>
          </a:prstGeom>
        </p:spPr>
      </p:pic>
    </p:spTree>
    <p:extLst>
      <p:ext uri="{BB962C8B-B14F-4D97-AF65-F5344CB8AC3E}">
        <p14:creationId xmlns:p14="http://schemas.microsoft.com/office/powerpoint/2010/main" val="322019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A40-6E83-C6C3-F733-09BC63E1F364}"/>
              </a:ext>
            </a:extLst>
          </p:cNvPr>
          <p:cNvSpPr>
            <a:spLocks noGrp="1"/>
          </p:cNvSpPr>
          <p:nvPr>
            <p:ph type="title"/>
          </p:nvPr>
        </p:nvSpPr>
        <p:spPr/>
        <p:txBody>
          <a:bodyPr/>
          <a:lstStyle/>
          <a:p>
            <a:r>
              <a:rPr lang="en-IN" dirty="0">
                <a:solidFill>
                  <a:srgbClr val="0070C0"/>
                </a:solidFill>
                <a:latin typeface="Algerian" panose="04020705040A02060702" pitchFamily="82" charset="0"/>
              </a:rPr>
              <a:t>Current Liability </a:t>
            </a:r>
          </a:p>
        </p:txBody>
      </p:sp>
      <p:graphicFrame>
        <p:nvGraphicFramePr>
          <p:cNvPr id="4" name="Content Placeholder 3">
            <a:extLst>
              <a:ext uri="{FF2B5EF4-FFF2-40B4-BE49-F238E27FC236}">
                <a16:creationId xmlns:a16="http://schemas.microsoft.com/office/drawing/2014/main" id="{40EE4A5F-FA09-57A4-2D75-3F3BFE05F308}"/>
              </a:ext>
            </a:extLst>
          </p:cNvPr>
          <p:cNvGraphicFramePr>
            <a:graphicFrameLocks noGrp="1"/>
          </p:cNvGraphicFramePr>
          <p:nvPr>
            <p:ph idx="1"/>
            <p:extLst>
              <p:ext uri="{D42A27DB-BD31-4B8C-83A1-F6EECF244321}">
                <p14:modId xmlns:p14="http://schemas.microsoft.com/office/powerpoint/2010/main" val="2368867357"/>
              </p:ext>
            </p:extLst>
          </p:nvPr>
        </p:nvGraphicFramePr>
        <p:xfrm>
          <a:off x="838200" y="1825625"/>
          <a:ext cx="10515600" cy="391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DFAD474-C6A6-82F8-1783-05932F66B4F8}"/>
              </a:ext>
            </a:extLst>
          </p:cNvPr>
          <p:cNvSpPr txBox="1"/>
          <p:nvPr/>
        </p:nvSpPr>
        <p:spPr>
          <a:xfrm>
            <a:off x="1333500" y="6176963"/>
            <a:ext cx="9258300" cy="400110"/>
          </a:xfrm>
          <a:prstGeom prst="rect">
            <a:avLst/>
          </a:prstGeom>
          <a:solidFill>
            <a:srgbClr val="548235"/>
          </a:solidFill>
        </p:spPr>
        <p:txBody>
          <a:bodyPr wrap="square" rtlCol="0">
            <a:spAutoFit/>
          </a:bodyPr>
          <a:lstStyle/>
          <a:p>
            <a:pPr algn="ctr"/>
            <a:r>
              <a:rPr lang="en-US" sz="2000" b="1" dirty="0">
                <a:solidFill>
                  <a:schemeClr val="bg1"/>
                </a:solidFill>
              </a:rPr>
              <a:t>All other Liabilities are non-Current</a:t>
            </a:r>
            <a:endParaRPr lang="en-IN" sz="2000" b="1" dirty="0">
              <a:solidFill>
                <a:schemeClr val="bg1"/>
              </a:solidFill>
            </a:endParaRPr>
          </a:p>
        </p:txBody>
      </p:sp>
    </p:spTree>
    <p:extLst>
      <p:ext uri="{BB962C8B-B14F-4D97-AF65-F5344CB8AC3E}">
        <p14:creationId xmlns:p14="http://schemas.microsoft.com/office/powerpoint/2010/main" val="2139451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DD5C-BC80-E5A9-67FF-BB9FD1555DC0}"/>
              </a:ext>
            </a:extLst>
          </p:cNvPr>
          <p:cNvSpPr>
            <a:spLocks noGrp="1"/>
          </p:cNvSpPr>
          <p:nvPr>
            <p:ph type="title"/>
          </p:nvPr>
        </p:nvSpPr>
        <p:spPr/>
        <p:txBody>
          <a:bodyPr/>
          <a:lstStyle/>
          <a:p>
            <a:r>
              <a:rPr lang="en-IN" dirty="0"/>
              <a:t>Analyse the situation-</a:t>
            </a:r>
          </a:p>
        </p:txBody>
      </p:sp>
      <p:sp>
        <p:nvSpPr>
          <p:cNvPr id="3" name="Content Placeholder 2">
            <a:extLst>
              <a:ext uri="{FF2B5EF4-FFF2-40B4-BE49-F238E27FC236}">
                <a16:creationId xmlns:a16="http://schemas.microsoft.com/office/drawing/2014/main" id="{970F7177-CFB8-A964-9103-818A7DB7A0AC}"/>
              </a:ext>
            </a:extLst>
          </p:cNvPr>
          <p:cNvSpPr>
            <a:spLocks noGrp="1"/>
          </p:cNvSpPr>
          <p:nvPr>
            <p:ph sz="half" idx="1"/>
          </p:nvPr>
        </p:nvSpPr>
        <p:spPr>
          <a:xfrm>
            <a:off x="838200" y="1825625"/>
            <a:ext cx="5450840" cy="4351338"/>
          </a:xfrm>
        </p:spPr>
        <p:txBody>
          <a:bodyPr/>
          <a:lstStyle/>
          <a:p>
            <a:r>
              <a:rPr lang="en-US" dirty="0"/>
              <a:t>A Gas Agency requires an amount to be deposited as security deposit, which is refundable when the gas connection is surrendered. How should the Gas Agency classify such deposits received, i.e., current or noncurrent?</a:t>
            </a:r>
            <a:endParaRPr lang="en-IN" dirty="0"/>
          </a:p>
        </p:txBody>
      </p:sp>
      <p:pic>
        <p:nvPicPr>
          <p:cNvPr id="6" name="Content Placeholder 5">
            <a:extLst>
              <a:ext uri="{FF2B5EF4-FFF2-40B4-BE49-F238E27FC236}">
                <a16:creationId xmlns:a16="http://schemas.microsoft.com/office/drawing/2014/main" id="{97E5C48A-6062-6FDE-E959-350844EC227E}"/>
              </a:ext>
            </a:extLst>
          </p:cNvPr>
          <p:cNvPicPr>
            <a:picLocks noGrp="1" noChangeAspect="1"/>
          </p:cNvPicPr>
          <p:nvPr>
            <p:ph sz="half" idx="2"/>
          </p:nvPr>
        </p:nvPicPr>
        <p:blipFill>
          <a:blip r:embed="rId3"/>
          <a:stretch>
            <a:fillRect/>
          </a:stretch>
        </p:blipFill>
        <p:spPr>
          <a:xfrm>
            <a:off x="8940800" y="648651"/>
            <a:ext cx="2032953" cy="1393509"/>
          </a:xfrm>
          <a:prstGeom prst="rect">
            <a:avLst/>
          </a:prstGeom>
        </p:spPr>
      </p:pic>
      <p:pic>
        <p:nvPicPr>
          <p:cNvPr id="4" name="Picture 3">
            <a:extLst>
              <a:ext uri="{FF2B5EF4-FFF2-40B4-BE49-F238E27FC236}">
                <a16:creationId xmlns:a16="http://schemas.microsoft.com/office/drawing/2014/main" id="{E7D1B80C-3DA7-C984-8E0A-1252233D8A56}"/>
              </a:ext>
            </a:extLst>
          </p:cNvPr>
          <p:cNvPicPr>
            <a:picLocks noChangeAspect="1"/>
          </p:cNvPicPr>
          <p:nvPr/>
        </p:nvPicPr>
        <p:blipFill rotWithShape="1">
          <a:blip r:embed="rId4"/>
          <a:srcRect l="54400" t="24260"/>
          <a:stretch/>
        </p:blipFill>
        <p:spPr>
          <a:xfrm>
            <a:off x="8590280" y="4277360"/>
            <a:ext cx="3474720" cy="2258060"/>
          </a:xfrm>
          <a:prstGeom prst="rect">
            <a:avLst/>
          </a:prstGeom>
        </p:spPr>
      </p:pic>
    </p:spTree>
    <p:extLst>
      <p:ext uri="{BB962C8B-B14F-4D97-AF65-F5344CB8AC3E}">
        <p14:creationId xmlns:p14="http://schemas.microsoft.com/office/powerpoint/2010/main" val="292542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FDF95B-50E9-5725-0FC3-9970C91FE3D4}"/>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Quick Revision </a:t>
            </a:r>
          </a:p>
        </p:txBody>
      </p:sp>
      <p:sp>
        <p:nvSpPr>
          <p:cNvPr id="6" name="Content Placeholder 5">
            <a:extLst>
              <a:ext uri="{FF2B5EF4-FFF2-40B4-BE49-F238E27FC236}">
                <a16:creationId xmlns:a16="http://schemas.microsoft.com/office/drawing/2014/main" id="{06EF2507-AC62-97E0-A26F-7598AACBC099}"/>
              </a:ext>
            </a:extLst>
          </p:cNvPr>
          <p:cNvSpPr>
            <a:spLocks noGrp="1"/>
          </p:cNvSpPr>
          <p:nvPr>
            <p:ph idx="1"/>
          </p:nvPr>
        </p:nvSpPr>
        <p:spPr/>
        <p:txBody>
          <a:bodyPr/>
          <a:lstStyle/>
          <a:p>
            <a:r>
              <a:rPr lang="en-US" b="0" i="0" dirty="0">
                <a:solidFill>
                  <a:srgbClr val="222222"/>
                </a:solidFill>
                <a:effectLst/>
                <a:latin typeface="Roboto" panose="02000000000000000000" pitchFamily="2" charset="0"/>
              </a:rPr>
              <a:t>Equity ₹ 90,000 Liabilities ₹ 60,000 Profit of the year ₹ 20,000. Then total assets will be :</a:t>
            </a:r>
            <a:br>
              <a:rPr lang="en-US" dirty="0"/>
            </a:br>
            <a:r>
              <a:rPr lang="en-US" b="0" i="0" dirty="0">
                <a:solidFill>
                  <a:srgbClr val="222222"/>
                </a:solidFill>
                <a:effectLst/>
                <a:latin typeface="Roboto" panose="02000000000000000000" pitchFamily="2" charset="0"/>
              </a:rPr>
              <a:t>(a) ₹ 1.70,000</a:t>
            </a:r>
            <a:br>
              <a:rPr lang="en-US" dirty="0"/>
            </a:br>
            <a:r>
              <a:rPr lang="en-US" b="0" i="0" dirty="0">
                <a:solidFill>
                  <a:srgbClr val="222222"/>
                </a:solidFill>
                <a:effectLst/>
                <a:latin typeface="Roboto" panose="02000000000000000000" pitchFamily="2" charset="0"/>
              </a:rPr>
              <a:t>(b) ₹ 1,50,000</a:t>
            </a:r>
            <a:br>
              <a:rPr lang="en-US" dirty="0"/>
            </a:br>
            <a:r>
              <a:rPr lang="en-US" b="0" i="0" dirty="0">
                <a:solidFill>
                  <a:srgbClr val="222222"/>
                </a:solidFill>
                <a:effectLst/>
                <a:latin typeface="Roboto" panose="02000000000000000000" pitchFamily="2" charset="0"/>
              </a:rPr>
              <a:t>(c) ₹1,10,000</a:t>
            </a:r>
            <a:br>
              <a:rPr lang="en-US" dirty="0"/>
            </a:br>
            <a:r>
              <a:rPr lang="en-US" b="0" i="0" dirty="0">
                <a:solidFill>
                  <a:srgbClr val="222222"/>
                </a:solidFill>
                <a:effectLst/>
                <a:latin typeface="Roboto" panose="02000000000000000000" pitchFamily="2" charset="0"/>
              </a:rPr>
              <a:t>(d) ₹ 80,000</a:t>
            </a:r>
            <a:endParaRPr lang="en-IN" dirty="0"/>
          </a:p>
        </p:txBody>
      </p:sp>
    </p:spTree>
    <p:extLst>
      <p:ext uri="{BB962C8B-B14F-4D97-AF65-F5344CB8AC3E}">
        <p14:creationId xmlns:p14="http://schemas.microsoft.com/office/powerpoint/2010/main" val="496722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A767-3CBD-F107-1F84-BE571E34A86E}"/>
              </a:ext>
            </a:extLst>
          </p:cNvPr>
          <p:cNvSpPr>
            <a:spLocks noGrp="1"/>
          </p:cNvSpPr>
          <p:nvPr>
            <p:ph type="title"/>
          </p:nvPr>
        </p:nvSpPr>
        <p:spPr/>
        <p:txBody>
          <a:bodyPr/>
          <a:lstStyle/>
          <a:p>
            <a:r>
              <a:rPr lang="en-US" dirty="0">
                <a:solidFill>
                  <a:schemeClr val="accent1">
                    <a:lumMod val="75000"/>
                  </a:schemeClr>
                </a:solidFill>
                <a:latin typeface="Algerian" panose="04020705040A02060702" pitchFamily="82" charset="0"/>
              </a:rPr>
              <a:t>Trade Payables</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4956C10-84A1-72F9-7600-D1123BC01EE4}"/>
              </a:ext>
            </a:extLst>
          </p:cNvPr>
          <p:cNvSpPr>
            <a:spLocks noGrp="1"/>
          </p:cNvSpPr>
          <p:nvPr>
            <p:ph sz="half" idx="1"/>
          </p:nvPr>
        </p:nvSpPr>
        <p:spPr/>
        <p:txBody>
          <a:bodyPr/>
          <a:lstStyle/>
          <a:p>
            <a:r>
              <a:rPr lang="en-US" dirty="0"/>
              <a:t>Trade payables are obligations to pay for goods or services that have been acquired from suppliers in the ordinary course of business. </a:t>
            </a:r>
          </a:p>
          <a:p>
            <a:r>
              <a:rPr lang="en-US" dirty="0"/>
              <a:t>Trade payables are classified as current liabilities if payment is due within one year or less. If not, they are presented as non-current liabilities.</a:t>
            </a:r>
            <a:endParaRPr lang="en-IN" dirty="0"/>
          </a:p>
        </p:txBody>
      </p:sp>
      <p:pic>
        <p:nvPicPr>
          <p:cNvPr id="8" name="Content Placeholder 7">
            <a:extLst>
              <a:ext uri="{FF2B5EF4-FFF2-40B4-BE49-F238E27FC236}">
                <a16:creationId xmlns:a16="http://schemas.microsoft.com/office/drawing/2014/main" id="{230B4E48-15E0-BCF9-492E-55E814A41171}"/>
              </a:ext>
            </a:extLst>
          </p:cNvPr>
          <p:cNvPicPr>
            <a:picLocks noGrp="1" noChangeAspect="1"/>
          </p:cNvPicPr>
          <p:nvPr>
            <p:ph sz="half" idx="2"/>
          </p:nvPr>
        </p:nvPicPr>
        <p:blipFill>
          <a:blip r:embed="rId2"/>
          <a:stretch>
            <a:fillRect/>
          </a:stretch>
        </p:blipFill>
        <p:spPr>
          <a:xfrm>
            <a:off x="6284291" y="1087120"/>
            <a:ext cx="5704509" cy="5089843"/>
          </a:xfrm>
        </p:spPr>
      </p:pic>
      <p:cxnSp>
        <p:nvCxnSpPr>
          <p:cNvPr id="10" name="Straight Arrow Connector 9">
            <a:extLst>
              <a:ext uri="{FF2B5EF4-FFF2-40B4-BE49-F238E27FC236}">
                <a16:creationId xmlns:a16="http://schemas.microsoft.com/office/drawing/2014/main" id="{4D11C478-3B75-0571-F209-0726218499B4}"/>
              </a:ext>
            </a:extLst>
          </p:cNvPr>
          <p:cNvCxnSpPr/>
          <p:nvPr/>
        </p:nvCxnSpPr>
        <p:spPr>
          <a:xfrm>
            <a:off x="5689600" y="1373505"/>
            <a:ext cx="1513840" cy="25603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09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1000"/>
                                        <p:tgtEl>
                                          <p:spTgt spid="3">
                                            <p:txEl>
                                              <p:pRg st="0" end="0"/>
                                            </p:txEl>
                                          </p:spTgt>
                                        </p:tgtEl>
                                      </p:cBhvr>
                                    </p:animEffect>
                                    <p:anim calcmode="lin" valueType="num">
                                      <p:cBhvr>
                                        <p:cTn id="2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0701-879C-1731-8C8E-565601208F93}"/>
              </a:ext>
            </a:extLst>
          </p:cNvPr>
          <p:cNvSpPr>
            <a:spLocks noGrp="1"/>
          </p:cNvSpPr>
          <p:nvPr>
            <p:ph type="title"/>
          </p:nvPr>
        </p:nvSpPr>
        <p:spPr>
          <a:xfrm>
            <a:off x="838200" y="681037"/>
            <a:ext cx="10916920" cy="1009651"/>
          </a:xfrm>
        </p:spPr>
        <p:txBody>
          <a:bodyPr>
            <a:normAutofit fontScale="90000"/>
          </a:bodyPr>
          <a:lstStyle/>
          <a:p>
            <a:br>
              <a:rPr lang="en-US" b="0" i="0" dirty="0">
                <a:solidFill>
                  <a:schemeClr val="accent1">
                    <a:lumMod val="75000"/>
                  </a:schemeClr>
                </a:solidFill>
              </a:rPr>
            </a:br>
            <a:br>
              <a:rPr lang="en-US" b="0" i="0" dirty="0">
                <a:solidFill>
                  <a:schemeClr val="accent1">
                    <a:lumMod val="75000"/>
                  </a:schemeClr>
                </a:solidFill>
              </a:rPr>
            </a:br>
            <a:r>
              <a:rPr lang="en-US" b="0" i="0" dirty="0">
                <a:solidFill>
                  <a:schemeClr val="accent1">
                    <a:lumMod val="75000"/>
                  </a:schemeClr>
                </a:solidFill>
                <a:latin typeface="Algerian" panose="04020705040A02060702" pitchFamily="82" charset="0"/>
              </a:rPr>
              <a:t>Financial Asset and Financial Liability</a:t>
            </a:r>
            <a:br>
              <a:rPr lang="en-IN" dirty="0">
                <a:solidFill>
                  <a:schemeClr val="accent1">
                    <a:lumMod val="75000"/>
                  </a:schemeClr>
                </a:solidFill>
              </a:rPr>
            </a:br>
            <a:br>
              <a:rPr lang="en-IN" dirty="0">
                <a:solidFill>
                  <a:schemeClr val="accent1">
                    <a:lumMod val="75000"/>
                  </a:schemeClr>
                </a:solidFill>
              </a:rPr>
            </a:b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75754D66-F22B-2FED-93B3-A7ED09B6F183}"/>
              </a:ext>
            </a:extLst>
          </p:cNvPr>
          <p:cNvPicPr>
            <a:picLocks noChangeAspect="1"/>
          </p:cNvPicPr>
          <p:nvPr/>
        </p:nvPicPr>
        <p:blipFill>
          <a:blip r:embed="rId2"/>
          <a:stretch>
            <a:fillRect/>
          </a:stretch>
        </p:blipFill>
        <p:spPr>
          <a:xfrm>
            <a:off x="533400" y="1690688"/>
            <a:ext cx="5918200" cy="4391024"/>
          </a:xfrm>
          <a:prstGeom prst="rect">
            <a:avLst/>
          </a:prstGeom>
        </p:spPr>
      </p:pic>
      <p:pic>
        <p:nvPicPr>
          <p:cNvPr id="7" name="Content Placeholder 6">
            <a:extLst>
              <a:ext uri="{FF2B5EF4-FFF2-40B4-BE49-F238E27FC236}">
                <a16:creationId xmlns:a16="http://schemas.microsoft.com/office/drawing/2014/main" id="{BFD383B9-A17F-5C59-B40B-CFEE02AFE4CC}"/>
              </a:ext>
            </a:extLst>
          </p:cNvPr>
          <p:cNvPicPr>
            <a:picLocks noGrp="1" noChangeAspect="1"/>
          </p:cNvPicPr>
          <p:nvPr>
            <p:ph idx="1"/>
          </p:nvPr>
        </p:nvPicPr>
        <p:blipFill>
          <a:blip r:embed="rId3"/>
          <a:stretch>
            <a:fillRect/>
          </a:stretch>
        </p:blipFill>
        <p:spPr>
          <a:xfrm>
            <a:off x="6650933" y="1825625"/>
            <a:ext cx="5412853" cy="4351338"/>
          </a:xfrm>
          <a:prstGeom prst="rect">
            <a:avLst/>
          </a:prstGeom>
        </p:spPr>
      </p:pic>
    </p:spTree>
    <p:extLst>
      <p:ext uri="{BB962C8B-B14F-4D97-AF65-F5344CB8AC3E}">
        <p14:creationId xmlns:p14="http://schemas.microsoft.com/office/powerpoint/2010/main" val="275394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DCC1-F625-E076-6D2D-BAD3C32AA8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39A470-A8E3-72B4-C2B0-C100E0F3F265}"/>
              </a:ext>
            </a:extLst>
          </p:cNvPr>
          <p:cNvSpPr>
            <a:spLocks noGrp="1"/>
          </p:cNvSpPr>
          <p:nvPr>
            <p:ph idx="1"/>
          </p:nvPr>
        </p:nvSpPr>
        <p:spPr/>
        <p:txBody>
          <a:bodyPr/>
          <a:lstStyle/>
          <a:p>
            <a:r>
              <a:rPr lang="en-US" b="0" i="0" dirty="0">
                <a:solidFill>
                  <a:srgbClr val="314259"/>
                </a:solidFill>
                <a:effectLst/>
                <a:latin typeface="Gilroy"/>
              </a:rPr>
              <a:t>An entity shall recognize a financial asset or a financial liability in its balance sheet only when the entity executes the Contractual agreement involving the  financial Instrument</a:t>
            </a:r>
            <a:endParaRPr lang="en-IN" dirty="0"/>
          </a:p>
        </p:txBody>
      </p:sp>
    </p:spTree>
    <p:extLst>
      <p:ext uri="{BB962C8B-B14F-4D97-AF65-F5344CB8AC3E}">
        <p14:creationId xmlns:p14="http://schemas.microsoft.com/office/powerpoint/2010/main" val="2846674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F407-C712-2E7B-DA1E-52B77CC0AB9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2F1CC7C-07A8-5B1E-6B17-2910C9F9AC80}"/>
              </a:ext>
            </a:extLst>
          </p:cNvPr>
          <p:cNvGraphicFramePr>
            <a:graphicFrameLocks noGrp="1"/>
          </p:cNvGraphicFramePr>
          <p:nvPr>
            <p:ph idx="1"/>
            <p:extLst>
              <p:ext uri="{D42A27DB-BD31-4B8C-83A1-F6EECF244321}">
                <p14:modId xmlns:p14="http://schemas.microsoft.com/office/powerpoint/2010/main" val="6941943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26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EF25-AEE3-DED0-A590-98E287A44ADE}"/>
              </a:ext>
            </a:extLst>
          </p:cNvPr>
          <p:cNvSpPr>
            <a:spLocks noGrp="1"/>
          </p:cNvSpPr>
          <p:nvPr>
            <p:ph type="title"/>
          </p:nvPr>
        </p:nvSpPr>
        <p:spPr>
          <a:noFill/>
          <a:ln>
            <a:noFill/>
          </a:ln>
        </p:spPr>
        <p:txBody>
          <a:bodyPr/>
          <a:lstStyle/>
          <a:p>
            <a:r>
              <a:rPr lang="en-IN" dirty="0"/>
              <a:t>Examples</a:t>
            </a:r>
          </a:p>
        </p:txBody>
      </p:sp>
      <p:graphicFrame>
        <p:nvGraphicFramePr>
          <p:cNvPr id="5" name="Content Placeholder 4">
            <a:extLst>
              <a:ext uri="{FF2B5EF4-FFF2-40B4-BE49-F238E27FC236}">
                <a16:creationId xmlns:a16="http://schemas.microsoft.com/office/drawing/2014/main" id="{04C07D7E-AE38-5015-5C22-4C10C3661FF6}"/>
              </a:ext>
            </a:extLst>
          </p:cNvPr>
          <p:cNvGraphicFramePr>
            <a:graphicFrameLocks noGrp="1"/>
          </p:cNvGraphicFramePr>
          <p:nvPr>
            <p:ph idx="1"/>
            <p:extLst>
              <p:ext uri="{D42A27DB-BD31-4B8C-83A1-F6EECF244321}">
                <p14:modId xmlns:p14="http://schemas.microsoft.com/office/powerpoint/2010/main" val="1417897682"/>
              </p:ext>
            </p:extLst>
          </p:nvPr>
        </p:nvGraphicFramePr>
        <p:xfrm>
          <a:off x="620554" y="1708704"/>
          <a:ext cx="10788015" cy="4372805"/>
        </p:xfrm>
        <a:graphic>
          <a:graphicData uri="http://schemas.openxmlformats.org/drawingml/2006/table">
            <a:tbl>
              <a:tblPr>
                <a:tableStyleId>{E8B1032C-EA38-4F05-BA0D-38AFFFC7BED3}</a:tableStyleId>
              </a:tblPr>
              <a:tblGrid>
                <a:gridCol w="2478535">
                  <a:extLst>
                    <a:ext uri="{9D8B030D-6E8A-4147-A177-3AD203B41FA5}">
                      <a16:colId xmlns:a16="http://schemas.microsoft.com/office/drawing/2014/main" val="3296434906"/>
                    </a:ext>
                  </a:extLst>
                </a:gridCol>
                <a:gridCol w="1700026">
                  <a:extLst>
                    <a:ext uri="{9D8B030D-6E8A-4147-A177-3AD203B41FA5}">
                      <a16:colId xmlns:a16="http://schemas.microsoft.com/office/drawing/2014/main" val="3084395654"/>
                    </a:ext>
                  </a:extLst>
                </a:gridCol>
                <a:gridCol w="2589767">
                  <a:extLst>
                    <a:ext uri="{9D8B030D-6E8A-4147-A177-3AD203B41FA5}">
                      <a16:colId xmlns:a16="http://schemas.microsoft.com/office/drawing/2014/main" val="288122774"/>
                    </a:ext>
                  </a:extLst>
                </a:gridCol>
                <a:gridCol w="4019687">
                  <a:extLst>
                    <a:ext uri="{9D8B030D-6E8A-4147-A177-3AD203B41FA5}">
                      <a16:colId xmlns:a16="http://schemas.microsoft.com/office/drawing/2014/main" val="2565289925"/>
                    </a:ext>
                  </a:extLst>
                </a:gridCol>
              </a:tblGrid>
              <a:tr h="987065">
                <a:tc>
                  <a:txBody>
                    <a:bodyPr/>
                    <a:lstStyle/>
                    <a:p>
                      <a:pPr algn="ctr" fontAlgn="t"/>
                      <a:r>
                        <a:rPr lang="en-IN" sz="1800" b="1" dirty="0">
                          <a:effectLst/>
                        </a:rPr>
                        <a:t>Particular</a:t>
                      </a:r>
                      <a:endParaRPr lang="en-IN" sz="1800" dirty="0">
                        <a:effectLst/>
                      </a:endParaRPr>
                    </a:p>
                  </a:txBody>
                  <a:tcPr marL="4317" marR="4317" marT="4317" marB="4317"/>
                </a:tc>
                <a:tc>
                  <a:txBody>
                    <a:bodyPr/>
                    <a:lstStyle/>
                    <a:p>
                      <a:pPr algn="ctr" fontAlgn="t"/>
                      <a:r>
                        <a:rPr lang="en-US" sz="1800" b="1" dirty="0">
                          <a:effectLst/>
                        </a:rPr>
                        <a:t>Whether it is Financial Instrument?</a:t>
                      </a:r>
                      <a:endParaRPr lang="en-US" sz="1800" dirty="0">
                        <a:effectLst/>
                      </a:endParaRPr>
                    </a:p>
                  </a:txBody>
                  <a:tcPr marL="4317" marR="4317" marT="4317" marB="4317"/>
                </a:tc>
                <a:tc>
                  <a:txBody>
                    <a:bodyPr/>
                    <a:lstStyle/>
                    <a:p>
                      <a:pPr algn="ctr" fontAlgn="t"/>
                      <a:r>
                        <a:rPr lang="en-IN" sz="1800" b="1" dirty="0">
                          <a:effectLst/>
                        </a:rPr>
                        <a:t>Classification</a:t>
                      </a:r>
                      <a:endParaRPr lang="en-IN" sz="1800" dirty="0">
                        <a:effectLst/>
                      </a:endParaRPr>
                    </a:p>
                  </a:txBody>
                  <a:tcPr marL="4317" marR="4317" marT="4317" marB="4317"/>
                </a:tc>
                <a:tc>
                  <a:txBody>
                    <a:bodyPr/>
                    <a:lstStyle/>
                    <a:p>
                      <a:pPr algn="ctr" fontAlgn="t"/>
                      <a:r>
                        <a:rPr lang="en-IN" sz="1800" b="1" dirty="0">
                          <a:effectLst/>
                        </a:rPr>
                        <a:t>Reason</a:t>
                      </a:r>
                      <a:endParaRPr lang="en-IN" sz="1800" dirty="0">
                        <a:effectLst/>
                      </a:endParaRPr>
                    </a:p>
                  </a:txBody>
                  <a:tcPr marL="4317" marR="4317" marT="4317" marB="4317"/>
                </a:tc>
                <a:extLst>
                  <a:ext uri="{0D108BD9-81ED-4DB2-BD59-A6C34878D82A}">
                    <a16:rowId xmlns:a16="http://schemas.microsoft.com/office/drawing/2014/main" val="2693423583"/>
                  </a:ext>
                </a:extLst>
              </a:tr>
              <a:tr h="987065">
                <a:tc>
                  <a:txBody>
                    <a:bodyPr/>
                    <a:lstStyle/>
                    <a:p>
                      <a:pPr marL="0" algn="ctr" defTabSz="914400" rtl="0" eaLnBrk="1" fontAlgn="t" latinLnBrk="0" hangingPunct="1"/>
                      <a:endParaRPr lang="en-US" sz="1600" b="1" kern="1200" dirty="0">
                        <a:solidFill>
                          <a:schemeClr val="tx1"/>
                        </a:solidFill>
                        <a:effectLst/>
                        <a:latin typeface="+mn-lt"/>
                        <a:ea typeface="+mn-ea"/>
                        <a:cs typeface="+mn-cs"/>
                      </a:endParaRPr>
                    </a:p>
                  </a:txBody>
                  <a:tcPr marL="4317" marR="4317" marT="4317" marB="4317" anchor="ctr"/>
                </a:tc>
                <a:tc>
                  <a:txBody>
                    <a:bodyPr/>
                    <a:lstStyle/>
                    <a:p>
                      <a:pPr marL="0" algn="ctr" defTabSz="914400" rtl="0" eaLnBrk="1" fontAlgn="t" latinLnBrk="0" hangingPunct="1"/>
                      <a:r>
                        <a:rPr lang="en-IN" sz="1400" b="1" kern="1200" dirty="0">
                          <a:solidFill>
                            <a:srgbClr val="475055"/>
                          </a:solidFill>
                          <a:effectLst/>
                          <a:latin typeface="Arial" panose="020B0604020202020204" pitchFamily="34" charset="0"/>
                          <a:ea typeface="+mn-ea"/>
                          <a:cs typeface="+mn-cs"/>
                        </a:rPr>
                        <a:t> </a:t>
                      </a:r>
                    </a:p>
                  </a:txBody>
                  <a:tcPr marL="4317" marR="4317" marT="4317" marB="4317"/>
                </a:tc>
                <a:tc>
                  <a:txBody>
                    <a:bodyPr/>
                    <a:lstStyle/>
                    <a:p>
                      <a:pPr algn="l" fontAlgn="t"/>
                      <a:endParaRPr lang="en-IN" sz="1400" dirty="0">
                        <a:effectLst/>
                      </a:endParaRPr>
                    </a:p>
                  </a:txBody>
                  <a:tcPr marL="4317" marR="4317" marT="4317" marB="4317"/>
                </a:tc>
                <a:tc>
                  <a:txBody>
                    <a:bodyPr/>
                    <a:lstStyle/>
                    <a:p>
                      <a:pPr algn="l" fontAlgn="t"/>
                      <a:endParaRPr lang="en-US" sz="1400" dirty="0">
                        <a:effectLst/>
                      </a:endParaRPr>
                    </a:p>
                  </a:txBody>
                  <a:tcPr marL="4317" marR="4317" marT="4317" marB="4317"/>
                </a:tc>
                <a:extLst>
                  <a:ext uri="{0D108BD9-81ED-4DB2-BD59-A6C34878D82A}">
                    <a16:rowId xmlns:a16="http://schemas.microsoft.com/office/drawing/2014/main" val="570879787"/>
                  </a:ext>
                </a:extLst>
              </a:tr>
              <a:tr h="987065">
                <a:tc>
                  <a:txBody>
                    <a:bodyPr/>
                    <a:lstStyle/>
                    <a:p>
                      <a:pPr algn="ctr" fontAlgn="t"/>
                      <a:endParaRPr lang="en-IN" sz="1600" b="1" dirty="0">
                        <a:effectLst/>
                      </a:endParaRPr>
                    </a:p>
                  </a:txBody>
                  <a:tcPr marL="4317" marR="4317" marT="4317" marB="4317" anchor="ctr"/>
                </a:tc>
                <a:tc>
                  <a:txBody>
                    <a:bodyPr/>
                    <a:lstStyle/>
                    <a:p>
                      <a:pPr algn="l" fontAlgn="t"/>
                      <a:endParaRPr lang="en-IN" sz="1400" dirty="0">
                        <a:effectLst/>
                      </a:endParaRPr>
                    </a:p>
                  </a:txBody>
                  <a:tcPr marL="4317" marR="4317" marT="4317" marB="4317"/>
                </a:tc>
                <a:tc>
                  <a:txBody>
                    <a:bodyPr/>
                    <a:lstStyle/>
                    <a:p>
                      <a:pPr algn="l" fontAlgn="t"/>
                      <a:endParaRPr lang="en-IN" sz="1400" dirty="0">
                        <a:effectLst/>
                      </a:endParaRPr>
                    </a:p>
                  </a:txBody>
                  <a:tcPr marL="4317" marR="4317" marT="4317" marB="4317"/>
                </a:tc>
                <a:tc>
                  <a:txBody>
                    <a:bodyPr/>
                    <a:lstStyle/>
                    <a:p>
                      <a:pPr algn="just" fontAlgn="t"/>
                      <a:endParaRPr lang="en-US" sz="1400" dirty="0">
                        <a:solidFill>
                          <a:srgbClr val="475055"/>
                        </a:solidFill>
                        <a:effectLst/>
                        <a:latin typeface="Arial" panose="020B0604020202020204" pitchFamily="34" charset="0"/>
                      </a:endParaRPr>
                    </a:p>
                  </a:txBody>
                  <a:tcPr marL="4317" marR="4317" marT="4317" marB="4317"/>
                </a:tc>
                <a:extLst>
                  <a:ext uri="{0D108BD9-81ED-4DB2-BD59-A6C34878D82A}">
                    <a16:rowId xmlns:a16="http://schemas.microsoft.com/office/drawing/2014/main" val="1511428243"/>
                  </a:ext>
                </a:extLst>
              </a:tr>
              <a:tr h="622638">
                <a:tc>
                  <a:txBody>
                    <a:bodyPr/>
                    <a:lstStyle/>
                    <a:p>
                      <a:pPr algn="ctr" fontAlgn="t"/>
                      <a:endParaRPr lang="en-IN" sz="1600" b="1" dirty="0">
                        <a:effectLst/>
                      </a:endParaRPr>
                    </a:p>
                  </a:txBody>
                  <a:tcPr marL="4317" marR="4317" marT="4317" marB="4317" anchor="ctr"/>
                </a:tc>
                <a:tc>
                  <a:txBody>
                    <a:bodyPr/>
                    <a:lstStyle/>
                    <a:p>
                      <a:pPr algn="just" fontAlgn="t"/>
                      <a:endParaRPr lang="en-IN" sz="1400" dirty="0">
                        <a:solidFill>
                          <a:srgbClr val="475055"/>
                        </a:solidFill>
                        <a:effectLst/>
                      </a:endParaRPr>
                    </a:p>
                  </a:txBody>
                  <a:tcPr marL="4317" marR="4317" marT="4317" marB="4317"/>
                </a:tc>
                <a:tc>
                  <a:txBody>
                    <a:bodyPr/>
                    <a:lstStyle/>
                    <a:p>
                      <a:pPr algn="l" fontAlgn="t"/>
                      <a:endParaRPr lang="en-IN" sz="1400" dirty="0">
                        <a:effectLst/>
                      </a:endParaRPr>
                    </a:p>
                  </a:txBody>
                  <a:tcPr marL="4317" marR="4317" marT="4317" marB="4317"/>
                </a:tc>
                <a:tc>
                  <a:txBody>
                    <a:bodyPr/>
                    <a:lstStyle/>
                    <a:p>
                      <a:pPr algn="l" fontAlgn="t"/>
                      <a:endParaRPr lang="en-US" sz="1400" dirty="0">
                        <a:effectLst/>
                      </a:endParaRPr>
                    </a:p>
                  </a:txBody>
                  <a:tcPr marL="4317" marR="4317" marT="4317" marB="4317"/>
                </a:tc>
                <a:extLst>
                  <a:ext uri="{0D108BD9-81ED-4DB2-BD59-A6C34878D82A}">
                    <a16:rowId xmlns:a16="http://schemas.microsoft.com/office/drawing/2014/main" val="1836556140"/>
                  </a:ext>
                </a:extLst>
              </a:tr>
              <a:tr h="788972">
                <a:tc>
                  <a:txBody>
                    <a:bodyPr/>
                    <a:lstStyle/>
                    <a:p>
                      <a:pPr algn="ctr" fontAlgn="t"/>
                      <a:endParaRPr lang="en-IN" sz="1600" b="1" dirty="0">
                        <a:effectLst/>
                      </a:endParaRPr>
                    </a:p>
                  </a:txBody>
                  <a:tcPr marL="50800" marR="50800" marT="50800" marB="50800" anchor="ctr"/>
                </a:tc>
                <a:tc>
                  <a:txBody>
                    <a:bodyPr/>
                    <a:lstStyle/>
                    <a:p>
                      <a:pPr algn="ctr" fontAlgn="t"/>
                      <a:endParaRPr lang="en-IN" sz="1400" dirty="0">
                        <a:solidFill>
                          <a:srgbClr val="475055"/>
                        </a:solidFill>
                        <a:effectLst/>
                        <a:latin typeface="Arial" panose="020B0604020202020204" pitchFamily="34" charset="0"/>
                      </a:endParaRPr>
                    </a:p>
                  </a:txBody>
                  <a:tcPr marL="50800" marR="50800" marT="50800" marB="50800"/>
                </a:tc>
                <a:tc>
                  <a:txBody>
                    <a:bodyPr/>
                    <a:lstStyle/>
                    <a:p>
                      <a:pPr algn="l" fontAlgn="t"/>
                      <a:endParaRPr lang="en-IN" sz="1400" dirty="0">
                        <a:effectLst/>
                      </a:endParaRPr>
                    </a:p>
                  </a:txBody>
                  <a:tcPr marL="50800" marR="50800" marT="50800" marB="50800"/>
                </a:tc>
                <a:tc>
                  <a:txBody>
                    <a:bodyPr/>
                    <a:lstStyle/>
                    <a:p>
                      <a:pPr algn="l" fontAlgn="t"/>
                      <a:endParaRPr lang="en-US" sz="1400" dirty="0">
                        <a:effectLst/>
                      </a:endParaRPr>
                    </a:p>
                  </a:txBody>
                  <a:tcPr marL="50800" marR="50800" marT="50800" marB="50800"/>
                </a:tc>
                <a:extLst>
                  <a:ext uri="{0D108BD9-81ED-4DB2-BD59-A6C34878D82A}">
                    <a16:rowId xmlns:a16="http://schemas.microsoft.com/office/drawing/2014/main" val="948571669"/>
                  </a:ext>
                </a:extLst>
              </a:tr>
            </a:tbl>
          </a:graphicData>
        </a:graphic>
      </p:graphicFrame>
      <p:sp>
        <p:nvSpPr>
          <p:cNvPr id="3" name="Rectangle 2">
            <a:extLst>
              <a:ext uri="{FF2B5EF4-FFF2-40B4-BE49-F238E27FC236}">
                <a16:creationId xmlns:a16="http://schemas.microsoft.com/office/drawing/2014/main" id="{8958C546-1A6E-1324-CD7D-9B984686C6D7}"/>
              </a:ext>
            </a:extLst>
          </p:cNvPr>
          <p:cNvSpPr/>
          <p:nvPr/>
        </p:nvSpPr>
        <p:spPr>
          <a:xfrm>
            <a:off x="657225" y="2804160"/>
            <a:ext cx="2299335" cy="80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A9BB313-268A-146F-1AA8-CF0A99AEBE25}"/>
              </a:ext>
            </a:extLst>
          </p:cNvPr>
          <p:cNvSpPr/>
          <p:nvPr/>
        </p:nvSpPr>
        <p:spPr>
          <a:xfrm>
            <a:off x="3545840" y="2835277"/>
            <a:ext cx="538480" cy="48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E2DBCB4-EDB1-E2CB-5CD7-391105124AD8}"/>
              </a:ext>
            </a:extLst>
          </p:cNvPr>
          <p:cNvSpPr/>
          <p:nvPr/>
        </p:nvSpPr>
        <p:spPr>
          <a:xfrm>
            <a:off x="4673600" y="2700339"/>
            <a:ext cx="1564640" cy="48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2D08DEB-35BE-4860-87E0-F41C4E475726}"/>
              </a:ext>
            </a:extLst>
          </p:cNvPr>
          <p:cNvSpPr/>
          <p:nvPr/>
        </p:nvSpPr>
        <p:spPr>
          <a:xfrm>
            <a:off x="7061200" y="2700339"/>
            <a:ext cx="364744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57724B2-BB25-4AAB-CEE9-FE21E900E216}"/>
              </a:ext>
            </a:extLst>
          </p:cNvPr>
          <p:cNvSpPr/>
          <p:nvPr/>
        </p:nvSpPr>
        <p:spPr>
          <a:xfrm>
            <a:off x="687705" y="3852507"/>
            <a:ext cx="1862455"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06D3A48-0389-9C8C-A464-49424592FD15}"/>
              </a:ext>
            </a:extLst>
          </p:cNvPr>
          <p:cNvSpPr/>
          <p:nvPr/>
        </p:nvSpPr>
        <p:spPr>
          <a:xfrm>
            <a:off x="3190716" y="3712212"/>
            <a:ext cx="1248728"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58C2671-6C36-FB96-50DC-15077CBCEBD4}"/>
              </a:ext>
            </a:extLst>
          </p:cNvPr>
          <p:cNvSpPr/>
          <p:nvPr/>
        </p:nvSpPr>
        <p:spPr>
          <a:xfrm>
            <a:off x="7152640" y="3712212"/>
            <a:ext cx="310896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17D8698-0892-B7AB-D03D-4FA8F572E8BF}"/>
              </a:ext>
            </a:extLst>
          </p:cNvPr>
          <p:cNvSpPr/>
          <p:nvPr/>
        </p:nvSpPr>
        <p:spPr>
          <a:xfrm>
            <a:off x="7061200" y="4575811"/>
            <a:ext cx="364744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3629DD2-81B2-270C-AF9E-595526B3C640}"/>
              </a:ext>
            </a:extLst>
          </p:cNvPr>
          <p:cNvSpPr/>
          <p:nvPr/>
        </p:nvSpPr>
        <p:spPr>
          <a:xfrm>
            <a:off x="7061200" y="5304472"/>
            <a:ext cx="364744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9ED4D7F-248B-D71E-38C4-AB06B361BF52}"/>
              </a:ext>
            </a:extLst>
          </p:cNvPr>
          <p:cNvSpPr/>
          <p:nvPr/>
        </p:nvSpPr>
        <p:spPr>
          <a:xfrm>
            <a:off x="4672648" y="3717929"/>
            <a:ext cx="221488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A671971-9B5F-E019-4D17-9C927CDF4B91}"/>
              </a:ext>
            </a:extLst>
          </p:cNvPr>
          <p:cNvSpPr/>
          <p:nvPr/>
        </p:nvSpPr>
        <p:spPr>
          <a:xfrm>
            <a:off x="4641216" y="4575810"/>
            <a:ext cx="221488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E433ADB-472A-269A-5806-FC16A40107C4}"/>
              </a:ext>
            </a:extLst>
          </p:cNvPr>
          <p:cNvSpPr/>
          <p:nvPr/>
        </p:nvSpPr>
        <p:spPr>
          <a:xfrm>
            <a:off x="4693284" y="5304471"/>
            <a:ext cx="2214880" cy="596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1A94ADA-FC99-BFDD-EABD-0C1176ACC879}"/>
              </a:ext>
            </a:extLst>
          </p:cNvPr>
          <p:cNvSpPr/>
          <p:nvPr/>
        </p:nvSpPr>
        <p:spPr>
          <a:xfrm>
            <a:off x="716281" y="4585334"/>
            <a:ext cx="2214880"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27B1722-2E5F-FB7B-16AA-692AE4F95F8C}"/>
              </a:ext>
            </a:extLst>
          </p:cNvPr>
          <p:cNvSpPr/>
          <p:nvPr/>
        </p:nvSpPr>
        <p:spPr>
          <a:xfrm>
            <a:off x="746761" y="5292526"/>
            <a:ext cx="2209799" cy="72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F3A4DA7-20FF-E2B9-AD69-F4FE0123227C}"/>
              </a:ext>
            </a:extLst>
          </p:cNvPr>
          <p:cNvSpPr/>
          <p:nvPr/>
        </p:nvSpPr>
        <p:spPr>
          <a:xfrm>
            <a:off x="3127376" y="4585334"/>
            <a:ext cx="1132839" cy="634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8B1FD96D-B746-955F-F666-BFED0A8CF30C}"/>
              </a:ext>
            </a:extLst>
          </p:cNvPr>
          <p:cNvSpPr/>
          <p:nvPr/>
        </p:nvSpPr>
        <p:spPr>
          <a:xfrm>
            <a:off x="3232468" y="5265700"/>
            <a:ext cx="1132839" cy="634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58283E6-E80D-A1D0-DB63-3C6576803B03}"/>
              </a:ext>
            </a:extLst>
          </p:cNvPr>
          <p:cNvSpPr/>
          <p:nvPr/>
        </p:nvSpPr>
        <p:spPr>
          <a:xfrm>
            <a:off x="746761" y="2851885"/>
            <a:ext cx="2067559" cy="754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defTabSz="914400" rtl="0" eaLnBrk="1" fontAlgn="t" latinLnBrk="0" hangingPunct="1"/>
            <a:r>
              <a:rPr lang="en-US" sz="1800" b="1" kern="1200" dirty="0">
                <a:solidFill>
                  <a:schemeClr val="tx1"/>
                </a:solidFill>
                <a:effectLst/>
                <a:latin typeface="+mn-lt"/>
                <a:ea typeface="+mn-ea"/>
                <a:cs typeface="+mn-cs"/>
              </a:rPr>
              <a:t>Loans/Advances- Bank or Inter corporate</a:t>
            </a:r>
          </a:p>
        </p:txBody>
      </p:sp>
      <p:sp>
        <p:nvSpPr>
          <p:cNvPr id="21" name="Rectangle 20">
            <a:extLst>
              <a:ext uri="{FF2B5EF4-FFF2-40B4-BE49-F238E27FC236}">
                <a16:creationId xmlns:a16="http://schemas.microsoft.com/office/drawing/2014/main" id="{6667FF57-3CD8-65D7-A800-F3637621C7BE}"/>
              </a:ext>
            </a:extLst>
          </p:cNvPr>
          <p:cNvSpPr/>
          <p:nvPr/>
        </p:nvSpPr>
        <p:spPr>
          <a:xfrm>
            <a:off x="1016000" y="3712212"/>
            <a:ext cx="1564640" cy="7286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t"/>
            <a:r>
              <a:rPr lang="en-IN" sz="1800" b="1" dirty="0">
                <a:effectLst/>
              </a:rPr>
              <a:t>Cash</a:t>
            </a:r>
          </a:p>
        </p:txBody>
      </p:sp>
      <p:sp>
        <p:nvSpPr>
          <p:cNvPr id="22" name="Rectangle 21">
            <a:extLst>
              <a:ext uri="{FF2B5EF4-FFF2-40B4-BE49-F238E27FC236}">
                <a16:creationId xmlns:a16="http://schemas.microsoft.com/office/drawing/2014/main" id="{A875BAF6-AC59-C68D-8691-3D6FF6A3CCEF}"/>
              </a:ext>
            </a:extLst>
          </p:cNvPr>
          <p:cNvSpPr/>
          <p:nvPr/>
        </p:nvSpPr>
        <p:spPr>
          <a:xfrm>
            <a:off x="914400" y="3878142"/>
            <a:ext cx="1862455" cy="4614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t"/>
            <a:r>
              <a:rPr lang="en-IN" sz="1800" b="1">
                <a:effectLst/>
              </a:rPr>
              <a:t>Cash</a:t>
            </a:r>
            <a:endParaRPr lang="en-IN" sz="1800" b="1" dirty="0">
              <a:effectLst/>
            </a:endParaRPr>
          </a:p>
        </p:txBody>
      </p:sp>
      <p:sp>
        <p:nvSpPr>
          <p:cNvPr id="23" name="Rectangle 22">
            <a:extLst>
              <a:ext uri="{FF2B5EF4-FFF2-40B4-BE49-F238E27FC236}">
                <a16:creationId xmlns:a16="http://schemas.microsoft.com/office/drawing/2014/main" id="{9F5D07B1-BF79-28C1-AA00-EC5C322C68DF}"/>
              </a:ext>
            </a:extLst>
          </p:cNvPr>
          <p:cNvSpPr/>
          <p:nvPr/>
        </p:nvSpPr>
        <p:spPr>
          <a:xfrm>
            <a:off x="746761" y="4009149"/>
            <a:ext cx="2092007" cy="4614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fontAlgn="t"/>
            <a:r>
              <a:rPr lang="en-IN" sz="1800" b="1" dirty="0">
                <a:effectLst/>
              </a:rPr>
              <a:t>Cash</a:t>
            </a:r>
          </a:p>
        </p:txBody>
      </p:sp>
      <p:sp>
        <p:nvSpPr>
          <p:cNvPr id="24" name="Rectangle 23">
            <a:extLst>
              <a:ext uri="{FF2B5EF4-FFF2-40B4-BE49-F238E27FC236}">
                <a16:creationId xmlns:a16="http://schemas.microsoft.com/office/drawing/2014/main" id="{63E120A7-7628-49A0-331A-ADE57CB9A73F}"/>
              </a:ext>
            </a:extLst>
          </p:cNvPr>
          <p:cNvSpPr/>
          <p:nvPr/>
        </p:nvSpPr>
        <p:spPr>
          <a:xfrm>
            <a:off x="4856638" y="2936397"/>
            <a:ext cx="2355695" cy="6248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IN" sz="1800" dirty="0">
                <a:effectLst/>
              </a:rPr>
              <a:t>Financial Liability</a:t>
            </a:r>
          </a:p>
        </p:txBody>
      </p:sp>
      <p:sp>
        <p:nvSpPr>
          <p:cNvPr id="25" name="Rectangle 24">
            <a:extLst>
              <a:ext uri="{FF2B5EF4-FFF2-40B4-BE49-F238E27FC236}">
                <a16:creationId xmlns:a16="http://schemas.microsoft.com/office/drawing/2014/main" id="{FFB2A7E8-6DBD-C52E-F25D-1FABAD48DBD0}"/>
              </a:ext>
            </a:extLst>
          </p:cNvPr>
          <p:cNvSpPr/>
          <p:nvPr/>
        </p:nvSpPr>
        <p:spPr>
          <a:xfrm>
            <a:off x="7501255" y="2894299"/>
            <a:ext cx="3582039" cy="7120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US" sz="1800" dirty="0">
                <a:effectLst/>
              </a:rPr>
              <a:t>Financial liability as contractual obligation of the entity to pay cash to bank.(Para-11(a)</a:t>
            </a:r>
          </a:p>
        </p:txBody>
      </p:sp>
      <p:sp>
        <p:nvSpPr>
          <p:cNvPr id="26" name="Rectangle 25">
            <a:extLst>
              <a:ext uri="{FF2B5EF4-FFF2-40B4-BE49-F238E27FC236}">
                <a16:creationId xmlns:a16="http://schemas.microsoft.com/office/drawing/2014/main" id="{C9126821-E8AF-A548-AC40-D9377F99827C}"/>
              </a:ext>
            </a:extLst>
          </p:cNvPr>
          <p:cNvSpPr/>
          <p:nvPr/>
        </p:nvSpPr>
        <p:spPr>
          <a:xfrm>
            <a:off x="7501255" y="3770419"/>
            <a:ext cx="3454400" cy="7798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sz="1800" dirty="0">
                <a:effectLst/>
              </a:rPr>
              <a:t>A financial asset is any asset that is: </a:t>
            </a:r>
            <a:r>
              <a:rPr lang="en-US" sz="1800" dirty="0">
                <a:solidFill>
                  <a:srgbClr val="475055"/>
                </a:solidFill>
                <a:effectLst/>
              </a:rPr>
              <a:t>(a) cash;</a:t>
            </a:r>
          </a:p>
        </p:txBody>
      </p:sp>
      <p:sp>
        <p:nvSpPr>
          <p:cNvPr id="27" name="Rectangle 26">
            <a:extLst>
              <a:ext uri="{FF2B5EF4-FFF2-40B4-BE49-F238E27FC236}">
                <a16:creationId xmlns:a16="http://schemas.microsoft.com/office/drawing/2014/main" id="{91D8A016-2D3E-7DA8-3BF5-6E939576700D}"/>
              </a:ext>
            </a:extLst>
          </p:cNvPr>
          <p:cNvSpPr/>
          <p:nvPr/>
        </p:nvSpPr>
        <p:spPr>
          <a:xfrm>
            <a:off x="4853305" y="3795517"/>
            <a:ext cx="2249805" cy="764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IN" sz="1800" dirty="0">
                <a:effectLst/>
              </a:rPr>
              <a:t>Financial Asset</a:t>
            </a:r>
          </a:p>
        </p:txBody>
      </p:sp>
      <p:sp>
        <p:nvSpPr>
          <p:cNvPr id="28" name="Rectangle 27">
            <a:extLst>
              <a:ext uri="{FF2B5EF4-FFF2-40B4-BE49-F238E27FC236}">
                <a16:creationId xmlns:a16="http://schemas.microsoft.com/office/drawing/2014/main" id="{A4CD7387-1DE4-395A-9261-D69378A9C14F}"/>
              </a:ext>
            </a:extLst>
          </p:cNvPr>
          <p:cNvSpPr/>
          <p:nvPr/>
        </p:nvSpPr>
        <p:spPr>
          <a:xfrm>
            <a:off x="4856638" y="4744598"/>
            <a:ext cx="2315848" cy="333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IN" sz="1800" dirty="0">
                <a:effectLst/>
              </a:rPr>
              <a:t>Financial Asset</a:t>
            </a:r>
          </a:p>
        </p:txBody>
      </p:sp>
      <p:sp>
        <p:nvSpPr>
          <p:cNvPr id="29" name="Rectangle 28">
            <a:extLst>
              <a:ext uri="{FF2B5EF4-FFF2-40B4-BE49-F238E27FC236}">
                <a16:creationId xmlns:a16="http://schemas.microsoft.com/office/drawing/2014/main" id="{3CAFDB08-776E-8349-4A1E-385DF2CBB305}"/>
              </a:ext>
            </a:extLst>
          </p:cNvPr>
          <p:cNvSpPr/>
          <p:nvPr/>
        </p:nvSpPr>
        <p:spPr>
          <a:xfrm>
            <a:off x="4937756" y="5342771"/>
            <a:ext cx="2022476" cy="4908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IN" sz="1800">
                <a:effectLst/>
              </a:rPr>
              <a:t>N.A</a:t>
            </a:r>
            <a:endParaRPr lang="en-IN" sz="1800" dirty="0">
              <a:effectLst/>
            </a:endParaRPr>
          </a:p>
        </p:txBody>
      </p:sp>
      <p:sp>
        <p:nvSpPr>
          <p:cNvPr id="30" name="Rectangle 29">
            <a:extLst>
              <a:ext uri="{FF2B5EF4-FFF2-40B4-BE49-F238E27FC236}">
                <a16:creationId xmlns:a16="http://schemas.microsoft.com/office/drawing/2014/main" id="{63D719AD-1ED5-44E6-C843-4CA7C12F0AE7}"/>
              </a:ext>
            </a:extLst>
          </p:cNvPr>
          <p:cNvSpPr/>
          <p:nvPr/>
        </p:nvSpPr>
        <p:spPr>
          <a:xfrm>
            <a:off x="3232468" y="5313995"/>
            <a:ext cx="1184907" cy="5210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t"/>
            <a:r>
              <a:rPr lang="en-IN" sz="1800" b="1">
                <a:solidFill>
                  <a:srgbClr val="475055"/>
                </a:solidFill>
                <a:effectLst/>
                <a:latin typeface="Arial" panose="020B0604020202020204" pitchFamily="34" charset="0"/>
              </a:rPr>
              <a:t>N</a:t>
            </a:r>
            <a:endParaRPr lang="en-IN" sz="1800" dirty="0">
              <a:solidFill>
                <a:srgbClr val="475055"/>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EE4733A2-755F-16C7-F794-F007BDE97D2D}"/>
              </a:ext>
            </a:extLst>
          </p:cNvPr>
          <p:cNvSpPr/>
          <p:nvPr/>
        </p:nvSpPr>
        <p:spPr>
          <a:xfrm>
            <a:off x="3127376" y="4673600"/>
            <a:ext cx="1308736" cy="4756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800">
                <a:effectLst/>
              </a:rPr>
              <a:t> </a:t>
            </a:r>
            <a:r>
              <a:rPr kumimoji="0" lang="en-IN" sz="1800" b="1" i="0" u="none" strike="noStrike" kern="1200" cap="none" spc="0" normalizeH="0" baseline="0" noProof="0">
                <a:ln>
                  <a:noFill/>
                </a:ln>
                <a:solidFill>
                  <a:srgbClr val="475055"/>
                </a:solidFill>
                <a:effectLst/>
                <a:uLnTx/>
                <a:uFillTx/>
                <a:latin typeface="Arial" panose="020B0604020202020204" pitchFamily="34" charset="0"/>
                <a:ea typeface="+mn-ea"/>
                <a:cs typeface="+mn-cs"/>
              </a:rPr>
              <a:t>Y</a:t>
            </a:r>
            <a:endParaRPr kumimoji="0" lang="en-IN" sz="1800" b="1" i="0" u="none" strike="noStrike" kern="1200" cap="none" spc="0" normalizeH="0" baseline="0" noProof="0" dirty="0">
              <a:ln>
                <a:noFill/>
              </a:ln>
              <a:solidFill>
                <a:srgbClr val="475055"/>
              </a:solidFill>
              <a:effectLst/>
              <a:uLnTx/>
              <a:uFillTx/>
              <a:latin typeface="Arial" panose="020B0604020202020204" pitchFamily="34" charset="0"/>
              <a:ea typeface="+mn-ea"/>
              <a:cs typeface="+mn-cs"/>
            </a:endParaRPr>
          </a:p>
        </p:txBody>
      </p:sp>
      <p:sp>
        <p:nvSpPr>
          <p:cNvPr id="32" name="Rectangle 31">
            <a:extLst>
              <a:ext uri="{FF2B5EF4-FFF2-40B4-BE49-F238E27FC236}">
                <a16:creationId xmlns:a16="http://schemas.microsoft.com/office/drawing/2014/main" id="{56282EA1-5121-F988-700E-D9FCE0373ACF}"/>
              </a:ext>
            </a:extLst>
          </p:cNvPr>
          <p:cNvSpPr/>
          <p:nvPr/>
        </p:nvSpPr>
        <p:spPr>
          <a:xfrm>
            <a:off x="3179048" y="3904936"/>
            <a:ext cx="1296669" cy="6349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75055"/>
                </a:solidFill>
                <a:effectLst/>
                <a:uLnTx/>
                <a:uFillTx/>
                <a:latin typeface="Arial" panose="020B0604020202020204" pitchFamily="34" charset="0"/>
                <a:ea typeface="+mn-ea"/>
                <a:cs typeface="+mn-cs"/>
              </a:rPr>
              <a:t>Y</a:t>
            </a:r>
          </a:p>
        </p:txBody>
      </p:sp>
      <p:sp>
        <p:nvSpPr>
          <p:cNvPr id="33" name="Rectangle 32">
            <a:extLst>
              <a:ext uri="{FF2B5EF4-FFF2-40B4-BE49-F238E27FC236}">
                <a16:creationId xmlns:a16="http://schemas.microsoft.com/office/drawing/2014/main" id="{4403817B-E688-0167-709A-5DF159B28B59}"/>
              </a:ext>
            </a:extLst>
          </p:cNvPr>
          <p:cNvSpPr/>
          <p:nvPr/>
        </p:nvSpPr>
        <p:spPr>
          <a:xfrm>
            <a:off x="3127376" y="2835277"/>
            <a:ext cx="1248728" cy="6442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algn="ctr" defTabSz="914400" rtl="0" eaLnBrk="1" fontAlgn="t" latinLnBrk="0" hangingPunct="1"/>
            <a:r>
              <a:rPr lang="en-IN" sz="1800" b="1" kern="1200">
                <a:solidFill>
                  <a:srgbClr val="475055"/>
                </a:solidFill>
                <a:effectLst/>
                <a:latin typeface="Arial" panose="020B0604020202020204" pitchFamily="34" charset="0"/>
                <a:ea typeface="+mn-ea"/>
                <a:cs typeface="+mn-cs"/>
              </a:rPr>
              <a:t>Y</a:t>
            </a:r>
            <a:endParaRPr lang="en-IN" sz="1800" b="1" kern="1200" dirty="0">
              <a:solidFill>
                <a:srgbClr val="475055"/>
              </a:solidFill>
              <a:effectLst/>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D7981DBD-6057-7D86-304A-5533BD7EFF3F}"/>
              </a:ext>
            </a:extLst>
          </p:cNvPr>
          <p:cNvSpPr/>
          <p:nvPr/>
        </p:nvSpPr>
        <p:spPr>
          <a:xfrm>
            <a:off x="746761" y="4747098"/>
            <a:ext cx="2261550" cy="4193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fontAlgn="t"/>
            <a:r>
              <a:rPr lang="en-IN" sz="1800" b="1" dirty="0">
                <a:effectLst/>
              </a:rPr>
              <a:t>Share of Subsidiary Companies</a:t>
            </a:r>
          </a:p>
        </p:txBody>
      </p:sp>
      <p:sp>
        <p:nvSpPr>
          <p:cNvPr id="35" name="Rectangle 34">
            <a:extLst>
              <a:ext uri="{FF2B5EF4-FFF2-40B4-BE49-F238E27FC236}">
                <a16:creationId xmlns:a16="http://schemas.microsoft.com/office/drawing/2014/main" id="{1D7A985E-0541-69DC-CBCA-A9EB82318E6B}"/>
              </a:ext>
            </a:extLst>
          </p:cNvPr>
          <p:cNvSpPr/>
          <p:nvPr/>
        </p:nvSpPr>
        <p:spPr>
          <a:xfrm>
            <a:off x="746761" y="5313995"/>
            <a:ext cx="1803399" cy="5210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fontAlgn="t"/>
            <a:r>
              <a:rPr lang="en-IN" sz="1800" b="1" dirty="0">
                <a:effectLst/>
              </a:rPr>
              <a:t>Prepaid Expenses</a:t>
            </a:r>
          </a:p>
        </p:txBody>
      </p:sp>
      <p:sp>
        <p:nvSpPr>
          <p:cNvPr id="36" name="Rectangle 35">
            <a:extLst>
              <a:ext uri="{FF2B5EF4-FFF2-40B4-BE49-F238E27FC236}">
                <a16:creationId xmlns:a16="http://schemas.microsoft.com/office/drawing/2014/main" id="{3E7FF5B1-9CD1-25AB-58C8-E43A542BAA5A}"/>
              </a:ext>
            </a:extLst>
          </p:cNvPr>
          <p:cNvSpPr/>
          <p:nvPr/>
        </p:nvSpPr>
        <p:spPr>
          <a:xfrm>
            <a:off x="7468236" y="4707693"/>
            <a:ext cx="3292472" cy="5295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US" sz="1400" dirty="0">
                <a:effectLst/>
              </a:rPr>
              <a:t>a contractual right to receive cash by way of dividend or at the time sale of the investment</a:t>
            </a:r>
          </a:p>
        </p:txBody>
      </p:sp>
      <p:sp>
        <p:nvSpPr>
          <p:cNvPr id="37" name="Rectangle 36">
            <a:extLst>
              <a:ext uri="{FF2B5EF4-FFF2-40B4-BE49-F238E27FC236}">
                <a16:creationId xmlns:a16="http://schemas.microsoft.com/office/drawing/2014/main" id="{B0985695-5395-B247-396D-A6EF2E396D14}"/>
              </a:ext>
            </a:extLst>
          </p:cNvPr>
          <p:cNvSpPr/>
          <p:nvPr/>
        </p:nvSpPr>
        <p:spPr>
          <a:xfrm>
            <a:off x="7468236" y="5413989"/>
            <a:ext cx="3768724" cy="5295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t"/>
            <a:r>
              <a:rPr lang="en-US" sz="1100" dirty="0">
                <a:effectLst/>
              </a:rPr>
              <a:t>There is no contractual obligation to receive the cash/ financial Asset. future economic benefit of the same is the receipt of goods and services</a:t>
            </a:r>
          </a:p>
        </p:txBody>
      </p:sp>
    </p:spTree>
    <p:extLst>
      <p:ext uri="{BB962C8B-B14F-4D97-AF65-F5344CB8AC3E}">
        <p14:creationId xmlns:p14="http://schemas.microsoft.com/office/powerpoint/2010/main" val="41574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7DC0-B7B2-F0FB-49ED-8EEC74BB8DA8}"/>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Deferred Tax</a:t>
            </a:r>
          </a:p>
        </p:txBody>
      </p:sp>
      <p:sp>
        <p:nvSpPr>
          <p:cNvPr id="3" name="Content Placeholder 2">
            <a:extLst>
              <a:ext uri="{FF2B5EF4-FFF2-40B4-BE49-F238E27FC236}">
                <a16:creationId xmlns:a16="http://schemas.microsoft.com/office/drawing/2014/main" id="{873C9A17-9B1E-73D4-5C8B-918582D4DFE3}"/>
              </a:ext>
            </a:extLst>
          </p:cNvPr>
          <p:cNvSpPr>
            <a:spLocks noGrp="1"/>
          </p:cNvSpPr>
          <p:nvPr>
            <p:ph sz="half" idx="1"/>
          </p:nvPr>
        </p:nvSpPr>
        <p:spPr/>
        <p:txBody>
          <a:bodyPr>
            <a:normAutofit fontScale="92500" lnSpcReduction="10000"/>
          </a:bodyPr>
          <a:lstStyle/>
          <a:p>
            <a:r>
              <a:rPr lang="en-US" dirty="0"/>
              <a:t>Deferred tax refers to income tax overpaid or owed due to the temporary differences between accounting income and taxable income. </a:t>
            </a:r>
          </a:p>
          <a:p>
            <a:r>
              <a:rPr lang="en-US" dirty="0"/>
              <a:t>It is part of the accounting adjustment and gets eliminated as the temporary differences are reversed over time.</a:t>
            </a:r>
          </a:p>
          <a:p>
            <a:r>
              <a:rPr lang="en-US" dirty="0"/>
              <a:t> It is recorded as a liability or asset in the balance sheet at the year-end.</a:t>
            </a:r>
            <a:endParaRPr lang="en-IN" dirty="0"/>
          </a:p>
        </p:txBody>
      </p:sp>
      <p:pic>
        <p:nvPicPr>
          <p:cNvPr id="8" name="Content Placeholder 7">
            <a:extLst>
              <a:ext uri="{FF2B5EF4-FFF2-40B4-BE49-F238E27FC236}">
                <a16:creationId xmlns:a16="http://schemas.microsoft.com/office/drawing/2014/main" id="{7FD2284E-9C46-DF87-006F-2C50B1F78DA1}"/>
              </a:ext>
            </a:extLst>
          </p:cNvPr>
          <p:cNvPicPr>
            <a:picLocks noGrp="1" noChangeAspect="1"/>
          </p:cNvPicPr>
          <p:nvPr>
            <p:ph sz="half" idx="2"/>
          </p:nvPr>
        </p:nvPicPr>
        <p:blipFill>
          <a:blip r:embed="rId2"/>
          <a:stretch>
            <a:fillRect/>
          </a:stretch>
        </p:blipFill>
        <p:spPr>
          <a:xfrm>
            <a:off x="6172200" y="1853501"/>
            <a:ext cx="5181600" cy="4295585"/>
          </a:xfrm>
        </p:spPr>
      </p:pic>
      <p:cxnSp>
        <p:nvCxnSpPr>
          <p:cNvPr id="10" name="Straight Arrow Connector 9">
            <a:extLst>
              <a:ext uri="{FF2B5EF4-FFF2-40B4-BE49-F238E27FC236}">
                <a16:creationId xmlns:a16="http://schemas.microsoft.com/office/drawing/2014/main" id="{EF760A9A-E2A8-7099-05E8-67929407CEBA}"/>
              </a:ext>
            </a:extLst>
          </p:cNvPr>
          <p:cNvCxnSpPr/>
          <p:nvPr/>
        </p:nvCxnSpPr>
        <p:spPr>
          <a:xfrm>
            <a:off x="3881120" y="1198880"/>
            <a:ext cx="3444240" cy="2529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7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A5BC-259A-C701-118C-D70363E97A6D}"/>
              </a:ext>
            </a:extLst>
          </p:cNvPr>
          <p:cNvSpPr>
            <a:spLocks noGrp="1"/>
          </p:cNvSpPr>
          <p:nvPr>
            <p:ph type="title"/>
          </p:nvPr>
        </p:nvSpPr>
        <p:spPr/>
        <p:txBody>
          <a:bodyPr/>
          <a:lstStyle/>
          <a:p>
            <a:r>
              <a:rPr lang="en-US" dirty="0">
                <a:solidFill>
                  <a:schemeClr val="accent1">
                    <a:lumMod val="75000"/>
                  </a:schemeClr>
                </a:solidFill>
                <a:latin typeface="Algerian" panose="04020705040A02060702" pitchFamily="82" charset="0"/>
              </a:rPr>
              <a:t>Current tax liabilities</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AEF1746-C748-012E-C2DD-EBDFE9D9176F}"/>
              </a:ext>
            </a:extLst>
          </p:cNvPr>
          <p:cNvSpPr>
            <a:spLocks noGrp="1"/>
          </p:cNvSpPr>
          <p:nvPr>
            <p:ph sz="half" idx="1"/>
          </p:nvPr>
        </p:nvSpPr>
        <p:spPr>
          <a:xfrm>
            <a:off x="838200" y="1825625"/>
            <a:ext cx="4638040" cy="4351338"/>
          </a:xfrm>
        </p:spPr>
        <p:txBody>
          <a:bodyPr/>
          <a:lstStyle/>
          <a:p>
            <a:r>
              <a:rPr lang="en-US" dirty="0"/>
              <a:t>Current tax liabilities (assets) for the current and prior periods are measured at the amount expected to be paid to (recovered from) the taxation authorities, using the tax rates (and tax laws) that have been enacted or substantively enacted by the end of the reporting period</a:t>
            </a:r>
            <a:endParaRPr lang="en-IN" dirty="0"/>
          </a:p>
        </p:txBody>
      </p:sp>
      <p:sp>
        <p:nvSpPr>
          <p:cNvPr id="5" name="Content Placeholder 4">
            <a:extLst>
              <a:ext uri="{FF2B5EF4-FFF2-40B4-BE49-F238E27FC236}">
                <a16:creationId xmlns:a16="http://schemas.microsoft.com/office/drawing/2014/main" id="{DE808105-E81C-FBA1-C8B3-94E38340B63A}"/>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828A8115-58E9-B7D3-AE0E-6BCAA934D053}"/>
              </a:ext>
            </a:extLst>
          </p:cNvPr>
          <p:cNvPicPr>
            <a:picLocks noChangeAspect="1"/>
          </p:cNvPicPr>
          <p:nvPr/>
        </p:nvPicPr>
        <p:blipFill>
          <a:blip r:embed="rId2"/>
          <a:stretch>
            <a:fillRect/>
          </a:stretch>
        </p:blipFill>
        <p:spPr>
          <a:xfrm>
            <a:off x="8363585" y="4820920"/>
            <a:ext cx="2495550" cy="1828800"/>
          </a:xfrm>
          <a:prstGeom prst="rect">
            <a:avLst/>
          </a:prstGeom>
        </p:spPr>
      </p:pic>
      <p:pic>
        <p:nvPicPr>
          <p:cNvPr id="7" name="Picture 6">
            <a:extLst>
              <a:ext uri="{FF2B5EF4-FFF2-40B4-BE49-F238E27FC236}">
                <a16:creationId xmlns:a16="http://schemas.microsoft.com/office/drawing/2014/main" id="{6398B3A1-F1D3-08F4-9970-1B52400F633A}"/>
              </a:ext>
            </a:extLst>
          </p:cNvPr>
          <p:cNvPicPr>
            <a:picLocks noChangeAspect="1"/>
          </p:cNvPicPr>
          <p:nvPr/>
        </p:nvPicPr>
        <p:blipFill>
          <a:blip r:embed="rId3"/>
          <a:stretch>
            <a:fillRect/>
          </a:stretch>
        </p:blipFill>
        <p:spPr>
          <a:xfrm>
            <a:off x="5994400" y="1534159"/>
            <a:ext cx="5953760" cy="5105559"/>
          </a:xfrm>
          <a:prstGeom prst="rect">
            <a:avLst/>
          </a:prstGeom>
        </p:spPr>
      </p:pic>
    </p:spTree>
    <p:extLst>
      <p:ext uri="{BB962C8B-B14F-4D97-AF65-F5344CB8AC3E}">
        <p14:creationId xmlns:p14="http://schemas.microsoft.com/office/powerpoint/2010/main" val="157729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4FBB-E95D-64CB-E47E-7FE99209FC3F}"/>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Assets</a:t>
            </a:r>
          </a:p>
        </p:txBody>
      </p:sp>
      <p:pic>
        <p:nvPicPr>
          <p:cNvPr id="5" name="Picture 4">
            <a:extLst>
              <a:ext uri="{FF2B5EF4-FFF2-40B4-BE49-F238E27FC236}">
                <a16:creationId xmlns:a16="http://schemas.microsoft.com/office/drawing/2014/main" id="{2A448808-2382-9A82-B262-9CA8CE780088}"/>
              </a:ext>
            </a:extLst>
          </p:cNvPr>
          <p:cNvPicPr>
            <a:picLocks noChangeAspect="1"/>
          </p:cNvPicPr>
          <p:nvPr/>
        </p:nvPicPr>
        <p:blipFill>
          <a:blip r:embed="rId2"/>
          <a:stretch>
            <a:fillRect/>
          </a:stretch>
        </p:blipFill>
        <p:spPr>
          <a:xfrm>
            <a:off x="1615440" y="1971040"/>
            <a:ext cx="8656319" cy="3934460"/>
          </a:xfrm>
          <a:prstGeom prst="rect">
            <a:avLst/>
          </a:prstGeom>
        </p:spPr>
      </p:pic>
    </p:spTree>
    <p:extLst>
      <p:ext uri="{BB962C8B-B14F-4D97-AF65-F5344CB8AC3E}">
        <p14:creationId xmlns:p14="http://schemas.microsoft.com/office/powerpoint/2010/main" val="1832763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6110-D6D5-505D-3FB2-FE5ED10308EC}"/>
              </a:ext>
            </a:extLst>
          </p:cNvPr>
          <p:cNvSpPr>
            <a:spLocks noGrp="1"/>
          </p:cNvSpPr>
          <p:nvPr>
            <p:ph type="title"/>
          </p:nvPr>
        </p:nvSpPr>
        <p:spPr/>
        <p:txBody>
          <a:bodyPr>
            <a:normAutofit/>
          </a:bodyPr>
          <a:lstStyle/>
          <a:p>
            <a:r>
              <a:rPr lang="en-US" sz="3200" dirty="0">
                <a:solidFill>
                  <a:schemeClr val="accent1">
                    <a:lumMod val="75000"/>
                  </a:schemeClr>
                </a:solidFill>
                <a:latin typeface="Algerian" panose="04020705040A02060702" pitchFamily="82" charset="0"/>
              </a:rPr>
              <a:t>The assets of a business can be classified as :</a:t>
            </a:r>
            <a:br>
              <a:rPr lang="en-US" sz="3200" dirty="0">
                <a:solidFill>
                  <a:schemeClr val="accent1">
                    <a:lumMod val="75000"/>
                  </a:schemeClr>
                </a:solidFill>
                <a:latin typeface="Algerian" panose="04020705040A02060702" pitchFamily="82" charset="0"/>
              </a:rPr>
            </a:br>
            <a:endParaRPr lang="en-IN" sz="32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F418494-1D24-2565-E266-4ADDF40F0A81}"/>
              </a:ext>
            </a:extLst>
          </p:cNvPr>
          <p:cNvSpPr>
            <a:spLocks noGrp="1"/>
          </p:cNvSpPr>
          <p:nvPr>
            <p:ph idx="1"/>
          </p:nvPr>
        </p:nvSpPr>
        <p:spPr/>
        <p:txBody>
          <a:bodyPr/>
          <a:lstStyle/>
          <a:p>
            <a:pPr marL="0" indent="0">
              <a:buNone/>
            </a:pPr>
            <a:r>
              <a:rPr lang="en-US" dirty="0"/>
              <a:t>(a) Fixed and Non-fixed Assets</a:t>
            </a:r>
          </a:p>
          <a:p>
            <a:pPr marL="0" indent="0">
              <a:buNone/>
            </a:pPr>
            <a:r>
              <a:rPr lang="en-US" dirty="0"/>
              <a:t>(b) Tangible and Intangible Assets</a:t>
            </a:r>
          </a:p>
          <a:p>
            <a:pPr marL="0" indent="0">
              <a:buNone/>
            </a:pPr>
            <a:r>
              <a:rPr lang="en-US" dirty="0"/>
              <a:t>(c) Non-Current and Current Asset</a:t>
            </a:r>
          </a:p>
        </p:txBody>
      </p:sp>
    </p:spTree>
    <p:extLst>
      <p:ext uri="{BB962C8B-B14F-4D97-AF65-F5344CB8AC3E}">
        <p14:creationId xmlns:p14="http://schemas.microsoft.com/office/powerpoint/2010/main" val="38095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9AA682-9749-8AD1-AC2F-A76C0D106E1E}"/>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Current Asset</a:t>
            </a:r>
          </a:p>
        </p:txBody>
      </p:sp>
      <p:graphicFrame>
        <p:nvGraphicFramePr>
          <p:cNvPr id="7" name="Content Placeholder 6">
            <a:extLst>
              <a:ext uri="{FF2B5EF4-FFF2-40B4-BE49-F238E27FC236}">
                <a16:creationId xmlns:a16="http://schemas.microsoft.com/office/drawing/2014/main" id="{7FFEDC10-2443-8551-207A-5BE0955BE464}"/>
              </a:ext>
            </a:extLst>
          </p:cNvPr>
          <p:cNvGraphicFramePr>
            <a:graphicFrameLocks noGrp="1"/>
          </p:cNvGraphicFramePr>
          <p:nvPr>
            <p:ph idx="1"/>
            <p:extLst>
              <p:ext uri="{D42A27DB-BD31-4B8C-83A1-F6EECF244321}">
                <p14:modId xmlns:p14="http://schemas.microsoft.com/office/powerpoint/2010/main" val="4029047104"/>
              </p:ext>
            </p:extLst>
          </p:nvPr>
        </p:nvGraphicFramePr>
        <p:xfrm>
          <a:off x="838200" y="1825625"/>
          <a:ext cx="10515600" cy="3736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BD7B5E3-B52B-887E-FF42-3A2939830419}"/>
              </a:ext>
            </a:extLst>
          </p:cNvPr>
          <p:cNvSpPr txBox="1"/>
          <p:nvPr/>
        </p:nvSpPr>
        <p:spPr>
          <a:xfrm>
            <a:off x="1600200" y="5992297"/>
            <a:ext cx="9839325" cy="461665"/>
          </a:xfrm>
          <a:prstGeom prst="rect">
            <a:avLst/>
          </a:prstGeom>
          <a:solidFill>
            <a:srgbClr val="548235"/>
          </a:solidFill>
        </p:spPr>
        <p:txBody>
          <a:bodyPr wrap="square" rtlCol="0">
            <a:spAutoFit/>
          </a:bodyPr>
          <a:lstStyle/>
          <a:p>
            <a:r>
              <a:rPr lang="en-US" sz="2400" b="1" dirty="0">
                <a:solidFill>
                  <a:schemeClr val="bg1"/>
                </a:solidFill>
              </a:rPr>
              <a:t>All other assets are classifies as Non – Current</a:t>
            </a:r>
            <a:endParaRPr lang="en-IN" sz="2400" b="1" dirty="0">
              <a:solidFill>
                <a:schemeClr val="bg1"/>
              </a:solidFill>
            </a:endParaRPr>
          </a:p>
        </p:txBody>
      </p:sp>
    </p:spTree>
    <p:extLst>
      <p:ext uri="{BB962C8B-B14F-4D97-AF65-F5344CB8AC3E}">
        <p14:creationId xmlns:p14="http://schemas.microsoft.com/office/powerpoint/2010/main" val="35417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E9BF-056B-4C9E-D01F-4C9A021B0E10}"/>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POLL</a:t>
            </a:r>
          </a:p>
        </p:txBody>
      </p:sp>
      <p:sp>
        <p:nvSpPr>
          <p:cNvPr id="3" name="Content Placeholder 2">
            <a:extLst>
              <a:ext uri="{FF2B5EF4-FFF2-40B4-BE49-F238E27FC236}">
                <a16:creationId xmlns:a16="http://schemas.microsoft.com/office/drawing/2014/main" id="{895B7E22-ED50-64FC-871A-14E0FD26D65B}"/>
              </a:ext>
            </a:extLst>
          </p:cNvPr>
          <p:cNvSpPr>
            <a:spLocks noGrp="1"/>
          </p:cNvSpPr>
          <p:nvPr>
            <p:ph idx="1"/>
          </p:nvPr>
        </p:nvSpPr>
        <p:spPr/>
        <p:txBody>
          <a:bodyPr/>
          <a:lstStyle/>
          <a:p>
            <a:pPr marL="0" indent="0">
              <a:buNone/>
            </a:pPr>
            <a:r>
              <a:rPr lang="en-US" b="0" i="0" dirty="0">
                <a:solidFill>
                  <a:srgbClr val="222222"/>
                </a:solidFill>
                <a:effectLst/>
                <a:latin typeface="Roboto" panose="02000000000000000000" pitchFamily="2" charset="0"/>
              </a:rPr>
              <a:t>Financial statements disclose :</a:t>
            </a:r>
            <a:br>
              <a:rPr lang="en-US" dirty="0"/>
            </a:br>
            <a:r>
              <a:rPr lang="en-US" b="0" i="0" dirty="0">
                <a:solidFill>
                  <a:srgbClr val="222222"/>
                </a:solidFill>
                <a:effectLst/>
                <a:latin typeface="Roboto" panose="02000000000000000000" pitchFamily="2" charset="0"/>
              </a:rPr>
              <a:t>(a) Monetary information</a:t>
            </a:r>
            <a:br>
              <a:rPr lang="en-US" dirty="0"/>
            </a:br>
            <a:r>
              <a:rPr lang="en-US" b="0" i="0" dirty="0">
                <a:solidFill>
                  <a:srgbClr val="222222"/>
                </a:solidFill>
                <a:effectLst/>
                <a:latin typeface="Roboto" panose="02000000000000000000" pitchFamily="2" charset="0"/>
              </a:rPr>
              <a:t>(b) Qualitative information</a:t>
            </a:r>
            <a:br>
              <a:rPr lang="en-US" dirty="0"/>
            </a:br>
            <a:r>
              <a:rPr lang="en-US" b="0" i="0" dirty="0">
                <a:solidFill>
                  <a:srgbClr val="222222"/>
                </a:solidFill>
                <a:effectLst/>
                <a:latin typeface="Roboto" panose="02000000000000000000" pitchFamily="2" charset="0"/>
              </a:rPr>
              <a:t>(c) Non-monetary information</a:t>
            </a:r>
            <a:br>
              <a:rPr lang="en-US" dirty="0"/>
            </a:br>
            <a:r>
              <a:rPr lang="en-US" b="0" i="0" dirty="0">
                <a:solidFill>
                  <a:srgbClr val="222222"/>
                </a:solidFill>
                <a:effectLst/>
                <a:latin typeface="Roboto" panose="02000000000000000000" pitchFamily="2" charset="0"/>
              </a:rPr>
              <a:t>(d) All the above</a:t>
            </a:r>
            <a:endParaRPr lang="en-IN" dirty="0"/>
          </a:p>
        </p:txBody>
      </p:sp>
    </p:spTree>
    <p:extLst>
      <p:ext uri="{BB962C8B-B14F-4D97-AF65-F5344CB8AC3E}">
        <p14:creationId xmlns:p14="http://schemas.microsoft.com/office/powerpoint/2010/main" val="295602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2F1F-7188-0843-5CEE-5C97FAF63285}"/>
              </a:ext>
            </a:extLst>
          </p:cNvPr>
          <p:cNvSpPr>
            <a:spLocks noGrp="1"/>
          </p:cNvSpPr>
          <p:nvPr>
            <p:ph type="title"/>
          </p:nvPr>
        </p:nvSpPr>
        <p:spPr/>
        <p:txBody>
          <a:bodyPr/>
          <a:lstStyle/>
          <a:p>
            <a:r>
              <a:rPr lang="en-IN" dirty="0">
                <a:solidFill>
                  <a:srgbClr val="0070C0"/>
                </a:solidFill>
                <a:latin typeface="Algerian" panose="04020705040A02060702" pitchFamily="82" charset="0"/>
              </a:rPr>
              <a:t>Use your brain..</a:t>
            </a:r>
          </a:p>
        </p:txBody>
      </p:sp>
      <p:sp>
        <p:nvSpPr>
          <p:cNvPr id="3" name="Content Placeholder 2">
            <a:extLst>
              <a:ext uri="{FF2B5EF4-FFF2-40B4-BE49-F238E27FC236}">
                <a16:creationId xmlns:a16="http://schemas.microsoft.com/office/drawing/2014/main" id="{81421F06-54A8-C079-CA65-3437BBDE2E3A}"/>
              </a:ext>
            </a:extLst>
          </p:cNvPr>
          <p:cNvSpPr>
            <a:spLocks noGrp="1"/>
          </p:cNvSpPr>
          <p:nvPr>
            <p:ph idx="1"/>
          </p:nvPr>
        </p:nvSpPr>
        <p:spPr/>
        <p:txBody>
          <a:bodyPr/>
          <a:lstStyle/>
          <a:p>
            <a:r>
              <a:rPr lang="en-US" dirty="0"/>
              <a:t>Inventory or trade receivables of Pluto Ltd are normally realized in 15 months. Should Pluto Ltd. classify such inventory/trade receivables as current ?</a:t>
            </a:r>
            <a:endParaRPr lang="en-IN" dirty="0"/>
          </a:p>
        </p:txBody>
      </p:sp>
      <p:pic>
        <p:nvPicPr>
          <p:cNvPr id="4" name="Picture 3">
            <a:extLst>
              <a:ext uri="{FF2B5EF4-FFF2-40B4-BE49-F238E27FC236}">
                <a16:creationId xmlns:a16="http://schemas.microsoft.com/office/drawing/2014/main" id="{6E14D086-E8FF-8E46-A652-CC0F72903E63}"/>
              </a:ext>
            </a:extLst>
          </p:cNvPr>
          <p:cNvPicPr>
            <a:picLocks noChangeAspect="1"/>
          </p:cNvPicPr>
          <p:nvPr/>
        </p:nvPicPr>
        <p:blipFill>
          <a:blip r:embed="rId3"/>
          <a:stretch>
            <a:fillRect/>
          </a:stretch>
        </p:blipFill>
        <p:spPr>
          <a:xfrm>
            <a:off x="6471920" y="4711700"/>
            <a:ext cx="5147310" cy="1600200"/>
          </a:xfrm>
          <a:prstGeom prst="rect">
            <a:avLst/>
          </a:prstGeom>
        </p:spPr>
      </p:pic>
    </p:spTree>
    <p:extLst>
      <p:ext uri="{BB962C8B-B14F-4D97-AF65-F5344CB8AC3E}">
        <p14:creationId xmlns:p14="http://schemas.microsoft.com/office/powerpoint/2010/main" val="3808660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CB8-70C7-8D91-3A2F-0A2F80AD0C8B}"/>
              </a:ext>
            </a:extLst>
          </p:cNvPr>
          <p:cNvSpPr>
            <a:spLocks noGrp="1"/>
          </p:cNvSpPr>
          <p:nvPr>
            <p:ph type="title"/>
          </p:nvPr>
        </p:nvSpPr>
        <p:spPr/>
        <p:txBody>
          <a:bodyPr/>
          <a:lstStyle/>
          <a:p>
            <a:r>
              <a:rPr lang="en-IN" dirty="0">
                <a:solidFill>
                  <a:srgbClr val="0070C0"/>
                </a:solidFill>
                <a:latin typeface="Algerian" panose="04020705040A02060702" pitchFamily="82" charset="0"/>
              </a:rPr>
              <a:t>Poll</a:t>
            </a:r>
          </a:p>
        </p:txBody>
      </p:sp>
      <p:sp>
        <p:nvSpPr>
          <p:cNvPr id="3" name="Content Placeholder 2">
            <a:extLst>
              <a:ext uri="{FF2B5EF4-FFF2-40B4-BE49-F238E27FC236}">
                <a16:creationId xmlns:a16="http://schemas.microsoft.com/office/drawing/2014/main" id="{7ECF240C-2EE2-FD42-B961-9C638666B4A3}"/>
              </a:ext>
            </a:extLst>
          </p:cNvPr>
          <p:cNvSpPr>
            <a:spLocks noGrp="1"/>
          </p:cNvSpPr>
          <p:nvPr>
            <p:ph idx="1"/>
          </p:nvPr>
        </p:nvSpPr>
        <p:spPr/>
        <p:txBody>
          <a:bodyPr/>
          <a:lstStyle/>
          <a:p>
            <a:pPr marL="0" indent="0">
              <a:buNone/>
            </a:pPr>
            <a:r>
              <a:rPr lang="en-US" dirty="0"/>
              <a:t>The liability created by a business when it purchases coffee beans and coffee cups on credit from suppliers is termed a(n)</a:t>
            </a:r>
          </a:p>
          <a:p>
            <a:pPr marL="0" indent="0">
              <a:buNone/>
            </a:pPr>
            <a:r>
              <a:rPr lang="en-US" dirty="0"/>
              <a:t>a. account payable.</a:t>
            </a:r>
          </a:p>
          <a:p>
            <a:pPr marL="0" indent="0">
              <a:buNone/>
            </a:pPr>
            <a:r>
              <a:rPr lang="en-US" dirty="0"/>
              <a:t>b. account receivable.</a:t>
            </a:r>
          </a:p>
          <a:p>
            <a:pPr marL="0" indent="0">
              <a:buNone/>
            </a:pPr>
            <a:r>
              <a:rPr lang="en-US" dirty="0"/>
              <a:t>c. revenue.</a:t>
            </a:r>
          </a:p>
          <a:p>
            <a:pPr marL="0" indent="0">
              <a:buNone/>
            </a:pPr>
            <a:r>
              <a:rPr lang="en-US" dirty="0"/>
              <a:t>d. expense</a:t>
            </a:r>
            <a:endParaRPr lang="en-IN" dirty="0"/>
          </a:p>
        </p:txBody>
      </p:sp>
    </p:spTree>
    <p:extLst>
      <p:ext uri="{BB962C8B-B14F-4D97-AF65-F5344CB8AC3E}">
        <p14:creationId xmlns:p14="http://schemas.microsoft.com/office/powerpoint/2010/main" val="3965331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483A-9E31-8856-387A-182E47469C95}"/>
              </a:ext>
            </a:extLst>
          </p:cNvPr>
          <p:cNvSpPr>
            <a:spLocks noGrp="1"/>
          </p:cNvSpPr>
          <p:nvPr>
            <p:ph type="title"/>
          </p:nvPr>
        </p:nvSpPr>
        <p:spPr/>
        <p:txBody>
          <a:bodyPr/>
          <a:lstStyle/>
          <a:p>
            <a:r>
              <a:rPr lang="en-US" dirty="0">
                <a:solidFill>
                  <a:schemeClr val="accent1">
                    <a:lumMod val="75000"/>
                  </a:schemeClr>
                </a:solidFill>
                <a:latin typeface="Algerian" panose="04020705040A02060702" pitchFamily="82" charset="0"/>
              </a:rPr>
              <a:t>Investment Property</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29CCADA-8853-D2C8-EF63-2AEA41E84B2A}"/>
              </a:ext>
            </a:extLst>
          </p:cNvPr>
          <p:cNvSpPr>
            <a:spLocks noGrp="1"/>
          </p:cNvSpPr>
          <p:nvPr>
            <p:ph idx="1"/>
          </p:nvPr>
        </p:nvSpPr>
        <p:spPr/>
        <p:txBody>
          <a:bodyPr/>
          <a:lstStyle/>
          <a:p>
            <a:r>
              <a:rPr lang="en-US" dirty="0"/>
              <a:t>Investment Property defines Investment Property as the property (land or a building—or part of a building—or both) held (by the owner or by the lessee as a right-of-use asset) to earn rentals or for capital appreciation or both, rather than for: </a:t>
            </a:r>
          </a:p>
          <a:p>
            <a:r>
              <a:rPr lang="en-US" dirty="0"/>
              <a:t>(a) use in the production or supply of goods or services or for administrative purposes; or</a:t>
            </a:r>
          </a:p>
          <a:p>
            <a:r>
              <a:rPr lang="en-US" dirty="0"/>
              <a:t> (b) sale in the ordinary course of business.</a:t>
            </a:r>
            <a:endParaRPr lang="en-IN" dirty="0"/>
          </a:p>
        </p:txBody>
      </p:sp>
      <p:pic>
        <p:nvPicPr>
          <p:cNvPr id="4" name="Picture 3">
            <a:extLst>
              <a:ext uri="{FF2B5EF4-FFF2-40B4-BE49-F238E27FC236}">
                <a16:creationId xmlns:a16="http://schemas.microsoft.com/office/drawing/2014/main" id="{E1AE9D11-04AE-F11C-E644-853D421E4A15}"/>
              </a:ext>
            </a:extLst>
          </p:cNvPr>
          <p:cNvPicPr>
            <a:picLocks noChangeAspect="1"/>
          </p:cNvPicPr>
          <p:nvPr/>
        </p:nvPicPr>
        <p:blipFill>
          <a:blip r:embed="rId2"/>
          <a:stretch>
            <a:fillRect/>
          </a:stretch>
        </p:blipFill>
        <p:spPr>
          <a:xfrm>
            <a:off x="8901430" y="4201795"/>
            <a:ext cx="1866900" cy="1847850"/>
          </a:xfrm>
          <a:prstGeom prst="rect">
            <a:avLst/>
          </a:prstGeom>
        </p:spPr>
      </p:pic>
    </p:spTree>
    <p:extLst>
      <p:ext uri="{BB962C8B-B14F-4D97-AF65-F5344CB8AC3E}">
        <p14:creationId xmlns:p14="http://schemas.microsoft.com/office/powerpoint/2010/main" val="3753196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A222-1163-2A1D-6D59-DAA81166CEE5}"/>
              </a:ext>
            </a:extLst>
          </p:cNvPr>
          <p:cNvSpPr>
            <a:spLocks noGrp="1"/>
          </p:cNvSpPr>
          <p:nvPr>
            <p:ph type="title"/>
          </p:nvPr>
        </p:nvSpPr>
        <p:spPr/>
        <p:txBody>
          <a:bodyPr/>
          <a:lstStyle/>
          <a:p>
            <a:r>
              <a:rPr lang="en-US" dirty="0">
                <a:solidFill>
                  <a:schemeClr val="accent1">
                    <a:lumMod val="75000"/>
                  </a:schemeClr>
                </a:solidFill>
                <a:latin typeface="Algerian" panose="04020705040A02060702" pitchFamily="82" charset="0"/>
              </a:rPr>
              <a:t>Biological Asset</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EB9E2FD-3D67-844F-AA45-60F3E0C25CAD}"/>
              </a:ext>
            </a:extLst>
          </p:cNvPr>
          <p:cNvSpPr>
            <a:spLocks noGrp="1"/>
          </p:cNvSpPr>
          <p:nvPr>
            <p:ph idx="1"/>
          </p:nvPr>
        </p:nvSpPr>
        <p:spPr/>
        <p:txBody>
          <a:bodyPr/>
          <a:lstStyle/>
          <a:p>
            <a:r>
              <a:rPr lang="en-US" dirty="0"/>
              <a:t>A Biological asset is a living animal or plant. Examples of biological assets are sheep, Trees in a timber plantation, Dairy Cattle, Cotton plants, Tea bushes, Oil palms, Fruit trees, etc. </a:t>
            </a:r>
            <a:endParaRPr lang="en-IN" dirty="0"/>
          </a:p>
        </p:txBody>
      </p:sp>
      <p:pic>
        <p:nvPicPr>
          <p:cNvPr id="4" name="Picture 3">
            <a:extLst>
              <a:ext uri="{FF2B5EF4-FFF2-40B4-BE49-F238E27FC236}">
                <a16:creationId xmlns:a16="http://schemas.microsoft.com/office/drawing/2014/main" id="{EB4924D6-80B2-4063-455A-7A578A69075F}"/>
              </a:ext>
            </a:extLst>
          </p:cNvPr>
          <p:cNvPicPr>
            <a:picLocks noChangeAspect="1"/>
          </p:cNvPicPr>
          <p:nvPr/>
        </p:nvPicPr>
        <p:blipFill>
          <a:blip r:embed="rId3"/>
          <a:stretch>
            <a:fillRect/>
          </a:stretch>
        </p:blipFill>
        <p:spPr>
          <a:xfrm>
            <a:off x="9134475" y="4001294"/>
            <a:ext cx="2457450" cy="1866900"/>
          </a:xfrm>
          <a:prstGeom prst="rect">
            <a:avLst/>
          </a:prstGeom>
        </p:spPr>
      </p:pic>
    </p:spTree>
    <p:extLst>
      <p:ext uri="{BB962C8B-B14F-4D97-AF65-F5344CB8AC3E}">
        <p14:creationId xmlns:p14="http://schemas.microsoft.com/office/powerpoint/2010/main" val="2477238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B932-D84B-0C93-12AC-272FDB2A5C89}"/>
              </a:ext>
            </a:extLst>
          </p:cNvPr>
          <p:cNvSpPr>
            <a:spLocks noGrp="1"/>
          </p:cNvSpPr>
          <p:nvPr>
            <p:ph type="title"/>
          </p:nvPr>
        </p:nvSpPr>
        <p:spPr>
          <a:xfrm>
            <a:off x="1082040" y="2022157"/>
            <a:ext cx="10515600" cy="1009651"/>
          </a:xfrm>
        </p:spPr>
        <p:txBody>
          <a:bodyPr>
            <a:normAutofit fontScale="90000"/>
          </a:bodyPr>
          <a:lstStyle/>
          <a:p>
            <a:br>
              <a:rPr lang="en-IN" dirty="0">
                <a:latin typeface="Algerian" panose="04020705040A02060702" pitchFamily="82" charset="0"/>
              </a:rPr>
            </a:br>
            <a:r>
              <a:rPr lang="en-IN" b="1" dirty="0">
                <a:solidFill>
                  <a:srgbClr val="00B0F0"/>
                </a:solidFill>
                <a:latin typeface="Algerian" panose="04020705040A02060702" pitchFamily="82" charset="0"/>
              </a:rPr>
              <a:t>Additional Regulatory Information</a:t>
            </a:r>
            <a:br>
              <a:rPr lang="en-IN" dirty="0">
                <a:latin typeface="Algerian" panose="04020705040A02060702" pitchFamily="82" charset="0"/>
              </a:rPr>
            </a:b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5369427F-DFED-294B-BEC9-9026AEF7C0B6}"/>
              </a:ext>
            </a:extLst>
          </p:cNvPr>
          <p:cNvPicPr>
            <a:picLocks noGrp="1" noChangeAspect="1"/>
          </p:cNvPicPr>
          <p:nvPr>
            <p:ph idx="1"/>
          </p:nvPr>
        </p:nvPicPr>
        <p:blipFill>
          <a:blip r:embed="rId2"/>
          <a:stretch>
            <a:fillRect/>
          </a:stretch>
        </p:blipFill>
        <p:spPr>
          <a:xfrm>
            <a:off x="7856220" y="4087336"/>
            <a:ext cx="2514600" cy="1819275"/>
          </a:xfrm>
          <a:prstGeom prst="rect">
            <a:avLst/>
          </a:prstGeom>
        </p:spPr>
      </p:pic>
    </p:spTree>
    <p:extLst>
      <p:ext uri="{BB962C8B-B14F-4D97-AF65-F5344CB8AC3E}">
        <p14:creationId xmlns:p14="http://schemas.microsoft.com/office/powerpoint/2010/main" val="921966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6E76-B8D4-9E2F-8058-423B3727DCEC}"/>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Ratios</a:t>
            </a:r>
          </a:p>
        </p:txBody>
      </p:sp>
      <p:sp>
        <p:nvSpPr>
          <p:cNvPr id="3" name="Content Placeholder 2">
            <a:extLst>
              <a:ext uri="{FF2B5EF4-FFF2-40B4-BE49-F238E27FC236}">
                <a16:creationId xmlns:a16="http://schemas.microsoft.com/office/drawing/2014/main" id="{7532C767-DA89-399A-2C1F-FDC8FC3D021B}"/>
              </a:ext>
            </a:extLst>
          </p:cNvPr>
          <p:cNvSpPr>
            <a:spLocks noGrp="1"/>
          </p:cNvSpPr>
          <p:nvPr>
            <p:ph idx="1"/>
          </p:nvPr>
        </p:nvSpPr>
        <p:spPr/>
        <p:txBody>
          <a:bodyPr>
            <a:normAutofit fontScale="62500" lnSpcReduction="20000"/>
          </a:bodyPr>
          <a:lstStyle/>
          <a:p>
            <a:r>
              <a:rPr lang="en-IN" dirty="0"/>
              <a:t>Following Ratios to be disclosed:-</a:t>
            </a:r>
          </a:p>
          <a:p>
            <a:endParaRPr lang="en-IN" dirty="0"/>
          </a:p>
          <a:p>
            <a:r>
              <a:rPr lang="en-IN" dirty="0"/>
              <a:t>(a) Current Ratio,</a:t>
            </a:r>
          </a:p>
          <a:p>
            <a:r>
              <a:rPr lang="en-IN" dirty="0"/>
              <a:t>(b) Debt-Equity Ratio,</a:t>
            </a:r>
          </a:p>
          <a:p>
            <a:r>
              <a:rPr lang="en-IN" dirty="0"/>
              <a:t>(c) Debt Service Coverage Ratio,</a:t>
            </a:r>
          </a:p>
          <a:p>
            <a:r>
              <a:rPr lang="en-IN" dirty="0"/>
              <a:t>(d) Return on Equity Ratio,</a:t>
            </a:r>
          </a:p>
          <a:p>
            <a:r>
              <a:rPr lang="en-IN" dirty="0"/>
              <a:t>(e) Inventory turnover ratio,</a:t>
            </a:r>
          </a:p>
          <a:p>
            <a:r>
              <a:rPr lang="en-IN" dirty="0"/>
              <a:t>(f) Trade Receivables turnover ratio,</a:t>
            </a:r>
          </a:p>
          <a:p>
            <a:r>
              <a:rPr lang="en-IN" dirty="0"/>
              <a:t>(g) Trade payables turnover ratio,</a:t>
            </a:r>
          </a:p>
          <a:p>
            <a:r>
              <a:rPr lang="en-IN" dirty="0"/>
              <a:t>(h) Net capital turnover ratio,</a:t>
            </a:r>
          </a:p>
          <a:p>
            <a:r>
              <a:rPr lang="en-IN" dirty="0"/>
              <a:t>(</a:t>
            </a:r>
            <a:r>
              <a:rPr lang="en-IN" dirty="0" err="1"/>
              <a:t>i</a:t>
            </a:r>
            <a:r>
              <a:rPr lang="en-IN" dirty="0"/>
              <a:t>) Net profit ratio,</a:t>
            </a:r>
          </a:p>
          <a:p>
            <a:r>
              <a:rPr lang="en-IN" dirty="0"/>
              <a:t>(j) Return on Capital employed,</a:t>
            </a:r>
          </a:p>
          <a:p>
            <a:r>
              <a:rPr lang="en-IN" dirty="0"/>
              <a:t>(k) Return on investment.</a:t>
            </a:r>
          </a:p>
        </p:txBody>
      </p:sp>
    </p:spTree>
    <p:extLst>
      <p:ext uri="{BB962C8B-B14F-4D97-AF65-F5344CB8AC3E}">
        <p14:creationId xmlns:p14="http://schemas.microsoft.com/office/powerpoint/2010/main" val="3913681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CB3C-F722-5FCD-76F3-3DA4FBBAD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66D600-62DB-BEA7-E757-47D0B3D6964E}"/>
              </a:ext>
            </a:extLst>
          </p:cNvPr>
          <p:cNvSpPr>
            <a:spLocks noGrp="1"/>
          </p:cNvSpPr>
          <p:nvPr>
            <p:ph idx="1"/>
          </p:nvPr>
        </p:nvSpPr>
        <p:spPr/>
        <p:txBody>
          <a:bodyPr/>
          <a:lstStyle/>
          <a:p>
            <a:r>
              <a:rPr lang="en-US" dirty="0"/>
              <a:t>The company shall explain the items included in numerator and denominator for computing the above ratios. Further explanation shall be provided for any change in the ratio by more than 25% as compared to the preceding year.</a:t>
            </a:r>
            <a:endParaRPr lang="en-IN" dirty="0"/>
          </a:p>
        </p:txBody>
      </p:sp>
    </p:spTree>
    <p:extLst>
      <p:ext uri="{BB962C8B-B14F-4D97-AF65-F5344CB8AC3E}">
        <p14:creationId xmlns:p14="http://schemas.microsoft.com/office/powerpoint/2010/main" val="457293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5639-72FD-9745-13A3-366451A59E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E7F776-43AD-9043-9A3D-21690CB542FB}"/>
              </a:ext>
            </a:extLst>
          </p:cNvPr>
          <p:cNvPicPr>
            <a:picLocks noGrp="1" noChangeAspect="1"/>
          </p:cNvPicPr>
          <p:nvPr>
            <p:ph idx="1"/>
          </p:nvPr>
        </p:nvPicPr>
        <p:blipFill>
          <a:blip r:embed="rId3"/>
          <a:stretch>
            <a:fillRect/>
          </a:stretch>
        </p:blipFill>
        <p:spPr>
          <a:xfrm>
            <a:off x="1137920" y="1825625"/>
            <a:ext cx="9184640" cy="4351338"/>
          </a:xfrm>
        </p:spPr>
      </p:pic>
      <p:sp>
        <p:nvSpPr>
          <p:cNvPr id="3" name="Oval 2">
            <a:extLst>
              <a:ext uri="{FF2B5EF4-FFF2-40B4-BE49-F238E27FC236}">
                <a16:creationId xmlns:a16="http://schemas.microsoft.com/office/drawing/2014/main" id="{9BD60DD0-12D5-DD66-0452-6AEC1F991B62}"/>
              </a:ext>
            </a:extLst>
          </p:cNvPr>
          <p:cNvSpPr/>
          <p:nvPr/>
        </p:nvSpPr>
        <p:spPr>
          <a:xfrm>
            <a:off x="1341120" y="1690688"/>
            <a:ext cx="2936240" cy="6054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493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F9C1-9630-108F-DA5D-CD053075B2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502A5F-FAB3-34BE-B029-2FA8D96056A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EB68F68-5B70-F56B-0D5C-AAEF9D9C44D2}"/>
              </a:ext>
            </a:extLst>
          </p:cNvPr>
          <p:cNvPicPr>
            <a:picLocks noChangeAspect="1"/>
          </p:cNvPicPr>
          <p:nvPr/>
        </p:nvPicPr>
        <p:blipFill>
          <a:blip r:embed="rId2"/>
          <a:stretch>
            <a:fillRect/>
          </a:stretch>
        </p:blipFill>
        <p:spPr>
          <a:xfrm>
            <a:off x="1036320" y="885825"/>
            <a:ext cx="8831580" cy="5086350"/>
          </a:xfrm>
          <a:prstGeom prst="rect">
            <a:avLst/>
          </a:prstGeom>
        </p:spPr>
      </p:pic>
      <p:sp>
        <p:nvSpPr>
          <p:cNvPr id="4" name="Oval 3">
            <a:extLst>
              <a:ext uri="{FF2B5EF4-FFF2-40B4-BE49-F238E27FC236}">
                <a16:creationId xmlns:a16="http://schemas.microsoft.com/office/drawing/2014/main" id="{ABE0C80C-43E2-A451-BA7D-8189E33D3E9A}"/>
              </a:ext>
            </a:extLst>
          </p:cNvPr>
          <p:cNvSpPr/>
          <p:nvPr/>
        </p:nvSpPr>
        <p:spPr>
          <a:xfrm>
            <a:off x="944880" y="782320"/>
            <a:ext cx="1869440" cy="4673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2403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EE6C-8F1C-CA43-B1F3-6A6AF0DB30FD}"/>
              </a:ext>
            </a:extLst>
          </p:cNvPr>
          <p:cNvSpPr>
            <a:spLocks noGrp="1"/>
          </p:cNvSpPr>
          <p:nvPr>
            <p:ph type="title"/>
          </p:nvPr>
        </p:nvSpPr>
        <p:spPr/>
        <p:txBody>
          <a:bodyPr>
            <a:noAutofit/>
          </a:bodyPr>
          <a:lstStyle/>
          <a:p>
            <a:br>
              <a:rPr lang="en-US" sz="3600" dirty="0">
                <a:solidFill>
                  <a:schemeClr val="accent1">
                    <a:lumMod val="75000"/>
                  </a:schemeClr>
                </a:solidFill>
                <a:latin typeface="Algerian" panose="04020705040A02060702" pitchFamily="82" charset="0"/>
              </a:rPr>
            </a:br>
            <a:r>
              <a:rPr lang="en-US" sz="3600" dirty="0">
                <a:solidFill>
                  <a:schemeClr val="accent1">
                    <a:lumMod val="75000"/>
                  </a:schemeClr>
                </a:solidFill>
                <a:latin typeface="Algerian" panose="04020705040A02060702" pitchFamily="82" charset="0"/>
              </a:rPr>
              <a:t>Details of Crypto Currency or Virtual Currency</a:t>
            </a:r>
            <a:br>
              <a:rPr lang="en-US" sz="3600" dirty="0">
                <a:solidFill>
                  <a:schemeClr val="accent1">
                    <a:lumMod val="75000"/>
                  </a:schemeClr>
                </a:solidFill>
                <a:latin typeface="Algerian" panose="04020705040A02060702" pitchFamily="82" charset="0"/>
              </a:rPr>
            </a:br>
            <a:endParaRPr lang="en-IN" sz="36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1315C2D-0B63-BD98-05A1-7EB19FE8554A}"/>
              </a:ext>
            </a:extLst>
          </p:cNvPr>
          <p:cNvSpPr>
            <a:spLocks noGrp="1"/>
          </p:cNvSpPr>
          <p:nvPr>
            <p:ph idx="1"/>
          </p:nvPr>
        </p:nvSpPr>
        <p:spPr/>
        <p:txBody>
          <a:bodyPr>
            <a:normAutofit fontScale="92500" lnSpcReduction="10000"/>
          </a:bodyPr>
          <a:lstStyle/>
          <a:p>
            <a:r>
              <a:rPr lang="en-US" dirty="0"/>
              <a:t>Where the Company has traded or invested in Crypto currency or Virtual Currency during the financial year, the following shall be disclosed:-</a:t>
            </a:r>
          </a:p>
          <a:p>
            <a:endParaRPr lang="en-US" dirty="0"/>
          </a:p>
          <a:p>
            <a:r>
              <a:rPr lang="en-US" dirty="0"/>
              <a:t>(a) profit or loss on transactions involving Crypto currency or Virtual Currency</a:t>
            </a:r>
          </a:p>
          <a:p>
            <a:r>
              <a:rPr lang="en-US" dirty="0"/>
              <a:t>(b) amount of currency held as at the reporting date,</a:t>
            </a:r>
          </a:p>
          <a:p>
            <a:r>
              <a:rPr lang="en-US" dirty="0"/>
              <a:t>(c) deposits or advances from any person for the purpose of trading or investing in Crypto Currency/ virtual currency</a:t>
            </a:r>
          </a:p>
          <a:p>
            <a:endParaRPr lang="en-US" dirty="0"/>
          </a:p>
          <a:p>
            <a:r>
              <a:rPr lang="en-US" dirty="0"/>
              <a:t>Note:— Broad heads shall be decided taking into account the concept of materiality and presentation of true and fair view of financial statements.</a:t>
            </a:r>
            <a:endParaRPr lang="en-IN" dirty="0"/>
          </a:p>
        </p:txBody>
      </p:sp>
    </p:spTree>
    <p:extLst>
      <p:ext uri="{BB962C8B-B14F-4D97-AF65-F5344CB8AC3E}">
        <p14:creationId xmlns:p14="http://schemas.microsoft.com/office/powerpoint/2010/main" val="78119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C9F6-443D-256C-CDB7-7E8921A6818D}"/>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A02BA41-DBA8-7B86-F033-39CC2D0DAFB1}"/>
              </a:ext>
            </a:extLst>
          </p:cNvPr>
          <p:cNvSpPr>
            <a:spLocks noGrp="1"/>
          </p:cNvSpPr>
          <p:nvPr>
            <p:ph idx="1"/>
          </p:nvPr>
        </p:nvSpPr>
        <p:spPr/>
        <p:txBody>
          <a:bodyPr>
            <a:normAutofit/>
          </a:bodyPr>
          <a:lstStyle/>
          <a:p>
            <a:r>
              <a:rPr lang="en-US" dirty="0"/>
              <a:t>Ind AS 1 is a basic standard, which prescribes the overall requirements for the presentation of general purpose financial statements, i.e.  components of financial statements</a:t>
            </a:r>
          </a:p>
          <a:p>
            <a:r>
              <a:rPr lang="en-US" dirty="0"/>
              <a:t>The standard prescribes the minimum disclosures that are to be made in the financial statements and explains the general features of the financial information</a:t>
            </a:r>
          </a:p>
          <a:p>
            <a:pPr marL="0" indent="0">
              <a:buNone/>
            </a:pPr>
            <a:endParaRPr lang="en-US" dirty="0"/>
          </a:p>
          <a:p>
            <a:r>
              <a:rPr lang="en-US" dirty="0"/>
              <a:t>. </a:t>
            </a:r>
          </a:p>
          <a:p>
            <a:endParaRPr lang="en-IN" dirty="0"/>
          </a:p>
          <a:p>
            <a:endParaRPr lang="en-IN" dirty="0"/>
          </a:p>
        </p:txBody>
      </p:sp>
    </p:spTree>
    <p:extLst>
      <p:ext uri="{BB962C8B-B14F-4D97-AF65-F5344CB8AC3E}">
        <p14:creationId xmlns:p14="http://schemas.microsoft.com/office/powerpoint/2010/main" val="874653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6565F1-6DCA-4976-77E2-3EC1A25E53BE}"/>
              </a:ext>
            </a:extLst>
          </p:cNvPr>
          <p:cNvPicPr>
            <a:picLocks noGrp="1" noChangeAspect="1"/>
          </p:cNvPicPr>
          <p:nvPr>
            <p:ph idx="4294967295"/>
          </p:nvPr>
        </p:nvPicPr>
        <p:blipFill>
          <a:blip r:embed="rId2"/>
          <a:stretch>
            <a:fillRect/>
          </a:stretch>
        </p:blipFill>
        <p:spPr>
          <a:xfrm>
            <a:off x="2052320" y="1701006"/>
            <a:ext cx="8755063" cy="3455988"/>
          </a:xfrm>
        </p:spPr>
      </p:pic>
      <p:sp>
        <p:nvSpPr>
          <p:cNvPr id="2" name="Rectangle 1">
            <a:extLst>
              <a:ext uri="{FF2B5EF4-FFF2-40B4-BE49-F238E27FC236}">
                <a16:creationId xmlns:a16="http://schemas.microsoft.com/office/drawing/2014/main" id="{145D726B-3B42-31FD-92B4-B009B40F317A}"/>
              </a:ext>
            </a:extLst>
          </p:cNvPr>
          <p:cNvSpPr/>
          <p:nvPr/>
        </p:nvSpPr>
        <p:spPr>
          <a:xfrm>
            <a:off x="1828800" y="1534160"/>
            <a:ext cx="8978583" cy="1320800"/>
          </a:xfrm>
          <a:prstGeom prst="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3402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EBA8-EC6E-FEEC-8248-A6BFB5A67E2C}"/>
              </a:ext>
            </a:extLst>
          </p:cNvPr>
          <p:cNvSpPr>
            <a:spLocks noGrp="1"/>
          </p:cNvSpPr>
          <p:nvPr>
            <p:ph type="title"/>
          </p:nvPr>
        </p:nvSpPr>
        <p:spPr/>
        <p:txBody>
          <a:bodyPr/>
          <a:lstStyle/>
          <a:p>
            <a:r>
              <a:rPr lang="en-IN" dirty="0">
                <a:solidFill>
                  <a:srgbClr val="0070C0"/>
                </a:solidFill>
                <a:latin typeface="Algerian" panose="04020705040A02060702" pitchFamily="82" charset="0"/>
              </a:rPr>
              <a:t>Poll</a:t>
            </a:r>
          </a:p>
        </p:txBody>
      </p:sp>
      <p:sp>
        <p:nvSpPr>
          <p:cNvPr id="3" name="Content Placeholder 2">
            <a:extLst>
              <a:ext uri="{FF2B5EF4-FFF2-40B4-BE49-F238E27FC236}">
                <a16:creationId xmlns:a16="http://schemas.microsoft.com/office/drawing/2014/main" id="{8C8C9039-E007-00FE-D9B9-C019AF086941}"/>
              </a:ext>
            </a:extLst>
          </p:cNvPr>
          <p:cNvSpPr>
            <a:spLocks noGrp="1"/>
          </p:cNvSpPr>
          <p:nvPr>
            <p:ph idx="1"/>
          </p:nvPr>
        </p:nvSpPr>
        <p:spPr/>
        <p:txBody>
          <a:bodyPr/>
          <a:lstStyle/>
          <a:p>
            <a:pPr marL="0" indent="0">
              <a:buNone/>
            </a:pPr>
            <a:r>
              <a:rPr lang="en-US" b="0" i="0" dirty="0">
                <a:solidFill>
                  <a:srgbClr val="222222"/>
                </a:solidFill>
                <a:effectLst/>
                <a:latin typeface="Roboto" panose="02000000000000000000" pitchFamily="2" charset="0"/>
              </a:rPr>
              <a:t>Provision for Provident Funds is shown in the Balance Sheet of a company under the head :</a:t>
            </a:r>
            <a:br>
              <a:rPr lang="en-US" dirty="0"/>
            </a:br>
            <a:r>
              <a:rPr lang="en-US" b="0" i="0" dirty="0">
                <a:solidFill>
                  <a:srgbClr val="222222"/>
                </a:solidFill>
                <a:effectLst/>
                <a:latin typeface="Roboto" panose="02000000000000000000" pitchFamily="2" charset="0"/>
              </a:rPr>
              <a:t>(a) Reserves and Surplus</a:t>
            </a:r>
            <a:br>
              <a:rPr lang="en-US" dirty="0"/>
            </a:br>
            <a:r>
              <a:rPr lang="en-US" b="0" i="0" dirty="0">
                <a:solidFill>
                  <a:srgbClr val="222222"/>
                </a:solidFill>
                <a:effectLst/>
                <a:latin typeface="Roboto" panose="02000000000000000000" pitchFamily="2" charset="0"/>
              </a:rPr>
              <a:t>(b) Non-current Liabilities</a:t>
            </a:r>
            <a:br>
              <a:rPr lang="en-US" dirty="0"/>
            </a:br>
            <a:r>
              <a:rPr lang="en-US" b="0" i="0" dirty="0">
                <a:solidFill>
                  <a:srgbClr val="222222"/>
                </a:solidFill>
                <a:effectLst/>
                <a:latin typeface="Roboto" panose="02000000000000000000" pitchFamily="2" charset="0"/>
              </a:rPr>
              <a:t>(c) Provision</a:t>
            </a:r>
            <a:br>
              <a:rPr lang="en-US" dirty="0"/>
            </a:br>
            <a:r>
              <a:rPr lang="en-US" b="0" i="0" dirty="0">
                <a:solidFill>
                  <a:srgbClr val="222222"/>
                </a:solidFill>
                <a:effectLst/>
                <a:latin typeface="Roboto" panose="02000000000000000000" pitchFamily="2" charset="0"/>
              </a:rPr>
              <a:t>(d) Contingent Liabilities</a:t>
            </a:r>
            <a:endParaRPr lang="en-IN" dirty="0"/>
          </a:p>
        </p:txBody>
      </p:sp>
      <p:pic>
        <p:nvPicPr>
          <p:cNvPr id="4" name="Picture 3">
            <a:extLst>
              <a:ext uri="{FF2B5EF4-FFF2-40B4-BE49-F238E27FC236}">
                <a16:creationId xmlns:a16="http://schemas.microsoft.com/office/drawing/2014/main" id="{4A626D9A-8A0D-7C1C-1F60-F76C68418429}"/>
              </a:ext>
            </a:extLst>
          </p:cNvPr>
          <p:cNvPicPr>
            <a:picLocks noChangeAspect="1"/>
          </p:cNvPicPr>
          <p:nvPr/>
        </p:nvPicPr>
        <p:blipFill>
          <a:blip r:embed="rId3"/>
          <a:stretch>
            <a:fillRect/>
          </a:stretch>
        </p:blipFill>
        <p:spPr>
          <a:xfrm>
            <a:off x="8895397" y="4480877"/>
            <a:ext cx="2143125" cy="2143125"/>
          </a:xfrm>
          <a:prstGeom prst="rect">
            <a:avLst/>
          </a:prstGeom>
        </p:spPr>
      </p:pic>
    </p:spTree>
    <p:extLst>
      <p:ext uri="{BB962C8B-B14F-4D97-AF65-F5344CB8AC3E}">
        <p14:creationId xmlns:p14="http://schemas.microsoft.com/office/powerpoint/2010/main" val="241234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0646-D92A-B073-32A7-D3189CE7B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767C02-BFD5-E853-9CFA-6FD369AF4075}"/>
              </a:ext>
            </a:extLst>
          </p:cNvPr>
          <p:cNvSpPr>
            <a:spLocks noGrp="1"/>
          </p:cNvSpPr>
          <p:nvPr>
            <p:ph idx="1"/>
          </p:nvPr>
        </p:nvSpPr>
        <p:spPr/>
        <p:txBody>
          <a:bodyPr/>
          <a:lstStyle/>
          <a:p>
            <a:r>
              <a:rPr lang="en-US" b="0" i="0" dirty="0">
                <a:solidFill>
                  <a:srgbClr val="222222"/>
                </a:solidFill>
                <a:effectLst/>
                <a:latin typeface="Roboto" panose="02000000000000000000" pitchFamily="2" charset="0"/>
              </a:rPr>
              <a:t>Contingent Liabilities are exhibited under the heading:</a:t>
            </a:r>
            <a:br>
              <a:rPr lang="en-US" dirty="0"/>
            </a:br>
            <a:r>
              <a:rPr lang="en-US" b="0" i="0" dirty="0">
                <a:solidFill>
                  <a:srgbClr val="222222"/>
                </a:solidFill>
                <a:effectLst/>
                <a:latin typeface="Roboto" panose="02000000000000000000" pitchFamily="2" charset="0"/>
              </a:rPr>
              <a:t>(a) Fixed Liabilities</a:t>
            </a:r>
            <a:br>
              <a:rPr lang="en-US" dirty="0"/>
            </a:br>
            <a:r>
              <a:rPr lang="en-US" b="0" i="0" dirty="0">
                <a:solidFill>
                  <a:srgbClr val="222222"/>
                </a:solidFill>
                <a:effectLst/>
                <a:latin typeface="Roboto" panose="02000000000000000000" pitchFamily="2" charset="0"/>
              </a:rPr>
              <a:t>(b) Current Liabilities</a:t>
            </a:r>
            <a:br>
              <a:rPr lang="en-US" dirty="0"/>
            </a:br>
            <a:r>
              <a:rPr lang="en-US" b="0" i="0" dirty="0">
                <a:solidFill>
                  <a:srgbClr val="222222"/>
                </a:solidFill>
                <a:effectLst/>
                <a:latin typeface="Roboto" panose="02000000000000000000" pitchFamily="2" charset="0"/>
              </a:rPr>
              <a:t>(c) As a footnote</a:t>
            </a:r>
            <a:br>
              <a:rPr lang="en-US" dirty="0"/>
            </a:br>
            <a:r>
              <a:rPr lang="en-US" b="0" i="0" dirty="0">
                <a:solidFill>
                  <a:srgbClr val="222222"/>
                </a:solidFill>
                <a:effectLst/>
                <a:latin typeface="Roboto" panose="02000000000000000000" pitchFamily="2" charset="0"/>
              </a:rPr>
              <a:t>(d) None of these</a:t>
            </a:r>
            <a:endParaRPr lang="en-IN" dirty="0"/>
          </a:p>
        </p:txBody>
      </p:sp>
    </p:spTree>
    <p:extLst>
      <p:ext uri="{BB962C8B-B14F-4D97-AF65-F5344CB8AC3E}">
        <p14:creationId xmlns:p14="http://schemas.microsoft.com/office/powerpoint/2010/main" val="1518942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5876-A62A-DC8F-8BC0-64C69D7C375A}"/>
              </a:ext>
            </a:extLst>
          </p:cNvPr>
          <p:cNvSpPr>
            <a:spLocks noGrp="1"/>
          </p:cNvSpPr>
          <p:nvPr>
            <p:ph type="title"/>
          </p:nvPr>
        </p:nvSpPr>
        <p:spPr/>
        <p:txBody>
          <a:bodyPr>
            <a:normAutofit fontScale="90000"/>
          </a:bodyPr>
          <a:lstStyle/>
          <a:p>
            <a:br>
              <a:rPr lang="en-US" b="1" i="0" dirty="0">
                <a:solidFill>
                  <a:srgbClr val="0070C0"/>
                </a:solidFill>
                <a:effectLst/>
                <a:latin typeface="+mn-lt"/>
              </a:rPr>
            </a:br>
            <a:r>
              <a:rPr lang="en-US" b="1" i="0" dirty="0">
                <a:solidFill>
                  <a:srgbClr val="0070C0"/>
                </a:solidFill>
                <a:effectLst/>
                <a:latin typeface="+mn-lt"/>
              </a:rPr>
              <a:t>Rearrange the following items under assets according to Revised or New Schedule III:</a:t>
            </a:r>
            <a:br>
              <a:rPr lang="en-US" b="1" i="0" dirty="0">
                <a:solidFill>
                  <a:srgbClr val="0070C0"/>
                </a:solidFill>
                <a:effectLst/>
                <a:latin typeface="+mn-lt"/>
              </a:rPr>
            </a:br>
            <a:endParaRPr lang="en-IN" dirty="0">
              <a:solidFill>
                <a:srgbClr val="0070C0"/>
              </a:solidFill>
              <a:latin typeface="+mn-lt"/>
            </a:endParaRPr>
          </a:p>
        </p:txBody>
      </p:sp>
      <p:sp>
        <p:nvSpPr>
          <p:cNvPr id="3" name="Content Placeholder 2">
            <a:extLst>
              <a:ext uri="{FF2B5EF4-FFF2-40B4-BE49-F238E27FC236}">
                <a16:creationId xmlns:a16="http://schemas.microsoft.com/office/drawing/2014/main" id="{49336C11-62B1-4E88-CAC0-62A77B7CBAFF}"/>
              </a:ext>
            </a:extLst>
          </p:cNvPr>
          <p:cNvSpPr>
            <a:spLocks noGrp="1"/>
          </p:cNvSpPr>
          <p:nvPr>
            <p:ph sz="half" idx="1"/>
          </p:nvPr>
        </p:nvSpPr>
        <p:spPr/>
        <p:txBody>
          <a:bodyPr>
            <a:normAutofit fontScale="92500" lnSpcReduction="20000"/>
          </a:bodyPr>
          <a:lstStyle/>
          <a:p>
            <a:pPr algn="l">
              <a:buFont typeface="+mj-lt"/>
              <a:buAutoNum type="arabicPeriod"/>
            </a:pPr>
            <a:r>
              <a:rPr lang="en-US" i="0" dirty="0">
                <a:solidFill>
                  <a:srgbClr val="000000"/>
                </a:solidFill>
                <a:effectLst/>
              </a:rPr>
              <a:t>Livestock</a:t>
            </a:r>
          </a:p>
          <a:p>
            <a:pPr algn="l">
              <a:buFont typeface="+mj-lt"/>
              <a:buAutoNum type="arabicPeriod"/>
            </a:pPr>
            <a:r>
              <a:rPr lang="en-US" i="0" dirty="0">
                <a:solidFill>
                  <a:srgbClr val="000000"/>
                </a:solidFill>
                <a:effectLst/>
              </a:rPr>
              <a:t>Loose Tools.</a:t>
            </a:r>
          </a:p>
          <a:p>
            <a:pPr algn="l">
              <a:buFont typeface="+mj-lt"/>
              <a:buAutoNum type="arabicPeriod"/>
            </a:pPr>
            <a:r>
              <a:rPr lang="en-US" i="0" dirty="0">
                <a:solidFill>
                  <a:srgbClr val="000000"/>
                </a:solidFill>
                <a:effectLst/>
              </a:rPr>
              <a:t>Goodwill</a:t>
            </a:r>
          </a:p>
          <a:p>
            <a:pPr algn="l">
              <a:buFont typeface="+mj-lt"/>
              <a:buAutoNum type="arabicPeriod"/>
            </a:pPr>
            <a:r>
              <a:rPr lang="en-US" i="0" dirty="0">
                <a:solidFill>
                  <a:srgbClr val="000000"/>
                </a:solidFill>
                <a:effectLst/>
              </a:rPr>
              <a:t>Trademarks</a:t>
            </a:r>
          </a:p>
          <a:p>
            <a:pPr algn="l">
              <a:buFont typeface="+mj-lt"/>
              <a:buAutoNum type="arabicPeriod"/>
            </a:pPr>
            <a:r>
              <a:rPr lang="en-US" i="0" dirty="0">
                <a:solidFill>
                  <a:srgbClr val="000000"/>
                </a:solidFill>
                <a:effectLst/>
              </a:rPr>
              <a:t>Bills Receivable</a:t>
            </a:r>
          </a:p>
          <a:p>
            <a:pPr algn="l">
              <a:buFont typeface="+mj-lt"/>
              <a:buAutoNum type="arabicPeriod"/>
            </a:pPr>
            <a:r>
              <a:rPr lang="en-US" i="0" dirty="0">
                <a:solidFill>
                  <a:srgbClr val="000000"/>
                </a:solidFill>
                <a:effectLst/>
              </a:rPr>
              <a:t>Debtors</a:t>
            </a:r>
          </a:p>
          <a:p>
            <a:pPr algn="l">
              <a:buFont typeface="+mj-lt"/>
              <a:buAutoNum type="arabicPeriod"/>
            </a:pPr>
            <a:r>
              <a:rPr lang="en-US" i="0" dirty="0">
                <a:solidFill>
                  <a:srgbClr val="000000"/>
                </a:solidFill>
                <a:effectLst/>
              </a:rPr>
              <a:t>Land</a:t>
            </a:r>
          </a:p>
          <a:p>
            <a:pPr algn="l">
              <a:buFont typeface="+mj-lt"/>
              <a:buAutoNum type="arabicPeriod"/>
            </a:pPr>
            <a:r>
              <a:rPr lang="en-US" i="0" dirty="0">
                <a:solidFill>
                  <a:srgbClr val="000000"/>
                </a:solidFill>
                <a:effectLst/>
              </a:rPr>
              <a:t>Leasehold</a:t>
            </a:r>
          </a:p>
          <a:p>
            <a:pPr marL="514350" indent="-514350" algn="l">
              <a:buFont typeface="+mj-lt"/>
              <a:buAutoNum type="arabicPeriod" startAt="9"/>
            </a:pPr>
            <a:r>
              <a:rPr lang="en-US" i="0" dirty="0">
                <a:solidFill>
                  <a:srgbClr val="000000"/>
                </a:solidFill>
                <a:effectLst/>
              </a:rPr>
              <a:t>Stock-in-Trade</a:t>
            </a:r>
          </a:p>
          <a:p>
            <a:pPr algn="l">
              <a:buFont typeface="+mj-lt"/>
              <a:buAutoNum type="arabicPeriod" startAt="9"/>
            </a:pPr>
            <a:r>
              <a:rPr lang="en-US" i="0" dirty="0">
                <a:solidFill>
                  <a:srgbClr val="000000"/>
                </a:solidFill>
                <a:effectLst/>
              </a:rPr>
              <a:t>Stores and Spare Parts</a:t>
            </a:r>
          </a:p>
          <a:p>
            <a:pPr marL="0" indent="0" algn="l">
              <a:buNone/>
            </a:pPr>
            <a:endParaRPr lang="en-US" i="0" dirty="0">
              <a:solidFill>
                <a:srgbClr val="000000"/>
              </a:solidFill>
              <a:effectLst/>
            </a:endParaRPr>
          </a:p>
          <a:p>
            <a:endParaRPr lang="en-IN" dirty="0"/>
          </a:p>
        </p:txBody>
      </p:sp>
      <p:sp>
        <p:nvSpPr>
          <p:cNvPr id="4" name="Content Placeholder 3">
            <a:extLst>
              <a:ext uri="{FF2B5EF4-FFF2-40B4-BE49-F238E27FC236}">
                <a16:creationId xmlns:a16="http://schemas.microsoft.com/office/drawing/2014/main" id="{DD8906CE-DC16-5922-FED3-E6B42D05AB38}"/>
              </a:ext>
            </a:extLst>
          </p:cNvPr>
          <p:cNvSpPr>
            <a:spLocks noGrp="1"/>
          </p:cNvSpPr>
          <p:nvPr>
            <p:ph sz="half" idx="2"/>
          </p:nvPr>
        </p:nvSpPr>
        <p:spPr/>
        <p:txBody>
          <a:bodyPr>
            <a:normAutofit fontScale="92500" lnSpcReduction="20000"/>
          </a:bodyPr>
          <a:lstStyle/>
          <a:p>
            <a:pPr marL="514350" indent="-514350" algn="l">
              <a:buFont typeface="+mj-lt"/>
              <a:buAutoNum type="arabicPeriod" startAt="11"/>
            </a:pPr>
            <a:r>
              <a:rPr lang="en-US" i="0" dirty="0">
                <a:solidFill>
                  <a:srgbClr val="000000"/>
                </a:solidFill>
                <a:effectLst/>
              </a:rPr>
              <a:t>Vehicles</a:t>
            </a:r>
          </a:p>
          <a:p>
            <a:pPr algn="l">
              <a:buFont typeface="+mj-lt"/>
              <a:buAutoNum type="arabicPeriod" startAt="11"/>
            </a:pPr>
            <a:r>
              <a:rPr lang="en-US" i="0" dirty="0">
                <a:solidFill>
                  <a:srgbClr val="000000"/>
                </a:solidFill>
                <a:effectLst/>
              </a:rPr>
              <a:t>Cash at Bank</a:t>
            </a:r>
          </a:p>
          <a:p>
            <a:pPr algn="l">
              <a:buFont typeface="+mj-lt"/>
              <a:buAutoNum type="arabicPeriod" startAt="11"/>
            </a:pPr>
            <a:r>
              <a:rPr lang="en-US" i="0" dirty="0">
                <a:solidFill>
                  <a:srgbClr val="000000"/>
                </a:solidFill>
                <a:effectLst/>
              </a:rPr>
              <a:t>Work in Progress(Machinery)</a:t>
            </a:r>
          </a:p>
          <a:p>
            <a:pPr algn="l">
              <a:buFont typeface="+mj-lt"/>
              <a:buAutoNum type="arabicPeriod" startAt="11"/>
            </a:pPr>
            <a:r>
              <a:rPr lang="en-US" i="0" dirty="0">
                <a:solidFill>
                  <a:srgbClr val="000000"/>
                </a:solidFill>
                <a:effectLst/>
              </a:rPr>
              <a:t>Interest accrued on Investment</a:t>
            </a:r>
          </a:p>
          <a:p>
            <a:pPr algn="l">
              <a:buFont typeface="+mj-lt"/>
              <a:buAutoNum type="arabicPeriod" startAt="11"/>
            </a:pPr>
            <a:r>
              <a:rPr lang="en-US" i="0" dirty="0">
                <a:solidFill>
                  <a:srgbClr val="000000"/>
                </a:solidFill>
                <a:effectLst/>
              </a:rPr>
              <a:t>Furniture</a:t>
            </a:r>
          </a:p>
          <a:p>
            <a:pPr algn="l">
              <a:buFont typeface="+mj-lt"/>
              <a:buAutoNum type="arabicPeriod" startAt="11"/>
            </a:pPr>
            <a:r>
              <a:rPr lang="en-US" i="0" dirty="0">
                <a:solidFill>
                  <a:srgbClr val="000000"/>
                </a:solidFill>
                <a:effectLst/>
              </a:rPr>
              <a:t>Advance to Subsidiaries</a:t>
            </a:r>
          </a:p>
          <a:p>
            <a:pPr algn="l">
              <a:buFont typeface="+mj-lt"/>
              <a:buAutoNum type="arabicPeriod" startAt="11"/>
            </a:pPr>
            <a:r>
              <a:rPr lang="en-US" i="0" dirty="0">
                <a:solidFill>
                  <a:srgbClr val="000000"/>
                </a:solidFill>
                <a:effectLst/>
              </a:rPr>
              <a:t>Cash in Hand</a:t>
            </a:r>
          </a:p>
          <a:p>
            <a:pPr algn="l">
              <a:buFont typeface="+mj-lt"/>
              <a:buAutoNum type="arabicPeriod" startAt="11"/>
            </a:pPr>
            <a:r>
              <a:rPr lang="en-US" i="0" dirty="0">
                <a:solidFill>
                  <a:srgbClr val="000000"/>
                </a:solidFill>
                <a:effectLst/>
              </a:rPr>
              <a:t>Plant</a:t>
            </a:r>
          </a:p>
          <a:p>
            <a:pPr algn="l">
              <a:buFont typeface="+mj-lt"/>
              <a:buAutoNum type="arabicPeriod" startAt="11"/>
            </a:pPr>
            <a:r>
              <a:rPr lang="en-US" i="0" dirty="0">
                <a:solidFill>
                  <a:srgbClr val="000000"/>
                </a:solidFill>
                <a:effectLst/>
              </a:rPr>
              <a:t>Deposits with electricity supply company.</a:t>
            </a:r>
          </a:p>
          <a:p>
            <a:endParaRPr lang="en-IN" dirty="0"/>
          </a:p>
        </p:txBody>
      </p:sp>
    </p:spTree>
    <p:extLst>
      <p:ext uri="{BB962C8B-B14F-4D97-AF65-F5344CB8AC3E}">
        <p14:creationId xmlns:p14="http://schemas.microsoft.com/office/powerpoint/2010/main" val="3361443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C7864B-B706-87D9-FEB6-8E42F9313752}"/>
              </a:ext>
            </a:extLst>
          </p:cNvPr>
          <p:cNvPicPr>
            <a:picLocks noChangeAspect="1"/>
          </p:cNvPicPr>
          <p:nvPr/>
        </p:nvPicPr>
        <p:blipFill>
          <a:blip r:embed="rId2"/>
          <a:stretch>
            <a:fillRect/>
          </a:stretch>
        </p:blipFill>
        <p:spPr>
          <a:xfrm>
            <a:off x="3169920" y="2652712"/>
            <a:ext cx="5659119" cy="2224088"/>
          </a:xfrm>
          <a:prstGeom prst="rect">
            <a:avLst/>
          </a:prstGeom>
        </p:spPr>
      </p:pic>
    </p:spTree>
    <p:extLst>
      <p:ext uri="{BB962C8B-B14F-4D97-AF65-F5344CB8AC3E}">
        <p14:creationId xmlns:p14="http://schemas.microsoft.com/office/powerpoint/2010/main" val="178163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5517DC4-508B-3002-F569-E1A199F87BC3}"/>
              </a:ext>
            </a:extLst>
          </p:cNvPr>
          <p:cNvGraphicFramePr>
            <a:graphicFrameLocks noGrp="1"/>
          </p:cNvGraphicFramePr>
          <p:nvPr>
            <p:ph idx="1"/>
            <p:extLst>
              <p:ext uri="{D42A27DB-BD31-4B8C-83A1-F6EECF244321}">
                <p14:modId xmlns:p14="http://schemas.microsoft.com/office/powerpoint/2010/main" val="1253924882"/>
              </p:ext>
            </p:extLst>
          </p:nvPr>
        </p:nvGraphicFramePr>
        <p:xfrm>
          <a:off x="1304925" y="1152525"/>
          <a:ext cx="10515600" cy="300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a:extLst>
              <a:ext uri="{FF2B5EF4-FFF2-40B4-BE49-F238E27FC236}">
                <a16:creationId xmlns:a16="http://schemas.microsoft.com/office/drawing/2014/main" id="{1D160999-3E57-C1F8-C106-FD8B1E8D4ABB}"/>
              </a:ext>
            </a:extLst>
          </p:cNvPr>
          <p:cNvSpPr/>
          <p:nvPr/>
        </p:nvSpPr>
        <p:spPr>
          <a:xfrm rot="16200000">
            <a:off x="5772151" y="3378992"/>
            <a:ext cx="1276350" cy="1566865"/>
          </a:xfrm>
          <a:prstGeom prst="rightBrace">
            <a:avLst>
              <a:gd name="adj1" fmla="val 8333"/>
              <a:gd name="adj2" fmla="val 4574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EBBD8B4A-2468-B55C-370B-165A29D78B8D}"/>
              </a:ext>
            </a:extLst>
          </p:cNvPr>
          <p:cNvSpPr txBox="1"/>
          <p:nvPr/>
        </p:nvSpPr>
        <p:spPr>
          <a:xfrm>
            <a:off x="4382693" y="4752974"/>
            <a:ext cx="1847850" cy="369332"/>
          </a:xfrm>
          <a:prstGeom prst="rect">
            <a:avLst/>
          </a:prstGeom>
          <a:noFill/>
        </p:spPr>
        <p:txBody>
          <a:bodyPr wrap="square" rtlCol="0">
            <a:spAutoFit/>
          </a:bodyPr>
          <a:lstStyle/>
          <a:p>
            <a:r>
              <a:rPr lang="en-IN" b="0" i="0" dirty="0">
                <a:solidFill>
                  <a:srgbClr val="404040"/>
                </a:solidFill>
                <a:effectLst/>
                <a:latin typeface="Open Sans" panose="020B0606030504020204" pitchFamily="34" charset="0"/>
              </a:rPr>
              <a:t>Profit &amp; Loss</a:t>
            </a:r>
            <a:endParaRPr lang="en-IN" dirty="0"/>
          </a:p>
        </p:txBody>
      </p:sp>
      <p:sp>
        <p:nvSpPr>
          <p:cNvPr id="7" name="TextBox 6">
            <a:extLst>
              <a:ext uri="{FF2B5EF4-FFF2-40B4-BE49-F238E27FC236}">
                <a16:creationId xmlns:a16="http://schemas.microsoft.com/office/drawing/2014/main" id="{DA8316A9-529C-E229-BBB9-2EEFE3328210}"/>
              </a:ext>
            </a:extLst>
          </p:cNvPr>
          <p:cNvSpPr txBox="1"/>
          <p:nvPr/>
        </p:nvSpPr>
        <p:spPr>
          <a:xfrm>
            <a:off x="6562725" y="4776787"/>
            <a:ext cx="3895725" cy="369332"/>
          </a:xfrm>
          <a:prstGeom prst="rect">
            <a:avLst/>
          </a:prstGeom>
          <a:noFill/>
        </p:spPr>
        <p:txBody>
          <a:bodyPr wrap="square" rtlCol="0">
            <a:spAutoFit/>
          </a:bodyPr>
          <a:lstStyle/>
          <a:p>
            <a:r>
              <a:rPr lang="en-IN" b="0" i="0" dirty="0">
                <a:solidFill>
                  <a:srgbClr val="404040"/>
                </a:solidFill>
                <a:effectLst/>
                <a:latin typeface="Open Sans" panose="020B0606030504020204" pitchFamily="34" charset="0"/>
              </a:rPr>
              <a:t>Other Comprehensive Income</a:t>
            </a:r>
            <a:endParaRPr lang="en-IN" dirty="0"/>
          </a:p>
        </p:txBody>
      </p:sp>
      <p:sp>
        <p:nvSpPr>
          <p:cNvPr id="8" name="Rectangle 7">
            <a:extLst>
              <a:ext uri="{FF2B5EF4-FFF2-40B4-BE49-F238E27FC236}">
                <a16:creationId xmlns:a16="http://schemas.microsoft.com/office/drawing/2014/main" id="{0BF84499-29BB-46F3-BC5A-446E5AE7A99D}"/>
              </a:ext>
            </a:extLst>
          </p:cNvPr>
          <p:cNvSpPr/>
          <p:nvPr/>
        </p:nvSpPr>
        <p:spPr>
          <a:xfrm>
            <a:off x="6562725" y="5200650"/>
            <a:ext cx="5629275" cy="146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r>
              <a:rPr lang="en-US" sz="1400" dirty="0"/>
              <a:t>Other Comprehensive Income : </a:t>
            </a:r>
          </a:p>
          <a:p>
            <a:pPr marL="285750" indent="-285750">
              <a:spcBef>
                <a:spcPts val="0"/>
              </a:spcBef>
              <a:buFont typeface="Arial" panose="020B0604020202020204" pitchFamily="34" charset="0"/>
              <a:buChar char="•"/>
            </a:pPr>
            <a:r>
              <a:rPr lang="en-US" sz="1400" dirty="0"/>
              <a:t>It is a part of the Statement of Profit &amp; Loss </a:t>
            </a:r>
          </a:p>
          <a:p>
            <a:pPr marL="285750" indent="-285750">
              <a:spcBef>
                <a:spcPts val="0"/>
              </a:spcBef>
              <a:buFont typeface="Arial" panose="020B0604020202020204" pitchFamily="34" charset="0"/>
              <a:buChar char="•"/>
            </a:pPr>
            <a:r>
              <a:rPr lang="en-US" sz="1400" dirty="0"/>
              <a:t>It is used only for recognition of notional and unrealized gains </a:t>
            </a:r>
          </a:p>
          <a:p>
            <a:pPr marL="285750" indent="-285750">
              <a:spcBef>
                <a:spcPts val="0"/>
              </a:spcBef>
              <a:buFont typeface="Arial" panose="020B0604020202020204" pitchFamily="34" charset="0"/>
              <a:buChar char="•"/>
            </a:pPr>
            <a:r>
              <a:rPr lang="en-US" sz="1400" dirty="0"/>
              <a:t>On Actual realization/certainty, the balances transferred to Profit &amp; Loss</a:t>
            </a:r>
          </a:p>
          <a:p>
            <a:pPr marL="285750" indent="-285750">
              <a:spcBef>
                <a:spcPts val="0"/>
              </a:spcBef>
              <a:buFont typeface="Arial" panose="020B0604020202020204" pitchFamily="34" charset="0"/>
              <a:buChar char="•"/>
            </a:pPr>
            <a:r>
              <a:rPr lang="en-US" sz="1400" dirty="0"/>
              <a:t> Revaluation reserve, Actuarial gain or losses are few examples</a:t>
            </a:r>
            <a:endParaRPr lang="en-IN" sz="1400" dirty="0"/>
          </a:p>
        </p:txBody>
      </p:sp>
      <p:sp>
        <p:nvSpPr>
          <p:cNvPr id="9" name="TextBox 8">
            <a:extLst>
              <a:ext uri="{FF2B5EF4-FFF2-40B4-BE49-F238E27FC236}">
                <a16:creationId xmlns:a16="http://schemas.microsoft.com/office/drawing/2014/main" id="{BB981E92-C9A5-6EA0-7EB3-6362FCE9E6EF}"/>
              </a:ext>
            </a:extLst>
          </p:cNvPr>
          <p:cNvSpPr txBox="1"/>
          <p:nvPr/>
        </p:nvSpPr>
        <p:spPr>
          <a:xfrm>
            <a:off x="680720" y="985520"/>
            <a:ext cx="8067040" cy="523220"/>
          </a:xfrm>
          <a:prstGeom prst="rect">
            <a:avLst/>
          </a:prstGeom>
          <a:noFill/>
        </p:spPr>
        <p:txBody>
          <a:bodyPr wrap="square" rtlCol="0">
            <a:spAutoFit/>
          </a:bodyPr>
          <a:lstStyle/>
          <a:p>
            <a:r>
              <a:rPr lang="en-IN" sz="2800" dirty="0">
                <a:solidFill>
                  <a:srgbClr val="FF0000"/>
                </a:solidFill>
                <a:latin typeface="Algerian" panose="04020705040A02060702" pitchFamily="82" charset="0"/>
              </a:rPr>
              <a:t>Components of financial statements</a:t>
            </a:r>
          </a:p>
        </p:txBody>
      </p:sp>
    </p:spTree>
    <p:extLst>
      <p:ext uri="{BB962C8B-B14F-4D97-AF65-F5344CB8AC3E}">
        <p14:creationId xmlns:p14="http://schemas.microsoft.com/office/powerpoint/2010/main" val="197419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9AC8-BD7B-E0B9-F862-6AEE09064664}"/>
              </a:ext>
            </a:extLst>
          </p:cNvPr>
          <p:cNvSpPr>
            <a:spLocks noGrp="1"/>
          </p:cNvSpPr>
          <p:nvPr>
            <p:ph type="title"/>
          </p:nvPr>
        </p:nvSpPr>
        <p:spPr/>
        <p:txBody>
          <a:bodyPr anchor="ctr">
            <a:normAutofit fontScale="90000"/>
          </a:bodyPr>
          <a:lstStyle/>
          <a:p>
            <a:br>
              <a:rPr lang="en-US" dirty="0">
                <a:solidFill>
                  <a:srgbClr val="0070C0"/>
                </a:solidFill>
                <a:latin typeface="Algerian" panose="04020705040A02060702" pitchFamily="82" charset="0"/>
              </a:rPr>
            </a:br>
            <a:r>
              <a:rPr lang="en-US" dirty="0">
                <a:solidFill>
                  <a:srgbClr val="0070C0"/>
                </a:solidFill>
                <a:latin typeface="Algerian" panose="04020705040A02060702" pitchFamily="82" charset="0"/>
              </a:rPr>
              <a:t>The objective of financial statements</a:t>
            </a:r>
            <a:endParaRPr lang="en-IN" dirty="0">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87D12D3-98EB-A1CA-2E3B-0F4781567554}"/>
              </a:ext>
            </a:extLst>
          </p:cNvPr>
          <p:cNvSpPr>
            <a:spLocks noGrp="1"/>
          </p:cNvSpPr>
          <p:nvPr>
            <p:ph idx="1"/>
          </p:nvPr>
        </p:nvSpPr>
        <p:spPr>
          <a:xfrm>
            <a:off x="838200" y="2028825"/>
            <a:ext cx="10515600" cy="4148138"/>
          </a:xfrm>
        </p:spPr>
        <p:txBody>
          <a:bodyPr/>
          <a:lstStyle/>
          <a:p>
            <a:r>
              <a:rPr lang="en-US" dirty="0"/>
              <a:t>To provide information about the financial position, performance and cash flows of an entity that is useful to a wide range of users in making economic decisions.</a:t>
            </a:r>
          </a:p>
          <a:p>
            <a:r>
              <a:rPr lang="en-US" dirty="0"/>
              <a:t>To show the results of the stewardship of management (i.e., accountability for the resources entrusted to it.)</a:t>
            </a:r>
            <a:endParaRPr lang="en-IN" dirty="0"/>
          </a:p>
        </p:txBody>
      </p:sp>
    </p:spTree>
    <p:extLst>
      <p:ext uri="{BB962C8B-B14F-4D97-AF65-F5344CB8AC3E}">
        <p14:creationId xmlns:p14="http://schemas.microsoft.com/office/powerpoint/2010/main" val="253374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547F-B4D4-9006-F71D-9D85FCB2ABB7}"/>
              </a:ext>
            </a:extLst>
          </p:cNvPr>
          <p:cNvSpPr>
            <a:spLocks noGrp="1"/>
          </p:cNvSpPr>
          <p:nvPr>
            <p:ph type="title"/>
          </p:nvPr>
        </p:nvSpPr>
        <p:spPr/>
        <p:txBody>
          <a:bodyPr/>
          <a:lstStyle/>
          <a:p>
            <a:r>
              <a:rPr lang="en-IN" dirty="0">
                <a:solidFill>
                  <a:srgbClr val="0070C0"/>
                </a:solidFill>
                <a:latin typeface="Algerian" panose="04020705040A02060702" pitchFamily="82" charset="0"/>
              </a:rPr>
              <a:t>Purpose of Financial statements </a:t>
            </a:r>
          </a:p>
        </p:txBody>
      </p:sp>
      <p:graphicFrame>
        <p:nvGraphicFramePr>
          <p:cNvPr id="7" name="Content Placeholder 6">
            <a:extLst>
              <a:ext uri="{FF2B5EF4-FFF2-40B4-BE49-F238E27FC236}">
                <a16:creationId xmlns:a16="http://schemas.microsoft.com/office/drawing/2014/main" id="{96ACD846-7740-290C-3CDA-39A6872F3343}"/>
              </a:ext>
            </a:extLst>
          </p:cNvPr>
          <p:cNvGraphicFramePr>
            <a:graphicFrameLocks noGrp="1"/>
          </p:cNvGraphicFramePr>
          <p:nvPr>
            <p:ph idx="1"/>
            <p:extLst>
              <p:ext uri="{D42A27DB-BD31-4B8C-83A1-F6EECF244321}">
                <p14:modId xmlns:p14="http://schemas.microsoft.com/office/powerpoint/2010/main" val="1694860158"/>
              </p:ext>
            </p:extLst>
          </p:nvPr>
        </p:nvGraphicFramePr>
        <p:xfrm>
          <a:off x="838200" y="1825625"/>
          <a:ext cx="10734041" cy="4371817"/>
        </p:xfrm>
        <a:graphic>
          <a:graphicData uri="http://schemas.openxmlformats.org/drawingml/2006/table">
            <a:tbl>
              <a:tblPr>
                <a:tableStyleId>{72833802-FEF1-4C79-8D5D-14CF1EAF98D9}</a:tableStyleId>
              </a:tblPr>
              <a:tblGrid>
                <a:gridCol w="3578014">
                  <a:extLst>
                    <a:ext uri="{9D8B030D-6E8A-4147-A177-3AD203B41FA5}">
                      <a16:colId xmlns:a16="http://schemas.microsoft.com/office/drawing/2014/main" val="732059649"/>
                    </a:ext>
                  </a:extLst>
                </a:gridCol>
                <a:gridCol w="3787689">
                  <a:extLst>
                    <a:ext uri="{9D8B030D-6E8A-4147-A177-3AD203B41FA5}">
                      <a16:colId xmlns:a16="http://schemas.microsoft.com/office/drawing/2014/main" val="3998846734"/>
                    </a:ext>
                  </a:extLst>
                </a:gridCol>
                <a:gridCol w="3368338">
                  <a:extLst>
                    <a:ext uri="{9D8B030D-6E8A-4147-A177-3AD203B41FA5}">
                      <a16:colId xmlns:a16="http://schemas.microsoft.com/office/drawing/2014/main" val="3139832"/>
                    </a:ext>
                  </a:extLst>
                </a:gridCol>
              </a:tblGrid>
              <a:tr h="664225">
                <a:tc>
                  <a:txBody>
                    <a:bodyPr/>
                    <a:lstStyle/>
                    <a:p>
                      <a:pPr algn="ctr" latinLnBrk="1"/>
                      <a:r>
                        <a:rPr lang="en-IN" sz="2400" b="1" dirty="0">
                          <a:effectLst/>
                        </a:rPr>
                        <a:t>Financial Position</a:t>
                      </a:r>
                      <a:endParaRPr lang="en-IN" sz="2400" dirty="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IN" sz="2400" b="1">
                          <a:effectLst/>
                        </a:rPr>
                        <a:t>Financial Performance</a:t>
                      </a:r>
                      <a:endParaRPr lang="en-IN" sz="240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IN" sz="2400" b="1">
                          <a:effectLst/>
                        </a:rPr>
                        <a:t>Changes in</a:t>
                      </a:r>
                      <a:br>
                        <a:rPr lang="en-IN" sz="2400" b="1">
                          <a:effectLst/>
                        </a:rPr>
                      </a:br>
                      <a:r>
                        <a:rPr lang="en-IN" sz="2400" b="1">
                          <a:effectLst/>
                        </a:rPr>
                        <a:t>Financial Position</a:t>
                      </a:r>
                      <a:endParaRPr lang="en-IN" sz="240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57361"/>
                  </a:ext>
                </a:extLst>
              </a:tr>
              <a:tr h="2766853">
                <a:tc>
                  <a:txBody>
                    <a:bodyPr/>
                    <a:lstStyle/>
                    <a:p>
                      <a:pPr marL="285750" lvl="0" indent="-285750" algn="l" latinLnBrk="1">
                        <a:buFont typeface="Arial" panose="020B0604020202020204" pitchFamily="34" charset="0"/>
                        <a:buChar char="•"/>
                      </a:pPr>
                      <a:r>
                        <a:rPr lang="en-US" sz="2400" b="0" dirty="0">
                          <a:solidFill>
                            <a:schemeClr val="tx1"/>
                          </a:solidFill>
                          <a:effectLst/>
                        </a:rPr>
                        <a:t>Affected by:</a:t>
                      </a:r>
                    </a:p>
                    <a:p>
                      <a:pPr algn="l" latinLnBrk="1"/>
                      <a:r>
                        <a:rPr lang="en-US" sz="2400" b="0" dirty="0">
                          <a:solidFill>
                            <a:schemeClr val="tx1"/>
                          </a:solidFill>
                          <a:effectLst/>
                        </a:rPr>
                        <a:t>-</a:t>
                      </a:r>
                      <a:r>
                        <a:rPr lang="en-US" sz="2000" b="0" dirty="0">
                          <a:solidFill>
                            <a:schemeClr val="tx1"/>
                          </a:solidFill>
                          <a:effectLst/>
                        </a:rPr>
                        <a:t>Economic resources controlled</a:t>
                      </a:r>
                    </a:p>
                    <a:p>
                      <a:pPr algn="l" latinLnBrk="1"/>
                      <a:r>
                        <a:rPr lang="en-US" sz="2000" b="0" dirty="0">
                          <a:solidFill>
                            <a:schemeClr val="tx1"/>
                          </a:solidFill>
                          <a:effectLst/>
                        </a:rPr>
                        <a:t>–   Financial structure</a:t>
                      </a:r>
                    </a:p>
                    <a:p>
                      <a:pPr algn="l" latinLnBrk="1"/>
                      <a:r>
                        <a:rPr lang="en-US" sz="2000" b="0" dirty="0">
                          <a:solidFill>
                            <a:schemeClr val="tx1"/>
                          </a:solidFill>
                          <a:effectLst/>
                        </a:rPr>
                        <a:t>–   Liquidity and solvency</a:t>
                      </a:r>
                    </a:p>
                    <a:p>
                      <a:pPr algn="l" latinLnBrk="1"/>
                      <a:r>
                        <a:rPr lang="en-US" sz="2000" b="0" dirty="0">
                          <a:solidFill>
                            <a:schemeClr val="tx1"/>
                          </a:solidFill>
                          <a:effectLst/>
                        </a:rPr>
                        <a:t>–   Capacity to adapt to changes</a:t>
                      </a:r>
                      <a:endParaRPr lang="en-US" sz="2000" b="0" i="0" dirty="0">
                        <a:solidFill>
                          <a:schemeClr val="tx1"/>
                        </a:solidFill>
                        <a:effectLst/>
                        <a:latin typeface="Faustina"/>
                      </a:endParaRPr>
                    </a:p>
                  </a:txBody>
                  <a:tcPr marL="35481" marR="35481" marT="35481" marB="354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sz="2400" dirty="0">
                          <a:effectLst/>
                        </a:rPr>
                        <a:t>In Particular profitability</a:t>
                      </a:r>
                      <a:endParaRPr lang="en-US" sz="2400" b="0" dirty="0">
                        <a:solidFill>
                          <a:srgbClr val="6A6A6A"/>
                        </a:solidFill>
                        <a:effectLst/>
                      </a:endParaRPr>
                    </a:p>
                    <a:p>
                      <a:pPr marL="285750" lvl="0" indent="-285750" algn="l" latinLnBrk="1">
                        <a:buFont typeface="Arial" panose="020B0604020202020204" pitchFamily="34" charset="0"/>
                        <a:buChar char="•"/>
                      </a:pPr>
                      <a:r>
                        <a:rPr lang="en-US" sz="1800" b="0" dirty="0">
                          <a:solidFill>
                            <a:schemeClr val="tx1"/>
                          </a:solidFill>
                          <a:effectLst/>
                        </a:rPr>
                        <a:t>To predict capacity to  generate    cash flows from the existing           resource base</a:t>
                      </a:r>
                    </a:p>
                    <a:p>
                      <a:pPr marL="285750" lvl="0" indent="-285750" algn="l" latinLnBrk="1">
                        <a:buFont typeface="Arial" panose="020B0604020202020204" pitchFamily="34" charset="0"/>
                        <a:buChar char="•"/>
                      </a:pPr>
                      <a:r>
                        <a:rPr lang="en-US" sz="1800" b="0" dirty="0">
                          <a:solidFill>
                            <a:schemeClr val="tx1"/>
                          </a:solidFill>
                          <a:effectLst/>
                        </a:rPr>
                        <a:t>To form judgments about </a:t>
                      </a:r>
                    </a:p>
                    <a:p>
                      <a:pPr marL="0" lvl="0" indent="0" algn="l" latinLnBrk="1">
                        <a:buFont typeface="Arial" panose="020B0604020202020204" pitchFamily="34" charset="0"/>
                        <a:buNone/>
                      </a:pPr>
                      <a:r>
                        <a:rPr lang="en-US" sz="1800" b="0" dirty="0">
                          <a:solidFill>
                            <a:schemeClr val="tx1"/>
                          </a:solidFill>
                          <a:effectLst/>
                        </a:rPr>
                        <a:t>  effectiveness with which additional resources might be employed</a:t>
                      </a:r>
                      <a:endParaRPr lang="en-US" sz="1800" b="0" i="0" dirty="0">
                        <a:solidFill>
                          <a:schemeClr val="tx1"/>
                        </a:solidFill>
                        <a:effectLst/>
                        <a:latin typeface="Faustina"/>
                      </a:endParaRPr>
                    </a:p>
                  </a:txBody>
                  <a:tcPr marL="35481" marR="35481" marT="35481" marB="354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buFont typeface="Arial" panose="020B0604020202020204" pitchFamily="34" charset="0"/>
                        <a:buChar char="•"/>
                      </a:pPr>
                      <a:endParaRPr lang="en-US" sz="2400" b="0" dirty="0">
                        <a:solidFill>
                          <a:srgbClr val="6A6A6A"/>
                        </a:solidFill>
                        <a:effectLst/>
                      </a:endParaRPr>
                    </a:p>
                    <a:p>
                      <a:pPr marL="285750" lvl="0" indent="-285750" latinLnBrk="1">
                        <a:buFont typeface="Arial" panose="020B0604020202020204" pitchFamily="34" charset="0"/>
                        <a:buChar char="•"/>
                      </a:pPr>
                      <a:r>
                        <a:rPr lang="en-US" sz="2000" b="0" dirty="0">
                          <a:solidFill>
                            <a:schemeClr val="tx1"/>
                          </a:solidFill>
                          <a:effectLst/>
                        </a:rPr>
                        <a:t>To assess investing, financing and Operating activities</a:t>
                      </a:r>
                    </a:p>
                    <a:p>
                      <a:pPr marL="285750" lvl="0" indent="-285750" latinLnBrk="1">
                        <a:buFont typeface="Arial" panose="020B0604020202020204" pitchFamily="34" charset="0"/>
                        <a:buChar char="•"/>
                      </a:pPr>
                      <a:r>
                        <a:rPr lang="en-US" sz="2000" b="0" dirty="0">
                          <a:solidFill>
                            <a:schemeClr val="tx1"/>
                          </a:solidFill>
                          <a:effectLst/>
                        </a:rPr>
                        <a:t>To assess ability to generate cash and cash equivalents and needs to utilize those cash flows</a:t>
                      </a:r>
                      <a:r>
                        <a:rPr lang="en-US" sz="2400" b="0" dirty="0">
                          <a:solidFill>
                            <a:schemeClr val="tx1"/>
                          </a:solidFill>
                          <a:effectLst/>
                        </a:rPr>
                        <a:t>.</a:t>
                      </a:r>
                      <a:endParaRPr lang="en-US" sz="2400" b="0" i="0" dirty="0">
                        <a:solidFill>
                          <a:schemeClr val="tx1"/>
                        </a:solidFill>
                        <a:effectLst/>
                        <a:latin typeface="Faustina"/>
                      </a:endParaRPr>
                    </a:p>
                  </a:txBody>
                  <a:tcPr marL="35481" marR="35481" marT="35481" marB="354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498731"/>
                  </a:ext>
                </a:extLst>
              </a:tr>
              <a:tr h="664225">
                <a:tc>
                  <a:txBody>
                    <a:bodyPr/>
                    <a:lstStyle/>
                    <a:p>
                      <a:pPr algn="ctr" latinLnBrk="1"/>
                      <a:r>
                        <a:rPr lang="en-IN" sz="2400" b="1" dirty="0">
                          <a:effectLst/>
                        </a:rPr>
                        <a:t>Balance Sheet</a:t>
                      </a:r>
                      <a:endParaRPr lang="en-IN" sz="2400" dirty="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sz="2400" b="1" dirty="0">
                          <a:effectLst/>
                        </a:rPr>
                        <a:t>Statement of</a:t>
                      </a:r>
                      <a:br>
                        <a:rPr lang="en-US" sz="2400" b="1" dirty="0">
                          <a:effectLst/>
                        </a:rPr>
                      </a:br>
                      <a:r>
                        <a:rPr lang="en-US" sz="2400" b="1" dirty="0">
                          <a:effectLst/>
                        </a:rPr>
                        <a:t>Profit and Loss</a:t>
                      </a:r>
                      <a:endParaRPr lang="en-US" sz="2400" dirty="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IN" sz="2400" b="1" dirty="0">
                          <a:effectLst/>
                        </a:rPr>
                        <a:t>Statement of Cash Flow</a:t>
                      </a:r>
                      <a:endParaRPr lang="en-IN" sz="2400" dirty="0">
                        <a:effectLst/>
                      </a:endParaRPr>
                    </a:p>
                  </a:txBody>
                  <a:tcPr marL="35481" marR="35481" marT="35481" marB="35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64351"/>
                  </a:ext>
                </a:extLst>
              </a:tr>
            </a:tbl>
          </a:graphicData>
        </a:graphic>
      </p:graphicFrame>
    </p:spTree>
    <p:extLst>
      <p:ext uri="{BB962C8B-B14F-4D97-AF65-F5344CB8AC3E}">
        <p14:creationId xmlns:p14="http://schemas.microsoft.com/office/powerpoint/2010/main" val="289162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03DA-EE35-CC28-F75A-53633C40B3D5}"/>
              </a:ext>
            </a:extLst>
          </p:cNvPr>
          <p:cNvSpPr>
            <a:spLocks noGrp="1"/>
          </p:cNvSpPr>
          <p:nvPr>
            <p:ph type="title"/>
          </p:nvPr>
        </p:nvSpPr>
        <p:spPr/>
        <p:txBody>
          <a:bodyPr/>
          <a:lstStyle/>
          <a:p>
            <a:r>
              <a:rPr lang="en-IN" dirty="0">
                <a:solidFill>
                  <a:srgbClr val="0070C0"/>
                </a:solidFill>
                <a:latin typeface="Algerian" panose="04020705040A02060702" pitchFamily="82" charset="0"/>
              </a:rPr>
              <a:t>Basis of preparation </a:t>
            </a:r>
          </a:p>
        </p:txBody>
      </p:sp>
      <p:pic>
        <p:nvPicPr>
          <p:cNvPr id="4" name="Picture 3">
            <a:extLst>
              <a:ext uri="{FF2B5EF4-FFF2-40B4-BE49-F238E27FC236}">
                <a16:creationId xmlns:a16="http://schemas.microsoft.com/office/drawing/2014/main" id="{575E4275-1AE8-FD03-817F-8A2716214820}"/>
              </a:ext>
            </a:extLst>
          </p:cNvPr>
          <p:cNvPicPr>
            <a:picLocks noChangeAspect="1"/>
          </p:cNvPicPr>
          <p:nvPr/>
        </p:nvPicPr>
        <p:blipFill>
          <a:blip r:embed="rId2"/>
          <a:stretch>
            <a:fillRect/>
          </a:stretch>
        </p:blipFill>
        <p:spPr>
          <a:xfrm>
            <a:off x="838200" y="2524125"/>
            <a:ext cx="10220325" cy="2895600"/>
          </a:xfrm>
          <a:prstGeom prst="rect">
            <a:avLst/>
          </a:prstGeom>
        </p:spPr>
      </p:pic>
    </p:spTree>
    <p:extLst>
      <p:ext uri="{BB962C8B-B14F-4D97-AF65-F5344CB8AC3E}">
        <p14:creationId xmlns:p14="http://schemas.microsoft.com/office/powerpoint/2010/main" val="32856857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Widescreen</PresentationFormat>
  <Paragraphs>255</Paragraphs>
  <Slides>54</Slides>
  <Notes>16</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Algerian</vt:lpstr>
      <vt:lpstr>Arial</vt:lpstr>
      <vt:lpstr>Calibri</vt:lpstr>
      <vt:lpstr>Calibri Light</vt:lpstr>
      <vt:lpstr>Corbel</vt:lpstr>
      <vt:lpstr>Faustina</vt:lpstr>
      <vt:lpstr>Gilroy</vt:lpstr>
      <vt:lpstr>Helvetica Neue</vt:lpstr>
      <vt:lpstr>Open Sans</vt:lpstr>
      <vt:lpstr>Roboto</vt:lpstr>
      <vt:lpstr>Wingdings</vt:lpstr>
      <vt:lpstr>1_Office Theme</vt:lpstr>
      <vt:lpstr> Corporate Financial statements</vt:lpstr>
      <vt:lpstr>Learning outcomes</vt:lpstr>
      <vt:lpstr>Quick Revision </vt:lpstr>
      <vt:lpstr>POLL</vt:lpstr>
      <vt:lpstr>Introduction</vt:lpstr>
      <vt:lpstr>PowerPoint Presentation</vt:lpstr>
      <vt:lpstr> The objective of financial statements</vt:lpstr>
      <vt:lpstr>Purpose of Financial statements </vt:lpstr>
      <vt:lpstr>Basis of preparation </vt:lpstr>
      <vt:lpstr>PowerPoint Presentation</vt:lpstr>
      <vt:lpstr>PowerPoint Presentation</vt:lpstr>
      <vt:lpstr>Balance sheet </vt:lpstr>
      <vt:lpstr>Meaning</vt:lpstr>
      <vt:lpstr>Key Components: </vt:lpstr>
      <vt:lpstr>PowerPoint Presentation</vt:lpstr>
      <vt:lpstr>PowerPoint Presentation</vt:lpstr>
      <vt:lpstr>PowerPoint Presentation</vt:lpstr>
      <vt:lpstr>Balance Sheet - Amendments</vt:lpstr>
      <vt:lpstr>Balance Sheet - Amendments</vt:lpstr>
      <vt:lpstr>PowerPoint Presentation</vt:lpstr>
      <vt:lpstr>PowerPoint Presentation</vt:lpstr>
      <vt:lpstr>Equity</vt:lpstr>
      <vt:lpstr>Other Equity</vt:lpstr>
      <vt:lpstr>PowerPoint Presentation</vt:lpstr>
      <vt:lpstr>Lease Liabilities</vt:lpstr>
      <vt:lpstr>Poll</vt:lpstr>
      <vt:lpstr>PowerPoint Presentation</vt:lpstr>
      <vt:lpstr>Current Liability </vt:lpstr>
      <vt:lpstr>Analyse the situation-</vt:lpstr>
      <vt:lpstr>Trade Payables</vt:lpstr>
      <vt:lpstr>  Financial Asset and Financial Liability  </vt:lpstr>
      <vt:lpstr>PowerPoint Presentation</vt:lpstr>
      <vt:lpstr>PowerPoint Presentation</vt:lpstr>
      <vt:lpstr>Examples</vt:lpstr>
      <vt:lpstr>Deferred Tax</vt:lpstr>
      <vt:lpstr>Current tax liabilities</vt:lpstr>
      <vt:lpstr>Assets</vt:lpstr>
      <vt:lpstr>The assets of a business can be classified as : </vt:lpstr>
      <vt:lpstr>Current Asset</vt:lpstr>
      <vt:lpstr>Use your brain..</vt:lpstr>
      <vt:lpstr>Poll</vt:lpstr>
      <vt:lpstr>Investment Property</vt:lpstr>
      <vt:lpstr>Biological Asset</vt:lpstr>
      <vt:lpstr> Additional Regulatory Information </vt:lpstr>
      <vt:lpstr>Ratios</vt:lpstr>
      <vt:lpstr>PowerPoint Presentation</vt:lpstr>
      <vt:lpstr>PowerPoint Presentation</vt:lpstr>
      <vt:lpstr>PowerPoint Presentation</vt:lpstr>
      <vt:lpstr> Details of Crypto Currency or Virtual Currency </vt:lpstr>
      <vt:lpstr>PowerPoint Presentation</vt:lpstr>
      <vt:lpstr>Poll</vt:lpstr>
      <vt:lpstr>PowerPoint Presentation</vt:lpstr>
      <vt:lpstr> Rearrange the following items under assets according to Revised or New Schedule III: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Financial statemnts</dc:title>
  <dc:creator>Gigles Gigles</dc:creator>
  <cp:lastModifiedBy>Gigles Gigles</cp:lastModifiedBy>
  <cp:revision>23</cp:revision>
  <dcterms:created xsi:type="dcterms:W3CDTF">2022-08-17T17:18:58Z</dcterms:created>
  <dcterms:modified xsi:type="dcterms:W3CDTF">2022-08-31T04:12:33Z</dcterms:modified>
</cp:coreProperties>
</file>