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84" r:id="rId3"/>
    <p:sldId id="388" r:id="rId4"/>
    <p:sldId id="357" r:id="rId5"/>
    <p:sldId id="358" r:id="rId6"/>
    <p:sldId id="361" r:id="rId7"/>
    <p:sldId id="383" r:id="rId8"/>
    <p:sldId id="325" r:id="rId9"/>
    <p:sldId id="327" r:id="rId10"/>
    <p:sldId id="328" r:id="rId11"/>
    <p:sldId id="381" r:id="rId12"/>
    <p:sldId id="359" r:id="rId13"/>
    <p:sldId id="365" r:id="rId14"/>
    <p:sldId id="374" r:id="rId15"/>
    <p:sldId id="373" r:id="rId16"/>
    <p:sldId id="385" r:id="rId17"/>
    <p:sldId id="367" r:id="rId18"/>
    <p:sldId id="368" r:id="rId19"/>
    <p:sldId id="366" r:id="rId20"/>
    <p:sldId id="369" r:id="rId21"/>
    <p:sldId id="372" r:id="rId22"/>
    <p:sldId id="376" r:id="rId23"/>
    <p:sldId id="377" r:id="rId24"/>
    <p:sldId id="378" r:id="rId25"/>
    <p:sldId id="379" r:id="rId26"/>
    <p:sldId id="380" r:id="rId27"/>
    <p:sldId id="386" r:id="rId28"/>
    <p:sldId id="382" r:id="rId29"/>
    <p:sldId id="364" r:id="rId30"/>
    <p:sldId id="362" r:id="rId31"/>
    <p:sldId id="360" r:id="rId32"/>
    <p:sldId id="375" r:id="rId33"/>
    <p:sldId id="387" r:id="rId34"/>
    <p:sldId id="270" r:id="rId35"/>
    <p:sldId id="271" r:id="rId36"/>
    <p:sldId id="398" r:id="rId37"/>
    <p:sldId id="353" r:id="rId38"/>
    <p:sldId id="399" r:id="rId39"/>
    <p:sldId id="400" r:id="rId40"/>
    <p:sldId id="40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6F347-D253-4AD3-BC84-1F35C42EDDCF}" type="datetimeFigureOut">
              <a:rPr lang="en-IN" smtClean="0"/>
              <a:t>30-08-2022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F9E44-8BCA-483A-9505-ECFEACC9BD4C}" type="slidenum">
              <a:rPr lang="en-IN" smtClean="0"/>
              <a:t>‹#›</a:t>
            </a:fld>
            <a:endParaRPr lang="en-IN"/>
          </a:p>
        </p:txBody>
      </p:sp>
    </p:spTree>
    <p:extLst>
      <p:ext uri="{BB962C8B-B14F-4D97-AF65-F5344CB8AC3E}">
        <p14:creationId xmlns:p14="http://schemas.microsoft.com/office/powerpoint/2010/main" val="3001106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Other comprehensive incomes</a:t>
            </a:r>
          </a:p>
          <a:p>
            <a:endParaRPr lang="en-IN" dirty="0"/>
          </a:p>
        </p:txBody>
      </p:sp>
      <p:sp>
        <p:nvSpPr>
          <p:cNvPr id="4" name="Slide Number Placeholder 3"/>
          <p:cNvSpPr>
            <a:spLocks noGrp="1"/>
          </p:cNvSpPr>
          <p:nvPr>
            <p:ph type="sldNum" sz="quarter" idx="5"/>
          </p:nvPr>
        </p:nvSpPr>
        <p:spPr/>
        <p:txBody>
          <a:bodyPr/>
          <a:lstStyle/>
          <a:p>
            <a:fld id="{90BF9E44-8BCA-483A-9505-ECFEACC9BD4C}" type="slidenum">
              <a:rPr lang="en-IN" smtClean="0"/>
              <a:t>16</a:t>
            </a:fld>
            <a:endParaRPr lang="en-IN"/>
          </a:p>
        </p:txBody>
      </p:sp>
    </p:spTree>
    <p:extLst>
      <p:ext uri="{BB962C8B-B14F-4D97-AF65-F5344CB8AC3E}">
        <p14:creationId xmlns:p14="http://schemas.microsoft.com/office/powerpoint/2010/main" val="27946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recognized in the standalone statement of profit and loss except to the extent it relates to a business combination or to an item which is recognized directly in equity or in other comprehensive income. </a:t>
            </a:r>
          </a:p>
          <a:p>
            <a:endParaRPr lang="en-IN" dirty="0"/>
          </a:p>
        </p:txBody>
      </p:sp>
      <p:sp>
        <p:nvSpPr>
          <p:cNvPr id="4" name="Slide Number Placeholder 3"/>
          <p:cNvSpPr>
            <a:spLocks noGrp="1"/>
          </p:cNvSpPr>
          <p:nvPr>
            <p:ph type="sldNum" sz="quarter" idx="5"/>
          </p:nvPr>
        </p:nvSpPr>
        <p:spPr/>
        <p:txBody>
          <a:bodyPr/>
          <a:lstStyle/>
          <a:p>
            <a:fld id="{90BF9E44-8BCA-483A-9505-ECFEACC9BD4C}" type="slidenum">
              <a:rPr lang="en-IN" smtClean="0"/>
              <a:t>24</a:t>
            </a:fld>
            <a:endParaRPr lang="en-IN"/>
          </a:p>
        </p:txBody>
      </p:sp>
    </p:spTree>
    <p:extLst>
      <p:ext uri="{BB962C8B-B14F-4D97-AF65-F5344CB8AC3E}">
        <p14:creationId xmlns:p14="http://schemas.microsoft.com/office/powerpoint/2010/main" val="8845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90BF9E44-8BCA-483A-9505-ECFEACC9BD4C}" type="slidenum">
              <a:rPr lang="en-IN" smtClean="0"/>
              <a:t>27</a:t>
            </a:fld>
            <a:endParaRPr lang="en-IN"/>
          </a:p>
        </p:txBody>
      </p:sp>
    </p:spTree>
    <p:extLst>
      <p:ext uri="{BB962C8B-B14F-4D97-AF65-F5344CB8AC3E}">
        <p14:creationId xmlns:p14="http://schemas.microsoft.com/office/powerpoint/2010/main" val="360780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revenues for the coffee shop are related to its primary purpose: selling coffee and related items. </a:t>
            </a:r>
            <a:endParaRPr lang="en-IN" dirty="0"/>
          </a:p>
        </p:txBody>
      </p:sp>
      <p:sp>
        <p:nvSpPr>
          <p:cNvPr id="4" name="Slide Number Placeholder 3"/>
          <p:cNvSpPr>
            <a:spLocks noGrp="1"/>
          </p:cNvSpPr>
          <p:nvPr>
            <p:ph type="sldNum" sz="quarter" idx="5"/>
          </p:nvPr>
        </p:nvSpPr>
        <p:spPr/>
        <p:txBody>
          <a:bodyPr/>
          <a:lstStyle/>
          <a:p>
            <a:fld id="{90BF9E44-8BCA-483A-9505-ECFEACC9BD4C}" type="slidenum">
              <a:rPr lang="en-IN" smtClean="0"/>
              <a:t>34</a:t>
            </a:fld>
            <a:endParaRPr lang="en-IN"/>
          </a:p>
        </p:txBody>
      </p:sp>
    </p:spTree>
    <p:extLst>
      <p:ext uri="{BB962C8B-B14F-4D97-AF65-F5344CB8AC3E}">
        <p14:creationId xmlns:p14="http://schemas.microsoft.com/office/powerpoint/2010/main" val="253136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5" name="Footer Placeholder 4">
            <a:extLst>
              <a:ext uri="{FF2B5EF4-FFF2-40B4-BE49-F238E27FC236}">
                <a16:creationId xmlns:a16="http://schemas.microsoft.com/office/drawing/2014/main"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405104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5" name="Footer Placeholder 4">
            <a:extLst>
              <a:ext uri="{FF2B5EF4-FFF2-40B4-BE49-F238E27FC236}">
                <a16:creationId xmlns:a16="http://schemas.microsoft.com/office/drawing/2014/main"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4408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5" name="Footer Placeholder 4">
            <a:extLst>
              <a:ext uri="{FF2B5EF4-FFF2-40B4-BE49-F238E27FC236}">
                <a16:creationId xmlns:a16="http://schemas.microsoft.com/office/drawing/2014/main"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31422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Figure #.#</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dirty="0"/>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428040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5" name="Footer Placeholder 4">
            <a:extLst>
              <a:ext uri="{FF2B5EF4-FFF2-40B4-BE49-F238E27FC236}">
                <a16:creationId xmlns:a16="http://schemas.microsoft.com/office/drawing/2014/main"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45025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5" name="Footer Placeholder 4">
            <a:extLst>
              <a:ext uri="{FF2B5EF4-FFF2-40B4-BE49-F238E27FC236}">
                <a16:creationId xmlns:a16="http://schemas.microsoft.com/office/drawing/2014/main"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99247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6" name="Footer Placeholder 5">
            <a:extLst>
              <a:ext uri="{FF2B5EF4-FFF2-40B4-BE49-F238E27FC236}">
                <a16:creationId xmlns:a16="http://schemas.microsoft.com/office/drawing/2014/main"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407890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8" name="Footer Placeholder 7">
            <a:extLst>
              <a:ext uri="{FF2B5EF4-FFF2-40B4-BE49-F238E27FC236}">
                <a16:creationId xmlns:a16="http://schemas.microsoft.com/office/drawing/2014/main"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332214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4" name="Footer Placeholder 3">
            <a:extLst>
              <a:ext uri="{FF2B5EF4-FFF2-40B4-BE49-F238E27FC236}">
                <a16:creationId xmlns:a16="http://schemas.microsoft.com/office/drawing/2014/main"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142246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3" name="Footer Placeholder 2">
            <a:extLst>
              <a:ext uri="{FF2B5EF4-FFF2-40B4-BE49-F238E27FC236}">
                <a16:creationId xmlns:a16="http://schemas.microsoft.com/office/drawing/2014/main"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35467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6" name="Footer Placeholder 5">
            <a:extLst>
              <a:ext uri="{FF2B5EF4-FFF2-40B4-BE49-F238E27FC236}">
                <a16:creationId xmlns:a16="http://schemas.microsoft.com/office/drawing/2014/main"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20372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t>8/30/2022</a:t>
            </a:fld>
            <a:endParaRPr lang="en-US"/>
          </a:p>
        </p:txBody>
      </p:sp>
      <p:sp>
        <p:nvSpPr>
          <p:cNvPr id="6" name="Footer Placeholder 5">
            <a:extLst>
              <a:ext uri="{FF2B5EF4-FFF2-40B4-BE49-F238E27FC236}">
                <a16:creationId xmlns:a16="http://schemas.microsoft.com/office/drawing/2014/main"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t>‹#›</a:t>
            </a:fld>
            <a:endParaRPr lang="en-US"/>
          </a:p>
        </p:txBody>
      </p:sp>
    </p:spTree>
    <p:extLst>
      <p:ext uri="{BB962C8B-B14F-4D97-AF65-F5344CB8AC3E}">
        <p14:creationId xmlns:p14="http://schemas.microsoft.com/office/powerpoint/2010/main" val="173089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a16="http://schemas.microsoft.com/office/drawing/2014/main"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accent4">
                    <a:lumMod val="20000"/>
                    <a:lumOff val="80000"/>
                  </a:schemeClr>
                </a:solidFill>
              </a:rPr>
              <a:t>ACCM506 – FINANCIAL REPORTING, STATEMENTS AND ANALYSIS – I  </a:t>
            </a:r>
          </a:p>
        </p:txBody>
      </p:sp>
      <p:pic>
        <p:nvPicPr>
          <p:cNvPr id="1030" name="Picture 6" descr="photo">
            <a:extLst>
              <a:ext uri="{FF2B5EF4-FFF2-40B4-BE49-F238E27FC236}">
                <a16:creationId xmlns:a16="http://schemas.microsoft.com/office/drawing/2014/main" id="{2F05F277-37AE-EF78-529A-ABE49E20340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630137" y="0"/>
            <a:ext cx="2561863" cy="57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76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3E2E-238D-7BF1-48CC-06F71FA65AB3}"/>
              </a:ext>
            </a:extLst>
          </p:cNvPr>
          <p:cNvSpPr>
            <a:spLocks noGrp="1"/>
          </p:cNvSpPr>
          <p:nvPr>
            <p:ph type="ctrTitle"/>
          </p:nvPr>
        </p:nvSpPr>
        <p:spPr/>
        <p:txBody>
          <a:bodyPr/>
          <a:lstStyle/>
          <a:p>
            <a:r>
              <a:rPr lang="en-IN" dirty="0"/>
              <a:t>Corporate Financial statements -2</a:t>
            </a:r>
          </a:p>
        </p:txBody>
      </p:sp>
      <p:pic>
        <p:nvPicPr>
          <p:cNvPr id="4" name="Picture 3">
            <a:extLst>
              <a:ext uri="{FF2B5EF4-FFF2-40B4-BE49-F238E27FC236}">
                <a16:creationId xmlns:a16="http://schemas.microsoft.com/office/drawing/2014/main" id="{ECBD50AE-AE81-1707-C742-865A958D65C3}"/>
              </a:ext>
            </a:extLst>
          </p:cNvPr>
          <p:cNvPicPr>
            <a:picLocks noChangeAspect="1"/>
          </p:cNvPicPr>
          <p:nvPr/>
        </p:nvPicPr>
        <p:blipFill>
          <a:blip r:embed="rId2"/>
          <a:stretch>
            <a:fillRect/>
          </a:stretch>
        </p:blipFill>
        <p:spPr>
          <a:xfrm>
            <a:off x="2819401" y="4410075"/>
            <a:ext cx="6781800" cy="2095500"/>
          </a:xfrm>
          <a:prstGeom prst="rect">
            <a:avLst/>
          </a:prstGeom>
        </p:spPr>
      </p:pic>
    </p:spTree>
    <p:extLst>
      <p:ext uri="{BB962C8B-B14F-4D97-AF65-F5344CB8AC3E}">
        <p14:creationId xmlns:p14="http://schemas.microsoft.com/office/powerpoint/2010/main" val="286118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B5900-5477-9D70-501B-2DBE005E5058}"/>
              </a:ext>
            </a:extLst>
          </p:cNvPr>
          <p:cNvPicPr>
            <a:picLocks noChangeAspect="1"/>
          </p:cNvPicPr>
          <p:nvPr/>
        </p:nvPicPr>
        <p:blipFill>
          <a:blip r:embed="rId2"/>
          <a:stretch>
            <a:fillRect/>
          </a:stretch>
        </p:blipFill>
        <p:spPr>
          <a:xfrm>
            <a:off x="1576387" y="742950"/>
            <a:ext cx="9039225" cy="5372100"/>
          </a:xfrm>
          <a:prstGeom prst="rect">
            <a:avLst/>
          </a:prstGeom>
        </p:spPr>
      </p:pic>
    </p:spTree>
    <p:extLst>
      <p:ext uri="{BB962C8B-B14F-4D97-AF65-F5344CB8AC3E}">
        <p14:creationId xmlns:p14="http://schemas.microsoft.com/office/powerpoint/2010/main" val="224433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E0F2-A018-15AE-53A8-D0F412E99E97}"/>
              </a:ext>
            </a:extLst>
          </p:cNvPr>
          <p:cNvSpPr>
            <a:spLocks noGrp="1"/>
          </p:cNvSpPr>
          <p:nvPr>
            <p:ph type="title"/>
          </p:nvPr>
        </p:nvSpPr>
        <p:spPr>
          <a:xfrm>
            <a:off x="695960" y="2113597"/>
            <a:ext cx="10515600" cy="1009651"/>
          </a:xfrm>
        </p:spPr>
        <p:txBody>
          <a:bodyPr/>
          <a:lstStyle/>
          <a:p>
            <a:r>
              <a:rPr lang="en-IN" dirty="0"/>
              <a:t>Sec 1-</a:t>
            </a:r>
            <a:r>
              <a:rPr lang="en-US" dirty="0"/>
              <a:t> Profit and loss items </a:t>
            </a:r>
            <a:endParaRPr lang="en-IN" dirty="0"/>
          </a:p>
        </p:txBody>
      </p:sp>
    </p:spTree>
    <p:extLst>
      <p:ext uri="{BB962C8B-B14F-4D97-AF65-F5344CB8AC3E}">
        <p14:creationId xmlns:p14="http://schemas.microsoft.com/office/powerpoint/2010/main" val="170791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05DBAA-E0EC-D0E6-C5C6-E28388FD927D}"/>
              </a:ext>
            </a:extLst>
          </p:cNvPr>
          <p:cNvPicPr>
            <a:picLocks noChangeAspect="1"/>
          </p:cNvPicPr>
          <p:nvPr/>
        </p:nvPicPr>
        <p:blipFill>
          <a:blip r:embed="rId2"/>
          <a:stretch>
            <a:fillRect/>
          </a:stretch>
        </p:blipFill>
        <p:spPr>
          <a:xfrm>
            <a:off x="1400175" y="995362"/>
            <a:ext cx="8658225" cy="5557838"/>
          </a:xfrm>
          <a:prstGeom prst="rect">
            <a:avLst/>
          </a:prstGeom>
        </p:spPr>
      </p:pic>
    </p:spTree>
    <p:extLst>
      <p:ext uri="{BB962C8B-B14F-4D97-AF65-F5344CB8AC3E}">
        <p14:creationId xmlns:p14="http://schemas.microsoft.com/office/powerpoint/2010/main" val="345746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FF67FF-7DD4-1F37-6C10-403E151702E7}"/>
              </a:ext>
            </a:extLst>
          </p:cNvPr>
          <p:cNvSpPr>
            <a:spLocks noGrp="1"/>
          </p:cNvSpPr>
          <p:nvPr>
            <p:ph type="title"/>
          </p:nvPr>
        </p:nvSpPr>
        <p:spPr/>
        <p:txBody>
          <a:bodyPr/>
          <a:lstStyle/>
          <a:p>
            <a:pPr algn="ctr"/>
            <a:r>
              <a:rPr lang="en-IN" dirty="0"/>
              <a:t>Revenue from Operations </a:t>
            </a:r>
          </a:p>
        </p:txBody>
      </p:sp>
      <p:sp>
        <p:nvSpPr>
          <p:cNvPr id="3" name="Content Placeholder 2">
            <a:extLst>
              <a:ext uri="{FF2B5EF4-FFF2-40B4-BE49-F238E27FC236}">
                <a16:creationId xmlns:a16="http://schemas.microsoft.com/office/drawing/2014/main" id="{1D0AB862-ECA1-96D9-DD31-A37A0FB9991C}"/>
              </a:ext>
            </a:extLst>
          </p:cNvPr>
          <p:cNvSpPr>
            <a:spLocks noGrp="1"/>
          </p:cNvSpPr>
          <p:nvPr>
            <p:ph sz="half" idx="1"/>
          </p:nvPr>
        </p:nvSpPr>
        <p:spPr>
          <a:xfrm>
            <a:off x="838200" y="1825625"/>
            <a:ext cx="4495800" cy="2479675"/>
          </a:xfrm>
        </p:spPr>
        <p:txBody>
          <a:bodyPr anchor="ctr">
            <a:normAutofit/>
          </a:bodyPr>
          <a:lstStyle/>
          <a:p>
            <a:r>
              <a:rPr lang="en-US" sz="1800" dirty="0"/>
              <a:t> In respect of a company other than a finance company revenue from operations shall disclose separately in the notes revenue from—</a:t>
            </a:r>
          </a:p>
          <a:p>
            <a:pPr lvl="1"/>
            <a:r>
              <a:rPr lang="en-US" sz="1800" dirty="0"/>
              <a:t>(a) Sale of products;</a:t>
            </a:r>
          </a:p>
          <a:p>
            <a:pPr lvl="1"/>
            <a:r>
              <a:rPr lang="en-US" sz="1800" dirty="0"/>
              <a:t>(b) Sale of services;</a:t>
            </a:r>
            <a:endParaRPr lang="en-IN" sz="1800" dirty="0"/>
          </a:p>
        </p:txBody>
      </p:sp>
      <p:pic>
        <p:nvPicPr>
          <p:cNvPr id="6" name="Picture 5">
            <a:extLst>
              <a:ext uri="{FF2B5EF4-FFF2-40B4-BE49-F238E27FC236}">
                <a16:creationId xmlns:a16="http://schemas.microsoft.com/office/drawing/2014/main" id="{4B74FB1A-A288-7BBB-1AD8-9F73C6A13663}"/>
              </a:ext>
            </a:extLst>
          </p:cNvPr>
          <p:cNvPicPr>
            <a:picLocks noChangeAspect="1"/>
          </p:cNvPicPr>
          <p:nvPr/>
        </p:nvPicPr>
        <p:blipFill>
          <a:blip r:embed="rId2"/>
          <a:stretch>
            <a:fillRect/>
          </a:stretch>
        </p:blipFill>
        <p:spPr>
          <a:xfrm>
            <a:off x="5657850" y="1825625"/>
            <a:ext cx="5953125" cy="3533775"/>
          </a:xfrm>
          <a:prstGeom prst="rect">
            <a:avLst/>
          </a:prstGeom>
        </p:spPr>
      </p:pic>
    </p:spTree>
    <p:extLst>
      <p:ext uri="{BB962C8B-B14F-4D97-AF65-F5344CB8AC3E}">
        <p14:creationId xmlns:p14="http://schemas.microsoft.com/office/powerpoint/2010/main" val="279612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C0043A-BFA8-045A-FBD1-B0C995B3B281}"/>
              </a:ext>
            </a:extLst>
          </p:cNvPr>
          <p:cNvPicPr>
            <a:picLocks noChangeAspect="1"/>
          </p:cNvPicPr>
          <p:nvPr/>
        </p:nvPicPr>
        <p:blipFill>
          <a:blip r:embed="rId2"/>
          <a:stretch>
            <a:fillRect/>
          </a:stretch>
        </p:blipFill>
        <p:spPr>
          <a:xfrm>
            <a:off x="719137" y="1803399"/>
            <a:ext cx="6181725" cy="2314575"/>
          </a:xfrm>
          <a:prstGeom prst="rect">
            <a:avLst/>
          </a:prstGeom>
        </p:spPr>
      </p:pic>
    </p:spTree>
    <p:extLst>
      <p:ext uri="{BB962C8B-B14F-4D97-AF65-F5344CB8AC3E}">
        <p14:creationId xmlns:p14="http://schemas.microsoft.com/office/powerpoint/2010/main" val="389574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FBB5-3A80-A020-2CB3-0630B7D562D8}"/>
              </a:ext>
            </a:extLst>
          </p:cNvPr>
          <p:cNvSpPr>
            <a:spLocks noGrp="1"/>
          </p:cNvSpPr>
          <p:nvPr>
            <p:ph type="title"/>
          </p:nvPr>
        </p:nvSpPr>
        <p:spPr>
          <a:xfrm>
            <a:off x="838200" y="681038"/>
            <a:ext cx="10515600" cy="757238"/>
          </a:xfrm>
        </p:spPr>
        <p:txBody>
          <a:bodyPr anchor="t">
            <a:normAutofit fontScale="90000"/>
          </a:bodyPr>
          <a:lstStyle/>
          <a:p>
            <a:r>
              <a:rPr lang="en-US" dirty="0"/>
              <a:t>Other income shall be classified as:</a:t>
            </a:r>
            <a:br>
              <a:rPr lang="en-US" dirty="0"/>
            </a:br>
            <a:endParaRPr lang="en-IN" dirty="0"/>
          </a:p>
        </p:txBody>
      </p:sp>
      <p:sp>
        <p:nvSpPr>
          <p:cNvPr id="3" name="Content Placeholder 2">
            <a:extLst>
              <a:ext uri="{FF2B5EF4-FFF2-40B4-BE49-F238E27FC236}">
                <a16:creationId xmlns:a16="http://schemas.microsoft.com/office/drawing/2014/main" id="{B6EF154B-2E96-A9EA-EC93-F08D5FEBA846}"/>
              </a:ext>
            </a:extLst>
          </p:cNvPr>
          <p:cNvSpPr>
            <a:spLocks noGrp="1"/>
          </p:cNvSpPr>
          <p:nvPr>
            <p:ph sz="half" idx="1"/>
          </p:nvPr>
        </p:nvSpPr>
        <p:spPr>
          <a:xfrm>
            <a:off x="762000" y="1577975"/>
            <a:ext cx="4333875" cy="4351338"/>
          </a:xfrm>
        </p:spPr>
        <p:txBody>
          <a:bodyPr>
            <a:normAutofit/>
          </a:bodyPr>
          <a:lstStyle/>
          <a:p>
            <a:endParaRPr lang="en-US" dirty="0"/>
          </a:p>
          <a:p>
            <a:pPr marL="457200" lvl="1" indent="0">
              <a:buNone/>
            </a:pPr>
            <a:r>
              <a:rPr lang="en-US" dirty="0"/>
              <a:t>(a) Interest Income (in case of a company other than a finance company);</a:t>
            </a:r>
          </a:p>
          <a:p>
            <a:pPr marL="457200" lvl="1" indent="0">
              <a:buNone/>
            </a:pPr>
            <a:r>
              <a:rPr lang="en-US" dirty="0"/>
              <a:t>(b) Dividend Income;</a:t>
            </a:r>
          </a:p>
          <a:p>
            <a:pPr marL="457200" lvl="1" indent="0">
              <a:buNone/>
            </a:pPr>
            <a:r>
              <a:rPr lang="en-US" dirty="0"/>
              <a:t>(c) Net gain/loss on sale of investments;</a:t>
            </a:r>
          </a:p>
          <a:p>
            <a:pPr marL="457200" lvl="1" indent="0">
              <a:buNone/>
            </a:pPr>
            <a:r>
              <a:rPr lang="en-US" dirty="0"/>
              <a:t>(d) Other non-operating income (net of expenses directly attributable to such income).</a:t>
            </a:r>
            <a:endParaRPr lang="en-IN" dirty="0"/>
          </a:p>
        </p:txBody>
      </p:sp>
      <p:pic>
        <p:nvPicPr>
          <p:cNvPr id="7" name="Content Placeholder 6">
            <a:extLst>
              <a:ext uri="{FF2B5EF4-FFF2-40B4-BE49-F238E27FC236}">
                <a16:creationId xmlns:a16="http://schemas.microsoft.com/office/drawing/2014/main" id="{81237D40-9F34-C470-FE84-C7D0EBA503A3}"/>
              </a:ext>
            </a:extLst>
          </p:cNvPr>
          <p:cNvPicPr>
            <a:picLocks noGrp="1" noChangeAspect="1"/>
          </p:cNvPicPr>
          <p:nvPr>
            <p:ph sz="half" idx="2"/>
          </p:nvPr>
        </p:nvPicPr>
        <p:blipFill>
          <a:blip r:embed="rId2"/>
          <a:stretch>
            <a:fillRect/>
          </a:stretch>
        </p:blipFill>
        <p:spPr>
          <a:xfrm>
            <a:off x="6172200" y="2152650"/>
            <a:ext cx="5181600" cy="2995591"/>
          </a:xfrm>
          <a:prstGeom prst="rect">
            <a:avLst/>
          </a:prstGeom>
        </p:spPr>
      </p:pic>
    </p:spTree>
    <p:extLst>
      <p:ext uri="{BB962C8B-B14F-4D97-AF65-F5344CB8AC3E}">
        <p14:creationId xmlns:p14="http://schemas.microsoft.com/office/powerpoint/2010/main" val="428757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C3645E-51D9-4244-922A-6D1D3D5C92AA}"/>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EC1039B4-6E53-8679-EB77-6EA4C0CE8E79}"/>
              </a:ext>
            </a:extLst>
          </p:cNvPr>
          <p:cNvSpPr>
            <a:spLocks noGrp="1"/>
          </p:cNvSpPr>
          <p:nvPr>
            <p:ph idx="1"/>
          </p:nvPr>
        </p:nvSpPr>
        <p:spPr/>
        <p:txBody>
          <a:bodyPr/>
          <a:lstStyle/>
          <a:p>
            <a:pPr marL="0" indent="0">
              <a:buNone/>
            </a:pPr>
            <a:r>
              <a:rPr lang="en-IN" dirty="0"/>
              <a:t>A company sold the old machinery worth RS.50,00,000 for Rs 60,00,000. Gain on the sale of machinery will be termed as</a:t>
            </a:r>
          </a:p>
          <a:p>
            <a:pPr marL="514350" indent="-514350">
              <a:buFont typeface="+mj-lt"/>
              <a:buAutoNum type="alphaLcParenR"/>
            </a:pPr>
            <a:r>
              <a:rPr lang="en-IN" dirty="0"/>
              <a:t>Revenue from operations</a:t>
            </a:r>
          </a:p>
          <a:p>
            <a:pPr marL="514350" indent="-514350">
              <a:buFont typeface="+mj-lt"/>
              <a:buAutoNum type="alphaLcParenR"/>
            </a:pPr>
            <a:r>
              <a:rPr lang="en-IN" dirty="0"/>
              <a:t>Other comprehensive incomes</a:t>
            </a:r>
          </a:p>
          <a:p>
            <a:pPr marL="514350" indent="-514350">
              <a:buFont typeface="+mj-lt"/>
              <a:buAutoNum type="alphaLcParenR"/>
            </a:pPr>
            <a:r>
              <a:rPr lang="en-IN" dirty="0"/>
              <a:t>Total comprehensive income</a:t>
            </a:r>
          </a:p>
          <a:p>
            <a:pPr marL="514350" indent="-514350">
              <a:buFont typeface="+mj-lt"/>
              <a:buAutoNum type="alphaLcParenR"/>
            </a:pPr>
            <a:r>
              <a:rPr lang="en-IN" dirty="0"/>
              <a:t>None of the above</a:t>
            </a:r>
          </a:p>
        </p:txBody>
      </p:sp>
    </p:spTree>
    <p:extLst>
      <p:ext uri="{BB962C8B-B14F-4D97-AF65-F5344CB8AC3E}">
        <p14:creationId xmlns:p14="http://schemas.microsoft.com/office/powerpoint/2010/main" val="65213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3F02-E961-3465-CF84-D1A185BF0616}"/>
              </a:ext>
            </a:extLst>
          </p:cNvPr>
          <p:cNvSpPr>
            <a:spLocks noGrp="1"/>
          </p:cNvSpPr>
          <p:nvPr>
            <p:ph type="title"/>
          </p:nvPr>
        </p:nvSpPr>
        <p:spPr>
          <a:xfrm>
            <a:off x="333375" y="681037"/>
            <a:ext cx="10515600" cy="1009651"/>
          </a:xfrm>
        </p:spPr>
        <p:txBody>
          <a:bodyPr>
            <a:noAutofit/>
          </a:bodyPr>
          <a:lstStyle/>
          <a:p>
            <a:r>
              <a:rPr lang="en-US" sz="2400" dirty="0"/>
              <a:t>A Company shall disclose by way of notes additional information regarding aggregate expenditure and income on the following items:—</a:t>
            </a:r>
            <a:br>
              <a:rPr lang="en-US" sz="2400" dirty="0"/>
            </a:br>
            <a:endParaRPr lang="en-IN" sz="2400" dirty="0"/>
          </a:p>
        </p:txBody>
      </p:sp>
      <p:sp>
        <p:nvSpPr>
          <p:cNvPr id="3" name="Content Placeholder 2">
            <a:extLst>
              <a:ext uri="{FF2B5EF4-FFF2-40B4-BE49-F238E27FC236}">
                <a16:creationId xmlns:a16="http://schemas.microsoft.com/office/drawing/2014/main" id="{A0A30ADC-FF40-BCFE-5570-8AE154EB42E4}"/>
              </a:ext>
            </a:extLst>
          </p:cNvPr>
          <p:cNvSpPr>
            <a:spLocks noGrp="1"/>
          </p:cNvSpPr>
          <p:nvPr>
            <p:ph idx="1"/>
          </p:nvPr>
        </p:nvSpPr>
        <p:spPr/>
        <p:txBody>
          <a:bodyPr>
            <a:normAutofit fontScale="92500"/>
          </a:bodyPr>
          <a:lstStyle/>
          <a:p>
            <a:pPr algn="just"/>
            <a:r>
              <a:rPr lang="en-US" sz="2100" i="0" dirty="0">
                <a:solidFill>
                  <a:srgbClr val="333333"/>
                </a:solidFill>
                <a:effectLst/>
                <a:latin typeface="Calibri Light" panose="020F0302020204030204" pitchFamily="34" charset="0"/>
                <a:cs typeface="Calibri Light" panose="020F0302020204030204" pitchFamily="34" charset="0"/>
              </a:rPr>
              <a:t> Employee Benefits Expense</a:t>
            </a:r>
          </a:p>
          <a:p>
            <a:pPr algn="just"/>
            <a:r>
              <a:rPr lang="en-US" sz="2100" i="0" dirty="0">
                <a:solidFill>
                  <a:srgbClr val="333333"/>
                </a:solidFill>
                <a:effectLst/>
                <a:latin typeface="Calibri Light" panose="020F0302020204030204" pitchFamily="34" charset="0"/>
                <a:cs typeface="Calibri Light" panose="020F0302020204030204" pitchFamily="34" charset="0"/>
              </a:rPr>
              <a:t>Depreciation and amortization expense;</a:t>
            </a:r>
          </a:p>
          <a:p>
            <a:pPr algn="just"/>
            <a:r>
              <a:rPr lang="en-US" sz="2100" i="0" dirty="0">
                <a:solidFill>
                  <a:srgbClr val="333333"/>
                </a:solidFill>
                <a:effectLst/>
                <a:latin typeface="Calibri Light" panose="020F0302020204030204" pitchFamily="34" charset="0"/>
                <a:cs typeface="Calibri Light" panose="020F0302020204030204" pitchFamily="34" charset="0"/>
              </a:rPr>
              <a:t> Interest Income;</a:t>
            </a:r>
          </a:p>
          <a:p>
            <a:pPr algn="just"/>
            <a:r>
              <a:rPr lang="en-US" sz="2100" i="0" dirty="0">
                <a:solidFill>
                  <a:srgbClr val="333333"/>
                </a:solidFill>
                <a:effectLst/>
                <a:latin typeface="Calibri Light" panose="020F0302020204030204" pitchFamily="34" charset="0"/>
                <a:cs typeface="Calibri Light" panose="020F0302020204030204" pitchFamily="34" charset="0"/>
              </a:rPr>
              <a:t> Interest expense;</a:t>
            </a:r>
          </a:p>
          <a:p>
            <a:pPr algn="just"/>
            <a:r>
              <a:rPr lang="en-US" sz="2100" i="0" dirty="0">
                <a:solidFill>
                  <a:srgbClr val="333333"/>
                </a:solidFill>
                <a:effectLst/>
                <a:latin typeface="Calibri Light" panose="020F0302020204030204" pitchFamily="34" charset="0"/>
                <a:cs typeface="Calibri Light" panose="020F0302020204030204" pitchFamily="34" charset="0"/>
              </a:rPr>
              <a:t> Dividend income;</a:t>
            </a:r>
          </a:p>
          <a:p>
            <a:pPr algn="just"/>
            <a:r>
              <a:rPr lang="en-US" sz="2100" i="0" dirty="0">
                <a:solidFill>
                  <a:srgbClr val="333333"/>
                </a:solidFill>
                <a:effectLst/>
                <a:latin typeface="Calibri Light" panose="020F0302020204030204" pitchFamily="34" charset="0"/>
                <a:cs typeface="Calibri Light" panose="020F0302020204030204" pitchFamily="34" charset="0"/>
              </a:rPr>
              <a:t> Net gain/loss on sale of investments;</a:t>
            </a:r>
          </a:p>
          <a:p>
            <a:pPr algn="just"/>
            <a:r>
              <a:rPr lang="en-US" sz="2100" i="0" dirty="0">
                <a:solidFill>
                  <a:srgbClr val="333333"/>
                </a:solidFill>
                <a:effectLst/>
                <a:latin typeface="Calibri Light" panose="020F0302020204030204" pitchFamily="34" charset="0"/>
                <a:cs typeface="Calibri Light" panose="020F0302020204030204" pitchFamily="34" charset="0"/>
              </a:rPr>
              <a:t> Adjustments to the carrying amount of investments;</a:t>
            </a:r>
          </a:p>
          <a:p>
            <a:pPr algn="just"/>
            <a:r>
              <a:rPr lang="en-US" sz="2100" i="0" dirty="0">
                <a:solidFill>
                  <a:srgbClr val="333333"/>
                </a:solidFill>
                <a:effectLst/>
                <a:latin typeface="Calibri Light" panose="020F0302020204030204" pitchFamily="34" charset="0"/>
                <a:cs typeface="Calibri Light" panose="020F0302020204030204" pitchFamily="34" charset="0"/>
              </a:rPr>
              <a:t>Payments to the auditor a</a:t>
            </a:r>
          </a:p>
          <a:p>
            <a:pPr algn="just"/>
            <a:r>
              <a:rPr lang="en-US" sz="2100" i="0" dirty="0">
                <a:solidFill>
                  <a:srgbClr val="333333"/>
                </a:solidFill>
                <a:effectLst/>
                <a:latin typeface="Calibri Light" panose="020F0302020204030204" pitchFamily="34" charset="0"/>
                <a:cs typeface="Calibri Light" panose="020F0302020204030204" pitchFamily="34" charset="0"/>
              </a:rPr>
              <a:t> Net gain or loss on foreign currency transaction and translation (other than considered as finance cost);</a:t>
            </a:r>
          </a:p>
          <a:p>
            <a:pPr algn="just"/>
            <a:r>
              <a:rPr lang="en-US" sz="2100" i="0" dirty="0">
                <a:solidFill>
                  <a:srgbClr val="333333"/>
                </a:solidFill>
                <a:effectLst/>
                <a:latin typeface="Calibri Light" panose="020F0302020204030204" pitchFamily="34" charset="0"/>
                <a:cs typeface="Calibri Light" panose="020F0302020204030204" pitchFamily="34" charset="0"/>
              </a:rPr>
              <a:t> The amount of expenditure incurred on corporate social responsibility activities;</a:t>
            </a:r>
          </a:p>
          <a:p>
            <a:pPr algn="just"/>
            <a:r>
              <a:rPr lang="en-US" sz="2100" i="0" dirty="0">
                <a:solidFill>
                  <a:srgbClr val="333333"/>
                </a:solidFill>
                <a:effectLst/>
                <a:latin typeface="Calibri Light" panose="020F0302020204030204" pitchFamily="34" charset="0"/>
                <a:cs typeface="Calibri Light" panose="020F0302020204030204" pitchFamily="34" charset="0"/>
              </a:rPr>
              <a:t> Details of items of exceptional and extraordinary nature;</a:t>
            </a:r>
          </a:p>
          <a:p>
            <a:endParaRPr lang="en-IN" dirty="0"/>
          </a:p>
        </p:txBody>
      </p:sp>
    </p:spTree>
    <p:extLst>
      <p:ext uri="{BB962C8B-B14F-4D97-AF65-F5344CB8AC3E}">
        <p14:creationId xmlns:p14="http://schemas.microsoft.com/office/powerpoint/2010/main" val="227172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E69C-E665-12B3-4B29-1329F3FE5C47}"/>
              </a:ext>
            </a:extLst>
          </p:cNvPr>
          <p:cNvSpPr>
            <a:spLocks noGrp="1"/>
          </p:cNvSpPr>
          <p:nvPr>
            <p:ph type="title"/>
          </p:nvPr>
        </p:nvSpPr>
        <p:spPr/>
        <p:txBody>
          <a:bodyPr>
            <a:normAutofit fontScale="90000"/>
          </a:bodyPr>
          <a:lstStyle/>
          <a:p>
            <a:r>
              <a:rPr lang="en-US" sz="4400" i="0" dirty="0">
                <a:solidFill>
                  <a:srgbClr val="333333"/>
                </a:solidFill>
                <a:effectLst/>
                <a:latin typeface="Calibri Light" panose="020F0302020204030204" pitchFamily="34" charset="0"/>
                <a:cs typeface="Calibri Light" panose="020F0302020204030204" pitchFamily="34" charset="0"/>
              </a:rPr>
              <a:t>Employee Benefits Expense</a:t>
            </a:r>
            <a:br>
              <a:rPr lang="en-US" sz="4400" i="0" dirty="0">
                <a:solidFill>
                  <a:srgbClr val="333333"/>
                </a:solidFill>
                <a:effectLst/>
                <a:latin typeface="Calibri Light" panose="020F0302020204030204" pitchFamily="34" charset="0"/>
                <a:cs typeface="Calibri Light" panose="020F0302020204030204" pitchFamily="34" charset="0"/>
              </a:rPr>
            </a:br>
            <a:endParaRPr lang="en-IN" dirty="0"/>
          </a:p>
        </p:txBody>
      </p:sp>
      <p:sp>
        <p:nvSpPr>
          <p:cNvPr id="3" name="Content Placeholder 2">
            <a:extLst>
              <a:ext uri="{FF2B5EF4-FFF2-40B4-BE49-F238E27FC236}">
                <a16:creationId xmlns:a16="http://schemas.microsoft.com/office/drawing/2014/main" id="{1DA8F537-9B8D-0E84-EBC4-10D36807B3F1}"/>
              </a:ext>
            </a:extLst>
          </p:cNvPr>
          <p:cNvSpPr>
            <a:spLocks noGrp="1"/>
          </p:cNvSpPr>
          <p:nvPr>
            <p:ph sz="half" idx="1"/>
          </p:nvPr>
        </p:nvSpPr>
        <p:spPr>
          <a:xfrm>
            <a:off x="838200" y="1825625"/>
            <a:ext cx="4000500" cy="4351338"/>
          </a:xfrm>
        </p:spPr>
        <p:txBody>
          <a:bodyPr/>
          <a:lstStyle/>
          <a:p>
            <a:r>
              <a:rPr lang="en-US" sz="1800" dirty="0">
                <a:solidFill>
                  <a:srgbClr val="333333"/>
                </a:solidFill>
                <a:latin typeface="Helvetica Neue"/>
              </a:rPr>
              <a:t>Includes- </a:t>
            </a:r>
          </a:p>
          <a:p>
            <a:r>
              <a:rPr lang="en-US" sz="1800" b="0" i="0" dirty="0" err="1">
                <a:solidFill>
                  <a:srgbClr val="333333"/>
                </a:solidFill>
                <a:effectLst/>
                <a:latin typeface="+mj-lt"/>
              </a:rPr>
              <a:t>i</a:t>
            </a:r>
            <a:r>
              <a:rPr lang="en-US" sz="1800" b="0" i="0" dirty="0">
                <a:solidFill>
                  <a:srgbClr val="333333"/>
                </a:solidFill>
                <a:effectLst/>
                <a:latin typeface="+mj-lt"/>
              </a:rPr>
              <a:t>) salaries and wages,</a:t>
            </a:r>
          </a:p>
          <a:p>
            <a:r>
              <a:rPr lang="en-US" sz="1800" b="0" i="0" dirty="0">
                <a:solidFill>
                  <a:srgbClr val="333333"/>
                </a:solidFill>
                <a:effectLst/>
                <a:latin typeface="+mj-lt"/>
              </a:rPr>
              <a:t>(ii) contribution to provident and other funds, </a:t>
            </a:r>
          </a:p>
          <a:p>
            <a:r>
              <a:rPr lang="en-US" sz="1800" b="0" i="0" dirty="0">
                <a:solidFill>
                  <a:srgbClr val="333333"/>
                </a:solidFill>
                <a:effectLst/>
                <a:latin typeface="+mj-lt"/>
              </a:rPr>
              <a:t>(iii) expense on Employee Stock Option Scheme (ESOP) and Employee Stock Purchase Plan (ESPP), </a:t>
            </a:r>
          </a:p>
          <a:p>
            <a:r>
              <a:rPr lang="en-US" sz="1800" b="0" i="0" dirty="0">
                <a:solidFill>
                  <a:srgbClr val="333333"/>
                </a:solidFill>
                <a:effectLst/>
                <a:latin typeface="+mj-lt"/>
              </a:rPr>
              <a:t>(iv) staff welfare expenses</a:t>
            </a:r>
            <a:endParaRPr lang="en-IN" sz="1800" dirty="0">
              <a:latin typeface="+mj-lt"/>
            </a:endParaRPr>
          </a:p>
        </p:txBody>
      </p:sp>
      <p:pic>
        <p:nvPicPr>
          <p:cNvPr id="6" name="Content Placeholder 5">
            <a:extLst>
              <a:ext uri="{FF2B5EF4-FFF2-40B4-BE49-F238E27FC236}">
                <a16:creationId xmlns:a16="http://schemas.microsoft.com/office/drawing/2014/main" id="{C1441C20-93EC-4AC3-F680-DE83308FF0DB}"/>
              </a:ext>
            </a:extLst>
          </p:cNvPr>
          <p:cNvPicPr>
            <a:picLocks noGrp="1" noChangeAspect="1"/>
          </p:cNvPicPr>
          <p:nvPr>
            <p:ph sz="half" idx="2"/>
          </p:nvPr>
        </p:nvPicPr>
        <p:blipFill>
          <a:blip r:embed="rId2"/>
          <a:stretch>
            <a:fillRect/>
          </a:stretch>
        </p:blipFill>
        <p:spPr>
          <a:xfrm>
            <a:off x="7539037" y="1615282"/>
            <a:ext cx="2524125" cy="285750"/>
          </a:xfrm>
        </p:spPr>
      </p:pic>
      <p:pic>
        <p:nvPicPr>
          <p:cNvPr id="8" name="Picture 7">
            <a:extLst>
              <a:ext uri="{FF2B5EF4-FFF2-40B4-BE49-F238E27FC236}">
                <a16:creationId xmlns:a16="http://schemas.microsoft.com/office/drawing/2014/main" id="{3BDADBE2-59BC-6AB2-E618-98D7984176F0}"/>
              </a:ext>
            </a:extLst>
          </p:cNvPr>
          <p:cNvPicPr>
            <a:picLocks noChangeAspect="1"/>
          </p:cNvPicPr>
          <p:nvPr/>
        </p:nvPicPr>
        <p:blipFill>
          <a:blip r:embed="rId3"/>
          <a:stretch>
            <a:fillRect/>
          </a:stretch>
        </p:blipFill>
        <p:spPr>
          <a:xfrm>
            <a:off x="6286500" y="2124075"/>
            <a:ext cx="5905500" cy="3352800"/>
          </a:xfrm>
          <a:prstGeom prst="rect">
            <a:avLst/>
          </a:prstGeom>
        </p:spPr>
      </p:pic>
    </p:spTree>
    <p:extLst>
      <p:ext uri="{BB962C8B-B14F-4D97-AF65-F5344CB8AC3E}">
        <p14:creationId xmlns:p14="http://schemas.microsoft.com/office/powerpoint/2010/main" val="169074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C2F4-8F98-11C3-330C-FD632000A11A}"/>
              </a:ext>
            </a:extLst>
          </p:cNvPr>
          <p:cNvSpPr>
            <a:spLocks noGrp="1"/>
          </p:cNvSpPr>
          <p:nvPr>
            <p:ph type="title"/>
          </p:nvPr>
        </p:nvSpPr>
        <p:spPr/>
        <p:txBody>
          <a:bodyPr/>
          <a:lstStyle/>
          <a:p>
            <a:r>
              <a:rPr lang="en-IN" dirty="0"/>
              <a:t>Finance Costs</a:t>
            </a:r>
          </a:p>
        </p:txBody>
      </p:sp>
      <p:sp>
        <p:nvSpPr>
          <p:cNvPr id="3" name="Content Placeholder 2">
            <a:extLst>
              <a:ext uri="{FF2B5EF4-FFF2-40B4-BE49-F238E27FC236}">
                <a16:creationId xmlns:a16="http://schemas.microsoft.com/office/drawing/2014/main" id="{15F4DD53-6FA7-F31C-B12A-D747B81E5344}"/>
              </a:ext>
            </a:extLst>
          </p:cNvPr>
          <p:cNvSpPr>
            <a:spLocks noGrp="1"/>
          </p:cNvSpPr>
          <p:nvPr>
            <p:ph sz="half" idx="1"/>
          </p:nvPr>
        </p:nvSpPr>
        <p:spPr>
          <a:xfrm>
            <a:off x="838200" y="1825625"/>
            <a:ext cx="3876675" cy="4351338"/>
          </a:xfrm>
        </p:spPr>
        <p:txBody>
          <a:bodyPr/>
          <a:lstStyle/>
          <a:p>
            <a:r>
              <a:rPr lang="en-US" dirty="0"/>
              <a:t>Finance costs shall be classified as:</a:t>
            </a:r>
          </a:p>
          <a:p>
            <a:pPr lvl="1"/>
            <a:r>
              <a:rPr lang="en-US" dirty="0"/>
              <a:t>(a) Interest expense;</a:t>
            </a:r>
          </a:p>
          <a:p>
            <a:pPr lvl="1"/>
            <a:r>
              <a:rPr lang="en-US" dirty="0"/>
              <a:t>(b) Other borrowing costs;</a:t>
            </a:r>
          </a:p>
          <a:p>
            <a:pPr lvl="1"/>
            <a:r>
              <a:rPr lang="en-US" dirty="0"/>
              <a:t>(c) Applicable net gain/loss on foreign currency transactions and translation.</a:t>
            </a:r>
            <a:endParaRPr lang="en-IN" dirty="0"/>
          </a:p>
        </p:txBody>
      </p:sp>
      <p:pic>
        <p:nvPicPr>
          <p:cNvPr id="5" name="Picture 4">
            <a:extLst>
              <a:ext uri="{FF2B5EF4-FFF2-40B4-BE49-F238E27FC236}">
                <a16:creationId xmlns:a16="http://schemas.microsoft.com/office/drawing/2014/main" id="{D67699A0-3276-8196-C5D2-62E8995887A3}"/>
              </a:ext>
            </a:extLst>
          </p:cNvPr>
          <p:cNvPicPr>
            <a:picLocks noChangeAspect="1"/>
          </p:cNvPicPr>
          <p:nvPr/>
        </p:nvPicPr>
        <p:blipFill>
          <a:blip r:embed="rId2"/>
          <a:stretch>
            <a:fillRect/>
          </a:stretch>
        </p:blipFill>
        <p:spPr>
          <a:xfrm>
            <a:off x="5705475" y="2000251"/>
            <a:ext cx="6038850" cy="3338512"/>
          </a:xfrm>
          <a:prstGeom prst="rect">
            <a:avLst/>
          </a:prstGeom>
        </p:spPr>
      </p:pic>
    </p:spTree>
    <p:extLst>
      <p:ext uri="{BB962C8B-B14F-4D97-AF65-F5344CB8AC3E}">
        <p14:creationId xmlns:p14="http://schemas.microsoft.com/office/powerpoint/2010/main" val="180867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5E47-CC23-F2A6-FC0A-C06540BC0D0B}"/>
              </a:ext>
            </a:extLst>
          </p:cNvPr>
          <p:cNvSpPr>
            <a:spLocks noGrp="1"/>
          </p:cNvSpPr>
          <p:nvPr>
            <p:ph type="title"/>
          </p:nvPr>
        </p:nvSpPr>
        <p:spPr/>
        <p:txBody>
          <a:bodyPr/>
          <a:lstStyle/>
          <a:p>
            <a:r>
              <a:rPr lang="en-IN" dirty="0"/>
              <a:t>Quick Revision</a:t>
            </a:r>
          </a:p>
        </p:txBody>
      </p:sp>
      <p:sp>
        <p:nvSpPr>
          <p:cNvPr id="3" name="Content Placeholder 2">
            <a:extLst>
              <a:ext uri="{FF2B5EF4-FFF2-40B4-BE49-F238E27FC236}">
                <a16:creationId xmlns:a16="http://schemas.microsoft.com/office/drawing/2014/main" id="{7231ABB3-688A-CF15-60AF-AB396EFADF67}"/>
              </a:ext>
            </a:extLst>
          </p:cNvPr>
          <p:cNvSpPr>
            <a:spLocks noGrp="1"/>
          </p:cNvSpPr>
          <p:nvPr>
            <p:ph idx="1"/>
          </p:nvPr>
        </p:nvSpPr>
        <p:spPr/>
        <p:txBody>
          <a:bodyPr/>
          <a:lstStyle/>
          <a:p>
            <a:pPr marL="0" indent="0">
              <a:buNone/>
            </a:pPr>
            <a:r>
              <a:rPr lang="en-US" dirty="0"/>
              <a:t>Patents and copyrights fall under the category of:</a:t>
            </a:r>
          </a:p>
          <a:p>
            <a:pPr marL="0" indent="0">
              <a:buNone/>
            </a:pPr>
            <a:r>
              <a:rPr lang="en-US" dirty="0"/>
              <a:t>(a) Current Assets</a:t>
            </a:r>
          </a:p>
          <a:p>
            <a:pPr marL="0" indent="0">
              <a:buNone/>
            </a:pPr>
            <a:r>
              <a:rPr lang="en-US" dirty="0"/>
              <a:t>(b) Liquid Assets</a:t>
            </a:r>
          </a:p>
          <a:p>
            <a:pPr marL="0" indent="0">
              <a:buNone/>
            </a:pPr>
            <a:r>
              <a:rPr lang="en-US" dirty="0"/>
              <a:t>(c) Intangible Assets</a:t>
            </a:r>
          </a:p>
          <a:p>
            <a:pPr marL="0" indent="0">
              <a:buNone/>
            </a:pPr>
            <a:r>
              <a:rPr lang="en-US" dirty="0"/>
              <a:t>(d) None of these</a:t>
            </a:r>
            <a:endParaRPr lang="en-IN" dirty="0"/>
          </a:p>
        </p:txBody>
      </p:sp>
    </p:spTree>
    <p:extLst>
      <p:ext uri="{BB962C8B-B14F-4D97-AF65-F5344CB8AC3E}">
        <p14:creationId xmlns:p14="http://schemas.microsoft.com/office/powerpoint/2010/main" val="354263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42891-1D7B-F204-3046-FAC513C6D7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C32987-EBFC-A2CC-9C3D-99B9666E192C}"/>
              </a:ext>
            </a:extLst>
          </p:cNvPr>
          <p:cNvSpPr>
            <a:spLocks noGrp="1"/>
          </p:cNvSpPr>
          <p:nvPr>
            <p:ph sz="half" idx="1"/>
          </p:nvPr>
        </p:nvSpPr>
        <p:spPr>
          <a:xfrm>
            <a:off x="838200" y="1825625"/>
            <a:ext cx="3971925" cy="4351338"/>
          </a:xfrm>
        </p:spPr>
        <p:txBody>
          <a:bodyPr>
            <a:normAutofit/>
          </a:bodyPr>
          <a:lstStyle/>
          <a:p>
            <a:pPr marL="0" indent="0" algn="just">
              <a:buNone/>
            </a:pPr>
            <a:r>
              <a:rPr lang="en-US" sz="1800" b="0" i="0" dirty="0">
                <a:solidFill>
                  <a:srgbClr val="333333"/>
                </a:solidFill>
                <a:effectLst/>
                <a:latin typeface="+mj-lt"/>
              </a:rPr>
              <a:t>Payments to the auditor as </a:t>
            </a:r>
          </a:p>
          <a:p>
            <a:pPr algn="just"/>
            <a:r>
              <a:rPr lang="en-US" sz="1800" b="0" i="0" dirty="0">
                <a:solidFill>
                  <a:srgbClr val="333333"/>
                </a:solidFill>
                <a:effectLst/>
                <a:latin typeface="+mj-lt"/>
              </a:rPr>
              <a:t>(a) auditor; </a:t>
            </a:r>
          </a:p>
          <a:p>
            <a:pPr algn="just"/>
            <a:r>
              <a:rPr lang="en-US" sz="1800" b="0" i="0" dirty="0">
                <a:solidFill>
                  <a:srgbClr val="333333"/>
                </a:solidFill>
                <a:effectLst/>
                <a:latin typeface="+mj-lt"/>
              </a:rPr>
              <a:t>(b) for taxation matters;</a:t>
            </a:r>
          </a:p>
          <a:p>
            <a:pPr algn="just"/>
            <a:r>
              <a:rPr lang="en-US" sz="1800" b="0" i="0" dirty="0">
                <a:solidFill>
                  <a:srgbClr val="333333"/>
                </a:solidFill>
                <a:effectLst/>
                <a:latin typeface="+mj-lt"/>
              </a:rPr>
              <a:t> (c) for company law matters; </a:t>
            </a:r>
          </a:p>
          <a:p>
            <a:pPr algn="just"/>
            <a:r>
              <a:rPr lang="en-US" sz="1800" b="0" i="0" dirty="0">
                <a:solidFill>
                  <a:srgbClr val="333333"/>
                </a:solidFill>
                <a:effectLst/>
                <a:latin typeface="+mj-lt"/>
              </a:rPr>
              <a:t>(d) for management services; </a:t>
            </a:r>
          </a:p>
          <a:p>
            <a:pPr algn="just"/>
            <a:r>
              <a:rPr lang="en-US" sz="1800" b="0" i="0" dirty="0">
                <a:solidFill>
                  <a:srgbClr val="333333"/>
                </a:solidFill>
                <a:effectLst/>
                <a:latin typeface="+mj-lt"/>
              </a:rPr>
              <a:t>(e) for other services; and </a:t>
            </a:r>
          </a:p>
          <a:p>
            <a:pPr algn="just"/>
            <a:r>
              <a:rPr lang="en-US" sz="1800" b="0" i="0" dirty="0">
                <a:solidFill>
                  <a:srgbClr val="333333"/>
                </a:solidFill>
                <a:effectLst/>
                <a:latin typeface="+mj-lt"/>
              </a:rPr>
              <a:t>(f) for reimbursement of expenses;</a:t>
            </a:r>
          </a:p>
        </p:txBody>
      </p:sp>
      <p:sp>
        <p:nvSpPr>
          <p:cNvPr id="5" name="Content Placeholder 4">
            <a:extLst>
              <a:ext uri="{FF2B5EF4-FFF2-40B4-BE49-F238E27FC236}">
                <a16:creationId xmlns:a16="http://schemas.microsoft.com/office/drawing/2014/main" id="{F2F64388-BE12-4FEA-C89F-06A198745880}"/>
              </a:ext>
            </a:extLst>
          </p:cNvPr>
          <p:cNvSpPr>
            <a:spLocks noGrp="1"/>
          </p:cNvSpPr>
          <p:nvPr>
            <p:ph sz="half" idx="2"/>
          </p:nvPr>
        </p:nvSpPr>
        <p:spPr/>
        <p:txBody>
          <a:bodyPr>
            <a:normAutofit/>
          </a:bodyPr>
          <a:lstStyle/>
          <a:p>
            <a:endParaRPr lang="en-IN"/>
          </a:p>
        </p:txBody>
      </p:sp>
      <p:pic>
        <p:nvPicPr>
          <p:cNvPr id="7" name="Picture 6">
            <a:extLst>
              <a:ext uri="{FF2B5EF4-FFF2-40B4-BE49-F238E27FC236}">
                <a16:creationId xmlns:a16="http://schemas.microsoft.com/office/drawing/2014/main" id="{B3744B68-A161-78A5-7E00-1CC047F81A1C}"/>
              </a:ext>
            </a:extLst>
          </p:cNvPr>
          <p:cNvPicPr>
            <a:picLocks noChangeAspect="1"/>
          </p:cNvPicPr>
          <p:nvPr/>
        </p:nvPicPr>
        <p:blipFill>
          <a:blip r:embed="rId2"/>
          <a:stretch>
            <a:fillRect/>
          </a:stretch>
        </p:blipFill>
        <p:spPr>
          <a:xfrm>
            <a:off x="5619750" y="2085975"/>
            <a:ext cx="5867400" cy="3752850"/>
          </a:xfrm>
          <a:prstGeom prst="rect">
            <a:avLst/>
          </a:prstGeom>
        </p:spPr>
      </p:pic>
    </p:spTree>
    <p:extLst>
      <p:ext uri="{BB962C8B-B14F-4D97-AF65-F5344CB8AC3E}">
        <p14:creationId xmlns:p14="http://schemas.microsoft.com/office/powerpoint/2010/main" val="25974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C1221F-601E-3954-3A23-9B732C9A58FF}"/>
              </a:ext>
            </a:extLst>
          </p:cNvPr>
          <p:cNvPicPr>
            <a:picLocks noGrp="1" noChangeAspect="1"/>
          </p:cNvPicPr>
          <p:nvPr>
            <p:ph idx="1"/>
          </p:nvPr>
        </p:nvPicPr>
        <p:blipFill>
          <a:blip r:embed="rId2"/>
          <a:stretch>
            <a:fillRect/>
          </a:stretch>
        </p:blipFill>
        <p:spPr>
          <a:xfrm>
            <a:off x="652462" y="1030288"/>
            <a:ext cx="5915025" cy="1904206"/>
          </a:xfrm>
        </p:spPr>
      </p:pic>
      <p:pic>
        <p:nvPicPr>
          <p:cNvPr id="7" name="Picture 6">
            <a:extLst>
              <a:ext uri="{FF2B5EF4-FFF2-40B4-BE49-F238E27FC236}">
                <a16:creationId xmlns:a16="http://schemas.microsoft.com/office/drawing/2014/main" id="{122FC73E-0606-25E9-A509-A1E7B4EBDF74}"/>
              </a:ext>
            </a:extLst>
          </p:cNvPr>
          <p:cNvPicPr>
            <a:picLocks noChangeAspect="1"/>
          </p:cNvPicPr>
          <p:nvPr/>
        </p:nvPicPr>
        <p:blipFill>
          <a:blip r:embed="rId3"/>
          <a:stretch>
            <a:fillRect/>
          </a:stretch>
        </p:blipFill>
        <p:spPr>
          <a:xfrm>
            <a:off x="566736" y="3637756"/>
            <a:ext cx="6086475" cy="2295525"/>
          </a:xfrm>
          <a:prstGeom prst="rect">
            <a:avLst/>
          </a:prstGeom>
        </p:spPr>
      </p:pic>
      <p:pic>
        <p:nvPicPr>
          <p:cNvPr id="9" name="Picture 8">
            <a:extLst>
              <a:ext uri="{FF2B5EF4-FFF2-40B4-BE49-F238E27FC236}">
                <a16:creationId xmlns:a16="http://schemas.microsoft.com/office/drawing/2014/main" id="{7E6756EF-99D3-E763-F341-D7E17846C213}"/>
              </a:ext>
            </a:extLst>
          </p:cNvPr>
          <p:cNvPicPr>
            <a:picLocks noChangeAspect="1"/>
          </p:cNvPicPr>
          <p:nvPr/>
        </p:nvPicPr>
        <p:blipFill>
          <a:blip r:embed="rId4"/>
          <a:stretch>
            <a:fillRect/>
          </a:stretch>
        </p:blipFill>
        <p:spPr>
          <a:xfrm>
            <a:off x="6858000" y="2152650"/>
            <a:ext cx="4929187" cy="2819400"/>
          </a:xfrm>
          <a:prstGeom prst="rect">
            <a:avLst/>
          </a:prstGeom>
        </p:spPr>
      </p:pic>
    </p:spTree>
    <p:extLst>
      <p:ext uri="{BB962C8B-B14F-4D97-AF65-F5344CB8AC3E}">
        <p14:creationId xmlns:p14="http://schemas.microsoft.com/office/powerpoint/2010/main" val="215440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3530-A791-1C85-5717-1912D43806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6714CA-C9FD-0DF5-6EC5-697A1607D8EB}"/>
              </a:ext>
            </a:extLst>
          </p:cNvPr>
          <p:cNvSpPr>
            <a:spLocks noGrp="1"/>
          </p:cNvSpPr>
          <p:nvPr>
            <p:ph idx="1"/>
          </p:nvPr>
        </p:nvSpPr>
        <p:spPr/>
        <p:txBody>
          <a:bodyPr/>
          <a:lstStyle/>
          <a:p>
            <a:r>
              <a:rPr lang="en-US" dirty="0"/>
              <a:t>it arises from a event or transaction that are clearly distinct from ordinary business; </a:t>
            </a:r>
          </a:p>
          <a:p>
            <a:r>
              <a:rPr lang="en-US" dirty="0"/>
              <a:t>this items are not expected to recur frequently or regularly; </a:t>
            </a:r>
          </a:p>
          <a:p>
            <a:r>
              <a:rPr lang="en-US" dirty="0"/>
              <a:t>this item is disclosed in the statement of profit and loss as a part of net profit for the period. </a:t>
            </a:r>
          </a:p>
          <a:p>
            <a:r>
              <a:rPr lang="en-US" dirty="0"/>
              <a:t>They are generally disclosed to notes to financial statement</a:t>
            </a:r>
          </a:p>
          <a:p>
            <a:endParaRPr lang="en-US" dirty="0"/>
          </a:p>
        </p:txBody>
      </p:sp>
    </p:spTree>
    <p:extLst>
      <p:ext uri="{BB962C8B-B14F-4D97-AF65-F5344CB8AC3E}">
        <p14:creationId xmlns:p14="http://schemas.microsoft.com/office/powerpoint/2010/main" val="114221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19C3-66D9-40C6-A9F0-0D1D56674C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603C1D-C49B-23F8-0434-3D377CD80BF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B2FDAEE-4071-93C8-03CD-4B0403AD464E}"/>
              </a:ext>
            </a:extLst>
          </p:cNvPr>
          <p:cNvPicPr>
            <a:picLocks noChangeAspect="1"/>
          </p:cNvPicPr>
          <p:nvPr/>
        </p:nvPicPr>
        <p:blipFill>
          <a:blip r:embed="rId2"/>
          <a:stretch>
            <a:fillRect/>
          </a:stretch>
        </p:blipFill>
        <p:spPr>
          <a:xfrm>
            <a:off x="5148262" y="2252662"/>
            <a:ext cx="5915025" cy="1971675"/>
          </a:xfrm>
          <a:prstGeom prst="rect">
            <a:avLst/>
          </a:prstGeom>
        </p:spPr>
      </p:pic>
    </p:spTree>
    <p:extLst>
      <p:ext uri="{BB962C8B-B14F-4D97-AF65-F5344CB8AC3E}">
        <p14:creationId xmlns:p14="http://schemas.microsoft.com/office/powerpoint/2010/main" val="2200302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DA74-6546-80C6-C119-5C28AC6865E8}"/>
              </a:ext>
            </a:extLst>
          </p:cNvPr>
          <p:cNvSpPr>
            <a:spLocks noGrp="1"/>
          </p:cNvSpPr>
          <p:nvPr>
            <p:ph type="title"/>
          </p:nvPr>
        </p:nvSpPr>
        <p:spPr/>
        <p:txBody>
          <a:bodyPr/>
          <a:lstStyle/>
          <a:p>
            <a:r>
              <a:rPr lang="en-IN" dirty="0"/>
              <a:t>Tax Expenses</a:t>
            </a:r>
          </a:p>
        </p:txBody>
      </p:sp>
      <p:sp>
        <p:nvSpPr>
          <p:cNvPr id="3" name="Content Placeholder 2">
            <a:extLst>
              <a:ext uri="{FF2B5EF4-FFF2-40B4-BE49-F238E27FC236}">
                <a16:creationId xmlns:a16="http://schemas.microsoft.com/office/drawing/2014/main" id="{FF2B6EAA-BC0A-9870-6164-7B00EB7C552D}"/>
              </a:ext>
            </a:extLst>
          </p:cNvPr>
          <p:cNvSpPr>
            <a:spLocks noGrp="1"/>
          </p:cNvSpPr>
          <p:nvPr>
            <p:ph sz="half" idx="1"/>
          </p:nvPr>
        </p:nvSpPr>
        <p:spPr>
          <a:xfrm>
            <a:off x="838200" y="1825625"/>
            <a:ext cx="4495800" cy="4351338"/>
          </a:xfrm>
        </p:spPr>
        <p:txBody>
          <a:bodyPr>
            <a:normAutofit/>
          </a:bodyPr>
          <a:lstStyle/>
          <a:p>
            <a:r>
              <a:rPr lang="en-US" b="1" dirty="0"/>
              <a:t>Income tax expense </a:t>
            </a:r>
            <a:r>
              <a:rPr lang="en-US" dirty="0"/>
              <a:t>for the year comprises of current tax and deferred tax. </a:t>
            </a:r>
          </a:p>
          <a:p>
            <a:endParaRPr lang="en-IN" dirty="0"/>
          </a:p>
        </p:txBody>
      </p:sp>
      <p:pic>
        <p:nvPicPr>
          <p:cNvPr id="6" name="Picture 5">
            <a:extLst>
              <a:ext uri="{FF2B5EF4-FFF2-40B4-BE49-F238E27FC236}">
                <a16:creationId xmlns:a16="http://schemas.microsoft.com/office/drawing/2014/main" id="{E8B48EF3-93B9-4E63-787F-708FD9442533}"/>
              </a:ext>
            </a:extLst>
          </p:cNvPr>
          <p:cNvPicPr>
            <a:picLocks noChangeAspect="1"/>
          </p:cNvPicPr>
          <p:nvPr/>
        </p:nvPicPr>
        <p:blipFill>
          <a:blip r:embed="rId3"/>
          <a:stretch>
            <a:fillRect/>
          </a:stretch>
        </p:blipFill>
        <p:spPr>
          <a:xfrm>
            <a:off x="5699760" y="1529714"/>
            <a:ext cx="6303010" cy="2940685"/>
          </a:xfrm>
          <a:prstGeom prst="rect">
            <a:avLst/>
          </a:prstGeom>
        </p:spPr>
      </p:pic>
    </p:spTree>
    <p:extLst>
      <p:ext uri="{BB962C8B-B14F-4D97-AF65-F5344CB8AC3E}">
        <p14:creationId xmlns:p14="http://schemas.microsoft.com/office/powerpoint/2010/main" val="280322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3C79-DC0C-DECC-88D0-59689AC34807}"/>
              </a:ext>
            </a:extLst>
          </p:cNvPr>
          <p:cNvSpPr>
            <a:spLocks noGrp="1"/>
          </p:cNvSpPr>
          <p:nvPr>
            <p:ph type="title"/>
          </p:nvPr>
        </p:nvSpPr>
        <p:spPr/>
        <p:txBody>
          <a:bodyPr/>
          <a:lstStyle/>
          <a:p>
            <a:r>
              <a:rPr lang="en-IN" dirty="0"/>
              <a:t>Tax Expenses</a:t>
            </a:r>
          </a:p>
        </p:txBody>
      </p:sp>
      <p:sp>
        <p:nvSpPr>
          <p:cNvPr id="3" name="Content Placeholder 2">
            <a:extLst>
              <a:ext uri="{FF2B5EF4-FFF2-40B4-BE49-F238E27FC236}">
                <a16:creationId xmlns:a16="http://schemas.microsoft.com/office/drawing/2014/main" id="{4949EBB7-FAAF-DB37-ADE3-35A8F11350DE}"/>
              </a:ext>
            </a:extLst>
          </p:cNvPr>
          <p:cNvSpPr>
            <a:spLocks noGrp="1"/>
          </p:cNvSpPr>
          <p:nvPr>
            <p:ph idx="1"/>
          </p:nvPr>
        </p:nvSpPr>
        <p:spPr/>
        <p:txBody>
          <a:bodyPr/>
          <a:lstStyle/>
          <a:p>
            <a:r>
              <a:rPr lang="en-US" b="1" dirty="0"/>
              <a:t>Current tax </a:t>
            </a:r>
            <a:r>
              <a:rPr lang="en-US" dirty="0"/>
              <a:t>is the expected tax payable/receivable on the taxable income/loss for the year using applicable tax rates for the relevant period, and any adjustment to taxes in respect of previous years. Interest expenses and penalties, if any, related to income tax are included in finance cost and other expenses respectively. Interest Income, if any, related to income tax is included in other income</a:t>
            </a:r>
            <a:endParaRPr lang="en-IN" dirty="0"/>
          </a:p>
        </p:txBody>
      </p:sp>
    </p:spTree>
    <p:extLst>
      <p:ext uri="{BB962C8B-B14F-4D97-AF65-F5344CB8AC3E}">
        <p14:creationId xmlns:p14="http://schemas.microsoft.com/office/powerpoint/2010/main" val="202399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6A75-E7E1-E388-F6BC-033DE9DB4D31}"/>
              </a:ext>
            </a:extLst>
          </p:cNvPr>
          <p:cNvSpPr>
            <a:spLocks noGrp="1"/>
          </p:cNvSpPr>
          <p:nvPr>
            <p:ph type="title"/>
          </p:nvPr>
        </p:nvSpPr>
        <p:spPr/>
        <p:txBody>
          <a:bodyPr/>
          <a:lstStyle/>
          <a:p>
            <a:r>
              <a:rPr lang="en-IN" dirty="0"/>
              <a:t>Tax Expenses</a:t>
            </a:r>
          </a:p>
        </p:txBody>
      </p:sp>
      <p:sp>
        <p:nvSpPr>
          <p:cNvPr id="3" name="Content Placeholder 2">
            <a:extLst>
              <a:ext uri="{FF2B5EF4-FFF2-40B4-BE49-F238E27FC236}">
                <a16:creationId xmlns:a16="http://schemas.microsoft.com/office/drawing/2014/main" id="{6B5B3F73-C1C4-F67C-1607-BD2D6CFA00EB}"/>
              </a:ext>
            </a:extLst>
          </p:cNvPr>
          <p:cNvSpPr>
            <a:spLocks noGrp="1"/>
          </p:cNvSpPr>
          <p:nvPr>
            <p:ph idx="1"/>
          </p:nvPr>
        </p:nvSpPr>
        <p:spPr/>
        <p:txBody>
          <a:bodyPr/>
          <a:lstStyle/>
          <a:p>
            <a:r>
              <a:rPr lang="en-US" b="1" dirty="0"/>
              <a:t>Deferred tax </a:t>
            </a:r>
            <a:r>
              <a:rPr lang="en-US" dirty="0"/>
              <a:t>is recognized in respect of temporary differences between the carrying amount of assets and liabilities for financial reporting purposes and the corresponding amounts used for taxation purposes.</a:t>
            </a:r>
            <a:endParaRPr lang="en-IN" dirty="0"/>
          </a:p>
        </p:txBody>
      </p:sp>
    </p:spTree>
    <p:extLst>
      <p:ext uri="{BB962C8B-B14F-4D97-AF65-F5344CB8AC3E}">
        <p14:creationId xmlns:p14="http://schemas.microsoft.com/office/powerpoint/2010/main" val="2122607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D468-F53E-EB1E-7EFA-53BE02C0E6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8F5025-52DD-4DD4-CD39-8E1066073224}"/>
              </a:ext>
            </a:extLst>
          </p:cNvPr>
          <p:cNvSpPr>
            <a:spLocks noGrp="1"/>
          </p:cNvSpPr>
          <p:nvPr>
            <p:ph idx="1"/>
          </p:nvPr>
        </p:nvSpPr>
        <p:spPr/>
        <p:txBody>
          <a:bodyPr>
            <a:normAutofit/>
          </a:bodyPr>
          <a:lstStyle/>
          <a:p>
            <a:pPr marL="0" indent="0">
              <a:buNone/>
            </a:pPr>
            <a:r>
              <a:rPr lang="en-US" dirty="0"/>
              <a:t>Cost or expenses must be recorded at the same time as the revenue to which they correspond is specified by which principle?</a:t>
            </a:r>
          </a:p>
          <a:p>
            <a:pPr marL="0" indent="0">
              <a:buNone/>
            </a:pPr>
            <a:r>
              <a:rPr lang="en-US" dirty="0"/>
              <a:t>(a) Matching Principle</a:t>
            </a:r>
          </a:p>
          <a:p>
            <a:pPr marL="0" indent="0">
              <a:buNone/>
            </a:pPr>
            <a:r>
              <a:rPr lang="en-US" dirty="0"/>
              <a:t>(b) Going Concern Principle</a:t>
            </a:r>
          </a:p>
          <a:p>
            <a:pPr marL="0" indent="0">
              <a:buNone/>
            </a:pPr>
            <a:r>
              <a:rPr lang="en-US" dirty="0"/>
              <a:t>(c) Consistency Principle</a:t>
            </a:r>
          </a:p>
          <a:p>
            <a:pPr marL="0" indent="0">
              <a:buNone/>
            </a:pPr>
            <a:r>
              <a:rPr lang="en-US" dirty="0"/>
              <a:t>(d) Prudence Principle</a:t>
            </a:r>
            <a:endParaRPr lang="en-IN" dirty="0"/>
          </a:p>
        </p:txBody>
      </p:sp>
    </p:spTree>
    <p:extLst>
      <p:ext uri="{BB962C8B-B14F-4D97-AF65-F5344CB8AC3E}">
        <p14:creationId xmlns:p14="http://schemas.microsoft.com/office/powerpoint/2010/main" val="39479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871461-A464-0DA4-9251-770AD53817D1}"/>
              </a:ext>
            </a:extLst>
          </p:cNvPr>
          <p:cNvSpPr>
            <a:spLocks noGrp="1"/>
          </p:cNvSpPr>
          <p:nvPr>
            <p:ph type="title"/>
          </p:nvPr>
        </p:nvSpPr>
        <p:spPr>
          <a:xfrm>
            <a:off x="990600" y="2419349"/>
            <a:ext cx="10515600" cy="1009651"/>
          </a:xfrm>
        </p:spPr>
        <p:txBody>
          <a:bodyPr/>
          <a:lstStyle/>
          <a:p>
            <a:r>
              <a:rPr lang="en-US" dirty="0"/>
              <a:t>Section -2 Other comprehensive income</a:t>
            </a:r>
            <a:endParaRPr lang="en-IN" dirty="0"/>
          </a:p>
        </p:txBody>
      </p:sp>
    </p:spTree>
    <p:extLst>
      <p:ext uri="{BB962C8B-B14F-4D97-AF65-F5344CB8AC3E}">
        <p14:creationId xmlns:p14="http://schemas.microsoft.com/office/powerpoint/2010/main" val="163929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677698-B1A9-8380-53E3-3C84921C23F2}"/>
              </a:ext>
            </a:extLst>
          </p:cNvPr>
          <p:cNvSpPr/>
          <p:nvPr/>
        </p:nvSpPr>
        <p:spPr>
          <a:xfrm>
            <a:off x="5105400" y="2175390"/>
            <a:ext cx="6619875" cy="1438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comprising of items of income and expense (including reclassification adjustments) that are not recognized in profit or loss as required or permitted by other Ind ASs</a:t>
            </a:r>
            <a:endParaRPr lang="en-IN" dirty="0"/>
          </a:p>
        </p:txBody>
      </p:sp>
      <p:sp>
        <p:nvSpPr>
          <p:cNvPr id="6" name="Rectangle 5">
            <a:extLst>
              <a:ext uri="{FF2B5EF4-FFF2-40B4-BE49-F238E27FC236}">
                <a16:creationId xmlns:a16="http://schemas.microsoft.com/office/drawing/2014/main" id="{B91DCDA2-38DA-4B17-6E14-DF3E7517DEE7}"/>
              </a:ext>
            </a:extLst>
          </p:cNvPr>
          <p:cNvSpPr/>
          <p:nvPr/>
        </p:nvSpPr>
        <p:spPr>
          <a:xfrm>
            <a:off x="381000" y="2175391"/>
            <a:ext cx="4257675" cy="1438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What is OCI?</a:t>
            </a:r>
          </a:p>
          <a:p>
            <a:pPr algn="ctr"/>
            <a:endParaRPr lang="en-IN" dirty="0"/>
          </a:p>
        </p:txBody>
      </p:sp>
      <p:sp>
        <p:nvSpPr>
          <p:cNvPr id="8" name="Rectangle 7">
            <a:extLst>
              <a:ext uri="{FF2B5EF4-FFF2-40B4-BE49-F238E27FC236}">
                <a16:creationId xmlns:a16="http://schemas.microsoft.com/office/drawing/2014/main" id="{9B5E6AE2-5E7C-0ADB-ECBC-868ACACBC504}"/>
              </a:ext>
            </a:extLst>
          </p:cNvPr>
          <p:cNvSpPr/>
          <p:nvPr/>
        </p:nvSpPr>
        <p:spPr>
          <a:xfrm>
            <a:off x="5105399" y="4171949"/>
            <a:ext cx="6619875" cy="1438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800" b="0" i="0" u="none" strike="noStrike" baseline="0" dirty="0">
                <a:latin typeface="Calibri" panose="020F0502020204030204" pitchFamily="34" charset="0"/>
              </a:rPr>
              <a:t>Providing cushion to the Profits.</a:t>
            </a:r>
          </a:p>
          <a:p>
            <a:pPr algn="l"/>
            <a:r>
              <a:rPr lang="en-US" sz="1800" b="0" i="0" u="none" strike="noStrike" baseline="0" dirty="0">
                <a:latin typeface="Calibri" panose="020F0502020204030204" pitchFamily="34" charset="0"/>
              </a:rPr>
              <a:t>Reflecting notional gains and losses outside the profit(loss).</a:t>
            </a:r>
          </a:p>
          <a:p>
            <a:pPr algn="l"/>
            <a:r>
              <a:rPr lang="en-US" sz="1800" b="0" i="0" u="none" strike="noStrike" baseline="0" dirty="0">
                <a:latin typeface="Calibri" panose="020F0502020204030204" pitchFamily="34" charset="0"/>
              </a:rPr>
              <a:t>A barometer for upcoming threats or windfalls to net income (as it contains profit/loss on change in fair value for certain </a:t>
            </a:r>
            <a:r>
              <a:rPr lang="en-IN" sz="1800" b="0" i="0" u="none" strike="noStrike" baseline="0" dirty="0">
                <a:latin typeface="Calibri" panose="020F0502020204030204" pitchFamily="34" charset="0"/>
              </a:rPr>
              <a:t>items).</a:t>
            </a:r>
            <a:endParaRPr lang="en-IN" dirty="0"/>
          </a:p>
          <a:p>
            <a:pPr algn="ctr"/>
            <a:endParaRPr lang="en-IN" dirty="0"/>
          </a:p>
        </p:txBody>
      </p:sp>
      <p:sp>
        <p:nvSpPr>
          <p:cNvPr id="9" name="Rectangle 8">
            <a:extLst>
              <a:ext uri="{FF2B5EF4-FFF2-40B4-BE49-F238E27FC236}">
                <a16:creationId xmlns:a16="http://schemas.microsoft.com/office/drawing/2014/main" id="{B678CFA3-5D77-7354-5ACA-94568C1EB480}"/>
              </a:ext>
            </a:extLst>
          </p:cNvPr>
          <p:cNvSpPr/>
          <p:nvPr/>
        </p:nvSpPr>
        <p:spPr>
          <a:xfrm>
            <a:off x="466726" y="4171949"/>
            <a:ext cx="4257675" cy="1438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Why OCI?</a:t>
            </a:r>
          </a:p>
        </p:txBody>
      </p:sp>
    </p:spTree>
    <p:extLst>
      <p:ext uri="{BB962C8B-B14F-4D97-AF65-F5344CB8AC3E}">
        <p14:creationId xmlns:p14="http://schemas.microsoft.com/office/powerpoint/2010/main" val="261867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915A-3AC9-19FD-3063-EFBB4B0324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D6F5DD-DDA5-E105-71CD-ACA86D5EFEF1}"/>
              </a:ext>
            </a:extLst>
          </p:cNvPr>
          <p:cNvSpPr>
            <a:spLocks noGrp="1"/>
          </p:cNvSpPr>
          <p:nvPr>
            <p:ph idx="1"/>
          </p:nvPr>
        </p:nvSpPr>
        <p:spPr/>
        <p:txBody>
          <a:bodyPr/>
          <a:lstStyle/>
          <a:p>
            <a:pPr marL="0" indent="0">
              <a:buNone/>
            </a:pPr>
            <a:r>
              <a:rPr lang="en-US" dirty="0"/>
              <a:t> Abacus Ltd. follows the Written down value Method of depreciating machinery year after year due to -</a:t>
            </a:r>
          </a:p>
          <a:p>
            <a:pPr marL="0" indent="0">
              <a:buNone/>
            </a:pPr>
            <a:r>
              <a:rPr lang="en-US" dirty="0"/>
              <a:t>a) Consistency</a:t>
            </a:r>
          </a:p>
          <a:p>
            <a:pPr marL="0" indent="0">
              <a:buNone/>
            </a:pPr>
            <a:r>
              <a:rPr lang="en-US" dirty="0"/>
              <a:t>b) All the above</a:t>
            </a:r>
          </a:p>
          <a:p>
            <a:pPr marL="0" indent="0">
              <a:buNone/>
            </a:pPr>
            <a:r>
              <a:rPr lang="en-US" dirty="0"/>
              <a:t>c) Convenience</a:t>
            </a:r>
          </a:p>
          <a:p>
            <a:pPr marL="0" indent="0">
              <a:buNone/>
            </a:pPr>
            <a:r>
              <a:rPr lang="en-US" dirty="0"/>
              <a:t>d) Comparability</a:t>
            </a:r>
            <a:endParaRPr lang="en-IN" dirty="0"/>
          </a:p>
        </p:txBody>
      </p:sp>
    </p:spTree>
    <p:extLst>
      <p:ext uri="{BB962C8B-B14F-4D97-AF65-F5344CB8AC3E}">
        <p14:creationId xmlns:p14="http://schemas.microsoft.com/office/powerpoint/2010/main" val="134313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D69F-1762-46DE-C3ED-4F8D53EDDDCA}"/>
              </a:ext>
            </a:extLst>
          </p:cNvPr>
          <p:cNvSpPr>
            <a:spLocks noGrp="1"/>
          </p:cNvSpPr>
          <p:nvPr>
            <p:ph type="title"/>
          </p:nvPr>
        </p:nvSpPr>
        <p:spPr/>
        <p:txBody>
          <a:bodyPr/>
          <a:lstStyle/>
          <a:p>
            <a:r>
              <a:rPr lang="en-IN" dirty="0"/>
              <a:t>Few Examples</a:t>
            </a:r>
          </a:p>
        </p:txBody>
      </p:sp>
      <p:sp>
        <p:nvSpPr>
          <p:cNvPr id="3" name="Content Placeholder 2">
            <a:extLst>
              <a:ext uri="{FF2B5EF4-FFF2-40B4-BE49-F238E27FC236}">
                <a16:creationId xmlns:a16="http://schemas.microsoft.com/office/drawing/2014/main" id="{26AEC14A-256E-29A3-18A5-5EE4A9933141}"/>
              </a:ext>
            </a:extLst>
          </p:cNvPr>
          <p:cNvSpPr>
            <a:spLocks noGrp="1"/>
          </p:cNvSpPr>
          <p:nvPr>
            <p:ph idx="1"/>
          </p:nvPr>
        </p:nvSpPr>
        <p:spPr/>
        <p:txBody>
          <a:bodyPr/>
          <a:lstStyle/>
          <a:p>
            <a:r>
              <a:rPr lang="en-IN" dirty="0"/>
              <a:t>Changes in revaluation surplus</a:t>
            </a:r>
          </a:p>
          <a:p>
            <a:r>
              <a:rPr lang="en-US" dirty="0"/>
              <a:t>Gains and losses arising from translating the financial statements of a foreign operation</a:t>
            </a:r>
            <a:endParaRPr lang="en-IN" dirty="0"/>
          </a:p>
        </p:txBody>
      </p:sp>
    </p:spTree>
    <p:extLst>
      <p:ext uri="{BB962C8B-B14F-4D97-AF65-F5344CB8AC3E}">
        <p14:creationId xmlns:p14="http://schemas.microsoft.com/office/powerpoint/2010/main" val="492019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EA8DEF-8E59-EAE0-4D1B-58242CA8D3B7}"/>
              </a:ext>
            </a:extLst>
          </p:cNvPr>
          <p:cNvPicPr>
            <a:picLocks noChangeAspect="1"/>
          </p:cNvPicPr>
          <p:nvPr/>
        </p:nvPicPr>
        <p:blipFill>
          <a:blip r:embed="rId2"/>
          <a:stretch>
            <a:fillRect/>
          </a:stretch>
        </p:blipFill>
        <p:spPr>
          <a:xfrm>
            <a:off x="1819275" y="1000126"/>
            <a:ext cx="8610600" cy="5457824"/>
          </a:xfrm>
          <a:prstGeom prst="rect">
            <a:avLst/>
          </a:prstGeom>
        </p:spPr>
      </p:pic>
    </p:spTree>
    <p:extLst>
      <p:ext uri="{BB962C8B-B14F-4D97-AF65-F5344CB8AC3E}">
        <p14:creationId xmlns:p14="http://schemas.microsoft.com/office/powerpoint/2010/main" val="2094828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6B5F-8B1C-0A75-5C72-07C0B1865F87}"/>
              </a:ext>
            </a:extLst>
          </p:cNvPr>
          <p:cNvSpPr>
            <a:spLocks noGrp="1"/>
          </p:cNvSpPr>
          <p:nvPr>
            <p:ph type="title"/>
          </p:nvPr>
        </p:nvSpPr>
        <p:spPr/>
        <p:txBody>
          <a:bodyPr/>
          <a:lstStyle/>
          <a:p>
            <a:r>
              <a:rPr lang="en-IN" dirty="0"/>
              <a:t>Total Comprehensive Income</a:t>
            </a:r>
          </a:p>
        </p:txBody>
      </p:sp>
      <p:sp>
        <p:nvSpPr>
          <p:cNvPr id="3" name="Content Placeholder 2">
            <a:extLst>
              <a:ext uri="{FF2B5EF4-FFF2-40B4-BE49-F238E27FC236}">
                <a16:creationId xmlns:a16="http://schemas.microsoft.com/office/drawing/2014/main" id="{7D5BEA78-9640-DED8-94BE-BE8E55C7FE0E}"/>
              </a:ext>
            </a:extLst>
          </p:cNvPr>
          <p:cNvSpPr>
            <a:spLocks noGrp="1"/>
          </p:cNvSpPr>
          <p:nvPr>
            <p:ph idx="1"/>
          </p:nvPr>
        </p:nvSpPr>
        <p:spPr/>
        <p:txBody>
          <a:bodyPr/>
          <a:lstStyle/>
          <a:p>
            <a:r>
              <a:rPr lang="en-US" dirty="0"/>
              <a:t>Total Comprehensive Income is different from Other Comprehensive Income and can be better understood as follows:</a:t>
            </a:r>
            <a:endParaRPr lang="en-IN" dirty="0"/>
          </a:p>
        </p:txBody>
      </p:sp>
      <p:sp>
        <p:nvSpPr>
          <p:cNvPr id="4" name="Oval 3">
            <a:extLst>
              <a:ext uri="{FF2B5EF4-FFF2-40B4-BE49-F238E27FC236}">
                <a16:creationId xmlns:a16="http://schemas.microsoft.com/office/drawing/2014/main" id="{2A87FB7A-414D-0DA1-D223-DB1C947059F8}"/>
              </a:ext>
            </a:extLst>
          </p:cNvPr>
          <p:cNvSpPr/>
          <p:nvPr/>
        </p:nvSpPr>
        <p:spPr>
          <a:xfrm>
            <a:off x="671513" y="3262312"/>
            <a:ext cx="2971800" cy="1495425"/>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Total Comprehensive Income</a:t>
            </a:r>
          </a:p>
        </p:txBody>
      </p:sp>
      <p:sp>
        <p:nvSpPr>
          <p:cNvPr id="5" name="Oval 4">
            <a:extLst>
              <a:ext uri="{FF2B5EF4-FFF2-40B4-BE49-F238E27FC236}">
                <a16:creationId xmlns:a16="http://schemas.microsoft.com/office/drawing/2014/main" id="{65D69FEA-9921-1A63-A530-FB3ED121BFB0}"/>
              </a:ext>
            </a:extLst>
          </p:cNvPr>
          <p:cNvSpPr/>
          <p:nvPr/>
        </p:nvSpPr>
        <p:spPr>
          <a:xfrm>
            <a:off x="4781550" y="3252787"/>
            <a:ext cx="2971800" cy="1495425"/>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Profit or loss of the period</a:t>
            </a:r>
          </a:p>
        </p:txBody>
      </p:sp>
      <p:sp>
        <p:nvSpPr>
          <p:cNvPr id="6" name="Oval 5">
            <a:extLst>
              <a:ext uri="{FF2B5EF4-FFF2-40B4-BE49-F238E27FC236}">
                <a16:creationId xmlns:a16="http://schemas.microsoft.com/office/drawing/2014/main" id="{ED6931EB-FBDB-5053-3AE8-277FF4900863}"/>
              </a:ext>
            </a:extLst>
          </p:cNvPr>
          <p:cNvSpPr/>
          <p:nvPr/>
        </p:nvSpPr>
        <p:spPr>
          <a:xfrm>
            <a:off x="8910637" y="3252787"/>
            <a:ext cx="2619375" cy="1495425"/>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OCI</a:t>
            </a:r>
          </a:p>
        </p:txBody>
      </p:sp>
      <p:sp>
        <p:nvSpPr>
          <p:cNvPr id="7" name="Equals 6">
            <a:extLst>
              <a:ext uri="{FF2B5EF4-FFF2-40B4-BE49-F238E27FC236}">
                <a16:creationId xmlns:a16="http://schemas.microsoft.com/office/drawing/2014/main" id="{F6513F12-0594-EB98-3AC4-64A95F9BC9D3}"/>
              </a:ext>
            </a:extLst>
          </p:cNvPr>
          <p:cNvSpPr/>
          <p:nvPr/>
        </p:nvSpPr>
        <p:spPr>
          <a:xfrm>
            <a:off x="3867150" y="3543299"/>
            <a:ext cx="914400" cy="914400"/>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8" name="Plus Sign 7">
            <a:extLst>
              <a:ext uri="{FF2B5EF4-FFF2-40B4-BE49-F238E27FC236}">
                <a16:creationId xmlns:a16="http://schemas.microsoft.com/office/drawing/2014/main" id="{EED3F3DB-34DA-ED49-61D2-3029EAD5C28A}"/>
              </a:ext>
            </a:extLst>
          </p:cNvPr>
          <p:cNvSpPr/>
          <p:nvPr/>
        </p:nvSpPr>
        <p:spPr>
          <a:xfrm>
            <a:off x="7848600" y="3552824"/>
            <a:ext cx="914400" cy="914400"/>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2156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9AC8-BEF7-55BD-8FA5-7AB0F45FC1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AECBC0-D04A-0B79-AD17-E86257339218}"/>
              </a:ext>
            </a:extLst>
          </p:cNvPr>
          <p:cNvSpPr>
            <a:spLocks noGrp="1"/>
          </p:cNvSpPr>
          <p:nvPr>
            <p:ph idx="1"/>
          </p:nvPr>
        </p:nvSpPr>
        <p:spPr/>
        <p:txBody>
          <a:bodyPr/>
          <a:lstStyle/>
          <a:p>
            <a:pPr marL="0" indent="0">
              <a:buNone/>
            </a:pPr>
            <a:r>
              <a:rPr lang="en-US" dirty="0"/>
              <a:t> Valuation of stock at lower of cost or net realizable value is an example of:</a:t>
            </a:r>
          </a:p>
          <a:p>
            <a:pPr marL="0" indent="0">
              <a:buNone/>
            </a:pPr>
            <a:r>
              <a:rPr lang="en-US" dirty="0"/>
              <a:t>a) Conservatism</a:t>
            </a:r>
          </a:p>
          <a:p>
            <a:pPr marL="0" indent="0">
              <a:buNone/>
            </a:pPr>
            <a:r>
              <a:rPr lang="en-US" dirty="0"/>
              <a:t>b) Realization Concept.</a:t>
            </a:r>
          </a:p>
          <a:p>
            <a:pPr marL="0" indent="0">
              <a:buNone/>
            </a:pPr>
            <a:r>
              <a:rPr lang="en-US" dirty="0"/>
              <a:t>c) Matching concept</a:t>
            </a:r>
          </a:p>
          <a:p>
            <a:pPr marL="0" indent="0">
              <a:buNone/>
            </a:pPr>
            <a:r>
              <a:rPr lang="en-US" dirty="0"/>
              <a:t>d) Consistency</a:t>
            </a:r>
            <a:endParaRPr lang="en-IN" dirty="0"/>
          </a:p>
        </p:txBody>
      </p:sp>
    </p:spTree>
    <p:extLst>
      <p:ext uri="{BB962C8B-B14F-4D97-AF65-F5344CB8AC3E}">
        <p14:creationId xmlns:p14="http://schemas.microsoft.com/office/powerpoint/2010/main" val="3828589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Turn: Coffee Shop Products</a:t>
            </a:r>
          </a:p>
        </p:txBody>
      </p:sp>
      <p:sp>
        <p:nvSpPr>
          <p:cNvPr id="3" name="Content Placeholder 2"/>
          <p:cNvSpPr>
            <a:spLocks noGrp="1"/>
          </p:cNvSpPr>
          <p:nvPr>
            <p:ph sz="half" idx="1"/>
          </p:nvPr>
        </p:nvSpPr>
        <p:spPr>
          <a:xfrm>
            <a:off x="838200" y="1825625"/>
            <a:ext cx="5684520" cy="4351338"/>
          </a:xfrm>
        </p:spPr>
        <p:txBody>
          <a:bodyPr/>
          <a:lstStyle/>
          <a:p>
            <a:pPr marL="0" indent="0">
              <a:buNone/>
            </a:pPr>
            <a:r>
              <a:rPr lang="en-US" dirty="0"/>
              <a:t>Think about the coffee shop in your area. Identify items the coffee shop sells that would be classified as revenues. </a:t>
            </a:r>
          </a:p>
          <a:p>
            <a:pPr marL="0" indent="0">
              <a:buNone/>
            </a:pPr>
            <a:r>
              <a:rPr lang="en-US" dirty="0"/>
              <a:t>Mention the revenue from operations of coffee shop</a:t>
            </a:r>
          </a:p>
          <a:p>
            <a:pPr marL="0" indent="0">
              <a:buNone/>
            </a:pPr>
            <a:endParaRPr lang="en-US" dirty="0"/>
          </a:p>
        </p:txBody>
      </p:sp>
      <p:pic>
        <p:nvPicPr>
          <p:cNvPr id="4" name="Picture 3">
            <a:extLst>
              <a:ext uri="{FF2B5EF4-FFF2-40B4-BE49-F238E27FC236}">
                <a16:creationId xmlns:a16="http://schemas.microsoft.com/office/drawing/2014/main" id="{F8BC9E3B-23C4-A180-0FC7-5A2363234850}"/>
              </a:ext>
            </a:extLst>
          </p:cNvPr>
          <p:cNvPicPr>
            <a:picLocks noChangeAspect="1"/>
          </p:cNvPicPr>
          <p:nvPr/>
        </p:nvPicPr>
        <p:blipFill>
          <a:blip r:embed="rId3"/>
          <a:stretch>
            <a:fillRect/>
          </a:stretch>
        </p:blipFill>
        <p:spPr>
          <a:xfrm>
            <a:off x="9563100" y="958850"/>
            <a:ext cx="2628900" cy="1733550"/>
          </a:xfrm>
          <a:prstGeom prst="rect">
            <a:avLst/>
          </a:prstGeom>
        </p:spPr>
      </p:pic>
      <p:pic>
        <p:nvPicPr>
          <p:cNvPr id="9" name="Picture 8">
            <a:extLst>
              <a:ext uri="{FF2B5EF4-FFF2-40B4-BE49-F238E27FC236}">
                <a16:creationId xmlns:a16="http://schemas.microsoft.com/office/drawing/2014/main" id="{F0F134C5-C459-E5D4-9C9B-F9C7CBE42B13}"/>
              </a:ext>
            </a:extLst>
          </p:cNvPr>
          <p:cNvPicPr>
            <a:picLocks noChangeAspect="1"/>
          </p:cNvPicPr>
          <p:nvPr/>
        </p:nvPicPr>
        <p:blipFill>
          <a:blip r:embed="rId4"/>
          <a:stretch>
            <a:fillRect/>
          </a:stretch>
        </p:blipFill>
        <p:spPr>
          <a:xfrm>
            <a:off x="7741920" y="3952240"/>
            <a:ext cx="3249930" cy="2471420"/>
          </a:xfrm>
          <a:prstGeom prst="rect">
            <a:avLst/>
          </a:prstGeom>
        </p:spPr>
      </p:pic>
    </p:spTree>
    <p:extLst>
      <p:ext uri="{BB962C8B-B14F-4D97-AF65-F5344CB8AC3E}">
        <p14:creationId xmlns:p14="http://schemas.microsoft.com/office/powerpoint/2010/main" val="2563963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0086"/>
            <a:ext cx="10515600" cy="424583"/>
          </a:xfrm>
        </p:spPr>
        <p:txBody>
          <a:bodyPr>
            <a:normAutofit fontScale="90000"/>
          </a:bodyPr>
          <a:lstStyle/>
          <a:p>
            <a:r>
              <a:rPr lang="en-US" dirty="0"/>
              <a:t>Your Turn: Coffee Shop Expenses</a:t>
            </a:r>
          </a:p>
        </p:txBody>
      </p:sp>
      <p:sp>
        <p:nvSpPr>
          <p:cNvPr id="3" name="Content Placeholder 2"/>
          <p:cNvSpPr>
            <a:spLocks noGrp="1"/>
          </p:cNvSpPr>
          <p:nvPr>
            <p:ph idx="1"/>
          </p:nvPr>
        </p:nvSpPr>
        <p:spPr>
          <a:xfrm>
            <a:off x="838200" y="1402080"/>
            <a:ext cx="10515600" cy="3350029"/>
          </a:xfrm>
        </p:spPr>
        <p:txBody>
          <a:bodyPr/>
          <a:lstStyle/>
          <a:p>
            <a:pPr marL="0" indent="0">
              <a:buNone/>
            </a:pPr>
            <a:r>
              <a:rPr lang="en-US" dirty="0"/>
              <a:t>While thinking about or visiting the coffee shop in your area, look around (or visualize) and identify items or activities that are the expenses of the coffee shop. </a:t>
            </a:r>
          </a:p>
        </p:txBody>
      </p:sp>
      <p:pic>
        <p:nvPicPr>
          <p:cNvPr id="4" name="Picture 3">
            <a:extLst>
              <a:ext uri="{FF2B5EF4-FFF2-40B4-BE49-F238E27FC236}">
                <a16:creationId xmlns:a16="http://schemas.microsoft.com/office/drawing/2014/main" id="{3B9E0D22-E13C-0F16-CB67-A87A365A7D24}"/>
              </a:ext>
            </a:extLst>
          </p:cNvPr>
          <p:cNvPicPr>
            <a:picLocks noChangeAspect="1"/>
          </p:cNvPicPr>
          <p:nvPr/>
        </p:nvPicPr>
        <p:blipFill>
          <a:blip r:embed="rId2"/>
          <a:stretch>
            <a:fillRect/>
          </a:stretch>
        </p:blipFill>
        <p:spPr>
          <a:xfrm>
            <a:off x="8734425" y="4752109"/>
            <a:ext cx="2619375" cy="1743075"/>
          </a:xfrm>
          <a:prstGeom prst="rect">
            <a:avLst/>
          </a:prstGeom>
        </p:spPr>
      </p:pic>
    </p:spTree>
    <p:extLst>
      <p:ext uri="{BB962C8B-B14F-4D97-AF65-F5344CB8AC3E}">
        <p14:creationId xmlns:p14="http://schemas.microsoft.com/office/powerpoint/2010/main" val="4138388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465"/>
            <a:ext cx="10515600" cy="1011675"/>
          </a:xfrm>
        </p:spPr>
        <p:txBody>
          <a:bodyPr>
            <a:normAutofit fontScale="90000"/>
          </a:bodyPr>
          <a:lstStyle/>
          <a:p>
            <a:pPr marL="0" indent="0"/>
            <a:br>
              <a:rPr lang="en-IN" dirty="0"/>
            </a:br>
            <a:br>
              <a:rPr lang="en-IN" dirty="0"/>
            </a:br>
            <a:r>
              <a:rPr lang="en-IN" b="1" dirty="0"/>
              <a:t>STATEMENT OF CHANGES IN EQUITY </a:t>
            </a:r>
            <a:br>
              <a:rPr lang="en-IN" dirty="0"/>
            </a:br>
            <a:endParaRPr lang="en-IN" dirty="0"/>
          </a:p>
        </p:txBody>
      </p:sp>
      <p:sp>
        <p:nvSpPr>
          <p:cNvPr id="3" name="Content Placeholder 2"/>
          <p:cNvSpPr>
            <a:spLocks noGrp="1"/>
          </p:cNvSpPr>
          <p:nvPr>
            <p:ph idx="1"/>
          </p:nvPr>
        </p:nvSpPr>
        <p:spPr/>
        <p:txBody>
          <a:bodyPr/>
          <a:lstStyle/>
          <a:p>
            <a:pPr marL="0" indent="0" algn="just">
              <a:buFont typeface="Wingdings" pitchFamily="2" charset="2"/>
              <a:buChar char="Ø"/>
            </a:pPr>
            <a:r>
              <a:rPr lang="en-US" sz="3600" dirty="0">
                <a:latin typeface="Times New Roman" pitchFamily="18" charset="0"/>
                <a:cs typeface="Times New Roman" pitchFamily="18" charset="0"/>
              </a:rPr>
              <a:t>The statement of changes in equity is a reconciliation of the beginning and ending balances in a company’s equity during a reporting period. </a:t>
            </a:r>
          </a:p>
          <a:p>
            <a:pPr marL="0" indent="0" algn="just">
              <a:buFont typeface="Wingdings" pitchFamily="2" charset="2"/>
              <a:buChar char="Ø"/>
            </a:pPr>
            <a:r>
              <a:rPr lang="en-US" sz="3600" dirty="0">
                <a:latin typeface="Times New Roman" pitchFamily="18" charset="0"/>
                <a:cs typeface="Times New Roman" pitchFamily="18" charset="0"/>
              </a:rPr>
              <a:t>It is not considered an essential part of the monthly financial statements, and so is the most likely of all the financial statements not to be issued. </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2468780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7CDB-21CA-B282-9A66-5504E9DD58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84BAAC-07A1-B7EE-BF8D-837A808D0FE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1DB5418-09B4-9DBB-F178-2F8425C87AEE}"/>
              </a:ext>
            </a:extLst>
          </p:cNvPr>
          <p:cNvPicPr>
            <a:picLocks noChangeAspect="1"/>
          </p:cNvPicPr>
          <p:nvPr/>
        </p:nvPicPr>
        <p:blipFill>
          <a:blip r:embed="rId2"/>
          <a:stretch>
            <a:fillRect/>
          </a:stretch>
        </p:blipFill>
        <p:spPr>
          <a:xfrm>
            <a:off x="0" y="863600"/>
            <a:ext cx="12192000" cy="5898280"/>
          </a:xfrm>
          <a:prstGeom prst="rect">
            <a:avLst/>
          </a:prstGeom>
        </p:spPr>
      </p:pic>
    </p:spTree>
    <p:extLst>
      <p:ext uri="{BB962C8B-B14F-4D97-AF65-F5344CB8AC3E}">
        <p14:creationId xmlns:p14="http://schemas.microsoft.com/office/powerpoint/2010/main" val="1214425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IN" sz="4000" dirty="0">
              <a:solidFill>
                <a:srgbClr val="FF0000"/>
              </a:solidFill>
            </a:endParaRPr>
          </a:p>
          <a:p>
            <a:pPr marL="0" indent="0" algn="ctr">
              <a:buNone/>
            </a:pPr>
            <a:endParaRPr lang="en-IN" sz="4000" dirty="0">
              <a:solidFill>
                <a:srgbClr val="FF0000"/>
              </a:solidFill>
            </a:endParaRPr>
          </a:p>
          <a:p>
            <a:pPr marL="0" indent="0" algn="ctr">
              <a:buNone/>
            </a:pPr>
            <a:r>
              <a:rPr lang="en-IN" sz="4000" dirty="0">
                <a:solidFill>
                  <a:schemeClr val="accent1"/>
                </a:solidFill>
                <a:latin typeface="Algerian" panose="04020705040A02060702" pitchFamily="82" charset="0"/>
              </a:rPr>
              <a:t>STATEMENT OF CASH FLOWS </a:t>
            </a:r>
          </a:p>
        </p:txBody>
      </p:sp>
    </p:spTree>
    <p:extLst>
      <p:ext uri="{BB962C8B-B14F-4D97-AF65-F5344CB8AC3E}">
        <p14:creationId xmlns:p14="http://schemas.microsoft.com/office/powerpoint/2010/main" val="355445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099"/>
            <a:ext cx="10515600" cy="1011676"/>
          </a:xfrm>
        </p:spPr>
        <p:txBody>
          <a:bodyPr>
            <a:normAutofit fontScale="90000"/>
          </a:bodyPr>
          <a:lstStyle/>
          <a:p>
            <a:pPr marL="0" indent="0"/>
            <a:br>
              <a:rPr lang="en-IN" b="1" dirty="0"/>
            </a:br>
            <a:br>
              <a:rPr lang="en-IN" b="1" dirty="0"/>
            </a:br>
            <a:br>
              <a:rPr lang="en-IN" b="1" dirty="0"/>
            </a:br>
            <a:r>
              <a:rPr lang="en-IN" b="1" dirty="0"/>
              <a:t>STATEMENT OF CASH FLOWS </a:t>
            </a:r>
            <a:br>
              <a:rPr lang="en-IN" b="1" dirty="0"/>
            </a:br>
            <a:endParaRPr lang="en-IN" b="1" dirty="0"/>
          </a:p>
        </p:txBody>
      </p:sp>
      <p:sp>
        <p:nvSpPr>
          <p:cNvPr id="3" name="Content Placeholder 2"/>
          <p:cNvSpPr>
            <a:spLocks noGrp="1"/>
          </p:cNvSpPr>
          <p:nvPr>
            <p:ph idx="1"/>
          </p:nvPr>
        </p:nvSpPr>
        <p:spPr/>
        <p:txBody>
          <a:bodyPr/>
          <a:lstStyle/>
          <a:p>
            <a:r>
              <a:rPr lang="en-US" dirty="0"/>
              <a:t>The statement of </a:t>
            </a:r>
            <a:r>
              <a:rPr lang="en-US" dirty="0">
                <a:solidFill>
                  <a:srgbClr val="FF0000"/>
                </a:solidFill>
              </a:rPr>
              <a:t>cash flows</a:t>
            </a:r>
            <a:r>
              <a:rPr lang="en-US" dirty="0"/>
              <a:t>, or the cash flow statement, is a financial statement that summarizes the </a:t>
            </a:r>
            <a:r>
              <a:rPr lang="en-US" dirty="0">
                <a:solidFill>
                  <a:srgbClr val="FF0000"/>
                </a:solidFill>
              </a:rPr>
              <a:t>Inflow and outflow  </a:t>
            </a:r>
            <a:r>
              <a:rPr lang="en-US" dirty="0"/>
              <a:t>a </a:t>
            </a:r>
            <a:r>
              <a:rPr lang="en-US" dirty="0">
                <a:solidFill>
                  <a:srgbClr val="FF0000"/>
                </a:solidFill>
              </a:rPr>
              <a:t>of cash </a:t>
            </a:r>
            <a:r>
              <a:rPr lang="en-US" dirty="0"/>
              <a:t>from three major activities </a:t>
            </a:r>
          </a:p>
          <a:p>
            <a:pPr marL="0" indent="0">
              <a:buNone/>
            </a:pPr>
            <a:r>
              <a:rPr lang="en-US" dirty="0"/>
              <a:t>1</a:t>
            </a:r>
            <a:r>
              <a:rPr lang="en-US" dirty="0">
                <a:solidFill>
                  <a:srgbClr val="FF0000"/>
                </a:solidFill>
              </a:rPr>
              <a:t>) Operating </a:t>
            </a:r>
          </a:p>
          <a:p>
            <a:pPr marL="0" indent="0">
              <a:buNone/>
            </a:pPr>
            <a:r>
              <a:rPr lang="en-US" dirty="0">
                <a:solidFill>
                  <a:srgbClr val="FF0000"/>
                </a:solidFill>
              </a:rPr>
              <a:t>2) Investing </a:t>
            </a:r>
          </a:p>
          <a:p>
            <a:pPr marL="0" indent="0">
              <a:buNone/>
            </a:pPr>
            <a:r>
              <a:rPr lang="en-US" dirty="0">
                <a:solidFill>
                  <a:srgbClr val="FF0000"/>
                </a:solidFill>
              </a:rPr>
              <a:t>3) Financing </a:t>
            </a:r>
            <a:endParaRPr lang="en-IN" dirty="0">
              <a:solidFill>
                <a:srgbClr val="FF0000"/>
              </a:solidFill>
            </a:endParaRPr>
          </a:p>
        </p:txBody>
      </p:sp>
    </p:spTree>
    <p:extLst>
      <p:ext uri="{BB962C8B-B14F-4D97-AF65-F5344CB8AC3E}">
        <p14:creationId xmlns:p14="http://schemas.microsoft.com/office/powerpoint/2010/main" val="258245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E530B446-D91D-E0EB-AAE2-CE03E89160BC}"/>
              </a:ext>
            </a:extLst>
          </p:cNvPr>
          <p:cNvPicPr>
            <a:picLocks noGrp="1" noChangeAspect="1"/>
          </p:cNvPicPr>
          <p:nvPr>
            <p:ph sz="half" idx="1"/>
          </p:nvPr>
        </p:nvPicPr>
        <p:blipFill>
          <a:blip r:embed="rId2"/>
          <a:stretch>
            <a:fillRect/>
          </a:stretch>
        </p:blipFill>
        <p:spPr>
          <a:xfrm>
            <a:off x="1254159" y="2928305"/>
            <a:ext cx="2139881" cy="2145978"/>
          </a:xfrm>
          <a:prstGeom prst="rect">
            <a:avLst/>
          </a:prstGeom>
        </p:spPr>
      </p:pic>
      <p:sp>
        <p:nvSpPr>
          <p:cNvPr id="2" name="Title 1">
            <a:extLst>
              <a:ext uri="{FF2B5EF4-FFF2-40B4-BE49-F238E27FC236}">
                <a16:creationId xmlns:a16="http://schemas.microsoft.com/office/drawing/2014/main" id="{86BAB8E4-9269-6BC5-CA19-592A394DA0EB}"/>
              </a:ext>
            </a:extLst>
          </p:cNvPr>
          <p:cNvSpPr>
            <a:spLocks noGrp="1"/>
          </p:cNvSpPr>
          <p:nvPr>
            <p:ph type="title"/>
          </p:nvPr>
        </p:nvSpPr>
        <p:spPr/>
        <p:txBody>
          <a:bodyPr/>
          <a:lstStyle/>
          <a:p>
            <a:r>
              <a:rPr lang="en-IN" dirty="0"/>
              <a:t>Learning outcomes</a:t>
            </a:r>
          </a:p>
        </p:txBody>
      </p:sp>
      <p:sp>
        <p:nvSpPr>
          <p:cNvPr id="7" name="Content Placeholder 6">
            <a:extLst>
              <a:ext uri="{FF2B5EF4-FFF2-40B4-BE49-F238E27FC236}">
                <a16:creationId xmlns:a16="http://schemas.microsoft.com/office/drawing/2014/main" id="{96809242-2907-7B82-FD25-076612A9FFA3}"/>
              </a:ext>
            </a:extLst>
          </p:cNvPr>
          <p:cNvSpPr>
            <a:spLocks noGrp="1"/>
          </p:cNvSpPr>
          <p:nvPr>
            <p:ph sz="half" idx="2"/>
          </p:nvPr>
        </p:nvSpPr>
        <p:spPr>
          <a:xfrm>
            <a:off x="4571682" y="2713988"/>
            <a:ext cx="6853238" cy="2360295"/>
          </a:xfrm>
          <a:solidFill>
            <a:schemeClr val="accent6">
              <a:lumMod val="20000"/>
              <a:lumOff val="80000"/>
            </a:schemeClr>
          </a:solidFill>
          <a:ln>
            <a:solidFill>
              <a:srgbClr val="548235"/>
            </a:solidFill>
          </a:ln>
        </p:spPr>
        <p:txBody>
          <a:bodyPr/>
          <a:lstStyle/>
          <a:p>
            <a:r>
              <a:rPr lang="en-IN" dirty="0"/>
              <a:t>Examine the financial statements in the light of the current regulatory framework </a:t>
            </a:r>
          </a:p>
          <a:p>
            <a:r>
              <a:rPr lang="en-IN" dirty="0"/>
              <a:t>Develop skills t</a:t>
            </a:r>
            <a:r>
              <a:rPr lang="en-US" dirty="0"/>
              <a:t>o analyze corporate financial statements and disclosures</a:t>
            </a:r>
            <a:endParaRPr lang="en-IN" dirty="0"/>
          </a:p>
          <a:p>
            <a:endParaRPr lang="en-IN" dirty="0"/>
          </a:p>
        </p:txBody>
      </p:sp>
    </p:spTree>
    <p:extLst>
      <p:ext uri="{BB962C8B-B14F-4D97-AF65-F5344CB8AC3E}">
        <p14:creationId xmlns:p14="http://schemas.microsoft.com/office/powerpoint/2010/main" val="69760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B6A95A-FCA7-972E-C7DA-9BD70802125E}"/>
              </a:ext>
            </a:extLst>
          </p:cNvPr>
          <p:cNvPicPr>
            <a:picLocks noChangeAspect="1"/>
          </p:cNvPicPr>
          <p:nvPr/>
        </p:nvPicPr>
        <p:blipFill>
          <a:blip r:embed="rId2"/>
          <a:stretch>
            <a:fillRect/>
          </a:stretch>
        </p:blipFill>
        <p:spPr>
          <a:xfrm>
            <a:off x="2712720" y="2600325"/>
            <a:ext cx="6502400" cy="1657350"/>
          </a:xfrm>
          <a:prstGeom prst="rect">
            <a:avLst/>
          </a:prstGeom>
        </p:spPr>
      </p:pic>
    </p:spTree>
    <p:extLst>
      <p:ext uri="{BB962C8B-B14F-4D97-AF65-F5344CB8AC3E}">
        <p14:creationId xmlns:p14="http://schemas.microsoft.com/office/powerpoint/2010/main" val="154150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431B37-DFDC-55D2-BF96-EF8B62F1040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F4226CA6-CF8B-EF51-35C1-2C9E564F2D75}"/>
              </a:ext>
            </a:extLst>
          </p:cNvPr>
          <p:cNvSpPr>
            <a:spLocks noGrp="1"/>
          </p:cNvSpPr>
          <p:nvPr>
            <p:ph idx="1"/>
          </p:nvPr>
        </p:nvSpPr>
        <p:spPr/>
        <p:txBody>
          <a:bodyPr/>
          <a:lstStyle/>
          <a:p>
            <a:r>
              <a:rPr lang="en-US" dirty="0"/>
              <a:t>An income statement is a financial statement that shows you the company’s income and expenditures. It also shows whether a company is making profit or loss for a given period.</a:t>
            </a:r>
            <a:endParaRPr lang="en-IN" dirty="0"/>
          </a:p>
        </p:txBody>
      </p:sp>
    </p:spTree>
    <p:extLst>
      <p:ext uri="{BB962C8B-B14F-4D97-AF65-F5344CB8AC3E}">
        <p14:creationId xmlns:p14="http://schemas.microsoft.com/office/powerpoint/2010/main" val="249034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D89B-9006-2DEA-090C-59BB95D027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BF3D65-7958-D52B-567E-D8404F3AFB56}"/>
              </a:ext>
            </a:extLst>
          </p:cNvPr>
          <p:cNvSpPr>
            <a:spLocks noGrp="1"/>
          </p:cNvSpPr>
          <p:nvPr>
            <p:ph idx="1"/>
          </p:nvPr>
        </p:nvSpPr>
        <p:spPr/>
        <p:txBody>
          <a:bodyPr/>
          <a:lstStyle/>
          <a:p>
            <a:r>
              <a:rPr lang="en-US" dirty="0"/>
              <a:t>Statement of Profit and Loss will comprise of 2 sections- </a:t>
            </a:r>
          </a:p>
          <a:p>
            <a:pPr marL="457200" lvl="1" indent="0">
              <a:buNone/>
            </a:pPr>
            <a:r>
              <a:rPr lang="en-US" dirty="0"/>
              <a:t>1. Profit and loss items </a:t>
            </a:r>
          </a:p>
          <a:p>
            <a:pPr marL="457200" lvl="1" indent="0">
              <a:buNone/>
            </a:pPr>
            <a:r>
              <a:rPr lang="en-US" dirty="0"/>
              <a:t>2. Other comprehensive income</a:t>
            </a:r>
          </a:p>
          <a:p>
            <a:endParaRPr lang="en-US" dirty="0"/>
          </a:p>
        </p:txBody>
      </p:sp>
    </p:spTree>
    <p:extLst>
      <p:ext uri="{BB962C8B-B14F-4D97-AF65-F5344CB8AC3E}">
        <p14:creationId xmlns:p14="http://schemas.microsoft.com/office/powerpoint/2010/main" val="11014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7FD6-2545-18FB-E67C-87B6390DF48A}"/>
              </a:ext>
            </a:extLst>
          </p:cNvPr>
          <p:cNvSpPr>
            <a:spLocks noGrp="1"/>
          </p:cNvSpPr>
          <p:nvPr>
            <p:ph type="title"/>
          </p:nvPr>
        </p:nvSpPr>
        <p:spPr/>
        <p:txBody>
          <a:bodyPr/>
          <a:lstStyle/>
          <a:p>
            <a:r>
              <a:rPr lang="en-IN" dirty="0"/>
              <a:t>Poll</a:t>
            </a:r>
          </a:p>
        </p:txBody>
      </p:sp>
      <p:sp>
        <p:nvSpPr>
          <p:cNvPr id="3" name="Content Placeholder 2">
            <a:extLst>
              <a:ext uri="{FF2B5EF4-FFF2-40B4-BE49-F238E27FC236}">
                <a16:creationId xmlns:a16="http://schemas.microsoft.com/office/drawing/2014/main" id="{51BFFA73-6221-AA45-7BBB-9F828F0E1946}"/>
              </a:ext>
            </a:extLst>
          </p:cNvPr>
          <p:cNvSpPr>
            <a:spLocks noGrp="1"/>
          </p:cNvSpPr>
          <p:nvPr>
            <p:ph idx="1"/>
          </p:nvPr>
        </p:nvSpPr>
        <p:spPr/>
        <p:txBody>
          <a:bodyPr/>
          <a:lstStyle/>
          <a:p>
            <a:pPr marL="0" indent="0">
              <a:buNone/>
            </a:pPr>
            <a:r>
              <a:rPr lang="en-US" dirty="0"/>
              <a:t>Debit Balance of Profit &amp; Loss Statement will be shown on:</a:t>
            </a:r>
          </a:p>
          <a:p>
            <a:pPr marL="0" indent="0">
              <a:buNone/>
            </a:pPr>
            <a:r>
              <a:rPr lang="en-US" dirty="0"/>
              <a:t>(a) Assets Side of Balance Sheet</a:t>
            </a:r>
          </a:p>
          <a:p>
            <a:pPr marL="0" indent="0">
              <a:buNone/>
            </a:pPr>
            <a:r>
              <a:rPr lang="en-US" dirty="0"/>
              <a:t>(b) Liabilities Side of Balance Sheet</a:t>
            </a:r>
          </a:p>
          <a:p>
            <a:pPr marL="0" indent="0">
              <a:buNone/>
            </a:pPr>
            <a:r>
              <a:rPr lang="en-US" dirty="0"/>
              <a:t>(c) Under the head Reserve &amp; Surplus</a:t>
            </a:r>
          </a:p>
          <a:p>
            <a:pPr marL="0" indent="0">
              <a:buNone/>
            </a:pPr>
            <a:r>
              <a:rPr lang="en-US" dirty="0"/>
              <a:t>(d) Under the head Reserves and Surplus as a negative item</a:t>
            </a:r>
            <a:endParaRPr lang="en-IN" dirty="0"/>
          </a:p>
        </p:txBody>
      </p:sp>
    </p:spTree>
    <p:extLst>
      <p:ext uri="{BB962C8B-B14F-4D97-AF65-F5344CB8AC3E}">
        <p14:creationId xmlns:p14="http://schemas.microsoft.com/office/powerpoint/2010/main" val="263279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CF912C-C505-04DF-051E-3F73B0544405}"/>
              </a:ext>
            </a:extLst>
          </p:cNvPr>
          <p:cNvPicPr>
            <a:picLocks noChangeAspect="1"/>
          </p:cNvPicPr>
          <p:nvPr/>
        </p:nvPicPr>
        <p:blipFill>
          <a:blip r:embed="rId2"/>
          <a:stretch>
            <a:fillRect/>
          </a:stretch>
        </p:blipFill>
        <p:spPr>
          <a:xfrm>
            <a:off x="1833531" y="971550"/>
            <a:ext cx="8524938" cy="5886450"/>
          </a:xfrm>
          <a:prstGeom prst="rect">
            <a:avLst/>
          </a:prstGeom>
        </p:spPr>
      </p:pic>
    </p:spTree>
    <p:extLst>
      <p:ext uri="{BB962C8B-B14F-4D97-AF65-F5344CB8AC3E}">
        <p14:creationId xmlns:p14="http://schemas.microsoft.com/office/powerpoint/2010/main" val="75073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496F8A-2161-5475-577E-41E7DA01D4B0}"/>
              </a:ext>
            </a:extLst>
          </p:cNvPr>
          <p:cNvPicPr>
            <a:picLocks noChangeAspect="1"/>
          </p:cNvPicPr>
          <p:nvPr/>
        </p:nvPicPr>
        <p:blipFill>
          <a:blip r:embed="rId2"/>
          <a:stretch>
            <a:fillRect/>
          </a:stretch>
        </p:blipFill>
        <p:spPr>
          <a:xfrm>
            <a:off x="1500187" y="1047750"/>
            <a:ext cx="9644063" cy="5634037"/>
          </a:xfrm>
          <a:prstGeom prst="rect">
            <a:avLst/>
          </a:prstGeom>
        </p:spPr>
      </p:pic>
    </p:spTree>
    <p:extLst>
      <p:ext uri="{BB962C8B-B14F-4D97-AF65-F5344CB8AC3E}">
        <p14:creationId xmlns:p14="http://schemas.microsoft.com/office/powerpoint/2010/main" val="1412965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1220</Words>
  <Application>Microsoft Office PowerPoint</Application>
  <PresentationFormat>Widescreen</PresentationFormat>
  <Paragraphs>130</Paragraphs>
  <Slides>40</Slides>
  <Notes>4</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Algerian</vt:lpstr>
      <vt:lpstr>Arial</vt:lpstr>
      <vt:lpstr>Calibri</vt:lpstr>
      <vt:lpstr>Calibri Light</vt:lpstr>
      <vt:lpstr>Helvetica Neue</vt:lpstr>
      <vt:lpstr>Times New Roman</vt:lpstr>
      <vt:lpstr>Wingdings</vt:lpstr>
      <vt:lpstr>1_Office Theme</vt:lpstr>
      <vt:lpstr>Corporate Financial statements -2</vt:lpstr>
      <vt:lpstr>Quick Revision</vt:lpstr>
      <vt:lpstr>PowerPoint Presentation</vt:lpstr>
      <vt:lpstr>Learning outcomes</vt:lpstr>
      <vt:lpstr>PowerPoint Presentation</vt:lpstr>
      <vt:lpstr>PowerPoint Presentation</vt:lpstr>
      <vt:lpstr>Poll</vt:lpstr>
      <vt:lpstr>PowerPoint Presentation</vt:lpstr>
      <vt:lpstr>PowerPoint Presentation</vt:lpstr>
      <vt:lpstr>PowerPoint Presentation</vt:lpstr>
      <vt:lpstr>Sec 1- Profit and loss items </vt:lpstr>
      <vt:lpstr>PowerPoint Presentation</vt:lpstr>
      <vt:lpstr>Revenue from Operations </vt:lpstr>
      <vt:lpstr>PowerPoint Presentation</vt:lpstr>
      <vt:lpstr>Other income shall be classified as: </vt:lpstr>
      <vt:lpstr>PowerPoint Presentation</vt:lpstr>
      <vt:lpstr>A Company shall disclose by way of notes additional information regarding aggregate expenditure and income on the following items:— </vt:lpstr>
      <vt:lpstr>Employee Benefits Expense </vt:lpstr>
      <vt:lpstr>Finance Costs</vt:lpstr>
      <vt:lpstr>PowerPoint Presentation</vt:lpstr>
      <vt:lpstr>PowerPoint Presentation</vt:lpstr>
      <vt:lpstr>PowerPoint Presentation</vt:lpstr>
      <vt:lpstr>PowerPoint Presentation</vt:lpstr>
      <vt:lpstr>Tax Expenses</vt:lpstr>
      <vt:lpstr>Tax Expenses</vt:lpstr>
      <vt:lpstr>Tax Expenses</vt:lpstr>
      <vt:lpstr>PowerPoint Presentation</vt:lpstr>
      <vt:lpstr>Section -2 Other comprehensive income</vt:lpstr>
      <vt:lpstr>PowerPoint Presentation</vt:lpstr>
      <vt:lpstr>Few Examples</vt:lpstr>
      <vt:lpstr>PowerPoint Presentation</vt:lpstr>
      <vt:lpstr>Total Comprehensive Income</vt:lpstr>
      <vt:lpstr>PowerPoint Presentation</vt:lpstr>
      <vt:lpstr>Your Turn: Coffee Shop Products</vt:lpstr>
      <vt:lpstr>Your Turn: Coffee Shop Expenses</vt:lpstr>
      <vt:lpstr>  STATEMENT OF CHANGES IN EQUITY  </vt:lpstr>
      <vt:lpstr>PowerPoint Presentation</vt:lpstr>
      <vt:lpstr>PowerPoint Presentation</vt:lpstr>
      <vt:lpstr>   STATEMENT OF CASH FLOWS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Financial statements -2</dc:title>
  <dc:creator>Gigles Gigles</dc:creator>
  <cp:lastModifiedBy>Gigles Gigles</cp:lastModifiedBy>
  <cp:revision>10</cp:revision>
  <dcterms:created xsi:type="dcterms:W3CDTF">2022-08-18T15:29:04Z</dcterms:created>
  <dcterms:modified xsi:type="dcterms:W3CDTF">2022-08-30T06:31:58Z</dcterms:modified>
</cp:coreProperties>
</file>