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94" r:id="rId14"/>
    <p:sldId id="395" r:id="rId15"/>
    <p:sldId id="3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31" autoAdjust="0"/>
  </p:normalViewPr>
  <p:slideViewPr>
    <p:cSldViewPr snapToGrid="0" snapToObjects="1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EE03-8F30-3946-A060-2C0281CA9F6E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4164-2F83-F641-9B4E-D6795098F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24164-2F83-F641-9B4E-D6795098FC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1147AA-677C-4D72-9F57-7F98ADB9E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fld id="{5A535C65-20F5-7243-A9C6-C9490AADF0D6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B2FAE5-E954-418D-BC8F-3556D47F3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CA8F0A-CE8E-4F71-A2FC-A64E028C4F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DA4817-6369-0545-A9FE-2538578BA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008-953F-FD41-A4FD-EB2C832D2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Depreciation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837FC-5B57-B141-9B8C-1B8CD6A3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nd AS 16 Property, Plant And Equipment. Ind AS Workshop (Organised by YMEC  of ICAI) Hotel Kempinski, Vishwas Nagar July 26, PDF Free Download">
            <a:extLst>
              <a:ext uri="{FF2B5EF4-FFF2-40B4-BE49-F238E27FC236}">
                <a16:creationId xmlns:a16="http://schemas.microsoft.com/office/drawing/2014/main" id="{F16F2DA6-F198-8344-9643-2689C1CB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3815255"/>
            <a:ext cx="3390900" cy="301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2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E678-777A-8341-AB60-D02D4303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2997-5298-9C43-9F72-655E103B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ep 1 example">
            <a:extLst>
              <a:ext uri="{FF2B5EF4-FFF2-40B4-BE49-F238E27FC236}">
                <a16:creationId xmlns:a16="http://schemas.microsoft.com/office/drawing/2014/main" id="{C2E20CFE-6B25-3649-92A9-7D233206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18" y="2123440"/>
            <a:ext cx="9684367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086-B04E-AA43-B8EB-DC2046FA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Measurement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C3E68-D3C2-7B4B-B9AB-25D02B096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281" y="1714500"/>
            <a:ext cx="85568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D13-A3F3-8648-9D54-909F5E9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4082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B.) Disclosure under IND AS – 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0025-99FD-7749-9D55-9F2B545F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3041"/>
            <a:ext cx="10972800" cy="4663124"/>
          </a:xfrm>
        </p:spPr>
        <p:txBody>
          <a:bodyPr/>
          <a:lstStyle/>
          <a:p>
            <a:pPr algn="just"/>
            <a:r>
              <a:rPr lang="en-IN" sz="2400" dirty="0"/>
              <a:t>The financial statements should disclose, for each class of property, plant and equipment: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i="1" dirty="0"/>
              <a:t>the </a:t>
            </a:r>
            <a:r>
              <a:rPr lang="en-IN" sz="2400" i="1" dirty="0">
                <a:solidFill>
                  <a:srgbClr val="0070C0"/>
                </a:solidFill>
              </a:rPr>
              <a:t>measurement base </a:t>
            </a:r>
            <a:r>
              <a:rPr lang="en-IN" sz="2400" i="1" dirty="0"/>
              <a:t>used for determining the gross carrying amount of asset</a:t>
            </a:r>
            <a:endParaRPr lang="en-IN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IN" sz="2400" i="1" dirty="0">
                <a:solidFill>
                  <a:srgbClr val="0070C0"/>
                </a:solidFill>
              </a:rPr>
              <a:t>Depreciation methods </a:t>
            </a:r>
            <a:r>
              <a:rPr lang="en-IN" sz="2400" i="1" dirty="0"/>
              <a:t>used;</a:t>
            </a:r>
            <a:endParaRPr lang="en-IN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IN" sz="2400" i="1" dirty="0">
                <a:solidFill>
                  <a:srgbClr val="0070C0"/>
                </a:solidFill>
              </a:rPr>
              <a:t>Carrying amount</a:t>
            </a:r>
            <a:r>
              <a:rPr lang="en-IN" sz="2400" i="1" dirty="0"/>
              <a:t> of each asset</a:t>
            </a:r>
            <a:endParaRPr lang="en-US" sz="2400" i="1" dirty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Additions</a:t>
            </a:r>
            <a:r>
              <a:rPr lang="en-US" sz="2400" i="1" dirty="0"/>
              <a:t> made in the asset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Impairment losses </a:t>
            </a:r>
            <a:r>
              <a:rPr lang="en-US" sz="2400" i="1" dirty="0"/>
              <a:t>on asset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864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Questions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61534" y="1417638"/>
            <a:ext cx="10058400" cy="318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cost         = 9,000 + 1,000 = 10,000</a:t>
            </a:r>
          </a:p>
          <a:p>
            <a:r>
              <a:rPr lang="en-US" dirty="0"/>
              <a:t>Rate of depreciation    = 15%</a:t>
            </a:r>
          </a:p>
          <a:p>
            <a:r>
              <a:rPr lang="en-US" dirty="0"/>
              <a:t>Date of purchase         = 1.1.2018</a:t>
            </a:r>
          </a:p>
          <a:p>
            <a:r>
              <a:rPr lang="en-US" dirty="0"/>
              <a:t>Number of months used = 1.1.2018 to 31.03.2018 = 3 months</a:t>
            </a:r>
          </a:p>
          <a:p>
            <a:r>
              <a:rPr lang="en-US" dirty="0"/>
              <a:t>Amount of depreciation = 15% on 10,000 for 3 months</a:t>
            </a:r>
          </a:p>
          <a:p>
            <a:pPr>
              <a:buNone/>
            </a:pPr>
            <a:r>
              <a:rPr lang="en-US" dirty="0"/>
              <a:t>               = 10,000 ×15% × 3/12 = Rs.  375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1676400"/>
            <a:ext cx="44958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        CONFUSED!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026" name="Picture 2" descr="http://kunaljanu.files.wordpress.com/2009/02/ist2_1457667-confusio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286000"/>
            <a:ext cx="36195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2667000"/>
            <a:ext cx="4572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ANY </a:t>
            </a:r>
            <a:br>
              <a:rPr lang="en-US" altLang="en-US" sz="4000" b="1" dirty="0"/>
            </a:br>
            <a:br>
              <a:rPr lang="en-US" altLang="en-US" sz="4000" b="1" dirty="0"/>
            </a:br>
            <a:br>
              <a:rPr lang="en-US" altLang="en-US" sz="4000" b="1" dirty="0"/>
            </a:br>
            <a:br>
              <a:rPr lang="en-US" altLang="en-US" sz="4000" b="1" dirty="0"/>
            </a:br>
            <a:r>
              <a:rPr lang="en-US" alt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3879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A951-2028-A542-9339-CF893BA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7F7E-6A1D-6446-B193-410DC5B5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20639"/>
          </a:xfrm>
        </p:spPr>
        <p:txBody>
          <a:bodyPr/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Appraise</a:t>
            </a:r>
            <a:r>
              <a:rPr lang="en-US" sz="2000" dirty="0"/>
              <a:t> the treatment of depreciation to be charged on the useful life of PPE.</a:t>
            </a:r>
          </a:p>
          <a:p>
            <a:pPr algn="just"/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7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Meaning of Depreciation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monetary value of an asset decreases over time due to use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wear and tear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obsolescence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This decrease is measured as depreciation.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7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DD82-58D6-614C-95EA-C3844FC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A.) Charging Depreciation on 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EFD9-30F5-A243-AD3F-BF8083B8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Each part of an item of property, plant and equipment with a cost should be </a:t>
            </a:r>
            <a:r>
              <a:rPr lang="en-IN" i="1" dirty="0">
                <a:solidFill>
                  <a:srgbClr val="0070C0"/>
                </a:solidFill>
              </a:rPr>
              <a:t>depreciated separately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depreciation expense for each period should be recognised in the </a:t>
            </a:r>
            <a:r>
              <a:rPr lang="en-IN" i="1" dirty="0">
                <a:solidFill>
                  <a:srgbClr val="0070C0"/>
                </a:solidFill>
              </a:rPr>
              <a:t>statement of profit and loss.</a:t>
            </a:r>
          </a:p>
          <a:p>
            <a:pPr algn="just"/>
            <a:endParaRPr lang="en-IN" i="1" dirty="0">
              <a:solidFill>
                <a:srgbClr val="0070C0"/>
              </a:solidFill>
            </a:endParaRPr>
          </a:p>
          <a:p>
            <a:pPr algn="just"/>
            <a:r>
              <a:rPr lang="en-IN" dirty="0"/>
              <a:t>The depreciable amount of an asset should be </a:t>
            </a:r>
            <a:r>
              <a:rPr lang="en-IN" i="1" dirty="0">
                <a:solidFill>
                  <a:srgbClr val="0070C0"/>
                </a:solidFill>
              </a:rPr>
              <a:t>allocated </a:t>
            </a:r>
            <a:r>
              <a:rPr lang="en-IN" dirty="0"/>
              <a:t>on a systematic basis over its useful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466C-B0E3-A041-A6FD-9C10099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2C2-E5E1-2742-BB91-E7B981C8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D04B0-0D48-2F43-9264-7648E1F4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1280165"/>
            <a:ext cx="12192000" cy="39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D3CE-FA8A-124E-A778-C4EBBD0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Solving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F9C2-3F54-624A-BB7B-AAC7A35D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company buys a new computer at the cost of $5000. It will have a salvage value of $200 at the end of useful life. </a:t>
            </a:r>
          </a:p>
          <a:p>
            <a:pPr algn="just"/>
            <a:r>
              <a:rPr lang="en-US" dirty="0"/>
              <a:t>The useful life of computer is 3 years.</a:t>
            </a:r>
          </a:p>
          <a:p>
            <a:pPr algn="just"/>
            <a:r>
              <a:rPr lang="en-US" dirty="0"/>
              <a:t>Calculate the amount of depreciation on the basis of straight line method.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6D8D-584E-414C-BE08-10E952C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AC2C-3A5D-584B-850F-563818F6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1" dirty="0"/>
              <a:t>Step I: </a:t>
            </a:r>
            <a:r>
              <a:rPr lang="en-IN" sz="2800" dirty="0"/>
              <a:t>$5,000 purchase price - $200 salvage value = $4,800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b="1" dirty="0"/>
              <a:t>Step 2: </a:t>
            </a:r>
            <a:r>
              <a:rPr lang="en-IN" sz="2800" dirty="0"/>
              <a:t>$4,800 ÷ 3 years estimated useful life = $1,600</a:t>
            </a:r>
          </a:p>
          <a:p>
            <a:pPr algn="just"/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	</a:t>
            </a:r>
            <a:r>
              <a:rPr lang="en-IN" sz="2800" i="1" dirty="0">
                <a:solidFill>
                  <a:srgbClr val="0070C0"/>
                </a:solidFill>
              </a:rPr>
              <a:t>$1,600 annual straight line depreciation expense.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14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8BD3-BBEB-E743-963D-700886F4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Poll – </a:t>
            </a:r>
            <a:r>
              <a:rPr lang="en-US" dirty="0">
                <a:solidFill>
                  <a:srgbClr val="FF0000"/>
                </a:solidFill>
              </a:rPr>
              <a:t>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FA64-A3D5-F343-8C08-49DE8E29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6572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A theme park purchased a new, exciting ride and financed it through the manufacturer. The following facts pertain to purchase of ride:</a:t>
            </a:r>
          </a:p>
          <a:p>
            <a:pPr algn="just"/>
            <a:r>
              <a:rPr lang="en-IN" sz="2400" dirty="0"/>
              <a:t>Purchase Price = $50,000</a:t>
            </a:r>
          </a:p>
          <a:p>
            <a:pPr algn="just"/>
            <a:r>
              <a:rPr lang="en-IN" sz="2400" dirty="0"/>
              <a:t>Delivery cost = $10,000</a:t>
            </a:r>
          </a:p>
          <a:p>
            <a:pPr algn="just"/>
            <a:r>
              <a:rPr lang="en-IN" sz="2400" dirty="0"/>
              <a:t>Installation cost = $5000</a:t>
            </a:r>
          </a:p>
          <a:p>
            <a:pPr algn="just"/>
            <a:r>
              <a:rPr lang="en-IN" sz="2400" dirty="0"/>
              <a:t>The straight-line method is to be used. The depreciation on the equipment for the first year assuming an estimated service life of 5 years.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$10,000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$12,000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$13,000</a:t>
            </a:r>
          </a:p>
          <a:p>
            <a:pPr marL="457200" indent="-457200">
              <a:buFont typeface="+mj-lt"/>
              <a:buAutoNum type="alphaLcParenR"/>
            </a:pPr>
            <a:r>
              <a:rPr lang="en-IN" sz="2400" dirty="0"/>
              <a:t>$15,000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6ACE-FE61-6542-AE4E-DB331654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Solving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8926-02A7-5343-AD61-C16ABDE2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Company has purchased a plant and machinery in the month of April 2009 and it was depreciating the said machinery by applying WDV method @ 13.91% p.a.</a:t>
            </a:r>
          </a:p>
          <a:p>
            <a:pPr algn="just"/>
            <a:r>
              <a:rPr lang="en-US" dirty="0"/>
              <a:t>Calculate the amount of depreciation on the basis of WDV method.</a:t>
            </a:r>
          </a:p>
        </p:txBody>
      </p:sp>
    </p:spTree>
    <p:extLst>
      <p:ext uri="{BB962C8B-B14F-4D97-AF65-F5344CB8AC3E}">
        <p14:creationId xmlns:p14="http://schemas.microsoft.com/office/powerpoint/2010/main" val="21286107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pu theme" id="{FAD199E2-26E0-C544-BE40-D75FE24A8464}" vid="{91AAA69E-E13F-924E-AA46-EC3798333D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1133</TotalTime>
  <Words>454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lpu theme</vt:lpstr>
      <vt:lpstr>Depreciation </vt:lpstr>
      <vt:lpstr>Learning Outcomes </vt:lpstr>
      <vt:lpstr>Meaning of Depreciation </vt:lpstr>
      <vt:lpstr>A.) Charging Depreciation on PPE</vt:lpstr>
      <vt:lpstr>PowerPoint Presentation</vt:lpstr>
      <vt:lpstr>Problem Solving – I </vt:lpstr>
      <vt:lpstr>Solution </vt:lpstr>
      <vt:lpstr>Poll – I  </vt:lpstr>
      <vt:lpstr>Problem Solving – II </vt:lpstr>
      <vt:lpstr>Solution </vt:lpstr>
      <vt:lpstr>Measurement Summary</vt:lpstr>
      <vt:lpstr>B.) Disclosure under IND AS – 16 </vt:lpstr>
      <vt:lpstr>Practical Questions</vt:lpstr>
      <vt:lpstr>Ans</vt:lpstr>
      <vt:lpstr>         CONFUSED!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hp</cp:lastModifiedBy>
  <cp:revision>61</cp:revision>
  <dcterms:created xsi:type="dcterms:W3CDTF">2020-08-30T12:53:18Z</dcterms:created>
  <dcterms:modified xsi:type="dcterms:W3CDTF">2022-10-01T07:35:33Z</dcterms:modified>
</cp:coreProperties>
</file>