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397" r:id="rId2"/>
    <p:sldId id="398" r:id="rId3"/>
    <p:sldId id="399" r:id="rId4"/>
    <p:sldId id="400" r:id="rId5"/>
    <p:sldId id="401" r:id="rId6"/>
    <p:sldId id="402" r:id="rId7"/>
    <p:sldId id="403" r:id="rId8"/>
    <p:sldId id="404" r:id="rId9"/>
    <p:sldId id="405" r:id="rId10"/>
    <p:sldId id="406" r:id="rId11"/>
    <p:sldId id="407" r:id="rId12"/>
    <p:sldId id="408" r:id="rId13"/>
    <p:sldId id="410" r:id="rId14"/>
    <p:sldId id="411" r:id="rId15"/>
    <p:sldId id="416" r:id="rId16"/>
    <p:sldId id="418" r:id="rId17"/>
    <p:sldId id="419" r:id="rId18"/>
    <p:sldId id="420" r:id="rId19"/>
    <p:sldId id="421" r:id="rId20"/>
    <p:sldId id="422" r:id="rId21"/>
    <p:sldId id="423" r:id="rId22"/>
    <p:sldId id="424" r:id="rId23"/>
    <p:sldId id="427" r:id="rId24"/>
    <p:sldId id="42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0"/>
    <p:restoredTop sz="92131" autoAdjust="0"/>
  </p:normalViewPr>
  <p:slideViewPr>
    <p:cSldViewPr snapToGrid="0" snapToObjects="1">
      <p:cViewPr varScale="1">
        <p:scale>
          <a:sx n="66" d="100"/>
          <a:sy n="66" d="100"/>
        </p:scale>
        <p:origin x="-87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6EE03-8F30-3946-A060-2C0281CA9F6E}" type="datetimeFigureOut">
              <a:rPr lang="en-US" smtClean="0"/>
              <a:pPr/>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4164-2F83-F641-9B4E-D6795098FCF5}" type="slidenum">
              <a:rPr lang="en-US" smtClean="0"/>
              <a:pPr/>
              <a:t>‹#›</a:t>
            </a:fld>
            <a:endParaRPr lang="en-US"/>
          </a:p>
        </p:txBody>
      </p:sp>
    </p:spTree>
    <p:extLst>
      <p:ext uri="{BB962C8B-B14F-4D97-AF65-F5344CB8AC3E}">
        <p14:creationId xmlns:p14="http://schemas.microsoft.com/office/powerpoint/2010/main" xmlns="" val="72809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glatax.com/accounting/as-26-vs-ind-as-38.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cleartax.in/s/as-26-intangible-asse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1" name="Notes Placeholder 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IN"/>
              <a:t>An entity controls an asset if the entity has the power to obtain the future economic benefits flowing from the underlying resource and to restrict the access of others to those benefits. The capacity of an entity to control the future economic benefits from an intangible asset would normally stem from legal rights that are enforceable in a Court of law. In the absence of legal rights, it is more difficult to demonstrate control. </a:t>
            </a:r>
          </a:p>
        </p:txBody>
      </p:sp>
      <p:sp>
        <p:nvSpPr>
          <p:cNvPr id="22532" name="Slide Number Placeholder 3"/>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B06563D2-5672-491F-828B-E5C9E7E45BB3}" type="slidenum">
              <a:rPr lang="en-US" altLang="en-US"/>
              <a:pPr/>
              <a:t>13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IN"/>
          </a:p>
        </p:txBody>
      </p:sp>
      <p:sp>
        <p:nvSpPr>
          <p:cNvPr id="29700" name="Slide Number Placeholder 3"/>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98DBBEAB-3EAC-47C5-837E-8FEC0B61D123}" type="slidenum">
              <a:rPr lang="en-US" altLang="en-US"/>
              <a:pPr/>
              <a:t>14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5" name="Notes Placeholder 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IN">
                <a:solidFill>
                  <a:srgbClr val="111111"/>
                </a:solidFill>
                <a:latin typeface="SourceSansPro"/>
              </a:rPr>
              <a:t>An intangible asset can be considered indefinite (a brand name, for example) or definite, like a legal agreement or contract.</a:t>
            </a:r>
          </a:p>
          <a:p>
            <a:endParaRPr lang="en-IN"/>
          </a:p>
        </p:txBody>
      </p:sp>
      <p:sp>
        <p:nvSpPr>
          <p:cNvPr id="49156" name="Slide Number Placeholder 3"/>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A00D6D3C-E254-4A61-974A-24276C922F79}" type="slidenum">
              <a:rPr lang="en-US" altLang="en-US"/>
              <a:pPr/>
              <a:t>15</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235A74E4-F065-4A1B-8436-F84DEFFFCBA6}" type="slidenum">
              <a:rPr lang="en-US" altLang="en-US"/>
              <a:pPr/>
              <a:t>16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hlinkClick r:id="rId3"/>
              </a:rPr>
              <a:t>https://aglatax.com/accounting/as-26-vs-ind-as-38.html</a:t>
            </a:r>
            <a:endParaRPr lang="en-US" altLang="en-US"/>
          </a:p>
          <a:p>
            <a:pPr eaLnBrk="1" hangingPunct="1"/>
            <a:r>
              <a:rPr lang="en-US" altLang="en-US">
                <a:hlinkClick r:id="rId4"/>
              </a:rPr>
              <a:t>https://cleartax.in/s/as-26-intangible-assets#comparison</a:t>
            </a:r>
            <a:endParaRPr lang="en-US"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096729D7-5BB8-41EE-912A-3C470D949AB1}" type="slidenum">
              <a:rPr lang="en-US" altLang="en-US"/>
              <a:pPr/>
              <a:t>22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Rectangle 4">
            <a:extLst>
              <a:ext uri="{FF2B5EF4-FFF2-40B4-BE49-F238E27FC236}">
                <a16:creationId xmlns:a16="http://schemas.microsoft.com/office/drawing/2014/main" xmlns=""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10/4/2022</a:t>
            </a:fld>
            <a:endParaRPr lang="en-US"/>
          </a:p>
        </p:txBody>
      </p:sp>
      <p:sp>
        <p:nvSpPr>
          <p:cNvPr id="5" name="Rectangle 5">
            <a:extLst>
              <a:ext uri="{FF2B5EF4-FFF2-40B4-BE49-F238E27FC236}">
                <a16:creationId xmlns:a16="http://schemas.microsoft.com/office/drawing/2014/main" xmlns=""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xmlns=""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xmlns="" val="323228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xmlns=""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10/4/2022</a:t>
            </a:fld>
            <a:endParaRPr lang="en-US"/>
          </a:p>
        </p:txBody>
      </p:sp>
      <p:sp>
        <p:nvSpPr>
          <p:cNvPr id="5" name="Rectangle 5">
            <a:extLst>
              <a:ext uri="{FF2B5EF4-FFF2-40B4-BE49-F238E27FC236}">
                <a16:creationId xmlns:a16="http://schemas.microsoft.com/office/drawing/2014/main" xmlns=""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xmlns=""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xmlns="" val="26871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xmlns=""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10/4/2022</a:t>
            </a:fld>
            <a:endParaRPr lang="en-US"/>
          </a:p>
        </p:txBody>
      </p:sp>
      <p:sp>
        <p:nvSpPr>
          <p:cNvPr id="5" name="Rectangle 5">
            <a:extLst>
              <a:ext uri="{FF2B5EF4-FFF2-40B4-BE49-F238E27FC236}">
                <a16:creationId xmlns:a16="http://schemas.microsoft.com/office/drawing/2014/main" xmlns=""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xmlns=""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xmlns="" val="124705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xmlns=""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10/4/2022</a:t>
            </a:fld>
            <a:endParaRPr lang="en-US"/>
          </a:p>
        </p:txBody>
      </p:sp>
      <p:sp>
        <p:nvSpPr>
          <p:cNvPr id="5" name="Rectangle 5">
            <a:extLst>
              <a:ext uri="{FF2B5EF4-FFF2-40B4-BE49-F238E27FC236}">
                <a16:creationId xmlns:a16="http://schemas.microsoft.com/office/drawing/2014/main" xmlns=""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xmlns=""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xmlns="" val="1628594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a:extLst>
              <a:ext uri="{FF2B5EF4-FFF2-40B4-BE49-F238E27FC236}">
                <a16:creationId xmlns:a16="http://schemas.microsoft.com/office/drawing/2014/main" xmlns=""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10/4/2022</a:t>
            </a:fld>
            <a:endParaRPr lang="en-US"/>
          </a:p>
        </p:txBody>
      </p:sp>
      <p:sp>
        <p:nvSpPr>
          <p:cNvPr id="5" name="Rectangle 5">
            <a:extLst>
              <a:ext uri="{FF2B5EF4-FFF2-40B4-BE49-F238E27FC236}">
                <a16:creationId xmlns:a16="http://schemas.microsoft.com/office/drawing/2014/main" xmlns=""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xmlns=""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xmlns="" val="138159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xmlns=""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10/4/2022</a:t>
            </a:fld>
            <a:endParaRPr lang="en-US"/>
          </a:p>
        </p:txBody>
      </p:sp>
      <p:sp>
        <p:nvSpPr>
          <p:cNvPr id="6" name="Rectangle 5">
            <a:extLst>
              <a:ext uri="{FF2B5EF4-FFF2-40B4-BE49-F238E27FC236}">
                <a16:creationId xmlns:a16="http://schemas.microsoft.com/office/drawing/2014/main" xmlns=""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xmlns=""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xmlns="" val="104984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xmlns=""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10/4/2022</a:t>
            </a:fld>
            <a:endParaRPr lang="en-US"/>
          </a:p>
        </p:txBody>
      </p:sp>
      <p:sp>
        <p:nvSpPr>
          <p:cNvPr id="8" name="Rectangle 5">
            <a:extLst>
              <a:ext uri="{FF2B5EF4-FFF2-40B4-BE49-F238E27FC236}">
                <a16:creationId xmlns:a16="http://schemas.microsoft.com/office/drawing/2014/main" xmlns=""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9" name="Rectangle 6">
            <a:extLst>
              <a:ext uri="{FF2B5EF4-FFF2-40B4-BE49-F238E27FC236}">
                <a16:creationId xmlns:a16="http://schemas.microsoft.com/office/drawing/2014/main" xmlns=""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xmlns="" val="149242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xmlns=""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10/4/2022</a:t>
            </a:fld>
            <a:endParaRPr lang="en-US"/>
          </a:p>
        </p:txBody>
      </p:sp>
      <p:sp>
        <p:nvSpPr>
          <p:cNvPr id="4" name="Rectangle 5">
            <a:extLst>
              <a:ext uri="{FF2B5EF4-FFF2-40B4-BE49-F238E27FC236}">
                <a16:creationId xmlns:a16="http://schemas.microsoft.com/office/drawing/2014/main" xmlns=""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5" name="Rectangle 6">
            <a:extLst>
              <a:ext uri="{FF2B5EF4-FFF2-40B4-BE49-F238E27FC236}">
                <a16:creationId xmlns:a16="http://schemas.microsoft.com/office/drawing/2014/main" xmlns=""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xmlns="" val="404747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10/4/2022</a:t>
            </a:fld>
            <a:endParaRPr lang="en-US"/>
          </a:p>
        </p:txBody>
      </p:sp>
      <p:sp>
        <p:nvSpPr>
          <p:cNvPr id="3" name="Rectangle 5">
            <a:extLst>
              <a:ext uri="{FF2B5EF4-FFF2-40B4-BE49-F238E27FC236}">
                <a16:creationId xmlns:a16="http://schemas.microsoft.com/office/drawing/2014/main" xmlns=""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4" name="Rectangle 6">
            <a:extLst>
              <a:ext uri="{FF2B5EF4-FFF2-40B4-BE49-F238E27FC236}">
                <a16:creationId xmlns:a16="http://schemas.microsoft.com/office/drawing/2014/main" xmlns=""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xmlns="" val="70535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xmlns=""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10/4/2022</a:t>
            </a:fld>
            <a:endParaRPr lang="en-US"/>
          </a:p>
        </p:txBody>
      </p:sp>
      <p:sp>
        <p:nvSpPr>
          <p:cNvPr id="6" name="Rectangle 5">
            <a:extLst>
              <a:ext uri="{FF2B5EF4-FFF2-40B4-BE49-F238E27FC236}">
                <a16:creationId xmlns:a16="http://schemas.microsoft.com/office/drawing/2014/main" xmlns=""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xmlns=""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xmlns="" val="314950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xmlns=""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10/4/2022</a:t>
            </a:fld>
            <a:endParaRPr lang="en-US"/>
          </a:p>
        </p:txBody>
      </p:sp>
      <p:sp>
        <p:nvSpPr>
          <p:cNvPr id="6" name="Rectangle 5">
            <a:extLst>
              <a:ext uri="{FF2B5EF4-FFF2-40B4-BE49-F238E27FC236}">
                <a16:creationId xmlns:a16="http://schemas.microsoft.com/office/drawing/2014/main" xmlns=""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xmlns=""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xmlns="" val="10956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1028" name="Rectangle 4">
            <a:extLst>
              <a:ext uri="{FF2B5EF4-FFF2-40B4-BE49-F238E27FC236}">
                <a16:creationId xmlns:a16="http://schemas.microsoft.com/office/drawing/2014/main" xmlns="" id="{CA1147AA-677C-4D72-9F57-7F98ADB9EECD}"/>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fld id="{5A535C65-20F5-7243-A9C6-C9490AADF0D6}" type="datetimeFigureOut">
              <a:rPr lang="en-US" smtClean="0"/>
              <a:pPr/>
              <a:t>10/4/2022</a:t>
            </a:fld>
            <a:endParaRPr lang="en-US"/>
          </a:p>
        </p:txBody>
      </p:sp>
      <p:sp>
        <p:nvSpPr>
          <p:cNvPr id="1029" name="Rectangle 5">
            <a:extLst>
              <a:ext uri="{FF2B5EF4-FFF2-40B4-BE49-F238E27FC236}">
                <a16:creationId xmlns:a16="http://schemas.microsoft.com/office/drawing/2014/main" xmlns="" id="{30B2FAE5-E954-418D-BC8F-3556D47F367B}"/>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endParaRPr lang="en-US"/>
          </a:p>
        </p:txBody>
      </p:sp>
      <p:sp>
        <p:nvSpPr>
          <p:cNvPr id="1030" name="Rectangle 6">
            <a:extLst>
              <a:ext uri="{FF2B5EF4-FFF2-40B4-BE49-F238E27FC236}">
                <a16:creationId xmlns:a16="http://schemas.microsoft.com/office/drawing/2014/main" xmlns="" id="{9CCA8F0A-CE8E-4F71-A2FC-A64E028C4FC1}"/>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CFDA4817-6369-0545-A9FE-2538578BA195}" type="slidenum">
              <a:rPr lang="en-US" smtClean="0"/>
              <a:pPr/>
              <a:t>‹#›</a:t>
            </a:fld>
            <a:endParaRPr lang="en-US"/>
          </a:p>
        </p:txBody>
      </p:sp>
    </p:spTree>
    <p:extLst>
      <p:ext uri="{BB962C8B-B14F-4D97-AF65-F5344CB8AC3E}">
        <p14:creationId xmlns:p14="http://schemas.microsoft.com/office/powerpoint/2010/main" xmlns="" val="3206200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defRPr>
      </a:lvl2pPr>
      <a:lvl3pPr algn="ctr" rtl="0" eaLnBrk="1" fontAlgn="base" hangingPunct="1">
        <a:spcBef>
          <a:spcPct val="0"/>
        </a:spcBef>
        <a:spcAft>
          <a:spcPct val="0"/>
        </a:spcAft>
        <a:defRPr sz="4400">
          <a:solidFill>
            <a:schemeClr val="tx2"/>
          </a:solidFill>
          <a:latin typeface="Arial" pitchFamily="34" charset="0"/>
        </a:defRPr>
      </a:lvl3pPr>
      <a:lvl4pPr algn="ctr" rtl="0" eaLnBrk="1" fontAlgn="base" hangingPunct="1">
        <a:spcBef>
          <a:spcPct val="0"/>
        </a:spcBef>
        <a:spcAft>
          <a:spcPct val="0"/>
        </a:spcAft>
        <a:defRPr sz="4400">
          <a:solidFill>
            <a:schemeClr val="tx2"/>
          </a:solidFill>
          <a:latin typeface="Arial" pitchFamily="34" charset="0"/>
        </a:defRPr>
      </a:lvl4pPr>
      <a:lvl5pPr algn="ctr" rtl="0" eaLnBrk="1" fontAlgn="base" hangingPunct="1">
        <a:spcBef>
          <a:spcPct val="0"/>
        </a:spcBef>
        <a:spcAft>
          <a:spcPct val="0"/>
        </a:spcAft>
        <a:defRPr sz="44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altLang="en-US" b="1">
                <a:solidFill>
                  <a:srgbClr val="FF0000"/>
                </a:solidFill>
              </a:rPr>
              <a:t>Valuation of Intangible Assets</a:t>
            </a:r>
          </a:p>
        </p:txBody>
      </p:sp>
      <p:sp>
        <p:nvSpPr>
          <p:cNvPr id="3075" name="Subtitle 2"/>
          <p:cNvSpPr>
            <a:spLocks noGrp="1"/>
          </p:cNvSpPr>
          <p:nvPr>
            <p:ph type="subTitle" idx="1"/>
          </p:nvPr>
        </p:nvSpPr>
        <p:spPr/>
        <p:txBody>
          <a:bodyPr/>
          <a:lstStyle/>
          <a:p>
            <a:pPr eaLnBrk="1" hangingPunct="1"/>
            <a:endParaRPr lang="en-US" altLang="en-US"/>
          </a:p>
        </p:txBody>
      </p:sp>
    </p:spTree>
    <p:extLst>
      <p:ext uri="{BB962C8B-B14F-4D97-AF65-F5344CB8AC3E}">
        <p14:creationId xmlns:p14="http://schemas.microsoft.com/office/powerpoint/2010/main" xmlns="" val="992593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solidFill>
                  <a:srgbClr val="FF0000"/>
                </a:solidFill>
                <a:latin typeface="Comic Sans MS" pitchFamily="66" charset="0"/>
              </a:rPr>
              <a:t>Solution</a:t>
            </a:r>
          </a:p>
        </p:txBody>
      </p:sp>
      <p:sp>
        <p:nvSpPr>
          <p:cNvPr id="3" name="Content Placeholder 2"/>
          <p:cNvSpPr>
            <a:spLocks noGrp="1"/>
          </p:cNvSpPr>
          <p:nvPr>
            <p:ph idx="1"/>
          </p:nvPr>
        </p:nvSpPr>
        <p:spPr/>
        <p:txBody>
          <a:bodyPr/>
          <a:lstStyle/>
          <a:p>
            <a:pPr algn="just" eaLnBrk="1" hangingPunct="1">
              <a:defRPr/>
            </a:pPr>
            <a:r>
              <a:rPr lang="en-US" dirty="0"/>
              <a:t>Yes, computer software is intangible assets as:</a:t>
            </a:r>
          </a:p>
          <a:p>
            <a:pPr marL="0" indent="0" algn="just" eaLnBrk="1" hangingPunct="1">
              <a:buFont typeface="Arial" pitchFamily="34" charset="0"/>
              <a:buNone/>
              <a:defRPr/>
            </a:pPr>
            <a:r>
              <a:rPr lang="en-US" dirty="0"/>
              <a:t>Cost of physical substance (CD) is insignificant as compared to intangible (Software)</a:t>
            </a:r>
          </a:p>
        </p:txBody>
      </p:sp>
    </p:spTree>
    <p:extLst>
      <p:ext uri="{BB962C8B-B14F-4D97-AF65-F5344CB8AC3E}">
        <p14:creationId xmlns:p14="http://schemas.microsoft.com/office/powerpoint/2010/main" xmlns="" val="405592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solidFill>
                  <a:srgbClr val="FF0000"/>
                </a:solidFill>
                <a:latin typeface="Comic Sans MS" pitchFamily="66" charset="0"/>
              </a:rPr>
              <a:t>Activity</a:t>
            </a:r>
          </a:p>
        </p:txBody>
      </p:sp>
      <p:sp>
        <p:nvSpPr>
          <p:cNvPr id="17411" name="Content Placeholder 2"/>
          <p:cNvSpPr>
            <a:spLocks noGrp="1"/>
          </p:cNvSpPr>
          <p:nvPr>
            <p:ph idx="1"/>
          </p:nvPr>
        </p:nvSpPr>
        <p:spPr>
          <a:xfrm>
            <a:off x="838200" y="1924050"/>
            <a:ext cx="10515600" cy="4351338"/>
          </a:xfrm>
        </p:spPr>
        <p:txBody>
          <a:bodyPr/>
          <a:lstStyle/>
          <a:p>
            <a:pPr marL="0" indent="0">
              <a:buFont typeface="Arial" pitchFamily="34" charset="0"/>
              <a:buNone/>
            </a:pPr>
            <a:r>
              <a:rPr lang="en-US" altLang="en-US"/>
              <a:t>Classify each of the following assets as either tangible or intangible</a:t>
            </a:r>
          </a:p>
          <a:p>
            <a:pPr marL="0" indent="0">
              <a:buFont typeface="Arial" pitchFamily="34" charset="0"/>
              <a:buNone/>
            </a:pPr>
            <a:r>
              <a:rPr lang="en-US" altLang="en-US"/>
              <a:t>A) The operating system of a personal computer</a:t>
            </a:r>
          </a:p>
          <a:p>
            <a:pPr marL="0" indent="0">
              <a:buFont typeface="Arial" pitchFamily="34" charset="0"/>
              <a:buNone/>
            </a:pPr>
            <a:r>
              <a:rPr lang="en-US" altLang="en-US"/>
              <a:t>B) An off-the-shell integrated publishing software package</a:t>
            </a:r>
          </a:p>
          <a:p>
            <a:pPr marL="0" indent="0">
              <a:buFont typeface="Arial" pitchFamily="34" charset="0"/>
              <a:buNone/>
            </a:pPr>
            <a:r>
              <a:rPr lang="en-US" altLang="en-US"/>
              <a:t>C) Specialized software embedded in computer controlled machine tools.</a:t>
            </a:r>
          </a:p>
          <a:p>
            <a:pPr marL="0" indent="0">
              <a:buFont typeface="Arial" pitchFamily="34" charset="0"/>
              <a:buNone/>
            </a:pPr>
            <a:r>
              <a:rPr lang="en-US" altLang="en-US"/>
              <a:t>D) A “firewall” controlling access to restricted section of an internet website.</a:t>
            </a:r>
          </a:p>
        </p:txBody>
      </p:sp>
    </p:spTree>
    <p:extLst>
      <p:ext uri="{BB962C8B-B14F-4D97-AF65-F5344CB8AC3E}">
        <p14:creationId xmlns:p14="http://schemas.microsoft.com/office/powerpoint/2010/main" xmlns="" val="2287031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solidFill>
                  <a:srgbClr val="FF0000"/>
                </a:solidFill>
                <a:latin typeface="Comic Sans MS" pitchFamily="66" charset="0"/>
              </a:rPr>
              <a:t>Solution</a:t>
            </a:r>
          </a:p>
        </p:txBody>
      </p:sp>
      <p:sp>
        <p:nvSpPr>
          <p:cNvPr id="18435" name="Content Placeholder 2"/>
          <p:cNvSpPr>
            <a:spLocks noGrp="1"/>
          </p:cNvSpPr>
          <p:nvPr>
            <p:ph idx="1"/>
          </p:nvPr>
        </p:nvSpPr>
        <p:spPr>
          <a:xfrm>
            <a:off x="609600" y="1159497"/>
            <a:ext cx="10972800" cy="4966667"/>
          </a:xfrm>
        </p:spPr>
        <p:txBody>
          <a:bodyPr/>
          <a:lstStyle/>
          <a:p>
            <a:pPr marL="514350" indent="-514350" algn="just">
              <a:buFont typeface="Arial" pitchFamily="34" charset="0"/>
              <a:buAutoNum type="alphaUcParenR"/>
            </a:pPr>
            <a:r>
              <a:rPr lang="en-US" altLang="en-US" b="1" dirty="0"/>
              <a:t>Tangible: </a:t>
            </a:r>
            <a:r>
              <a:rPr lang="en-US" altLang="en-US" dirty="0"/>
              <a:t>The operating system (</a:t>
            </a:r>
            <a:r>
              <a:rPr lang="en-US" altLang="en-US" dirty="0" err="1"/>
              <a:t>eg</a:t>
            </a:r>
            <a:r>
              <a:rPr lang="en-US" altLang="en-US" dirty="0"/>
              <a:t>. DOS or Windows) of a personal computer is integral part of the related hardware and should be accounted for under AS-10 Fixed assets.</a:t>
            </a:r>
          </a:p>
          <a:p>
            <a:pPr marL="514350" indent="-514350" algn="just">
              <a:buFont typeface="Arial" pitchFamily="34" charset="0"/>
              <a:buAutoNum type="alphaUcParenR"/>
            </a:pPr>
            <a:r>
              <a:rPr lang="en-US" altLang="en-US" dirty="0"/>
              <a:t> </a:t>
            </a:r>
            <a:r>
              <a:rPr lang="en-US" altLang="en-US" b="1" dirty="0"/>
              <a:t>Intangible</a:t>
            </a:r>
            <a:r>
              <a:rPr lang="en-US" altLang="en-US" dirty="0"/>
              <a:t>: Such component software (</a:t>
            </a:r>
            <a:r>
              <a:rPr lang="en-US" altLang="en-US" dirty="0" err="1"/>
              <a:t>eg</a:t>
            </a:r>
            <a:r>
              <a:rPr lang="en-US" altLang="en-US" dirty="0"/>
              <a:t>. QuarkXPress) is not an integral part of the hardware on which it is used.</a:t>
            </a:r>
          </a:p>
          <a:p>
            <a:pPr marL="514350" indent="-514350" algn="just">
              <a:buFont typeface="Arial" pitchFamily="34" charset="0"/>
              <a:buAutoNum type="alphaUcParenR"/>
            </a:pPr>
            <a:r>
              <a:rPr lang="en-US" altLang="en-US" b="1" dirty="0"/>
              <a:t>Tangible: </a:t>
            </a:r>
            <a:r>
              <a:rPr lang="en-US" altLang="en-US" dirty="0"/>
              <a:t>Specialized software integrated into production line “robots” is similar to (A)</a:t>
            </a:r>
          </a:p>
          <a:p>
            <a:pPr marL="514350" indent="-514350" algn="just">
              <a:buFont typeface="Arial" pitchFamily="34" charset="0"/>
              <a:buAutoNum type="alphaUcParenR"/>
            </a:pPr>
            <a:r>
              <a:rPr lang="en-US" altLang="en-US" b="1" dirty="0"/>
              <a:t>Intangible: </a:t>
            </a:r>
            <a:r>
              <a:rPr lang="en-US" altLang="en-US" dirty="0"/>
              <a:t>Companies developing “firewall: software to protect their own website may also sell the technology to other companies.</a:t>
            </a:r>
          </a:p>
        </p:txBody>
      </p:sp>
    </p:spTree>
    <p:extLst>
      <p:ext uri="{BB962C8B-B14F-4D97-AF65-F5344CB8AC3E}">
        <p14:creationId xmlns:p14="http://schemas.microsoft.com/office/powerpoint/2010/main" xmlns="" val="30286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b="1">
                <a:solidFill>
                  <a:srgbClr val="FF0000"/>
                </a:solidFill>
              </a:rPr>
              <a:t>Summary for recognition</a:t>
            </a:r>
            <a:r>
              <a:rPr lang="en-US"/>
              <a:t> </a:t>
            </a:r>
            <a:endParaRPr lang="en-IN"/>
          </a:p>
        </p:txBody>
      </p:sp>
      <p:sp>
        <p:nvSpPr>
          <p:cNvPr id="21507" name="Content Placeholder 2"/>
          <p:cNvSpPr>
            <a:spLocks noGrp="1"/>
          </p:cNvSpPr>
          <p:nvPr>
            <p:ph idx="1"/>
          </p:nvPr>
        </p:nvSpPr>
        <p:spPr/>
        <p:txBody>
          <a:bodyPr/>
          <a:lstStyle/>
          <a:p>
            <a:r>
              <a:rPr lang="en-IN"/>
              <a:t>For an item to be recognised as an intangible asset it must meet the definition of an intangible asset i.e.,</a:t>
            </a:r>
          </a:p>
          <a:p>
            <a:endParaRPr lang="en-IN"/>
          </a:p>
          <a:p>
            <a:r>
              <a:rPr lang="en-IN"/>
              <a:t> identifiability, </a:t>
            </a:r>
          </a:p>
          <a:p>
            <a:r>
              <a:rPr lang="en-IN"/>
              <a:t>control over a resource and </a:t>
            </a:r>
          </a:p>
          <a:p>
            <a:r>
              <a:rPr lang="en-IN"/>
              <a:t>existence of future economic benefits </a:t>
            </a:r>
          </a:p>
        </p:txBody>
      </p:sp>
    </p:spTree>
    <p:extLst>
      <p:ext uri="{BB962C8B-B14F-4D97-AF65-F5344CB8AC3E}">
        <p14:creationId xmlns:p14="http://schemas.microsoft.com/office/powerpoint/2010/main" xmlns="" val="8484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ctr" eaLnBrk="1" hangingPunct="1"/>
            <a:r>
              <a:rPr lang="en-IN" altLang="en-US">
                <a:solidFill>
                  <a:srgbClr val="FF0000"/>
                </a:solidFill>
                <a:latin typeface="Arial" pitchFamily="34" charset="0"/>
              </a:rPr>
              <a:t>Common Examples of Intangible assets</a:t>
            </a:r>
            <a:endParaRPr lang="en-US" altLang="en-US">
              <a:solidFill>
                <a:srgbClr val="FF0000"/>
              </a:solidFill>
              <a:latin typeface="Comic Sans MS" pitchFamily="66" charset="0"/>
            </a:endParaRPr>
          </a:p>
        </p:txBody>
      </p:sp>
      <p:sp>
        <p:nvSpPr>
          <p:cNvPr id="28675" name="Content Placeholder 2"/>
          <p:cNvSpPr>
            <a:spLocks noGrp="1"/>
          </p:cNvSpPr>
          <p:nvPr>
            <p:ph idx="1"/>
          </p:nvPr>
        </p:nvSpPr>
        <p:spPr/>
        <p:txBody>
          <a:bodyPr>
            <a:normAutofit/>
          </a:bodyPr>
          <a:lstStyle/>
          <a:p>
            <a:pPr marL="514350" indent="-514350" eaLnBrk="1" hangingPunct="1">
              <a:buFont typeface="Arial" pitchFamily="34" charset="0"/>
              <a:buAutoNum type="alphaUcParenR"/>
            </a:pPr>
            <a:r>
              <a:rPr lang="en-US" altLang="en-US" sz="2400"/>
              <a:t>Goodwill</a:t>
            </a:r>
          </a:p>
          <a:p>
            <a:pPr marL="514350" indent="-514350" eaLnBrk="1" hangingPunct="1">
              <a:buFont typeface="Arial" pitchFamily="34" charset="0"/>
              <a:buAutoNum type="alphaUcParenR"/>
            </a:pPr>
            <a:r>
              <a:rPr lang="en-US" altLang="en-US" sz="2400"/>
              <a:t>Advertising expenses</a:t>
            </a:r>
          </a:p>
          <a:p>
            <a:pPr marL="514350" indent="-514350" eaLnBrk="1" hangingPunct="1">
              <a:buFont typeface="Arial" pitchFamily="34" charset="0"/>
              <a:buAutoNum type="alphaUcParenR"/>
            </a:pPr>
            <a:r>
              <a:rPr lang="en-US" altLang="en-US" sz="2400"/>
              <a:t>Training</a:t>
            </a:r>
          </a:p>
          <a:p>
            <a:pPr marL="514350" indent="-514350" eaLnBrk="1" hangingPunct="1">
              <a:buFont typeface="Arial" pitchFamily="34" charset="0"/>
              <a:buAutoNum type="alphaUcParenR"/>
            </a:pPr>
            <a:r>
              <a:rPr lang="en-US" altLang="en-US" sz="2400"/>
              <a:t>Startup Cost</a:t>
            </a:r>
          </a:p>
          <a:p>
            <a:pPr marL="514350" indent="-514350" eaLnBrk="1" hangingPunct="1">
              <a:buFont typeface="Arial" pitchFamily="34" charset="0"/>
              <a:buAutoNum type="alphaUcParenR"/>
            </a:pPr>
            <a:r>
              <a:rPr lang="en-US" altLang="en-US" sz="2400"/>
              <a:t>R&amp;D activities</a:t>
            </a:r>
          </a:p>
          <a:p>
            <a:pPr marL="514350" indent="-514350" eaLnBrk="1" hangingPunct="1">
              <a:buFont typeface="Arial" pitchFamily="34" charset="0"/>
              <a:buAutoNum type="alphaUcParenR"/>
            </a:pPr>
            <a:r>
              <a:rPr lang="en-US" altLang="en-US" sz="2400"/>
              <a:t>Rights under License agreements such as Motion picture films, manuscripts etc.</a:t>
            </a:r>
          </a:p>
          <a:p>
            <a:pPr marL="514350" indent="-514350" eaLnBrk="1" hangingPunct="1">
              <a:buFont typeface="Arial" pitchFamily="34" charset="0"/>
              <a:buAutoNum type="alphaUcParenR"/>
            </a:pPr>
            <a:r>
              <a:rPr lang="en-US" altLang="en-US" sz="2400"/>
              <a:t>Patents and Copyrights, Trademarks, Brand</a:t>
            </a:r>
          </a:p>
          <a:p>
            <a:pPr marL="514350" indent="-514350" eaLnBrk="1" hangingPunct="1">
              <a:buFont typeface="Arial" pitchFamily="34" charset="0"/>
              <a:buAutoNum type="alphaUcParenR"/>
            </a:pPr>
            <a:r>
              <a:rPr lang="en-US" altLang="en-US" sz="2400"/>
              <a:t>Computer Software</a:t>
            </a:r>
          </a:p>
          <a:p>
            <a:pPr marL="514350" indent="-514350" eaLnBrk="1" hangingPunct="1">
              <a:buFont typeface="Arial" pitchFamily="34" charset="0"/>
              <a:buAutoNum type="alphaUcParenR"/>
            </a:pPr>
            <a:r>
              <a:rPr lang="en-US" altLang="en-US" sz="2400"/>
              <a:t>Any other meeting the definition of Intangible assets as per Ind AS 38</a:t>
            </a:r>
          </a:p>
          <a:p>
            <a:pPr marL="514350" indent="-514350" eaLnBrk="1" hangingPunct="1">
              <a:buFont typeface="Arial" pitchFamily="34" charset="0"/>
              <a:buAutoNum type="alphaUcParenR"/>
            </a:pPr>
            <a:endParaRPr lang="en-US" altLang="en-US" sz="2400"/>
          </a:p>
        </p:txBody>
      </p:sp>
    </p:spTree>
    <p:extLst>
      <p:ext uri="{BB962C8B-B14F-4D97-AF65-F5344CB8AC3E}">
        <p14:creationId xmlns:p14="http://schemas.microsoft.com/office/powerpoint/2010/main" xmlns="" val="1825734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endParaRPr lang="en-IN"/>
          </a:p>
        </p:txBody>
      </p:sp>
      <p:sp>
        <p:nvSpPr>
          <p:cNvPr id="48131" name="Content Placeholder 2"/>
          <p:cNvSpPr>
            <a:spLocks noGrp="1"/>
          </p:cNvSpPr>
          <p:nvPr>
            <p:ph idx="1"/>
          </p:nvPr>
        </p:nvSpPr>
        <p:spPr/>
        <p:txBody>
          <a:bodyPr/>
          <a:lstStyle/>
          <a:p>
            <a:endParaRPr lang="en-IN"/>
          </a:p>
        </p:txBody>
      </p:sp>
      <p:pic>
        <p:nvPicPr>
          <p:cNvPr id="48132"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3588" y="1289050"/>
            <a:ext cx="10664825" cy="556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9226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algn="ctr" eaLnBrk="1" hangingPunct="1"/>
            <a:r>
              <a:rPr lang="en-US" altLang="en-US">
                <a:solidFill>
                  <a:srgbClr val="FF0000"/>
                </a:solidFill>
                <a:latin typeface="Comic Sans MS" pitchFamily="66" charset="0"/>
              </a:rPr>
              <a:t>Disclosure Requirements</a:t>
            </a:r>
          </a:p>
        </p:txBody>
      </p:sp>
      <p:sp>
        <p:nvSpPr>
          <p:cNvPr id="3" name="Content Placeholder 2"/>
          <p:cNvSpPr>
            <a:spLocks noGrp="1"/>
          </p:cNvSpPr>
          <p:nvPr>
            <p:ph idx="1"/>
          </p:nvPr>
        </p:nvSpPr>
        <p:spPr/>
        <p:txBody>
          <a:bodyPr>
            <a:normAutofit fontScale="92500" lnSpcReduction="20000"/>
          </a:bodyPr>
          <a:lstStyle/>
          <a:p>
            <a:pPr marL="0" indent="0" algn="just" eaLnBrk="1" hangingPunct="1">
              <a:buFont typeface="Arial" pitchFamily="34" charset="0"/>
              <a:buNone/>
              <a:defRPr/>
            </a:pPr>
            <a:r>
              <a:rPr lang="en-US" dirty="0"/>
              <a:t>The financial statements should disclose the following for each class of intangible assets, distinguishing between internally generated intangible assets and other intangible assets: </a:t>
            </a:r>
          </a:p>
          <a:p>
            <a:pPr>
              <a:defRPr/>
            </a:pPr>
            <a:r>
              <a:rPr lang="en-US" dirty="0"/>
              <a:t>Whether useful lives are definite or indefinite</a:t>
            </a:r>
          </a:p>
          <a:p>
            <a:pPr>
              <a:defRPr/>
            </a:pPr>
            <a:r>
              <a:rPr lang="en-US" dirty="0"/>
              <a:t>Useful lives or amortization rate and method used</a:t>
            </a:r>
          </a:p>
          <a:p>
            <a:pPr>
              <a:defRPr/>
            </a:pPr>
            <a:r>
              <a:rPr lang="en-US" dirty="0"/>
              <a:t>Gross carrying amount and accumulated amortization at the beginning and at the end of the period</a:t>
            </a:r>
          </a:p>
          <a:p>
            <a:pPr>
              <a:defRPr/>
            </a:pPr>
            <a:r>
              <a:rPr lang="en-US" dirty="0"/>
              <a:t>Reconciliation of carrying amount at the beginning and at the end of the period</a:t>
            </a:r>
          </a:p>
          <a:p>
            <a:pPr>
              <a:defRPr/>
            </a:pPr>
            <a:r>
              <a:rPr lang="en-US" dirty="0"/>
              <a:t>Amount of R &amp; D expensed out</a:t>
            </a:r>
            <a:r>
              <a:rPr lang="en-US" b="1" dirty="0"/>
              <a:t> </a:t>
            </a:r>
            <a:endParaRPr lang="en-US" dirty="0"/>
          </a:p>
        </p:txBody>
      </p:sp>
    </p:spTree>
    <p:extLst>
      <p:ext uri="{BB962C8B-B14F-4D97-AF65-F5344CB8AC3E}">
        <p14:creationId xmlns:p14="http://schemas.microsoft.com/office/powerpoint/2010/main" xmlns="" val="2508173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ctr"/>
            <a:r>
              <a:rPr lang="en-US" altLang="en-US" sz="3200">
                <a:solidFill>
                  <a:srgbClr val="FF0000"/>
                </a:solidFill>
                <a:latin typeface="Comic Sans MS" pitchFamily="66" charset="0"/>
              </a:rPr>
              <a:t>Annexure from HUL Annual Report 2019-2020</a:t>
            </a:r>
          </a:p>
        </p:txBody>
      </p:sp>
      <p:pic>
        <p:nvPicPr>
          <p:cNvPr id="53251" name="Picture 6"/>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3552825" y="1211263"/>
            <a:ext cx="7686675" cy="544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252" name="TextBox 1"/>
          <p:cNvSpPr txBox="1">
            <a:spLocks noChangeArrowheads="1"/>
          </p:cNvSpPr>
          <p:nvPr/>
        </p:nvSpPr>
        <p:spPr bwMode="auto">
          <a:xfrm>
            <a:off x="452438" y="1690688"/>
            <a:ext cx="2709862" cy="1754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defRPr>
                <a:solidFill>
                  <a:schemeClr val="tx1"/>
                </a:solidFill>
                <a:latin typeface="Calibri" pitchFamily="34" charset="0"/>
              </a:defRPr>
            </a:lvl6pPr>
            <a:lvl7pPr eaLnBrk="0" fontAlgn="base" hangingPunct="0">
              <a:spcAft>
                <a:spcPct val="0"/>
              </a:spcAft>
              <a:defRPr>
                <a:solidFill>
                  <a:schemeClr val="tx1"/>
                </a:solidFill>
                <a:latin typeface="Calibri" pitchFamily="34" charset="0"/>
              </a:defRPr>
            </a:lvl7pPr>
            <a:lvl8pPr eaLnBrk="0" fontAlgn="base" hangingPunct="0">
              <a:spcAft>
                <a:spcPct val="0"/>
              </a:spcAft>
              <a:defRPr>
                <a:solidFill>
                  <a:schemeClr val="tx1"/>
                </a:solidFill>
                <a:latin typeface="Calibri" pitchFamily="34" charset="0"/>
              </a:defRPr>
            </a:lvl8pPr>
            <a:lvl9pPr eaLnBrk="0" fontAlgn="base" hangingPunct="0">
              <a:spcAft>
                <a:spcPct val="0"/>
              </a:spcAft>
              <a:defRPr>
                <a:solidFill>
                  <a:schemeClr val="tx1"/>
                </a:solidFill>
                <a:latin typeface="Calibri" pitchFamily="34" charset="0"/>
              </a:defRPr>
            </a:lvl9pPr>
          </a:lstStyle>
          <a:p>
            <a:r>
              <a:rPr lang="en-US" altLang="en-US" sz="3600" b="1"/>
              <a:t>Disclosures of Intangible Assets: HUL</a:t>
            </a:r>
          </a:p>
        </p:txBody>
      </p:sp>
    </p:spTree>
    <p:extLst>
      <p:ext uri="{BB962C8B-B14F-4D97-AF65-F5344CB8AC3E}">
        <p14:creationId xmlns:p14="http://schemas.microsoft.com/office/powerpoint/2010/main" xmlns="" val="397200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a:solidFill>
                  <a:srgbClr val="00B050"/>
                </a:solidFill>
                <a:latin typeface="Comic Sans MS" pitchFamily="66" charset="0"/>
              </a:rPr>
              <a:t>Cont</a:t>
            </a:r>
            <a:r>
              <a:rPr lang="en-US" altLang="en-US"/>
              <a:t>..</a:t>
            </a:r>
          </a:p>
        </p:txBody>
      </p:sp>
      <p:pic>
        <p:nvPicPr>
          <p:cNvPr id="54275" name="Picture 2"/>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4392613" y="992188"/>
            <a:ext cx="7553325" cy="5038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3525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838200" y="0"/>
            <a:ext cx="10515600" cy="1325563"/>
          </a:xfrm>
        </p:spPr>
        <p:txBody>
          <a:bodyPr/>
          <a:lstStyle/>
          <a:p>
            <a:pPr algn="ctr"/>
            <a:r>
              <a:rPr lang="en-US" altLang="en-US">
                <a:solidFill>
                  <a:srgbClr val="FF0000"/>
                </a:solidFill>
                <a:latin typeface="Comic Sans MS" pitchFamily="66" charset="0"/>
              </a:rPr>
              <a:t/>
            </a:r>
            <a:br>
              <a:rPr lang="en-US" altLang="en-US">
                <a:solidFill>
                  <a:srgbClr val="FF0000"/>
                </a:solidFill>
                <a:latin typeface="Comic Sans MS" pitchFamily="66" charset="0"/>
              </a:rPr>
            </a:br>
            <a:r>
              <a:rPr lang="en-US" altLang="en-US">
                <a:solidFill>
                  <a:srgbClr val="FF0000"/>
                </a:solidFill>
                <a:latin typeface="Comic Sans MS" pitchFamily="66" charset="0"/>
              </a:rPr>
              <a:t>Comparison of AS 26 and Ind AS 38</a:t>
            </a:r>
          </a:p>
        </p:txBody>
      </p:sp>
      <p:pic>
        <p:nvPicPr>
          <p:cNvPr id="55299" name="Picture 5"/>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0700" y="1480008"/>
            <a:ext cx="8610600" cy="4989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63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Learning Outcome</a:t>
            </a:r>
          </a:p>
        </p:txBody>
      </p:sp>
      <p:sp>
        <p:nvSpPr>
          <p:cNvPr id="8195" name="Content Placeholder 2"/>
          <p:cNvSpPr>
            <a:spLocks noGrp="1"/>
          </p:cNvSpPr>
          <p:nvPr>
            <p:ph idx="1"/>
          </p:nvPr>
        </p:nvSpPr>
        <p:spPr/>
        <p:txBody>
          <a:bodyPr/>
          <a:lstStyle/>
          <a:p>
            <a:r>
              <a:rPr lang="en-US" altLang="en-US" b="1" i="1" dirty="0">
                <a:solidFill>
                  <a:srgbClr val="FF0000"/>
                </a:solidFill>
              </a:rPr>
              <a:t>Identify</a:t>
            </a:r>
            <a:r>
              <a:rPr lang="en-US" altLang="en-US" i="1" dirty="0">
                <a:solidFill>
                  <a:srgbClr val="FF0000"/>
                </a:solidFill>
              </a:rPr>
              <a:t> </a:t>
            </a:r>
            <a:r>
              <a:rPr lang="en-US" altLang="en-US" dirty="0"/>
              <a:t>the Intangible Assets covered under the scope of </a:t>
            </a:r>
            <a:r>
              <a:rPr lang="en-US" altLang="en-US" dirty="0" err="1"/>
              <a:t>Ind</a:t>
            </a:r>
            <a:r>
              <a:rPr lang="en-US" altLang="en-US" dirty="0"/>
              <a:t> AS 38</a:t>
            </a:r>
          </a:p>
          <a:p>
            <a:r>
              <a:rPr lang="en-US" altLang="en-US" b="1" i="1" dirty="0">
                <a:solidFill>
                  <a:srgbClr val="FF0000"/>
                </a:solidFill>
              </a:rPr>
              <a:t>Illustrate</a:t>
            </a:r>
            <a:r>
              <a:rPr lang="en-US" altLang="en-US" dirty="0"/>
              <a:t> the recognition procedure of Intangible Assets as per </a:t>
            </a:r>
            <a:r>
              <a:rPr lang="en-US" altLang="en-US" dirty="0" err="1"/>
              <a:t>Ind</a:t>
            </a:r>
            <a:r>
              <a:rPr lang="en-US" altLang="en-US" dirty="0"/>
              <a:t> AS 38.</a:t>
            </a:r>
          </a:p>
          <a:p>
            <a:r>
              <a:rPr lang="en-US" altLang="en-US" b="1" i="1" dirty="0">
                <a:solidFill>
                  <a:srgbClr val="FF0000"/>
                </a:solidFill>
              </a:rPr>
              <a:t>Appraise</a:t>
            </a:r>
            <a:r>
              <a:rPr lang="en-US" altLang="en-US" dirty="0"/>
              <a:t> disclosure requirements and transitional provisions related to measurement of Intangible Assets under </a:t>
            </a:r>
            <a:r>
              <a:rPr lang="en-US" altLang="en-US" dirty="0" err="1"/>
              <a:t>Ind</a:t>
            </a:r>
            <a:r>
              <a:rPr lang="en-US" altLang="en-US" dirty="0"/>
              <a:t> AS 38.</a:t>
            </a:r>
          </a:p>
          <a:p>
            <a:r>
              <a:rPr lang="en-US" altLang="en-US" b="1" i="1" dirty="0">
                <a:solidFill>
                  <a:srgbClr val="FF0000"/>
                </a:solidFill>
              </a:rPr>
              <a:t>Compare</a:t>
            </a:r>
            <a:r>
              <a:rPr lang="en-US" altLang="en-US" dirty="0"/>
              <a:t> the provisions of AS 26 and </a:t>
            </a:r>
            <a:r>
              <a:rPr lang="en-US" altLang="en-US" dirty="0" err="1"/>
              <a:t>Ind</a:t>
            </a:r>
            <a:r>
              <a:rPr lang="en-US" altLang="en-US" dirty="0"/>
              <a:t> AS 38.</a:t>
            </a:r>
          </a:p>
          <a:p>
            <a:endParaRPr lang="en-US" altLang="en-US" dirty="0"/>
          </a:p>
        </p:txBody>
      </p:sp>
    </p:spTree>
    <p:extLst>
      <p:ext uri="{BB962C8B-B14F-4D97-AF65-F5344CB8AC3E}">
        <p14:creationId xmlns:p14="http://schemas.microsoft.com/office/powerpoint/2010/main" xmlns="" val="135415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800225" y="762000"/>
            <a:ext cx="859155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00828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625600" y="352425"/>
            <a:ext cx="8610600" cy="628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37572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771650" y="733425"/>
            <a:ext cx="8648700" cy="539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47287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838200" y="365126"/>
            <a:ext cx="10515600" cy="1058321"/>
          </a:xfrm>
        </p:spPr>
        <p:txBody>
          <a:bodyPr>
            <a:normAutofit fontScale="90000"/>
          </a:bodyPr>
          <a:lstStyle/>
          <a:p>
            <a:pPr algn="ctr"/>
            <a:r>
              <a:rPr lang="en-US" altLang="en-US" b="1" dirty="0">
                <a:solidFill>
                  <a:srgbClr val="FF0000"/>
                </a:solidFill>
                <a:latin typeface="Comic Sans MS" pitchFamily="66" charset="0"/>
              </a:rPr>
              <a:t/>
            </a:r>
            <a:br>
              <a:rPr lang="en-US" altLang="en-US" b="1" dirty="0">
                <a:solidFill>
                  <a:srgbClr val="FF0000"/>
                </a:solidFill>
                <a:latin typeface="Comic Sans MS" pitchFamily="66" charset="0"/>
              </a:rPr>
            </a:br>
            <a:r>
              <a:rPr lang="en-US" altLang="en-US" b="1" dirty="0">
                <a:solidFill>
                  <a:srgbClr val="FF0000"/>
                </a:solidFill>
                <a:latin typeface="Comic Sans MS" pitchFamily="66" charset="0"/>
              </a:rPr>
              <a:t>What assets are Not covered by IND-AS 38?</a:t>
            </a:r>
            <a:endParaRPr lang="en-US" altLang="en-US" dirty="0">
              <a:solidFill>
                <a:srgbClr val="FF0000"/>
              </a:solidFill>
              <a:latin typeface="Comic Sans MS" pitchFamily="66" charset="0"/>
            </a:endParaRPr>
          </a:p>
        </p:txBody>
      </p:sp>
      <p:sp>
        <p:nvSpPr>
          <p:cNvPr id="64515" name="Content Placeholder 2"/>
          <p:cNvSpPr>
            <a:spLocks noGrp="1"/>
          </p:cNvSpPr>
          <p:nvPr>
            <p:ph idx="1"/>
          </p:nvPr>
        </p:nvSpPr>
        <p:spPr/>
        <p:txBody>
          <a:bodyPr>
            <a:normAutofit/>
          </a:bodyPr>
          <a:lstStyle/>
          <a:p>
            <a:r>
              <a:rPr lang="en-US" altLang="en-US" sz="2000"/>
              <a:t>Intangible assets held for sale in ordinary course of business(IND AS 2)</a:t>
            </a:r>
          </a:p>
          <a:p>
            <a:r>
              <a:rPr lang="en-US" altLang="en-US" sz="2000"/>
              <a:t>Deferred tax assets – covered by IND-AS 12,</a:t>
            </a:r>
          </a:p>
          <a:p>
            <a:r>
              <a:rPr lang="en-US" altLang="en-US" sz="2000"/>
              <a:t>Goodwill arising in a  business acquisition– covered by IND-AS 103</a:t>
            </a:r>
          </a:p>
          <a:p>
            <a:r>
              <a:rPr lang="en-US" altLang="en-US" sz="2000"/>
              <a:t>Leases(IND-AS 17)</a:t>
            </a:r>
          </a:p>
          <a:p>
            <a:r>
              <a:rPr lang="en-US" altLang="en-US" sz="2000"/>
              <a:t>assets arising form employee benefits(IND-AS 19</a:t>
            </a:r>
          </a:p>
          <a:p>
            <a:r>
              <a:rPr lang="en-US" altLang="en-US" sz="2000"/>
              <a:t>Intangible assets held for sale – covered by IND-As 105Non-Current intangible Assets classified as Held For Sale,</a:t>
            </a:r>
          </a:p>
          <a:p>
            <a:r>
              <a:rPr lang="en-US" altLang="en-US" sz="2000"/>
              <a:t>Financial assets – covered by IND-AS 32 Financial Instruments: Presentation</a:t>
            </a:r>
          </a:p>
          <a:p>
            <a:r>
              <a:rPr lang="en-US" altLang="en-US" sz="2000"/>
              <a:t>Exploration and evaluation assets – covered by IND-AS 106 Exploration for and Evaluation of Mineral Assets,</a:t>
            </a:r>
          </a:p>
          <a:p>
            <a:r>
              <a:rPr lang="en-US" altLang="en-US" sz="2000"/>
              <a:t>Expenditures for development and extraction of minerals, oils, natural gas and other non-regenerative resources, etc.</a:t>
            </a:r>
          </a:p>
          <a:p>
            <a:endParaRPr lang="en-US" altLang="en-US" sz="2000"/>
          </a:p>
        </p:txBody>
      </p:sp>
    </p:spTree>
    <p:extLst>
      <p:ext uri="{BB962C8B-B14F-4D97-AF65-F5344CB8AC3E}">
        <p14:creationId xmlns:p14="http://schemas.microsoft.com/office/powerpoint/2010/main" xmlns="" val="1473946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p:cNvSpPr>
          <p:nvPr>
            <p:ph type="title"/>
          </p:nvPr>
        </p:nvSpPr>
        <p:spPr>
          <a:xfrm>
            <a:off x="1981200" y="1676400"/>
            <a:ext cx="4495800" cy="609600"/>
          </a:xfrm>
        </p:spPr>
        <p:txBody>
          <a:bodyPr>
            <a:normAutofit fontScale="90000"/>
          </a:bodyPr>
          <a:lstStyle/>
          <a:p>
            <a:r>
              <a:rPr lang="en-US" altLang="en-US" dirty="0"/>
              <a:t>         CONFUSED!</a:t>
            </a:r>
            <a:br>
              <a:rPr lang="en-US" altLang="en-US" dirty="0"/>
            </a:br>
            <a:r>
              <a:rPr lang="en-US" altLang="en-US" dirty="0"/>
              <a:t/>
            </a:r>
            <a:br>
              <a:rPr lang="en-US" altLang="en-US" dirty="0"/>
            </a:br>
            <a:endParaRPr lang="en-US" altLang="en-US" dirty="0"/>
          </a:p>
        </p:txBody>
      </p:sp>
      <p:pic>
        <p:nvPicPr>
          <p:cNvPr id="1026" name="Picture 2" descr="http://kunaljanu.files.wordpress.com/2009/02/ist2_1457667-confusion-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200900" y="2286000"/>
            <a:ext cx="3619500" cy="3562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a:spLocks noChangeArrowheads="1"/>
          </p:cNvSpPr>
          <p:nvPr/>
        </p:nvSpPr>
        <p:spPr bwMode="auto">
          <a:xfrm>
            <a:off x="1981200" y="2667000"/>
            <a:ext cx="4572000" cy="3170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000" b="1" dirty="0"/>
              <a:t>ANY </a:t>
            </a:r>
            <a:br>
              <a:rPr lang="en-US" altLang="en-US" sz="4000" b="1" dirty="0"/>
            </a:br>
            <a:r>
              <a:rPr lang="en-US" altLang="en-US" sz="4000" b="1" dirty="0"/>
              <a:t/>
            </a:r>
            <a:br>
              <a:rPr lang="en-US" altLang="en-US" sz="4000" b="1" dirty="0"/>
            </a:br>
            <a:r>
              <a:rPr lang="en-US" altLang="en-US" sz="4000" b="1" dirty="0"/>
              <a:t/>
            </a:r>
            <a:br>
              <a:rPr lang="en-US" altLang="en-US" sz="4000" b="1" dirty="0"/>
            </a:br>
            <a:r>
              <a:rPr lang="en-US" altLang="en-US" sz="4000" b="1" dirty="0"/>
              <a:t/>
            </a:r>
            <a:br>
              <a:rPr lang="en-US" altLang="en-US" sz="4000" b="1" dirty="0"/>
            </a:br>
            <a:r>
              <a:rPr lang="en-US" altLang="en-US" sz="4000" b="1" dirty="0"/>
              <a:t>QUESTIONS?</a:t>
            </a:r>
          </a:p>
        </p:txBody>
      </p:sp>
    </p:spTree>
    <p:extLst>
      <p:ext uri="{BB962C8B-B14F-4D97-AF65-F5344CB8AC3E}">
        <p14:creationId xmlns:p14="http://schemas.microsoft.com/office/powerpoint/2010/main" xmlns="" val="32738792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a:solidFill>
                  <a:srgbClr val="FF0000"/>
                </a:solidFill>
                <a:latin typeface="Comic Sans MS" pitchFamily="66" charset="0"/>
              </a:rPr>
              <a:t/>
            </a:r>
            <a:br>
              <a:rPr lang="en-US" altLang="en-US">
                <a:solidFill>
                  <a:srgbClr val="FF0000"/>
                </a:solidFill>
                <a:latin typeface="Comic Sans MS" pitchFamily="66" charset="0"/>
              </a:rPr>
            </a:br>
            <a:r>
              <a:rPr lang="en-US" altLang="en-US">
                <a:solidFill>
                  <a:srgbClr val="FF0000"/>
                </a:solidFill>
                <a:latin typeface="Comic Sans MS" pitchFamily="66" charset="0"/>
              </a:rPr>
              <a:t>Intangible Assets as per Ind AS 38</a:t>
            </a:r>
          </a:p>
        </p:txBody>
      </p:sp>
      <p:sp>
        <p:nvSpPr>
          <p:cNvPr id="3075" name="Content Placeholder 2"/>
          <p:cNvSpPr>
            <a:spLocks noGrp="1"/>
          </p:cNvSpPr>
          <p:nvPr>
            <p:ph idx="1"/>
          </p:nvPr>
        </p:nvSpPr>
        <p:spPr/>
        <p:txBody>
          <a:bodyPr/>
          <a:lstStyle/>
          <a:p>
            <a:pPr algn="just" eaLnBrk="1" hangingPunct="1">
              <a:defRPr/>
            </a:pPr>
            <a:r>
              <a:rPr lang="en-US" altLang="en-US" dirty="0"/>
              <a:t>It is an identifiable non-monetary asset without physical substance </a:t>
            </a:r>
          </a:p>
          <a:p>
            <a:pPr algn="just" eaLnBrk="1" hangingPunct="1">
              <a:defRPr/>
            </a:pPr>
            <a:r>
              <a:rPr lang="en-US" altLang="en-US" dirty="0"/>
              <a:t>Based upon above meaning, the main three features of intangible assets are:</a:t>
            </a:r>
          </a:p>
          <a:p>
            <a:pPr marL="514350" indent="-514350" algn="just" eaLnBrk="1" hangingPunct="1">
              <a:buFont typeface="Arial" pitchFamily="34" charset="0"/>
              <a:buAutoNum type="alphaLcParenR"/>
              <a:defRPr/>
            </a:pPr>
            <a:r>
              <a:rPr lang="en-US" altLang="en-US" dirty="0"/>
              <a:t>Identifiable</a:t>
            </a:r>
          </a:p>
          <a:p>
            <a:pPr marL="514350" indent="-514350" algn="just" eaLnBrk="1" hangingPunct="1">
              <a:buFont typeface="Arial" pitchFamily="34" charset="0"/>
              <a:buAutoNum type="alphaLcParenR"/>
              <a:defRPr/>
            </a:pPr>
            <a:r>
              <a:rPr lang="en-US" altLang="en-US" dirty="0"/>
              <a:t>Non-monetary asset</a:t>
            </a:r>
          </a:p>
          <a:p>
            <a:pPr marL="514350" indent="-514350" algn="just" eaLnBrk="1" hangingPunct="1">
              <a:buFont typeface="Arial" pitchFamily="34" charset="0"/>
              <a:buAutoNum type="alphaLcParenR"/>
              <a:defRPr/>
            </a:pPr>
            <a:r>
              <a:rPr lang="en-US" altLang="en-US" dirty="0"/>
              <a:t>Without physical substance </a:t>
            </a:r>
          </a:p>
        </p:txBody>
      </p:sp>
    </p:spTree>
    <p:extLst>
      <p:ext uri="{BB962C8B-B14F-4D97-AF65-F5344CB8AC3E}">
        <p14:creationId xmlns:p14="http://schemas.microsoft.com/office/powerpoint/2010/main" xmlns="" val="182192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b="1">
                <a:solidFill>
                  <a:srgbClr val="FF0000"/>
                </a:solidFill>
              </a:rPr>
              <a:t>Intangible Assets</a:t>
            </a:r>
            <a:endParaRPr lang="en-IN" altLang="en-US" b="1">
              <a:solidFill>
                <a:srgbClr val="FF0000"/>
              </a:solidFill>
            </a:endParaRPr>
          </a:p>
        </p:txBody>
      </p:sp>
      <p:sp>
        <p:nvSpPr>
          <p:cNvPr id="10243" name="Content Placeholder 2"/>
          <p:cNvSpPr>
            <a:spLocks noGrp="1"/>
          </p:cNvSpPr>
          <p:nvPr>
            <p:ph idx="1"/>
          </p:nvPr>
        </p:nvSpPr>
        <p:spPr/>
        <p:txBody>
          <a:bodyPr/>
          <a:lstStyle/>
          <a:p>
            <a:endParaRPr lang="en-IN" altLang="en-US"/>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255713"/>
            <a:ext cx="12192000" cy="434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5518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solidFill>
                  <a:srgbClr val="FF0000"/>
                </a:solidFill>
                <a:latin typeface="Comic Sans MS" pitchFamily="66" charset="0"/>
              </a:rPr>
              <a:t>Features of Intangible assets</a:t>
            </a:r>
          </a:p>
        </p:txBody>
      </p:sp>
      <p:sp>
        <p:nvSpPr>
          <p:cNvPr id="11267" name="Content Placeholder 2"/>
          <p:cNvSpPr>
            <a:spLocks noGrp="1"/>
          </p:cNvSpPr>
          <p:nvPr>
            <p:ph idx="1"/>
          </p:nvPr>
        </p:nvSpPr>
        <p:spPr/>
        <p:txBody>
          <a:bodyPr/>
          <a:lstStyle/>
          <a:p>
            <a:pPr marL="0" indent="0" algn="just" eaLnBrk="1" hangingPunct="1">
              <a:buFont typeface="Arial" pitchFamily="34" charset="0"/>
              <a:buNone/>
            </a:pPr>
            <a:r>
              <a:rPr lang="en-US" sz="2400" b="1">
                <a:latin typeface="Times New Roman" pitchFamily="18" charset="0"/>
                <a:cs typeface="Times New Roman" pitchFamily="18" charset="0"/>
              </a:rPr>
              <a:t>1. Identifiable</a:t>
            </a:r>
          </a:p>
          <a:p>
            <a:pPr marL="0" indent="0" algn="just" eaLnBrk="1" hangingPunct="1">
              <a:buFont typeface="Arial" pitchFamily="34" charset="0"/>
              <a:buNone/>
            </a:pPr>
            <a:r>
              <a:rPr lang="en-IN" sz="2400">
                <a:latin typeface="Times New Roman" pitchFamily="18" charset="0"/>
                <a:cs typeface="Times New Roman" pitchFamily="18" charset="0"/>
              </a:rPr>
              <a:t>An asset is identifiable if it satisfies either of the following conditions: </a:t>
            </a:r>
          </a:p>
          <a:p>
            <a:pPr marL="0" indent="0" algn="just" eaLnBrk="1" hangingPunct="1">
              <a:buFont typeface="Arial" pitchFamily="34" charset="0"/>
              <a:buNone/>
            </a:pPr>
            <a:r>
              <a:rPr lang="en-IN" sz="2400">
                <a:latin typeface="Times New Roman" pitchFamily="18" charset="0"/>
                <a:cs typeface="Times New Roman" pitchFamily="18" charset="0"/>
              </a:rPr>
              <a:t>(a) is separable, i.e., is capable of being separated or divided from the entity and sold, transferred, licensed, rented or exchanged, either individually or together with a related contract, identifiable asset or liability, regardless of whether the entity intends to do so; </a:t>
            </a:r>
          </a:p>
          <a:p>
            <a:pPr marL="0" indent="0" algn="just" eaLnBrk="1" hangingPunct="1">
              <a:buFont typeface="Arial" pitchFamily="34" charset="0"/>
              <a:buNone/>
            </a:pPr>
            <a:r>
              <a:rPr lang="en-IN" sz="2400">
                <a:latin typeface="Times New Roman" pitchFamily="18" charset="0"/>
                <a:cs typeface="Times New Roman" pitchFamily="18" charset="0"/>
              </a:rPr>
              <a:t>or </a:t>
            </a:r>
          </a:p>
          <a:p>
            <a:pPr marL="0" indent="0" algn="just" eaLnBrk="1" hangingPunct="1">
              <a:buFont typeface="Arial" pitchFamily="34" charset="0"/>
              <a:buNone/>
            </a:pPr>
            <a:r>
              <a:rPr lang="en-IN" sz="2400">
                <a:latin typeface="Times New Roman" pitchFamily="18" charset="0"/>
                <a:cs typeface="Times New Roman" pitchFamily="18" charset="0"/>
              </a:rPr>
              <a:t>(b) arises from contractual or other legal rights, regardless of whether those rights are transferable or separable from the entity or from other rights and obligations. </a:t>
            </a:r>
            <a:endParaRPr lang="en-US" sz="2400">
              <a:latin typeface="Times New Roman" pitchFamily="18" charset="0"/>
              <a:cs typeface="Times New Roman" pitchFamily="18" charset="0"/>
            </a:endParaRPr>
          </a:p>
          <a:p>
            <a:pPr marL="0" indent="0" algn="just" eaLnBrk="1" hangingPunct="1">
              <a:buFont typeface="Arial" pitchFamily="34" charset="0"/>
              <a:buNone/>
            </a:pPr>
            <a:endParaRPr lang="en-US" sz="2400"/>
          </a:p>
        </p:txBody>
      </p:sp>
    </p:spTree>
    <p:extLst>
      <p:ext uri="{BB962C8B-B14F-4D97-AF65-F5344CB8AC3E}">
        <p14:creationId xmlns:p14="http://schemas.microsoft.com/office/powerpoint/2010/main" xmlns="" val="301462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solidFill>
                  <a:srgbClr val="FF0000"/>
                </a:solidFill>
                <a:latin typeface="Comic Sans MS" pitchFamily="66" charset="0"/>
              </a:rPr>
              <a:t>Cont..</a:t>
            </a:r>
          </a:p>
        </p:txBody>
      </p:sp>
      <p:sp>
        <p:nvSpPr>
          <p:cNvPr id="3" name="Content Placeholder 2"/>
          <p:cNvSpPr>
            <a:spLocks noGrp="1"/>
          </p:cNvSpPr>
          <p:nvPr>
            <p:ph idx="1"/>
          </p:nvPr>
        </p:nvSpPr>
        <p:spPr/>
        <p:txBody>
          <a:bodyPr/>
          <a:lstStyle/>
          <a:p>
            <a:pPr marL="0" indent="0" algn="just" eaLnBrk="1" hangingPunct="1">
              <a:buFont typeface="Arial" pitchFamily="34" charset="0"/>
              <a:buNone/>
              <a:defRPr/>
            </a:pPr>
            <a:r>
              <a:rPr lang="en-US" dirty="0"/>
              <a:t>2</a:t>
            </a:r>
            <a:r>
              <a:rPr lang="en-US" b="1" dirty="0"/>
              <a:t>. Non-Monetary Assets</a:t>
            </a:r>
          </a:p>
          <a:p>
            <a:pPr algn="just" eaLnBrk="1" hangingPunct="1">
              <a:defRPr/>
            </a:pPr>
            <a:r>
              <a:rPr lang="en-US" dirty="0"/>
              <a:t>If the value to be received against the assets is not fixed by contract.</a:t>
            </a:r>
          </a:p>
          <a:p>
            <a:pPr marL="0" indent="0" algn="just" eaLnBrk="1" hangingPunct="1">
              <a:buFont typeface="Arial" pitchFamily="34" charset="0"/>
              <a:buNone/>
              <a:defRPr/>
            </a:pPr>
            <a:r>
              <a:rPr lang="en-US" dirty="0"/>
              <a:t>3. </a:t>
            </a:r>
            <a:r>
              <a:rPr lang="en-US" b="1" dirty="0"/>
              <a:t>No Physical Substance</a:t>
            </a:r>
          </a:p>
          <a:p>
            <a:pPr algn="just" eaLnBrk="1" hangingPunct="1">
              <a:defRPr/>
            </a:pPr>
            <a:r>
              <a:rPr lang="en-US" dirty="0"/>
              <a:t> if the cost/value of physical substance is more then assets should be treated as fixed asset.</a:t>
            </a:r>
          </a:p>
        </p:txBody>
      </p:sp>
    </p:spTree>
    <p:extLst>
      <p:ext uri="{BB962C8B-B14F-4D97-AF65-F5344CB8AC3E}">
        <p14:creationId xmlns:p14="http://schemas.microsoft.com/office/powerpoint/2010/main" xmlns="" val="378102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a:solidFill>
                  <a:srgbClr val="FF0000"/>
                </a:solidFill>
                <a:latin typeface="Comic Sans MS" pitchFamily="66" charset="0"/>
              </a:rPr>
              <a:t>Activity</a:t>
            </a:r>
          </a:p>
        </p:txBody>
      </p:sp>
      <p:sp>
        <p:nvSpPr>
          <p:cNvPr id="3" name="Content Placeholder 2"/>
          <p:cNvSpPr>
            <a:spLocks noGrp="1"/>
          </p:cNvSpPr>
          <p:nvPr>
            <p:ph idx="1"/>
          </p:nvPr>
        </p:nvSpPr>
        <p:spPr/>
        <p:txBody>
          <a:bodyPr/>
          <a:lstStyle/>
          <a:p>
            <a:pPr eaLnBrk="1" hangingPunct="1">
              <a:defRPr/>
            </a:pPr>
            <a:r>
              <a:rPr lang="en-US" dirty="0"/>
              <a:t>Classify  the following assets as Monetary or Non-Monetary assets</a:t>
            </a:r>
          </a:p>
          <a:p>
            <a:pPr marL="514350" indent="-514350" eaLnBrk="1" hangingPunct="1">
              <a:buFont typeface="Arial" pitchFamily="34" charset="0"/>
              <a:buAutoNum type="alphaLcParenR"/>
              <a:defRPr/>
            </a:pPr>
            <a:r>
              <a:rPr lang="en-US" dirty="0"/>
              <a:t>Debtors</a:t>
            </a:r>
          </a:p>
          <a:p>
            <a:pPr marL="514350" indent="-514350" eaLnBrk="1" hangingPunct="1">
              <a:buFont typeface="Arial" pitchFamily="34" charset="0"/>
              <a:buAutoNum type="alphaLcParenR"/>
              <a:defRPr/>
            </a:pPr>
            <a:r>
              <a:rPr lang="en-US" dirty="0"/>
              <a:t>Building</a:t>
            </a:r>
          </a:p>
          <a:p>
            <a:pPr marL="514350" indent="-514350" eaLnBrk="1" hangingPunct="1">
              <a:buFont typeface="Arial" pitchFamily="34" charset="0"/>
              <a:buAutoNum type="alphaLcParenR"/>
              <a:defRPr/>
            </a:pPr>
            <a:r>
              <a:rPr lang="en-US" dirty="0"/>
              <a:t>Patent</a:t>
            </a:r>
          </a:p>
          <a:p>
            <a:pPr marL="514350" indent="-514350" eaLnBrk="1" hangingPunct="1">
              <a:buFont typeface="Arial" pitchFamily="34" charset="0"/>
              <a:buAutoNum type="alphaLcParenR"/>
              <a:defRPr/>
            </a:pPr>
            <a:r>
              <a:rPr lang="en-US" dirty="0"/>
              <a:t>Receivables</a:t>
            </a:r>
          </a:p>
          <a:p>
            <a:pPr marL="514350" indent="-514350" eaLnBrk="1" hangingPunct="1">
              <a:buFont typeface="Arial" pitchFamily="34" charset="0"/>
              <a:buAutoNum type="alphaLcParenR"/>
              <a:defRPr/>
            </a:pPr>
            <a:r>
              <a:rPr lang="en-US" dirty="0"/>
              <a:t>Trademark</a:t>
            </a:r>
          </a:p>
          <a:p>
            <a:pPr marL="514350" indent="-514350" eaLnBrk="1" hangingPunct="1">
              <a:buFont typeface="Arial" pitchFamily="34" charset="0"/>
              <a:buAutoNum type="alphaLcParenR"/>
              <a:defRPr/>
            </a:pPr>
            <a:endParaRPr lang="en-US" dirty="0"/>
          </a:p>
        </p:txBody>
      </p:sp>
    </p:spTree>
    <p:extLst>
      <p:ext uri="{BB962C8B-B14F-4D97-AF65-F5344CB8AC3E}">
        <p14:creationId xmlns:p14="http://schemas.microsoft.com/office/powerpoint/2010/main" xmlns="" val="424857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a:solidFill>
                  <a:srgbClr val="FF0000"/>
                </a:solidFill>
                <a:latin typeface="Comic Sans MS" pitchFamily="66" charset="0"/>
              </a:rPr>
              <a:t>Solution</a:t>
            </a:r>
          </a:p>
        </p:txBody>
      </p:sp>
      <p:sp>
        <p:nvSpPr>
          <p:cNvPr id="3" name="Content Placeholder 2"/>
          <p:cNvSpPr>
            <a:spLocks noGrp="1"/>
          </p:cNvSpPr>
          <p:nvPr>
            <p:ph idx="1"/>
          </p:nvPr>
        </p:nvSpPr>
        <p:spPr/>
        <p:txBody>
          <a:bodyPr/>
          <a:lstStyle/>
          <a:p>
            <a:pPr marL="514350" indent="-514350" eaLnBrk="1" hangingPunct="1">
              <a:buFont typeface="Arial" pitchFamily="34" charset="0"/>
              <a:buAutoNum type="alphaLcParenR"/>
              <a:defRPr/>
            </a:pPr>
            <a:r>
              <a:rPr lang="en-US" dirty="0"/>
              <a:t>Debtors---Monetary</a:t>
            </a:r>
          </a:p>
          <a:p>
            <a:pPr marL="514350" indent="-514350" eaLnBrk="1" hangingPunct="1">
              <a:buFont typeface="Arial" pitchFamily="34" charset="0"/>
              <a:buAutoNum type="alphaLcParenR"/>
              <a:defRPr/>
            </a:pPr>
            <a:r>
              <a:rPr lang="en-US" dirty="0"/>
              <a:t>Building—Non-Monetary</a:t>
            </a:r>
          </a:p>
          <a:p>
            <a:pPr marL="514350" indent="-514350" eaLnBrk="1" hangingPunct="1">
              <a:buFont typeface="Arial" pitchFamily="34" charset="0"/>
              <a:buAutoNum type="alphaLcParenR"/>
              <a:defRPr/>
            </a:pPr>
            <a:r>
              <a:rPr lang="en-US" dirty="0"/>
              <a:t>Patent-- Non-Monetary</a:t>
            </a:r>
          </a:p>
          <a:p>
            <a:pPr marL="514350" indent="-514350" eaLnBrk="1" hangingPunct="1">
              <a:buFont typeface="Arial" pitchFamily="34" charset="0"/>
              <a:buAutoNum type="alphaLcParenR"/>
              <a:defRPr/>
            </a:pPr>
            <a:r>
              <a:rPr lang="en-US" dirty="0"/>
              <a:t>Receivables-- Monetary</a:t>
            </a:r>
          </a:p>
          <a:p>
            <a:pPr marL="514350" indent="-514350" eaLnBrk="1" hangingPunct="1">
              <a:buFont typeface="Arial" pitchFamily="34" charset="0"/>
              <a:buAutoNum type="alphaLcParenR"/>
              <a:defRPr/>
            </a:pPr>
            <a:r>
              <a:rPr lang="en-US" dirty="0"/>
              <a:t>Trademark---Non-Monetary</a:t>
            </a:r>
          </a:p>
          <a:p>
            <a:pPr marL="0" indent="0" eaLnBrk="1" hangingPunct="1">
              <a:buFont typeface="Arial" pitchFamily="34" charset="0"/>
              <a:buNone/>
              <a:defRPr/>
            </a:pPr>
            <a:r>
              <a:rPr lang="en-US" dirty="0"/>
              <a:t>Rationale: As the amount to be received for debtors and receivables is fixed and does not vary. But vice-versa is other assets as given above.</a:t>
            </a:r>
          </a:p>
        </p:txBody>
      </p:sp>
    </p:spTree>
    <p:extLst>
      <p:ext uri="{BB962C8B-B14F-4D97-AF65-F5344CB8AC3E}">
        <p14:creationId xmlns:p14="http://schemas.microsoft.com/office/powerpoint/2010/main" xmlns="" val="21435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a:solidFill>
                  <a:srgbClr val="FF0000"/>
                </a:solidFill>
                <a:latin typeface="Comic Sans MS" pitchFamily="66" charset="0"/>
              </a:rPr>
              <a:t>Poll</a:t>
            </a:r>
          </a:p>
        </p:txBody>
      </p:sp>
      <p:sp>
        <p:nvSpPr>
          <p:cNvPr id="3" name="Content Placeholder 2"/>
          <p:cNvSpPr>
            <a:spLocks noGrp="1"/>
          </p:cNvSpPr>
          <p:nvPr>
            <p:ph idx="1"/>
          </p:nvPr>
        </p:nvSpPr>
        <p:spPr/>
        <p:txBody>
          <a:bodyPr/>
          <a:lstStyle/>
          <a:p>
            <a:pPr algn="just" eaLnBrk="1" hangingPunct="1">
              <a:defRPr/>
            </a:pPr>
            <a:r>
              <a:rPr lang="en-US" dirty="0"/>
              <a:t>A company has purchased one accounting software and the provider of the same supplied the software through compact disk. Is computer software tangible or intangible asset?</a:t>
            </a:r>
          </a:p>
          <a:p>
            <a:pPr marL="514350" indent="-514350" algn="just" eaLnBrk="1" hangingPunct="1">
              <a:buFont typeface="Arial" pitchFamily="34" charset="0"/>
              <a:buAutoNum type="alphaLcParenR"/>
              <a:defRPr/>
            </a:pPr>
            <a:r>
              <a:rPr lang="en-US" dirty="0"/>
              <a:t>Yes</a:t>
            </a:r>
          </a:p>
          <a:p>
            <a:pPr marL="514350" indent="-514350" algn="just" eaLnBrk="1" hangingPunct="1">
              <a:buFont typeface="Arial" pitchFamily="34" charset="0"/>
              <a:buAutoNum type="alphaLcParenR"/>
              <a:defRPr/>
            </a:pPr>
            <a:r>
              <a:rPr lang="en-US" dirty="0"/>
              <a:t>No</a:t>
            </a:r>
          </a:p>
          <a:p>
            <a:pPr marL="0" indent="0" algn="just" eaLnBrk="1" hangingPunct="1">
              <a:buFont typeface="Arial" pitchFamily="34" charset="0"/>
              <a:buNone/>
              <a:defRPr/>
            </a:pPr>
            <a:r>
              <a:rPr lang="en-US" dirty="0"/>
              <a:t>State reasons as it does have physical substance in form of Compact disk.</a:t>
            </a:r>
          </a:p>
        </p:txBody>
      </p:sp>
    </p:spTree>
    <p:extLst>
      <p:ext uri="{BB962C8B-B14F-4D97-AF65-F5344CB8AC3E}">
        <p14:creationId xmlns:p14="http://schemas.microsoft.com/office/powerpoint/2010/main" xmlns="" val="1388606391"/>
      </p:ext>
    </p:extLst>
  </p:cSld>
  <p:clrMapOvr>
    <a:masterClrMapping/>
  </p:clrMapOvr>
</p:sld>
</file>

<file path=ppt/theme/theme1.xml><?xml version="1.0" encoding="utf-8"?>
<a:theme xmlns:a="http://schemas.openxmlformats.org/drawingml/2006/main" name="lpu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lpu theme" id="{FAD199E2-26E0-C544-BE40-D75FE24A8464}" vid="{91AAA69E-E13F-924E-AA46-EC3798333D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lpu theme</Template>
  <TotalTime>1142</TotalTime>
  <Words>835</Words>
  <Application>Microsoft Office PowerPoint</Application>
  <PresentationFormat>Custom</PresentationFormat>
  <Paragraphs>105</Paragraphs>
  <Slides>24</Slides>
  <Notes>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lpu theme</vt:lpstr>
      <vt:lpstr>Valuation of Intangible Assets</vt:lpstr>
      <vt:lpstr>Learning Outcome</vt:lpstr>
      <vt:lpstr> Intangible Assets as per Ind AS 38</vt:lpstr>
      <vt:lpstr>Intangible Assets</vt:lpstr>
      <vt:lpstr>Features of Intangible assets</vt:lpstr>
      <vt:lpstr>Cont..</vt:lpstr>
      <vt:lpstr>Activity</vt:lpstr>
      <vt:lpstr>Solution</vt:lpstr>
      <vt:lpstr>Poll</vt:lpstr>
      <vt:lpstr>Solution</vt:lpstr>
      <vt:lpstr>Activity</vt:lpstr>
      <vt:lpstr>Solution</vt:lpstr>
      <vt:lpstr>Summary for recognition </vt:lpstr>
      <vt:lpstr>Common Examples of Intangible assets</vt:lpstr>
      <vt:lpstr>Slide 15</vt:lpstr>
      <vt:lpstr>Disclosure Requirements</vt:lpstr>
      <vt:lpstr>Annexure from HUL Annual Report 2019-2020</vt:lpstr>
      <vt:lpstr>Cont..</vt:lpstr>
      <vt:lpstr> Comparison of AS 26 and Ind AS 38</vt:lpstr>
      <vt:lpstr>Slide 20</vt:lpstr>
      <vt:lpstr>Slide 21</vt:lpstr>
      <vt:lpstr>Slide 22</vt:lpstr>
      <vt:lpstr> What assets are Not covered by IND-AS 38?</vt:lpstr>
      <vt:lpstr>         CONFUSED!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hp</cp:lastModifiedBy>
  <cp:revision>63</cp:revision>
  <dcterms:created xsi:type="dcterms:W3CDTF">2020-08-30T12:53:18Z</dcterms:created>
  <dcterms:modified xsi:type="dcterms:W3CDTF">2022-10-04T05:13:02Z</dcterms:modified>
</cp:coreProperties>
</file>