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398" r:id="rId2"/>
    <p:sldId id="399" r:id="rId3"/>
    <p:sldId id="400" r:id="rId4"/>
    <p:sldId id="401"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131" autoAdjust="0"/>
  </p:normalViewPr>
  <p:slideViewPr>
    <p:cSldViewPr snapToGrid="0" snapToObjects="1">
      <p:cViewPr varScale="1">
        <p:scale>
          <a:sx n="66" d="100"/>
          <a:sy n="66" d="100"/>
        </p:scale>
        <p:origin x="87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286B5-3DBD-E243-BF87-8E04F7F9311B}" type="doc">
      <dgm:prSet loTypeId="urn:microsoft.com/office/officeart/2005/8/layout/orgChart1" loCatId="" qsTypeId="urn:microsoft.com/office/officeart/2005/8/quickstyle/simple1" qsCatId="simple" csTypeId="urn:microsoft.com/office/officeart/2005/8/colors/accent2_2" csCatId="accent2" phldr="1"/>
      <dgm:spPr/>
      <dgm:t>
        <a:bodyPr/>
        <a:lstStyle/>
        <a:p>
          <a:endParaRPr lang="en-GB"/>
        </a:p>
      </dgm:t>
    </dgm:pt>
    <dgm:pt modelId="{B699F986-2817-244B-9860-679CB554DF9C}">
      <dgm:prSet phldrT="[Text]"/>
      <dgm:spPr/>
      <dgm:t>
        <a:bodyPr/>
        <a:lstStyle/>
        <a:p>
          <a:r>
            <a:rPr lang="en-GB" dirty="0"/>
            <a:t>Cost of Inventories</a:t>
          </a:r>
        </a:p>
      </dgm:t>
    </dgm:pt>
    <dgm:pt modelId="{5A5081E8-C103-AB45-8CA4-34A18694703B}" type="parTrans" cxnId="{8D34A837-280A-9E43-A017-79D5857A51E3}">
      <dgm:prSet/>
      <dgm:spPr/>
      <dgm:t>
        <a:bodyPr/>
        <a:lstStyle/>
        <a:p>
          <a:endParaRPr lang="en-GB"/>
        </a:p>
      </dgm:t>
    </dgm:pt>
    <dgm:pt modelId="{77D35BB6-A5C7-2546-8E7F-EAA59F91BE5C}" type="sibTrans" cxnId="{8D34A837-280A-9E43-A017-79D5857A51E3}">
      <dgm:prSet/>
      <dgm:spPr/>
      <dgm:t>
        <a:bodyPr/>
        <a:lstStyle/>
        <a:p>
          <a:endParaRPr lang="en-GB"/>
        </a:p>
      </dgm:t>
    </dgm:pt>
    <dgm:pt modelId="{C4064AF1-301D-A743-94C2-0007BA2F3AD9}">
      <dgm:prSet phldrT="[Text]"/>
      <dgm:spPr>
        <a:solidFill>
          <a:srgbClr val="004621"/>
        </a:solidFill>
      </dgm:spPr>
      <dgm:t>
        <a:bodyPr/>
        <a:lstStyle/>
        <a:p>
          <a:r>
            <a:rPr lang="en-GB" dirty="0"/>
            <a:t>1.)</a:t>
          </a:r>
        </a:p>
        <a:p>
          <a:r>
            <a:rPr lang="en-GB" dirty="0"/>
            <a:t>Purchase Cost</a:t>
          </a:r>
        </a:p>
      </dgm:t>
    </dgm:pt>
    <dgm:pt modelId="{C10BED67-D7F9-E443-9090-1D4CAEC9FDD2}" type="parTrans" cxnId="{E45F9D23-E063-794F-A713-E0AA95408839}">
      <dgm:prSet/>
      <dgm:spPr/>
      <dgm:t>
        <a:bodyPr/>
        <a:lstStyle/>
        <a:p>
          <a:endParaRPr lang="en-GB"/>
        </a:p>
      </dgm:t>
    </dgm:pt>
    <dgm:pt modelId="{1BF8A024-3999-5F46-816C-104EE44ADAD8}" type="sibTrans" cxnId="{E45F9D23-E063-794F-A713-E0AA95408839}">
      <dgm:prSet/>
      <dgm:spPr/>
      <dgm:t>
        <a:bodyPr/>
        <a:lstStyle/>
        <a:p>
          <a:endParaRPr lang="en-GB"/>
        </a:p>
      </dgm:t>
    </dgm:pt>
    <dgm:pt modelId="{EC384B53-6F43-B94A-94D3-9E3105CFC4EE}">
      <dgm:prSet phldrT="[Text]"/>
      <dgm:spPr>
        <a:solidFill>
          <a:srgbClr val="004621"/>
        </a:solidFill>
      </dgm:spPr>
      <dgm:t>
        <a:bodyPr/>
        <a:lstStyle/>
        <a:p>
          <a:r>
            <a:rPr lang="en-GB" dirty="0"/>
            <a:t>2.)</a:t>
          </a:r>
        </a:p>
        <a:p>
          <a:r>
            <a:rPr lang="en-GB" dirty="0"/>
            <a:t>Cost of Conversion </a:t>
          </a:r>
        </a:p>
      </dgm:t>
    </dgm:pt>
    <dgm:pt modelId="{2D246805-7A4A-7E49-B157-E12DCA47938F}" type="parTrans" cxnId="{83828A0D-3AFA-4B46-8282-7F3122074140}">
      <dgm:prSet/>
      <dgm:spPr/>
      <dgm:t>
        <a:bodyPr/>
        <a:lstStyle/>
        <a:p>
          <a:endParaRPr lang="en-GB"/>
        </a:p>
      </dgm:t>
    </dgm:pt>
    <dgm:pt modelId="{9FC15AB6-FEA0-0040-AABB-BD49B269EE83}" type="sibTrans" cxnId="{83828A0D-3AFA-4B46-8282-7F3122074140}">
      <dgm:prSet/>
      <dgm:spPr/>
      <dgm:t>
        <a:bodyPr/>
        <a:lstStyle/>
        <a:p>
          <a:endParaRPr lang="en-GB"/>
        </a:p>
      </dgm:t>
    </dgm:pt>
    <dgm:pt modelId="{BAB4E140-3180-B24B-8241-402D3B6B60EA}">
      <dgm:prSet phldrT="[Text]"/>
      <dgm:spPr>
        <a:solidFill>
          <a:srgbClr val="004621"/>
        </a:solidFill>
      </dgm:spPr>
      <dgm:t>
        <a:bodyPr/>
        <a:lstStyle/>
        <a:p>
          <a:r>
            <a:rPr lang="en-GB" dirty="0"/>
            <a:t>3.)</a:t>
          </a:r>
        </a:p>
        <a:p>
          <a:r>
            <a:rPr lang="en-GB" dirty="0"/>
            <a:t>Cost incurred in bringing inventories to present location </a:t>
          </a:r>
        </a:p>
      </dgm:t>
    </dgm:pt>
    <dgm:pt modelId="{EE0EFDF0-1833-A046-9B7B-D0102BE053B1}" type="parTrans" cxnId="{9B193067-7087-1C40-97F3-5FFDFF97EDB5}">
      <dgm:prSet/>
      <dgm:spPr/>
      <dgm:t>
        <a:bodyPr/>
        <a:lstStyle/>
        <a:p>
          <a:endParaRPr lang="en-GB"/>
        </a:p>
      </dgm:t>
    </dgm:pt>
    <dgm:pt modelId="{83D3945D-DF51-5D48-AAD1-017CCE550E2A}" type="sibTrans" cxnId="{9B193067-7087-1C40-97F3-5FFDFF97EDB5}">
      <dgm:prSet/>
      <dgm:spPr/>
      <dgm:t>
        <a:bodyPr/>
        <a:lstStyle/>
        <a:p>
          <a:endParaRPr lang="en-GB"/>
        </a:p>
      </dgm:t>
    </dgm:pt>
    <dgm:pt modelId="{A585AAB5-FB36-B242-8F81-3321E288026A}">
      <dgm:prSet/>
      <dgm:spPr/>
      <dgm:t>
        <a:bodyPr/>
        <a:lstStyle/>
        <a:p>
          <a:r>
            <a:rPr lang="en-GB" dirty="0"/>
            <a:t>+ Transport costs</a:t>
          </a:r>
          <a:br>
            <a:rPr lang="en-GB" dirty="0"/>
          </a:br>
          <a:r>
            <a:rPr lang="en-GB" dirty="0"/>
            <a:t>+</a:t>
          </a:r>
          <a:r>
            <a:rPr lang="en-IN" dirty="0"/>
            <a:t> Import duties</a:t>
          </a:r>
          <a:br>
            <a:rPr lang="en-IN" dirty="0"/>
          </a:br>
          <a:r>
            <a:rPr lang="en-IN" dirty="0"/>
            <a:t>- Discounts </a:t>
          </a:r>
          <a:br>
            <a:rPr lang="en-IN" dirty="0"/>
          </a:br>
          <a:r>
            <a:rPr lang="en-IN" dirty="0"/>
            <a:t>- Rebates </a:t>
          </a:r>
          <a:endParaRPr lang="en-GB" dirty="0"/>
        </a:p>
      </dgm:t>
    </dgm:pt>
    <dgm:pt modelId="{698AE9BB-BFD6-7946-B27D-903F6D448027}" type="parTrans" cxnId="{C47F8772-7E0D-5F45-91B9-CCFFF31ABDCC}">
      <dgm:prSet/>
      <dgm:spPr/>
      <dgm:t>
        <a:bodyPr/>
        <a:lstStyle/>
        <a:p>
          <a:endParaRPr lang="en-GB"/>
        </a:p>
      </dgm:t>
    </dgm:pt>
    <dgm:pt modelId="{5E58A102-7F9D-4641-BFF4-C7A7E1B60EB8}" type="sibTrans" cxnId="{C47F8772-7E0D-5F45-91B9-CCFFF31ABDCC}">
      <dgm:prSet/>
      <dgm:spPr/>
      <dgm:t>
        <a:bodyPr/>
        <a:lstStyle/>
        <a:p>
          <a:endParaRPr lang="en-GB"/>
        </a:p>
      </dgm:t>
    </dgm:pt>
    <dgm:pt modelId="{0BEE78F5-D727-DB4E-B75A-540EE5DBEF1B}">
      <dgm:prSet/>
      <dgm:spPr/>
      <dgm:t>
        <a:bodyPr/>
        <a:lstStyle/>
        <a:p>
          <a:r>
            <a:rPr lang="en-GB" dirty="0"/>
            <a:t>+ Direct labour </a:t>
          </a:r>
          <a:br>
            <a:rPr lang="en-GB" dirty="0"/>
          </a:br>
          <a:r>
            <a:rPr lang="en-GB" dirty="0"/>
            <a:t>+</a:t>
          </a:r>
          <a:r>
            <a:rPr lang="en-IN" dirty="0"/>
            <a:t> Fixed &amp; variable production overheads </a:t>
          </a:r>
          <a:endParaRPr lang="en-GB" dirty="0"/>
        </a:p>
      </dgm:t>
    </dgm:pt>
    <dgm:pt modelId="{294C561A-11D8-E74A-8BDF-96838B250F45}" type="parTrans" cxnId="{366A084F-4424-CB42-B7E5-86C8A9602A8A}">
      <dgm:prSet/>
      <dgm:spPr/>
      <dgm:t>
        <a:bodyPr/>
        <a:lstStyle/>
        <a:p>
          <a:endParaRPr lang="en-GB"/>
        </a:p>
      </dgm:t>
    </dgm:pt>
    <dgm:pt modelId="{47A3E916-3FB9-6C41-B9C5-ACD18756B4EB}" type="sibTrans" cxnId="{366A084F-4424-CB42-B7E5-86C8A9602A8A}">
      <dgm:prSet/>
      <dgm:spPr/>
      <dgm:t>
        <a:bodyPr/>
        <a:lstStyle/>
        <a:p>
          <a:endParaRPr lang="en-GB"/>
        </a:p>
      </dgm:t>
    </dgm:pt>
    <dgm:pt modelId="{9E3EBA5E-9CB7-DF42-8FFE-434F1861CB74}" type="pres">
      <dgm:prSet presAssocID="{E2B286B5-3DBD-E243-BF87-8E04F7F9311B}" presName="hierChild1" presStyleCnt="0">
        <dgm:presLayoutVars>
          <dgm:orgChart val="1"/>
          <dgm:chPref val="1"/>
          <dgm:dir/>
          <dgm:animOne val="branch"/>
          <dgm:animLvl val="lvl"/>
          <dgm:resizeHandles/>
        </dgm:presLayoutVars>
      </dgm:prSet>
      <dgm:spPr/>
    </dgm:pt>
    <dgm:pt modelId="{8C2ED8D2-E89D-6141-8F41-02853B50D36B}" type="pres">
      <dgm:prSet presAssocID="{B699F986-2817-244B-9860-679CB554DF9C}" presName="hierRoot1" presStyleCnt="0">
        <dgm:presLayoutVars>
          <dgm:hierBranch val="init"/>
        </dgm:presLayoutVars>
      </dgm:prSet>
      <dgm:spPr/>
    </dgm:pt>
    <dgm:pt modelId="{4A69D6AC-E030-DD4A-AD59-CFC42C9846D0}" type="pres">
      <dgm:prSet presAssocID="{B699F986-2817-244B-9860-679CB554DF9C}" presName="rootComposite1" presStyleCnt="0"/>
      <dgm:spPr/>
    </dgm:pt>
    <dgm:pt modelId="{667B2B42-61D5-904D-BCDC-BD70AB4273F3}" type="pres">
      <dgm:prSet presAssocID="{B699F986-2817-244B-9860-679CB554DF9C}" presName="rootText1" presStyleLbl="node0" presStyleIdx="0" presStyleCnt="1">
        <dgm:presLayoutVars>
          <dgm:chPref val="3"/>
        </dgm:presLayoutVars>
      </dgm:prSet>
      <dgm:spPr/>
    </dgm:pt>
    <dgm:pt modelId="{07BEC26C-B229-3C45-A04B-18FBCAFD253A}" type="pres">
      <dgm:prSet presAssocID="{B699F986-2817-244B-9860-679CB554DF9C}" presName="rootConnector1" presStyleLbl="node1" presStyleIdx="0" presStyleCnt="0"/>
      <dgm:spPr/>
    </dgm:pt>
    <dgm:pt modelId="{8C6B0C53-AE5C-F045-9363-85D644660FF3}" type="pres">
      <dgm:prSet presAssocID="{B699F986-2817-244B-9860-679CB554DF9C}" presName="hierChild2" presStyleCnt="0"/>
      <dgm:spPr/>
    </dgm:pt>
    <dgm:pt modelId="{BB49240F-8672-9340-9B03-526820DAC75C}" type="pres">
      <dgm:prSet presAssocID="{C10BED67-D7F9-E443-9090-1D4CAEC9FDD2}" presName="Name37" presStyleLbl="parChTrans1D2" presStyleIdx="0" presStyleCnt="3"/>
      <dgm:spPr/>
    </dgm:pt>
    <dgm:pt modelId="{4B17CD3B-68C9-6446-A13E-D4FDC01DBD49}" type="pres">
      <dgm:prSet presAssocID="{C4064AF1-301D-A743-94C2-0007BA2F3AD9}" presName="hierRoot2" presStyleCnt="0">
        <dgm:presLayoutVars>
          <dgm:hierBranch val="init"/>
        </dgm:presLayoutVars>
      </dgm:prSet>
      <dgm:spPr/>
    </dgm:pt>
    <dgm:pt modelId="{06FB411D-70C1-894E-A5CB-2F6A45C224ED}" type="pres">
      <dgm:prSet presAssocID="{C4064AF1-301D-A743-94C2-0007BA2F3AD9}" presName="rootComposite" presStyleCnt="0"/>
      <dgm:spPr/>
    </dgm:pt>
    <dgm:pt modelId="{647AAA05-F3B6-4640-96F3-187932A3D8E2}" type="pres">
      <dgm:prSet presAssocID="{C4064AF1-301D-A743-94C2-0007BA2F3AD9}" presName="rootText" presStyleLbl="node2" presStyleIdx="0" presStyleCnt="3">
        <dgm:presLayoutVars>
          <dgm:chPref val="3"/>
        </dgm:presLayoutVars>
      </dgm:prSet>
      <dgm:spPr/>
    </dgm:pt>
    <dgm:pt modelId="{44840E72-D589-9449-854D-1B50E6D828A8}" type="pres">
      <dgm:prSet presAssocID="{C4064AF1-301D-A743-94C2-0007BA2F3AD9}" presName="rootConnector" presStyleLbl="node2" presStyleIdx="0" presStyleCnt="3"/>
      <dgm:spPr/>
    </dgm:pt>
    <dgm:pt modelId="{AF3398A5-C815-1448-8567-CE2C073A8ECD}" type="pres">
      <dgm:prSet presAssocID="{C4064AF1-301D-A743-94C2-0007BA2F3AD9}" presName="hierChild4" presStyleCnt="0"/>
      <dgm:spPr/>
    </dgm:pt>
    <dgm:pt modelId="{3B170877-5434-4940-BFE9-9D2E7DE76454}" type="pres">
      <dgm:prSet presAssocID="{698AE9BB-BFD6-7946-B27D-903F6D448027}" presName="Name37" presStyleLbl="parChTrans1D3" presStyleIdx="0" presStyleCnt="2"/>
      <dgm:spPr/>
    </dgm:pt>
    <dgm:pt modelId="{32DDFB38-68B3-8F4E-90F4-E97067A2EE5C}" type="pres">
      <dgm:prSet presAssocID="{A585AAB5-FB36-B242-8F81-3321E288026A}" presName="hierRoot2" presStyleCnt="0">
        <dgm:presLayoutVars>
          <dgm:hierBranch val="init"/>
        </dgm:presLayoutVars>
      </dgm:prSet>
      <dgm:spPr/>
    </dgm:pt>
    <dgm:pt modelId="{83FD49A0-33A5-AA41-BFA6-AF56E5F38C71}" type="pres">
      <dgm:prSet presAssocID="{A585AAB5-FB36-B242-8F81-3321E288026A}" presName="rootComposite" presStyleCnt="0"/>
      <dgm:spPr/>
    </dgm:pt>
    <dgm:pt modelId="{CA302E73-F439-5648-8DCF-6EAB3CD3BCEB}" type="pres">
      <dgm:prSet presAssocID="{A585AAB5-FB36-B242-8F81-3321E288026A}" presName="rootText" presStyleLbl="node3" presStyleIdx="0" presStyleCnt="2">
        <dgm:presLayoutVars>
          <dgm:chPref val="3"/>
        </dgm:presLayoutVars>
      </dgm:prSet>
      <dgm:spPr/>
    </dgm:pt>
    <dgm:pt modelId="{E6012AA7-BBAC-294F-AD51-2BD2058B1F41}" type="pres">
      <dgm:prSet presAssocID="{A585AAB5-FB36-B242-8F81-3321E288026A}" presName="rootConnector" presStyleLbl="node3" presStyleIdx="0" presStyleCnt="2"/>
      <dgm:spPr/>
    </dgm:pt>
    <dgm:pt modelId="{2A7B2094-2670-D44A-8147-AF31D4D43F72}" type="pres">
      <dgm:prSet presAssocID="{A585AAB5-FB36-B242-8F81-3321E288026A}" presName="hierChild4" presStyleCnt="0"/>
      <dgm:spPr/>
    </dgm:pt>
    <dgm:pt modelId="{8EA557CC-75BD-C34E-AC8C-BEFE35AB264C}" type="pres">
      <dgm:prSet presAssocID="{A585AAB5-FB36-B242-8F81-3321E288026A}" presName="hierChild5" presStyleCnt="0"/>
      <dgm:spPr/>
    </dgm:pt>
    <dgm:pt modelId="{367DBA09-62EA-7140-AFE2-CC50D84D617E}" type="pres">
      <dgm:prSet presAssocID="{C4064AF1-301D-A743-94C2-0007BA2F3AD9}" presName="hierChild5" presStyleCnt="0"/>
      <dgm:spPr/>
    </dgm:pt>
    <dgm:pt modelId="{5FC091E1-D557-FE4B-89FB-E659C31C319F}" type="pres">
      <dgm:prSet presAssocID="{2D246805-7A4A-7E49-B157-E12DCA47938F}" presName="Name37" presStyleLbl="parChTrans1D2" presStyleIdx="1" presStyleCnt="3"/>
      <dgm:spPr/>
    </dgm:pt>
    <dgm:pt modelId="{BE29A307-3082-2F4C-ADBA-42293ED06320}" type="pres">
      <dgm:prSet presAssocID="{EC384B53-6F43-B94A-94D3-9E3105CFC4EE}" presName="hierRoot2" presStyleCnt="0">
        <dgm:presLayoutVars>
          <dgm:hierBranch val="init"/>
        </dgm:presLayoutVars>
      </dgm:prSet>
      <dgm:spPr/>
    </dgm:pt>
    <dgm:pt modelId="{00DA0C71-E84C-284C-8E01-D47BED6EEC39}" type="pres">
      <dgm:prSet presAssocID="{EC384B53-6F43-B94A-94D3-9E3105CFC4EE}" presName="rootComposite" presStyleCnt="0"/>
      <dgm:spPr/>
    </dgm:pt>
    <dgm:pt modelId="{8993BB9F-49FB-0744-8BFC-1F1E821C9487}" type="pres">
      <dgm:prSet presAssocID="{EC384B53-6F43-B94A-94D3-9E3105CFC4EE}" presName="rootText" presStyleLbl="node2" presStyleIdx="1" presStyleCnt="3">
        <dgm:presLayoutVars>
          <dgm:chPref val="3"/>
        </dgm:presLayoutVars>
      </dgm:prSet>
      <dgm:spPr/>
    </dgm:pt>
    <dgm:pt modelId="{11BBC5CD-3826-3247-AB19-866C91E66A66}" type="pres">
      <dgm:prSet presAssocID="{EC384B53-6F43-B94A-94D3-9E3105CFC4EE}" presName="rootConnector" presStyleLbl="node2" presStyleIdx="1" presStyleCnt="3"/>
      <dgm:spPr/>
    </dgm:pt>
    <dgm:pt modelId="{E73A5BA9-90D2-264F-949D-BA43832FB415}" type="pres">
      <dgm:prSet presAssocID="{EC384B53-6F43-B94A-94D3-9E3105CFC4EE}" presName="hierChild4" presStyleCnt="0"/>
      <dgm:spPr/>
    </dgm:pt>
    <dgm:pt modelId="{2C4FBC42-54E8-F54E-8593-DFEB9D6924A1}" type="pres">
      <dgm:prSet presAssocID="{294C561A-11D8-E74A-8BDF-96838B250F45}" presName="Name37" presStyleLbl="parChTrans1D3" presStyleIdx="1" presStyleCnt="2"/>
      <dgm:spPr/>
    </dgm:pt>
    <dgm:pt modelId="{924087EC-D0F5-B744-9A1C-DA35BC4C9E12}" type="pres">
      <dgm:prSet presAssocID="{0BEE78F5-D727-DB4E-B75A-540EE5DBEF1B}" presName="hierRoot2" presStyleCnt="0">
        <dgm:presLayoutVars>
          <dgm:hierBranch val="init"/>
        </dgm:presLayoutVars>
      </dgm:prSet>
      <dgm:spPr/>
    </dgm:pt>
    <dgm:pt modelId="{562C9DA1-5FFF-924B-9857-9D2625B4D2D6}" type="pres">
      <dgm:prSet presAssocID="{0BEE78F5-D727-DB4E-B75A-540EE5DBEF1B}" presName="rootComposite" presStyleCnt="0"/>
      <dgm:spPr/>
    </dgm:pt>
    <dgm:pt modelId="{0566FAD0-69CE-1541-B254-215772208FEA}" type="pres">
      <dgm:prSet presAssocID="{0BEE78F5-D727-DB4E-B75A-540EE5DBEF1B}" presName="rootText" presStyleLbl="node3" presStyleIdx="1" presStyleCnt="2">
        <dgm:presLayoutVars>
          <dgm:chPref val="3"/>
        </dgm:presLayoutVars>
      </dgm:prSet>
      <dgm:spPr/>
    </dgm:pt>
    <dgm:pt modelId="{7B1C64D2-3E96-1647-90DA-22A6A3AE95F1}" type="pres">
      <dgm:prSet presAssocID="{0BEE78F5-D727-DB4E-B75A-540EE5DBEF1B}" presName="rootConnector" presStyleLbl="node3" presStyleIdx="1" presStyleCnt="2"/>
      <dgm:spPr/>
    </dgm:pt>
    <dgm:pt modelId="{FD2A82AC-E9B6-A344-B4D4-118EFBBD4BB8}" type="pres">
      <dgm:prSet presAssocID="{0BEE78F5-D727-DB4E-B75A-540EE5DBEF1B}" presName="hierChild4" presStyleCnt="0"/>
      <dgm:spPr/>
    </dgm:pt>
    <dgm:pt modelId="{E4F21E1D-95F3-8B44-8C14-82945935A2FC}" type="pres">
      <dgm:prSet presAssocID="{0BEE78F5-D727-DB4E-B75A-540EE5DBEF1B}" presName="hierChild5" presStyleCnt="0"/>
      <dgm:spPr/>
    </dgm:pt>
    <dgm:pt modelId="{8F9649AF-63CD-0C4C-B74C-684DA5906185}" type="pres">
      <dgm:prSet presAssocID="{EC384B53-6F43-B94A-94D3-9E3105CFC4EE}" presName="hierChild5" presStyleCnt="0"/>
      <dgm:spPr/>
    </dgm:pt>
    <dgm:pt modelId="{CEB85DBC-8574-C742-98C0-C2004B3A9D40}" type="pres">
      <dgm:prSet presAssocID="{EE0EFDF0-1833-A046-9B7B-D0102BE053B1}" presName="Name37" presStyleLbl="parChTrans1D2" presStyleIdx="2" presStyleCnt="3"/>
      <dgm:spPr/>
    </dgm:pt>
    <dgm:pt modelId="{17C9D8F5-402D-614C-93ED-461B34C48722}" type="pres">
      <dgm:prSet presAssocID="{BAB4E140-3180-B24B-8241-402D3B6B60EA}" presName="hierRoot2" presStyleCnt="0">
        <dgm:presLayoutVars>
          <dgm:hierBranch val="init"/>
        </dgm:presLayoutVars>
      </dgm:prSet>
      <dgm:spPr/>
    </dgm:pt>
    <dgm:pt modelId="{271E2FE3-8277-FF42-916D-A5F707DF61EF}" type="pres">
      <dgm:prSet presAssocID="{BAB4E140-3180-B24B-8241-402D3B6B60EA}" presName="rootComposite" presStyleCnt="0"/>
      <dgm:spPr/>
    </dgm:pt>
    <dgm:pt modelId="{C7D2AEB2-BC08-E943-97F9-FDC775BB93FB}" type="pres">
      <dgm:prSet presAssocID="{BAB4E140-3180-B24B-8241-402D3B6B60EA}" presName="rootText" presStyleLbl="node2" presStyleIdx="2" presStyleCnt="3" custScaleX="111287">
        <dgm:presLayoutVars>
          <dgm:chPref val="3"/>
        </dgm:presLayoutVars>
      </dgm:prSet>
      <dgm:spPr/>
    </dgm:pt>
    <dgm:pt modelId="{ED570B9E-B026-B345-807F-EAB3EC5009D8}" type="pres">
      <dgm:prSet presAssocID="{BAB4E140-3180-B24B-8241-402D3B6B60EA}" presName="rootConnector" presStyleLbl="node2" presStyleIdx="2" presStyleCnt="3"/>
      <dgm:spPr/>
    </dgm:pt>
    <dgm:pt modelId="{6CB0707C-F49D-BA4F-9ADE-2A4FFFCAB265}" type="pres">
      <dgm:prSet presAssocID="{BAB4E140-3180-B24B-8241-402D3B6B60EA}" presName="hierChild4" presStyleCnt="0"/>
      <dgm:spPr/>
    </dgm:pt>
    <dgm:pt modelId="{3474199B-B72F-6A42-9AB4-F3AB4A385FA6}" type="pres">
      <dgm:prSet presAssocID="{BAB4E140-3180-B24B-8241-402D3B6B60EA}" presName="hierChild5" presStyleCnt="0"/>
      <dgm:spPr/>
    </dgm:pt>
    <dgm:pt modelId="{8792AAE4-44A6-2B4B-8B53-6E06743A8D45}" type="pres">
      <dgm:prSet presAssocID="{B699F986-2817-244B-9860-679CB554DF9C}" presName="hierChild3" presStyleCnt="0"/>
      <dgm:spPr/>
    </dgm:pt>
  </dgm:ptLst>
  <dgm:cxnLst>
    <dgm:cxn modelId="{21B7200A-4E2C-455E-966B-C240303F50D1}" type="presOf" srcId="{EE0EFDF0-1833-A046-9B7B-D0102BE053B1}" destId="{CEB85DBC-8574-C742-98C0-C2004B3A9D40}" srcOrd="0" destOrd="0" presId="urn:microsoft.com/office/officeart/2005/8/layout/orgChart1"/>
    <dgm:cxn modelId="{83828A0D-3AFA-4B46-8282-7F3122074140}" srcId="{B699F986-2817-244B-9860-679CB554DF9C}" destId="{EC384B53-6F43-B94A-94D3-9E3105CFC4EE}" srcOrd="1" destOrd="0" parTransId="{2D246805-7A4A-7E49-B157-E12DCA47938F}" sibTransId="{9FC15AB6-FEA0-0040-AABB-BD49B269EE83}"/>
    <dgm:cxn modelId="{EB69CA10-A304-4B7F-9E50-D64DD5CD041B}" type="presOf" srcId="{0BEE78F5-D727-DB4E-B75A-540EE5DBEF1B}" destId="{0566FAD0-69CE-1541-B254-215772208FEA}" srcOrd="0" destOrd="0" presId="urn:microsoft.com/office/officeart/2005/8/layout/orgChart1"/>
    <dgm:cxn modelId="{88F4BA19-90A2-4954-B81A-6DB790B754DB}" type="presOf" srcId="{E2B286B5-3DBD-E243-BF87-8E04F7F9311B}" destId="{9E3EBA5E-9CB7-DF42-8FFE-434F1861CB74}" srcOrd="0" destOrd="0" presId="urn:microsoft.com/office/officeart/2005/8/layout/orgChart1"/>
    <dgm:cxn modelId="{E45F9D23-E063-794F-A713-E0AA95408839}" srcId="{B699F986-2817-244B-9860-679CB554DF9C}" destId="{C4064AF1-301D-A743-94C2-0007BA2F3AD9}" srcOrd="0" destOrd="0" parTransId="{C10BED67-D7F9-E443-9090-1D4CAEC9FDD2}" sibTransId="{1BF8A024-3999-5F46-816C-104EE44ADAD8}"/>
    <dgm:cxn modelId="{8D34A837-280A-9E43-A017-79D5857A51E3}" srcId="{E2B286B5-3DBD-E243-BF87-8E04F7F9311B}" destId="{B699F986-2817-244B-9860-679CB554DF9C}" srcOrd="0" destOrd="0" parTransId="{5A5081E8-C103-AB45-8CA4-34A18694703B}" sibTransId="{77D35BB6-A5C7-2546-8E7F-EAA59F91BE5C}"/>
    <dgm:cxn modelId="{26E72B5C-5584-4234-B87B-669F5342CF20}" type="presOf" srcId="{C4064AF1-301D-A743-94C2-0007BA2F3AD9}" destId="{44840E72-D589-9449-854D-1B50E6D828A8}" srcOrd="1" destOrd="0" presId="urn:microsoft.com/office/officeart/2005/8/layout/orgChart1"/>
    <dgm:cxn modelId="{CA22C561-FE81-4C54-B44B-ADAE41C2BF4C}" type="presOf" srcId="{A585AAB5-FB36-B242-8F81-3321E288026A}" destId="{E6012AA7-BBAC-294F-AD51-2BD2058B1F41}" srcOrd="1" destOrd="0" presId="urn:microsoft.com/office/officeart/2005/8/layout/orgChart1"/>
    <dgm:cxn modelId="{8E418043-2C78-4C50-8CD3-DC1C9EC3CF35}" type="presOf" srcId="{A585AAB5-FB36-B242-8F81-3321E288026A}" destId="{CA302E73-F439-5648-8DCF-6EAB3CD3BCEB}" srcOrd="0" destOrd="0" presId="urn:microsoft.com/office/officeart/2005/8/layout/orgChart1"/>
    <dgm:cxn modelId="{9B193067-7087-1C40-97F3-5FFDFF97EDB5}" srcId="{B699F986-2817-244B-9860-679CB554DF9C}" destId="{BAB4E140-3180-B24B-8241-402D3B6B60EA}" srcOrd="2" destOrd="0" parTransId="{EE0EFDF0-1833-A046-9B7B-D0102BE053B1}" sibTransId="{83D3945D-DF51-5D48-AAD1-017CCE550E2A}"/>
    <dgm:cxn modelId="{6F58934A-5786-4B2E-B385-AA93AE6F69CD}" type="presOf" srcId="{BAB4E140-3180-B24B-8241-402D3B6B60EA}" destId="{ED570B9E-B026-B345-807F-EAB3EC5009D8}" srcOrd="1" destOrd="0" presId="urn:microsoft.com/office/officeart/2005/8/layout/orgChart1"/>
    <dgm:cxn modelId="{366A084F-4424-CB42-B7E5-86C8A9602A8A}" srcId="{EC384B53-6F43-B94A-94D3-9E3105CFC4EE}" destId="{0BEE78F5-D727-DB4E-B75A-540EE5DBEF1B}" srcOrd="0" destOrd="0" parTransId="{294C561A-11D8-E74A-8BDF-96838B250F45}" sibTransId="{47A3E916-3FB9-6C41-B9C5-ACD18756B4EB}"/>
    <dgm:cxn modelId="{2F300F51-106A-4C32-A578-010EDA664035}" type="presOf" srcId="{698AE9BB-BFD6-7946-B27D-903F6D448027}" destId="{3B170877-5434-4940-BFE9-9D2E7DE76454}" srcOrd="0" destOrd="0" presId="urn:microsoft.com/office/officeart/2005/8/layout/orgChart1"/>
    <dgm:cxn modelId="{6CBF6A51-69C2-4B76-9E76-AF8CA7DB2D48}" type="presOf" srcId="{EC384B53-6F43-B94A-94D3-9E3105CFC4EE}" destId="{8993BB9F-49FB-0744-8BFC-1F1E821C9487}" srcOrd="0" destOrd="0" presId="urn:microsoft.com/office/officeart/2005/8/layout/orgChart1"/>
    <dgm:cxn modelId="{C47F8772-7E0D-5F45-91B9-CCFFF31ABDCC}" srcId="{C4064AF1-301D-A743-94C2-0007BA2F3AD9}" destId="{A585AAB5-FB36-B242-8F81-3321E288026A}" srcOrd="0" destOrd="0" parTransId="{698AE9BB-BFD6-7946-B27D-903F6D448027}" sibTransId="{5E58A102-7F9D-4641-BFF4-C7A7E1B60EB8}"/>
    <dgm:cxn modelId="{D7A79689-8C69-4AD7-95C5-49251F3003A8}" type="presOf" srcId="{0BEE78F5-D727-DB4E-B75A-540EE5DBEF1B}" destId="{7B1C64D2-3E96-1647-90DA-22A6A3AE95F1}" srcOrd="1" destOrd="0" presId="urn:microsoft.com/office/officeart/2005/8/layout/orgChart1"/>
    <dgm:cxn modelId="{F524C48F-168A-4C90-9A8C-B7113187D72F}" type="presOf" srcId="{C4064AF1-301D-A743-94C2-0007BA2F3AD9}" destId="{647AAA05-F3B6-4640-96F3-187932A3D8E2}" srcOrd="0" destOrd="0" presId="urn:microsoft.com/office/officeart/2005/8/layout/orgChart1"/>
    <dgm:cxn modelId="{2FDD119A-94B5-4D7D-8A02-81E3F39B81F0}" type="presOf" srcId="{BAB4E140-3180-B24B-8241-402D3B6B60EA}" destId="{C7D2AEB2-BC08-E943-97F9-FDC775BB93FB}" srcOrd="0" destOrd="0" presId="urn:microsoft.com/office/officeart/2005/8/layout/orgChart1"/>
    <dgm:cxn modelId="{8AFAAEB2-D7C8-4C80-80D5-FD57F1AFB1EB}" type="presOf" srcId="{B699F986-2817-244B-9860-679CB554DF9C}" destId="{667B2B42-61D5-904D-BCDC-BD70AB4273F3}" srcOrd="0" destOrd="0" presId="urn:microsoft.com/office/officeart/2005/8/layout/orgChart1"/>
    <dgm:cxn modelId="{AB9694C1-06DE-4916-AF81-F48DEF0378AB}" type="presOf" srcId="{EC384B53-6F43-B94A-94D3-9E3105CFC4EE}" destId="{11BBC5CD-3826-3247-AB19-866C91E66A66}" srcOrd="1" destOrd="0" presId="urn:microsoft.com/office/officeart/2005/8/layout/orgChart1"/>
    <dgm:cxn modelId="{E905B7CF-D5AC-423E-A5EA-34D4E771F369}" type="presOf" srcId="{294C561A-11D8-E74A-8BDF-96838B250F45}" destId="{2C4FBC42-54E8-F54E-8593-DFEB9D6924A1}" srcOrd="0" destOrd="0" presId="urn:microsoft.com/office/officeart/2005/8/layout/orgChart1"/>
    <dgm:cxn modelId="{6F1B5FDB-AD0F-428B-8694-A7FB2FDEAB00}" type="presOf" srcId="{2D246805-7A4A-7E49-B157-E12DCA47938F}" destId="{5FC091E1-D557-FE4B-89FB-E659C31C319F}" srcOrd="0" destOrd="0" presId="urn:microsoft.com/office/officeart/2005/8/layout/orgChart1"/>
    <dgm:cxn modelId="{865288F6-F0C7-4C20-8375-D06DA998BCC7}" type="presOf" srcId="{B699F986-2817-244B-9860-679CB554DF9C}" destId="{07BEC26C-B229-3C45-A04B-18FBCAFD253A}" srcOrd="1" destOrd="0" presId="urn:microsoft.com/office/officeart/2005/8/layout/orgChart1"/>
    <dgm:cxn modelId="{A9D604FE-8F25-43CB-91BA-E1FACD306747}" type="presOf" srcId="{C10BED67-D7F9-E443-9090-1D4CAEC9FDD2}" destId="{BB49240F-8672-9340-9B03-526820DAC75C}" srcOrd="0" destOrd="0" presId="urn:microsoft.com/office/officeart/2005/8/layout/orgChart1"/>
    <dgm:cxn modelId="{C312B84F-255D-4427-B9B5-AB8291DE9863}" type="presParOf" srcId="{9E3EBA5E-9CB7-DF42-8FFE-434F1861CB74}" destId="{8C2ED8D2-E89D-6141-8F41-02853B50D36B}" srcOrd="0" destOrd="0" presId="urn:microsoft.com/office/officeart/2005/8/layout/orgChart1"/>
    <dgm:cxn modelId="{CED87FE2-6085-4285-8EF4-A1E679773086}" type="presParOf" srcId="{8C2ED8D2-E89D-6141-8F41-02853B50D36B}" destId="{4A69D6AC-E030-DD4A-AD59-CFC42C9846D0}" srcOrd="0" destOrd="0" presId="urn:microsoft.com/office/officeart/2005/8/layout/orgChart1"/>
    <dgm:cxn modelId="{E9DDDE72-3AB2-4502-AC43-C9CBA8C014C1}" type="presParOf" srcId="{4A69D6AC-E030-DD4A-AD59-CFC42C9846D0}" destId="{667B2B42-61D5-904D-BCDC-BD70AB4273F3}" srcOrd="0" destOrd="0" presId="urn:microsoft.com/office/officeart/2005/8/layout/orgChart1"/>
    <dgm:cxn modelId="{210B3E22-B4AC-4A50-B66C-BD86899D1942}" type="presParOf" srcId="{4A69D6AC-E030-DD4A-AD59-CFC42C9846D0}" destId="{07BEC26C-B229-3C45-A04B-18FBCAFD253A}" srcOrd="1" destOrd="0" presId="urn:microsoft.com/office/officeart/2005/8/layout/orgChart1"/>
    <dgm:cxn modelId="{15872A80-8A4C-4DF3-90F9-CC45042432F2}" type="presParOf" srcId="{8C2ED8D2-E89D-6141-8F41-02853B50D36B}" destId="{8C6B0C53-AE5C-F045-9363-85D644660FF3}" srcOrd="1" destOrd="0" presId="urn:microsoft.com/office/officeart/2005/8/layout/orgChart1"/>
    <dgm:cxn modelId="{41D7F89B-2477-471C-BF96-7AB93525E786}" type="presParOf" srcId="{8C6B0C53-AE5C-F045-9363-85D644660FF3}" destId="{BB49240F-8672-9340-9B03-526820DAC75C}" srcOrd="0" destOrd="0" presId="urn:microsoft.com/office/officeart/2005/8/layout/orgChart1"/>
    <dgm:cxn modelId="{80B6669D-112D-4F66-B9FE-9C2C81611958}" type="presParOf" srcId="{8C6B0C53-AE5C-F045-9363-85D644660FF3}" destId="{4B17CD3B-68C9-6446-A13E-D4FDC01DBD49}" srcOrd="1" destOrd="0" presId="urn:microsoft.com/office/officeart/2005/8/layout/orgChart1"/>
    <dgm:cxn modelId="{753F22E6-6BA8-493E-944C-B0C33350736E}" type="presParOf" srcId="{4B17CD3B-68C9-6446-A13E-D4FDC01DBD49}" destId="{06FB411D-70C1-894E-A5CB-2F6A45C224ED}" srcOrd="0" destOrd="0" presId="urn:microsoft.com/office/officeart/2005/8/layout/orgChart1"/>
    <dgm:cxn modelId="{09B02BDD-3601-4286-839D-54954563C554}" type="presParOf" srcId="{06FB411D-70C1-894E-A5CB-2F6A45C224ED}" destId="{647AAA05-F3B6-4640-96F3-187932A3D8E2}" srcOrd="0" destOrd="0" presId="urn:microsoft.com/office/officeart/2005/8/layout/orgChart1"/>
    <dgm:cxn modelId="{19B47670-B3EA-4C76-A016-ED25E1031CBA}" type="presParOf" srcId="{06FB411D-70C1-894E-A5CB-2F6A45C224ED}" destId="{44840E72-D589-9449-854D-1B50E6D828A8}" srcOrd="1" destOrd="0" presId="urn:microsoft.com/office/officeart/2005/8/layout/orgChart1"/>
    <dgm:cxn modelId="{806EDA93-C72F-4DAF-BFA9-BE7A1017B4BA}" type="presParOf" srcId="{4B17CD3B-68C9-6446-A13E-D4FDC01DBD49}" destId="{AF3398A5-C815-1448-8567-CE2C073A8ECD}" srcOrd="1" destOrd="0" presId="urn:microsoft.com/office/officeart/2005/8/layout/orgChart1"/>
    <dgm:cxn modelId="{782CEAE3-43CD-4321-87E2-A3DE3F3DFBC4}" type="presParOf" srcId="{AF3398A5-C815-1448-8567-CE2C073A8ECD}" destId="{3B170877-5434-4940-BFE9-9D2E7DE76454}" srcOrd="0" destOrd="0" presId="urn:microsoft.com/office/officeart/2005/8/layout/orgChart1"/>
    <dgm:cxn modelId="{F4424573-72A6-4D16-AE4E-6752DE57066F}" type="presParOf" srcId="{AF3398A5-C815-1448-8567-CE2C073A8ECD}" destId="{32DDFB38-68B3-8F4E-90F4-E97067A2EE5C}" srcOrd="1" destOrd="0" presId="urn:microsoft.com/office/officeart/2005/8/layout/orgChart1"/>
    <dgm:cxn modelId="{2522270E-43EC-4C02-A9B3-CAA2E44CC20F}" type="presParOf" srcId="{32DDFB38-68B3-8F4E-90F4-E97067A2EE5C}" destId="{83FD49A0-33A5-AA41-BFA6-AF56E5F38C71}" srcOrd="0" destOrd="0" presId="urn:microsoft.com/office/officeart/2005/8/layout/orgChart1"/>
    <dgm:cxn modelId="{523208C6-1E41-4B2C-9CF3-7AF6D8155A8C}" type="presParOf" srcId="{83FD49A0-33A5-AA41-BFA6-AF56E5F38C71}" destId="{CA302E73-F439-5648-8DCF-6EAB3CD3BCEB}" srcOrd="0" destOrd="0" presId="urn:microsoft.com/office/officeart/2005/8/layout/orgChart1"/>
    <dgm:cxn modelId="{E45004D5-44AD-4D6C-B186-7AE68BC8B6BF}" type="presParOf" srcId="{83FD49A0-33A5-AA41-BFA6-AF56E5F38C71}" destId="{E6012AA7-BBAC-294F-AD51-2BD2058B1F41}" srcOrd="1" destOrd="0" presId="urn:microsoft.com/office/officeart/2005/8/layout/orgChart1"/>
    <dgm:cxn modelId="{F1D4FDC7-0FB2-4B89-A5B9-43AB658C7BC6}" type="presParOf" srcId="{32DDFB38-68B3-8F4E-90F4-E97067A2EE5C}" destId="{2A7B2094-2670-D44A-8147-AF31D4D43F72}" srcOrd="1" destOrd="0" presId="urn:microsoft.com/office/officeart/2005/8/layout/orgChart1"/>
    <dgm:cxn modelId="{5BB9F031-F7E7-421D-9A45-429D07C23FA1}" type="presParOf" srcId="{32DDFB38-68B3-8F4E-90F4-E97067A2EE5C}" destId="{8EA557CC-75BD-C34E-AC8C-BEFE35AB264C}" srcOrd="2" destOrd="0" presId="urn:microsoft.com/office/officeart/2005/8/layout/orgChart1"/>
    <dgm:cxn modelId="{B61CACD2-812C-46CB-82FE-00526A7BDBFB}" type="presParOf" srcId="{4B17CD3B-68C9-6446-A13E-D4FDC01DBD49}" destId="{367DBA09-62EA-7140-AFE2-CC50D84D617E}" srcOrd="2" destOrd="0" presId="urn:microsoft.com/office/officeart/2005/8/layout/orgChart1"/>
    <dgm:cxn modelId="{E36F2CA6-D723-400C-8A34-C4B034FE47BD}" type="presParOf" srcId="{8C6B0C53-AE5C-F045-9363-85D644660FF3}" destId="{5FC091E1-D557-FE4B-89FB-E659C31C319F}" srcOrd="2" destOrd="0" presId="urn:microsoft.com/office/officeart/2005/8/layout/orgChart1"/>
    <dgm:cxn modelId="{E2B78B33-FFB5-458D-BD4B-1D6685D7D847}" type="presParOf" srcId="{8C6B0C53-AE5C-F045-9363-85D644660FF3}" destId="{BE29A307-3082-2F4C-ADBA-42293ED06320}" srcOrd="3" destOrd="0" presId="urn:microsoft.com/office/officeart/2005/8/layout/orgChart1"/>
    <dgm:cxn modelId="{9A17E925-A29A-4D27-88FF-D338296F93A8}" type="presParOf" srcId="{BE29A307-3082-2F4C-ADBA-42293ED06320}" destId="{00DA0C71-E84C-284C-8E01-D47BED6EEC39}" srcOrd="0" destOrd="0" presId="urn:microsoft.com/office/officeart/2005/8/layout/orgChart1"/>
    <dgm:cxn modelId="{DA2FB648-2C19-4B08-AF37-148DCA2336EC}" type="presParOf" srcId="{00DA0C71-E84C-284C-8E01-D47BED6EEC39}" destId="{8993BB9F-49FB-0744-8BFC-1F1E821C9487}" srcOrd="0" destOrd="0" presId="urn:microsoft.com/office/officeart/2005/8/layout/orgChart1"/>
    <dgm:cxn modelId="{D96EA41A-072D-4119-A7EC-B2F4D65F9BAF}" type="presParOf" srcId="{00DA0C71-E84C-284C-8E01-D47BED6EEC39}" destId="{11BBC5CD-3826-3247-AB19-866C91E66A66}" srcOrd="1" destOrd="0" presId="urn:microsoft.com/office/officeart/2005/8/layout/orgChart1"/>
    <dgm:cxn modelId="{EC71AFC8-05F6-48E4-8A59-BBAF67CAA00A}" type="presParOf" srcId="{BE29A307-3082-2F4C-ADBA-42293ED06320}" destId="{E73A5BA9-90D2-264F-949D-BA43832FB415}" srcOrd="1" destOrd="0" presId="urn:microsoft.com/office/officeart/2005/8/layout/orgChart1"/>
    <dgm:cxn modelId="{1B408E32-A6E3-4FB2-BDAE-8980AC54D2EC}" type="presParOf" srcId="{E73A5BA9-90D2-264F-949D-BA43832FB415}" destId="{2C4FBC42-54E8-F54E-8593-DFEB9D6924A1}" srcOrd="0" destOrd="0" presId="urn:microsoft.com/office/officeart/2005/8/layout/orgChart1"/>
    <dgm:cxn modelId="{4D471312-4D5E-47AD-9877-878828D485E1}" type="presParOf" srcId="{E73A5BA9-90D2-264F-949D-BA43832FB415}" destId="{924087EC-D0F5-B744-9A1C-DA35BC4C9E12}" srcOrd="1" destOrd="0" presId="urn:microsoft.com/office/officeart/2005/8/layout/orgChart1"/>
    <dgm:cxn modelId="{E91366ED-CF35-46C5-8E70-4979E36A6C31}" type="presParOf" srcId="{924087EC-D0F5-B744-9A1C-DA35BC4C9E12}" destId="{562C9DA1-5FFF-924B-9857-9D2625B4D2D6}" srcOrd="0" destOrd="0" presId="urn:microsoft.com/office/officeart/2005/8/layout/orgChart1"/>
    <dgm:cxn modelId="{357F4E08-CE52-4C57-9CF1-D0942BCA38A7}" type="presParOf" srcId="{562C9DA1-5FFF-924B-9857-9D2625B4D2D6}" destId="{0566FAD0-69CE-1541-B254-215772208FEA}" srcOrd="0" destOrd="0" presId="urn:microsoft.com/office/officeart/2005/8/layout/orgChart1"/>
    <dgm:cxn modelId="{1E33EE88-E1E8-467C-863A-96DB62F920B6}" type="presParOf" srcId="{562C9DA1-5FFF-924B-9857-9D2625B4D2D6}" destId="{7B1C64D2-3E96-1647-90DA-22A6A3AE95F1}" srcOrd="1" destOrd="0" presId="urn:microsoft.com/office/officeart/2005/8/layout/orgChart1"/>
    <dgm:cxn modelId="{13EEB155-CD45-4447-90F1-44506294EC34}" type="presParOf" srcId="{924087EC-D0F5-B744-9A1C-DA35BC4C9E12}" destId="{FD2A82AC-E9B6-A344-B4D4-118EFBBD4BB8}" srcOrd="1" destOrd="0" presId="urn:microsoft.com/office/officeart/2005/8/layout/orgChart1"/>
    <dgm:cxn modelId="{C20698BD-4337-429D-BAEA-DC84EC3DDAEE}" type="presParOf" srcId="{924087EC-D0F5-B744-9A1C-DA35BC4C9E12}" destId="{E4F21E1D-95F3-8B44-8C14-82945935A2FC}" srcOrd="2" destOrd="0" presId="urn:microsoft.com/office/officeart/2005/8/layout/orgChart1"/>
    <dgm:cxn modelId="{BB5BCC17-1984-470D-BAFD-91BDD8CBAD9B}" type="presParOf" srcId="{BE29A307-3082-2F4C-ADBA-42293ED06320}" destId="{8F9649AF-63CD-0C4C-B74C-684DA5906185}" srcOrd="2" destOrd="0" presId="urn:microsoft.com/office/officeart/2005/8/layout/orgChart1"/>
    <dgm:cxn modelId="{52E2EF79-D8AB-4632-971C-C3731252665D}" type="presParOf" srcId="{8C6B0C53-AE5C-F045-9363-85D644660FF3}" destId="{CEB85DBC-8574-C742-98C0-C2004B3A9D40}" srcOrd="4" destOrd="0" presId="urn:microsoft.com/office/officeart/2005/8/layout/orgChart1"/>
    <dgm:cxn modelId="{B2DBE5D5-AE8C-4EB0-BB59-544BF3880FA6}" type="presParOf" srcId="{8C6B0C53-AE5C-F045-9363-85D644660FF3}" destId="{17C9D8F5-402D-614C-93ED-461B34C48722}" srcOrd="5" destOrd="0" presId="urn:microsoft.com/office/officeart/2005/8/layout/orgChart1"/>
    <dgm:cxn modelId="{24E15883-73CB-480B-B852-0DCD3E4E54E5}" type="presParOf" srcId="{17C9D8F5-402D-614C-93ED-461B34C48722}" destId="{271E2FE3-8277-FF42-916D-A5F707DF61EF}" srcOrd="0" destOrd="0" presId="urn:microsoft.com/office/officeart/2005/8/layout/orgChart1"/>
    <dgm:cxn modelId="{C63D4AF7-4EE3-465B-9BB7-0EC77FE5178B}" type="presParOf" srcId="{271E2FE3-8277-FF42-916D-A5F707DF61EF}" destId="{C7D2AEB2-BC08-E943-97F9-FDC775BB93FB}" srcOrd="0" destOrd="0" presId="urn:microsoft.com/office/officeart/2005/8/layout/orgChart1"/>
    <dgm:cxn modelId="{5BCCDD5A-8572-4679-8997-5A2B43C132AE}" type="presParOf" srcId="{271E2FE3-8277-FF42-916D-A5F707DF61EF}" destId="{ED570B9E-B026-B345-807F-EAB3EC5009D8}" srcOrd="1" destOrd="0" presId="urn:microsoft.com/office/officeart/2005/8/layout/orgChart1"/>
    <dgm:cxn modelId="{3DE917B8-43F5-4298-AC29-A19594D5DB89}" type="presParOf" srcId="{17C9D8F5-402D-614C-93ED-461B34C48722}" destId="{6CB0707C-F49D-BA4F-9ADE-2A4FFFCAB265}" srcOrd="1" destOrd="0" presId="urn:microsoft.com/office/officeart/2005/8/layout/orgChart1"/>
    <dgm:cxn modelId="{0A622019-B273-4324-89E8-8F9238E01957}" type="presParOf" srcId="{17C9D8F5-402D-614C-93ED-461B34C48722}" destId="{3474199B-B72F-6A42-9AB4-F3AB4A385FA6}" srcOrd="2" destOrd="0" presId="urn:microsoft.com/office/officeart/2005/8/layout/orgChart1"/>
    <dgm:cxn modelId="{18CE7242-AE4E-49F3-9144-06E1B54F7E59}" type="presParOf" srcId="{8C2ED8D2-E89D-6141-8F41-02853B50D36B}" destId="{8792AAE4-44A6-2B4B-8B53-6E06743A8D4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9A1F63-7AC3-2449-88F2-280F311E9053}" type="doc">
      <dgm:prSet loTypeId="urn:microsoft.com/office/officeart/2005/8/layout/arrow6" loCatId="" qsTypeId="urn:microsoft.com/office/officeart/2005/8/quickstyle/simple1" qsCatId="simple" csTypeId="urn:microsoft.com/office/officeart/2005/8/colors/colorful1#1" csCatId="colorful" phldr="1"/>
      <dgm:spPr/>
      <dgm:t>
        <a:bodyPr/>
        <a:lstStyle/>
        <a:p>
          <a:endParaRPr lang="en-GB"/>
        </a:p>
      </dgm:t>
    </dgm:pt>
    <dgm:pt modelId="{BF7C4329-DB10-4A41-9E6B-D24EE8AE83DD}">
      <dgm:prSet phldrT="[Text]"/>
      <dgm:spPr/>
      <dgm:t>
        <a:bodyPr/>
        <a:lstStyle/>
        <a:p>
          <a:r>
            <a:rPr lang="en-GB" dirty="0"/>
            <a:t>First – in – First Out Method </a:t>
          </a:r>
        </a:p>
      </dgm:t>
    </dgm:pt>
    <dgm:pt modelId="{4E96C0F4-44AE-3046-B31A-96CFBFE3CC0F}" type="parTrans" cxnId="{B5E2D7AA-5431-0A41-9C7E-7B0B9E99C609}">
      <dgm:prSet/>
      <dgm:spPr/>
      <dgm:t>
        <a:bodyPr/>
        <a:lstStyle/>
        <a:p>
          <a:endParaRPr lang="en-GB"/>
        </a:p>
      </dgm:t>
    </dgm:pt>
    <dgm:pt modelId="{37BDCE6A-0B0C-1F43-830F-6EE93B883F36}" type="sibTrans" cxnId="{B5E2D7AA-5431-0A41-9C7E-7B0B9E99C609}">
      <dgm:prSet/>
      <dgm:spPr/>
      <dgm:t>
        <a:bodyPr/>
        <a:lstStyle/>
        <a:p>
          <a:endParaRPr lang="en-GB"/>
        </a:p>
      </dgm:t>
    </dgm:pt>
    <dgm:pt modelId="{660B4972-8B0F-CC41-A21B-9AFA8ABFF151}">
      <dgm:prSet phldrT="[Text]"/>
      <dgm:spPr/>
      <dgm:t>
        <a:bodyPr/>
        <a:lstStyle/>
        <a:p>
          <a:r>
            <a:rPr lang="en-GB" dirty="0"/>
            <a:t>Weighted Average Method </a:t>
          </a:r>
        </a:p>
      </dgm:t>
    </dgm:pt>
    <dgm:pt modelId="{9F8B4826-D7FF-F342-931A-3531E7C28370}" type="parTrans" cxnId="{55F50D7A-81E3-254C-B3FC-94F3E481772A}">
      <dgm:prSet/>
      <dgm:spPr/>
      <dgm:t>
        <a:bodyPr/>
        <a:lstStyle/>
        <a:p>
          <a:endParaRPr lang="en-GB"/>
        </a:p>
      </dgm:t>
    </dgm:pt>
    <dgm:pt modelId="{9FB44399-E70A-1645-9DD1-251C16F2B11E}" type="sibTrans" cxnId="{55F50D7A-81E3-254C-B3FC-94F3E481772A}">
      <dgm:prSet/>
      <dgm:spPr/>
      <dgm:t>
        <a:bodyPr/>
        <a:lstStyle/>
        <a:p>
          <a:endParaRPr lang="en-GB"/>
        </a:p>
      </dgm:t>
    </dgm:pt>
    <dgm:pt modelId="{7F40B7C0-F4C4-1F44-A415-78DE5EFD859C}" type="pres">
      <dgm:prSet presAssocID="{9C9A1F63-7AC3-2449-88F2-280F311E9053}" presName="compositeShape" presStyleCnt="0">
        <dgm:presLayoutVars>
          <dgm:chMax val="2"/>
          <dgm:dir/>
          <dgm:resizeHandles val="exact"/>
        </dgm:presLayoutVars>
      </dgm:prSet>
      <dgm:spPr/>
    </dgm:pt>
    <dgm:pt modelId="{4441936E-7BB6-B141-A574-AC939BFB68B2}" type="pres">
      <dgm:prSet presAssocID="{9C9A1F63-7AC3-2449-88F2-280F311E9053}" presName="ribbon" presStyleLbl="node1" presStyleIdx="0" presStyleCnt="1"/>
      <dgm:spPr/>
    </dgm:pt>
    <dgm:pt modelId="{8DF74DDF-3101-CD40-8575-7369E2FDE0B9}" type="pres">
      <dgm:prSet presAssocID="{9C9A1F63-7AC3-2449-88F2-280F311E9053}" presName="leftArrowText" presStyleLbl="node1" presStyleIdx="0" presStyleCnt="1">
        <dgm:presLayoutVars>
          <dgm:chMax val="0"/>
          <dgm:bulletEnabled val="1"/>
        </dgm:presLayoutVars>
      </dgm:prSet>
      <dgm:spPr/>
    </dgm:pt>
    <dgm:pt modelId="{ED40AFB9-D54A-A34E-B201-DF4A1C01FC99}" type="pres">
      <dgm:prSet presAssocID="{9C9A1F63-7AC3-2449-88F2-280F311E9053}" presName="rightArrowText" presStyleLbl="node1" presStyleIdx="0" presStyleCnt="1">
        <dgm:presLayoutVars>
          <dgm:chMax val="0"/>
          <dgm:bulletEnabled val="1"/>
        </dgm:presLayoutVars>
      </dgm:prSet>
      <dgm:spPr/>
    </dgm:pt>
  </dgm:ptLst>
  <dgm:cxnLst>
    <dgm:cxn modelId="{6D52D557-9AC9-4D86-803F-B5E73177B291}" type="presOf" srcId="{9C9A1F63-7AC3-2449-88F2-280F311E9053}" destId="{7F40B7C0-F4C4-1F44-A415-78DE5EFD859C}" srcOrd="0" destOrd="0" presId="urn:microsoft.com/office/officeart/2005/8/layout/arrow6"/>
    <dgm:cxn modelId="{55F50D7A-81E3-254C-B3FC-94F3E481772A}" srcId="{9C9A1F63-7AC3-2449-88F2-280F311E9053}" destId="{660B4972-8B0F-CC41-A21B-9AFA8ABFF151}" srcOrd="1" destOrd="0" parTransId="{9F8B4826-D7FF-F342-931A-3531E7C28370}" sibTransId="{9FB44399-E70A-1645-9DD1-251C16F2B11E}"/>
    <dgm:cxn modelId="{387B888A-7CD9-4944-9E25-E9989056CDD4}" type="presOf" srcId="{660B4972-8B0F-CC41-A21B-9AFA8ABFF151}" destId="{ED40AFB9-D54A-A34E-B201-DF4A1C01FC99}" srcOrd="0" destOrd="0" presId="urn:microsoft.com/office/officeart/2005/8/layout/arrow6"/>
    <dgm:cxn modelId="{74FD929E-64BF-4601-B3D5-698DCFE59FB8}" type="presOf" srcId="{BF7C4329-DB10-4A41-9E6B-D24EE8AE83DD}" destId="{8DF74DDF-3101-CD40-8575-7369E2FDE0B9}" srcOrd="0" destOrd="0" presId="urn:microsoft.com/office/officeart/2005/8/layout/arrow6"/>
    <dgm:cxn modelId="{B5E2D7AA-5431-0A41-9C7E-7B0B9E99C609}" srcId="{9C9A1F63-7AC3-2449-88F2-280F311E9053}" destId="{BF7C4329-DB10-4A41-9E6B-D24EE8AE83DD}" srcOrd="0" destOrd="0" parTransId="{4E96C0F4-44AE-3046-B31A-96CFBFE3CC0F}" sibTransId="{37BDCE6A-0B0C-1F43-830F-6EE93B883F36}"/>
    <dgm:cxn modelId="{532E7D51-6B5C-4096-9391-9205149A4CFE}" type="presParOf" srcId="{7F40B7C0-F4C4-1F44-A415-78DE5EFD859C}" destId="{4441936E-7BB6-B141-A574-AC939BFB68B2}" srcOrd="0" destOrd="0" presId="urn:microsoft.com/office/officeart/2005/8/layout/arrow6"/>
    <dgm:cxn modelId="{AFD68823-1697-4871-AB93-91270893B57A}" type="presParOf" srcId="{7F40B7C0-F4C4-1F44-A415-78DE5EFD859C}" destId="{8DF74DDF-3101-CD40-8575-7369E2FDE0B9}" srcOrd="1" destOrd="0" presId="urn:microsoft.com/office/officeart/2005/8/layout/arrow6"/>
    <dgm:cxn modelId="{0ECF1105-6561-4670-9D62-E969C0D53199}" type="presParOf" srcId="{7F40B7C0-F4C4-1F44-A415-78DE5EFD859C}" destId="{ED40AFB9-D54A-A34E-B201-DF4A1C01FC99}"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85DBC-8574-C742-98C0-C2004B3A9D40}">
      <dsp:nvSpPr>
        <dsp:cNvPr id="0" name=""/>
        <dsp:cNvSpPr/>
      </dsp:nvSpPr>
      <dsp:spPr>
        <a:xfrm>
          <a:off x="5486400" y="1322396"/>
          <a:ext cx="3196906" cy="554834"/>
        </a:xfrm>
        <a:custGeom>
          <a:avLst/>
          <a:gdLst/>
          <a:ahLst/>
          <a:cxnLst/>
          <a:rect l="0" t="0" r="0" b="0"/>
          <a:pathLst>
            <a:path>
              <a:moveTo>
                <a:pt x="0" y="0"/>
              </a:moveTo>
              <a:lnTo>
                <a:pt x="0" y="277417"/>
              </a:lnTo>
              <a:lnTo>
                <a:pt x="3196906" y="277417"/>
              </a:lnTo>
              <a:lnTo>
                <a:pt x="3196906" y="5548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4FBC42-54E8-F54E-8593-DFEB9D6924A1}">
      <dsp:nvSpPr>
        <dsp:cNvPr id="0" name=""/>
        <dsp:cNvSpPr/>
      </dsp:nvSpPr>
      <dsp:spPr>
        <a:xfrm>
          <a:off x="4280466" y="3198267"/>
          <a:ext cx="396310" cy="1215352"/>
        </a:xfrm>
        <a:custGeom>
          <a:avLst/>
          <a:gdLst/>
          <a:ahLst/>
          <a:cxnLst/>
          <a:rect l="0" t="0" r="0" b="0"/>
          <a:pathLst>
            <a:path>
              <a:moveTo>
                <a:pt x="0" y="0"/>
              </a:moveTo>
              <a:lnTo>
                <a:pt x="0" y="1215352"/>
              </a:lnTo>
              <a:lnTo>
                <a:pt x="396310" y="121535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C091E1-D557-FE4B-89FB-E659C31C319F}">
      <dsp:nvSpPr>
        <dsp:cNvPr id="0" name=""/>
        <dsp:cNvSpPr/>
      </dsp:nvSpPr>
      <dsp:spPr>
        <a:xfrm>
          <a:off x="5337294" y="1322396"/>
          <a:ext cx="149105" cy="554834"/>
        </a:xfrm>
        <a:custGeom>
          <a:avLst/>
          <a:gdLst/>
          <a:ahLst/>
          <a:cxnLst/>
          <a:rect l="0" t="0" r="0" b="0"/>
          <a:pathLst>
            <a:path>
              <a:moveTo>
                <a:pt x="149105" y="0"/>
              </a:moveTo>
              <a:lnTo>
                <a:pt x="149105" y="277417"/>
              </a:lnTo>
              <a:lnTo>
                <a:pt x="0" y="277417"/>
              </a:lnTo>
              <a:lnTo>
                <a:pt x="0" y="5548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70877-5434-4940-BFE9-9D2E7DE76454}">
      <dsp:nvSpPr>
        <dsp:cNvPr id="0" name=""/>
        <dsp:cNvSpPr/>
      </dsp:nvSpPr>
      <dsp:spPr>
        <a:xfrm>
          <a:off x="1083559" y="3198267"/>
          <a:ext cx="396310" cy="1215352"/>
        </a:xfrm>
        <a:custGeom>
          <a:avLst/>
          <a:gdLst/>
          <a:ahLst/>
          <a:cxnLst/>
          <a:rect l="0" t="0" r="0" b="0"/>
          <a:pathLst>
            <a:path>
              <a:moveTo>
                <a:pt x="0" y="0"/>
              </a:moveTo>
              <a:lnTo>
                <a:pt x="0" y="1215352"/>
              </a:lnTo>
              <a:lnTo>
                <a:pt x="396310" y="121535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49240F-8672-9340-9B03-526820DAC75C}">
      <dsp:nvSpPr>
        <dsp:cNvPr id="0" name=""/>
        <dsp:cNvSpPr/>
      </dsp:nvSpPr>
      <dsp:spPr>
        <a:xfrm>
          <a:off x="2140388" y="1322396"/>
          <a:ext cx="3346011" cy="554834"/>
        </a:xfrm>
        <a:custGeom>
          <a:avLst/>
          <a:gdLst/>
          <a:ahLst/>
          <a:cxnLst/>
          <a:rect l="0" t="0" r="0" b="0"/>
          <a:pathLst>
            <a:path>
              <a:moveTo>
                <a:pt x="3346011" y="0"/>
              </a:moveTo>
              <a:lnTo>
                <a:pt x="3346011" y="277417"/>
              </a:lnTo>
              <a:lnTo>
                <a:pt x="0" y="277417"/>
              </a:lnTo>
              <a:lnTo>
                <a:pt x="0" y="5548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7B2B42-61D5-904D-BCDC-BD70AB4273F3}">
      <dsp:nvSpPr>
        <dsp:cNvPr id="0" name=""/>
        <dsp:cNvSpPr/>
      </dsp:nvSpPr>
      <dsp:spPr>
        <a:xfrm>
          <a:off x="4165364" y="1361"/>
          <a:ext cx="2642071" cy="13210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Cost of Inventories</a:t>
          </a:r>
        </a:p>
      </dsp:txBody>
      <dsp:txXfrm>
        <a:off x="4165364" y="1361"/>
        <a:ext cx="2642071" cy="1321035"/>
      </dsp:txXfrm>
    </dsp:sp>
    <dsp:sp modelId="{647AAA05-F3B6-4640-96F3-187932A3D8E2}">
      <dsp:nvSpPr>
        <dsp:cNvPr id="0" name=""/>
        <dsp:cNvSpPr/>
      </dsp:nvSpPr>
      <dsp:spPr>
        <a:xfrm>
          <a:off x="819352" y="1877231"/>
          <a:ext cx="2642071" cy="1321035"/>
        </a:xfrm>
        <a:prstGeom prst="rect">
          <a:avLst/>
        </a:prstGeom>
        <a:solidFill>
          <a:srgbClr val="00462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1.)</a:t>
          </a:r>
        </a:p>
        <a:p>
          <a:pPr marL="0" lvl="0" indent="0" algn="ctr" defTabSz="977900">
            <a:lnSpc>
              <a:spcPct val="90000"/>
            </a:lnSpc>
            <a:spcBef>
              <a:spcPct val="0"/>
            </a:spcBef>
            <a:spcAft>
              <a:spcPct val="35000"/>
            </a:spcAft>
            <a:buNone/>
          </a:pPr>
          <a:r>
            <a:rPr lang="en-GB" sz="2200" kern="1200" dirty="0"/>
            <a:t>Purchase Cost</a:t>
          </a:r>
        </a:p>
      </dsp:txBody>
      <dsp:txXfrm>
        <a:off x="819352" y="1877231"/>
        <a:ext cx="2642071" cy="1321035"/>
      </dsp:txXfrm>
    </dsp:sp>
    <dsp:sp modelId="{CA302E73-F439-5648-8DCF-6EAB3CD3BCEB}">
      <dsp:nvSpPr>
        <dsp:cNvPr id="0" name=""/>
        <dsp:cNvSpPr/>
      </dsp:nvSpPr>
      <dsp:spPr>
        <a:xfrm>
          <a:off x="1479870" y="3753102"/>
          <a:ext cx="2642071" cy="13210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 Transport costs</a:t>
          </a:r>
          <a:br>
            <a:rPr lang="en-GB" sz="2200" kern="1200" dirty="0"/>
          </a:br>
          <a:r>
            <a:rPr lang="en-GB" sz="2200" kern="1200" dirty="0"/>
            <a:t>+</a:t>
          </a:r>
          <a:r>
            <a:rPr lang="en-IN" sz="2200" kern="1200" dirty="0"/>
            <a:t> Import duties</a:t>
          </a:r>
          <a:br>
            <a:rPr lang="en-IN" sz="2200" kern="1200" dirty="0"/>
          </a:br>
          <a:r>
            <a:rPr lang="en-IN" sz="2200" kern="1200" dirty="0"/>
            <a:t>- Discounts </a:t>
          </a:r>
          <a:br>
            <a:rPr lang="en-IN" sz="2200" kern="1200" dirty="0"/>
          </a:br>
          <a:r>
            <a:rPr lang="en-IN" sz="2200" kern="1200" dirty="0"/>
            <a:t>- Rebates </a:t>
          </a:r>
          <a:endParaRPr lang="en-GB" sz="2200" kern="1200" dirty="0"/>
        </a:p>
      </dsp:txBody>
      <dsp:txXfrm>
        <a:off x="1479870" y="3753102"/>
        <a:ext cx="2642071" cy="1321035"/>
      </dsp:txXfrm>
    </dsp:sp>
    <dsp:sp modelId="{8993BB9F-49FB-0744-8BFC-1F1E821C9487}">
      <dsp:nvSpPr>
        <dsp:cNvPr id="0" name=""/>
        <dsp:cNvSpPr/>
      </dsp:nvSpPr>
      <dsp:spPr>
        <a:xfrm>
          <a:off x="4016259" y="1877231"/>
          <a:ext cx="2642071" cy="1321035"/>
        </a:xfrm>
        <a:prstGeom prst="rect">
          <a:avLst/>
        </a:prstGeom>
        <a:solidFill>
          <a:srgbClr val="00462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2.)</a:t>
          </a:r>
        </a:p>
        <a:p>
          <a:pPr marL="0" lvl="0" indent="0" algn="ctr" defTabSz="977900">
            <a:lnSpc>
              <a:spcPct val="90000"/>
            </a:lnSpc>
            <a:spcBef>
              <a:spcPct val="0"/>
            </a:spcBef>
            <a:spcAft>
              <a:spcPct val="35000"/>
            </a:spcAft>
            <a:buNone/>
          </a:pPr>
          <a:r>
            <a:rPr lang="en-GB" sz="2200" kern="1200" dirty="0"/>
            <a:t>Cost of Conversion </a:t>
          </a:r>
        </a:p>
      </dsp:txBody>
      <dsp:txXfrm>
        <a:off x="4016259" y="1877231"/>
        <a:ext cx="2642071" cy="1321035"/>
      </dsp:txXfrm>
    </dsp:sp>
    <dsp:sp modelId="{0566FAD0-69CE-1541-B254-215772208FEA}">
      <dsp:nvSpPr>
        <dsp:cNvPr id="0" name=""/>
        <dsp:cNvSpPr/>
      </dsp:nvSpPr>
      <dsp:spPr>
        <a:xfrm>
          <a:off x="4676776" y="3753102"/>
          <a:ext cx="2642071" cy="13210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 Direct labour </a:t>
          </a:r>
          <a:br>
            <a:rPr lang="en-GB" sz="2200" kern="1200" dirty="0"/>
          </a:br>
          <a:r>
            <a:rPr lang="en-GB" sz="2200" kern="1200" dirty="0"/>
            <a:t>+</a:t>
          </a:r>
          <a:r>
            <a:rPr lang="en-IN" sz="2200" kern="1200" dirty="0"/>
            <a:t> Fixed &amp; variable production overheads </a:t>
          </a:r>
          <a:endParaRPr lang="en-GB" sz="2200" kern="1200" dirty="0"/>
        </a:p>
      </dsp:txBody>
      <dsp:txXfrm>
        <a:off x="4676776" y="3753102"/>
        <a:ext cx="2642071" cy="1321035"/>
      </dsp:txXfrm>
    </dsp:sp>
    <dsp:sp modelId="{C7D2AEB2-BC08-E943-97F9-FDC775BB93FB}">
      <dsp:nvSpPr>
        <dsp:cNvPr id="0" name=""/>
        <dsp:cNvSpPr/>
      </dsp:nvSpPr>
      <dsp:spPr>
        <a:xfrm>
          <a:off x="7213165" y="1877231"/>
          <a:ext cx="2940281" cy="1321035"/>
        </a:xfrm>
        <a:prstGeom prst="rect">
          <a:avLst/>
        </a:prstGeom>
        <a:solidFill>
          <a:srgbClr val="00462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3.)</a:t>
          </a:r>
        </a:p>
        <a:p>
          <a:pPr marL="0" lvl="0" indent="0" algn="ctr" defTabSz="977900">
            <a:lnSpc>
              <a:spcPct val="90000"/>
            </a:lnSpc>
            <a:spcBef>
              <a:spcPct val="0"/>
            </a:spcBef>
            <a:spcAft>
              <a:spcPct val="35000"/>
            </a:spcAft>
            <a:buNone/>
          </a:pPr>
          <a:r>
            <a:rPr lang="en-GB" sz="2200" kern="1200" dirty="0"/>
            <a:t>Cost incurred in bringing inventories to present location </a:t>
          </a:r>
        </a:p>
      </dsp:txBody>
      <dsp:txXfrm>
        <a:off x="7213165" y="1877231"/>
        <a:ext cx="2940281" cy="1321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936E-7BB6-B141-A574-AC939BFB68B2}">
      <dsp:nvSpPr>
        <dsp:cNvPr id="0" name=""/>
        <dsp:cNvSpPr/>
      </dsp:nvSpPr>
      <dsp:spPr>
        <a:xfrm>
          <a:off x="0" y="68421"/>
          <a:ext cx="10972800" cy="4389120"/>
        </a:xfrm>
        <a:prstGeom prst="leftRightRibb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F74DDF-3101-CD40-8575-7369E2FDE0B9}">
      <dsp:nvSpPr>
        <dsp:cNvPr id="0" name=""/>
        <dsp:cNvSpPr/>
      </dsp:nvSpPr>
      <dsp:spPr>
        <a:xfrm>
          <a:off x="1316736" y="836517"/>
          <a:ext cx="3621023" cy="215066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0020" rIns="0" bIns="171450" numCol="1" spcCol="1270" anchor="ctr" anchorCtr="0">
          <a:noAutofit/>
        </a:bodyPr>
        <a:lstStyle/>
        <a:p>
          <a:pPr marL="0" lvl="0" indent="0" algn="ctr" defTabSz="2000250">
            <a:lnSpc>
              <a:spcPct val="90000"/>
            </a:lnSpc>
            <a:spcBef>
              <a:spcPct val="0"/>
            </a:spcBef>
            <a:spcAft>
              <a:spcPct val="35000"/>
            </a:spcAft>
            <a:buNone/>
          </a:pPr>
          <a:r>
            <a:rPr lang="en-GB" sz="4500" kern="1200" dirty="0"/>
            <a:t>First – in – First Out Method </a:t>
          </a:r>
        </a:p>
      </dsp:txBody>
      <dsp:txXfrm>
        <a:off x="1316736" y="836517"/>
        <a:ext cx="3621023" cy="2150668"/>
      </dsp:txXfrm>
    </dsp:sp>
    <dsp:sp modelId="{ED40AFB9-D54A-A34E-B201-DF4A1C01FC99}">
      <dsp:nvSpPr>
        <dsp:cNvPr id="0" name=""/>
        <dsp:cNvSpPr/>
      </dsp:nvSpPr>
      <dsp:spPr>
        <a:xfrm>
          <a:off x="5486400" y="1538776"/>
          <a:ext cx="4279392" cy="215066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0020" rIns="0" bIns="171450" numCol="1" spcCol="1270" anchor="ctr" anchorCtr="0">
          <a:noAutofit/>
        </a:bodyPr>
        <a:lstStyle/>
        <a:p>
          <a:pPr marL="0" lvl="0" indent="0" algn="ctr" defTabSz="2000250">
            <a:lnSpc>
              <a:spcPct val="90000"/>
            </a:lnSpc>
            <a:spcBef>
              <a:spcPct val="0"/>
            </a:spcBef>
            <a:spcAft>
              <a:spcPct val="35000"/>
            </a:spcAft>
            <a:buNone/>
          </a:pPr>
          <a:r>
            <a:rPr lang="en-GB" sz="4500" kern="1200" dirty="0"/>
            <a:t>Weighted Average Method </a:t>
          </a:r>
        </a:p>
      </dsp:txBody>
      <dsp:txXfrm>
        <a:off x="5486400" y="1538776"/>
        <a:ext cx="4279392" cy="21506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6EE03-8F30-3946-A060-2C0281CA9F6E}" type="datetimeFigureOut">
              <a:rPr lang="en-US" smtClean="0"/>
              <a:pPr/>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4164-2F83-F641-9B4E-D6795098FCF5}" type="slidenum">
              <a:rPr lang="en-US" smtClean="0"/>
              <a:pPr/>
              <a:t>‹#›</a:t>
            </a:fld>
            <a:endParaRPr lang="en-US"/>
          </a:p>
        </p:txBody>
      </p:sp>
    </p:spTree>
    <p:extLst>
      <p:ext uri="{BB962C8B-B14F-4D97-AF65-F5344CB8AC3E}">
        <p14:creationId xmlns:p14="http://schemas.microsoft.com/office/powerpoint/2010/main" val="72809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Fixed &amp; variable production overheads  = depreciation of factory building and equipment, cost of factory management and conversion </a:t>
            </a:r>
            <a:endParaRPr lang="en-GB" dirty="0"/>
          </a:p>
          <a:p>
            <a:endParaRPr lang="en-US" dirty="0"/>
          </a:p>
        </p:txBody>
      </p:sp>
      <p:sp>
        <p:nvSpPr>
          <p:cNvPr id="4" name="Slide Number Placeholder 3"/>
          <p:cNvSpPr>
            <a:spLocks noGrp="1"/>
          </p:cNvSpPr>
          <p:nvPr>
            <p:ph type="sldNum" sz="quarter" idx="5"/>
          </p:nvPr>
        </p:nvSpPr>
        <p:spPr/>
        <p:txBody>
          <a:bodyPr/>
          <a:lstStyle/>
          <a:p>
            <a:fld id="{A9449D78-9914-004A-A5B9-A73CB3216F34}" type="slidenum">
              <a:rPr lang="en-US" smtClean="0"/>
              <a:pPr/>
              <a:t>6</a:t>
            </a:fld>
            <a:endParaRPr lang="en-US"/>
          </a:p>
        </p:txBody>
      </p:sp>
    </p:spTree>
    <p:extLst>
      <p:ext uri="{BB962C8B-B14F-4D97-AF65-F5344CB8AC3E}">
        <p14:creationId xmlns:p14="http://schemas.microsoft.com/office/powerpoint/2010/main" val="397706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A9449D78-9914-004A-A5B9-A73CB3216F34}" type="slidenum">
              <a:rPr lang="en-US" smtClean="0"/>
              <a:pPr/>
              <a:t>8</a:t>
            </a:fld>
            <a:endParaRPr lang="en-US"/>
          </a:p>
        </p:txBody>
      </p:sp>
    </p:spTree>
    <p:extLst>
      <p:ext uri="{BB962C8B-B14F-4D97-AF65-F5344CB8AC3E}">
        <p14:creationId xmlns:p14="http://schemas.microsoft.com/office/powerpoint/2010/main" val="223947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A9449D78-9914-004A-A5B9-A73CB3216F34}" type="slidenum">
              <a:rPr lang="en-US" smtClean="0"/>
              <a:pPr/>
              <a:t>10</a:t>
            </a:fld>
            <a:endParaRPr lang="en-US"/>
          </a:p>
        </p:txBody>
      </p:sp>
    </p:spTree>
    <p:extLst>
      <p:ext uri="{BB962C8B-B14F-4D97-AF65-F5344CB8AC3E}">
        <p14:creationId xmlns:p14="http://schemas.microsoft.com/office/powerpoint/2010/main" val="3078258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A9449D78-9914-004A-A5B9-A73CB3216F34}" type="slidenum">
              <a:rPr lang="en-US" smtClean="0"/>
              <a:pPr/>
              <a:t>13</a:t>
            </a:fld>
            <a:endParaRPr lang="en-US"/>
          </a:p>
        </p:txBody>
      </p:sp>
    </p:spTree>
    <p:extLst>
      <p:ext uri="{BB962C8B-B14F-4D97-AF65-F5344CB8AC3E}">
        <p14:creationId xmlns:p14="http://schemas.microsoft.com/office/powerpoint/2010/main" val="34182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A9449D78-9914-004A-A5B9-A73CB3216F34}" type="slidenum">
              <a:rPr lang="en-US" smtClean="0"/>
              <a:pPr/>
              <a:t>25</a:t>
            </a:fld>
            <a:endParaRPr lang="en-US"/>
          </a:p>
        </p:txBody>
      </p:sp>
    </p:spTree>
    <p:extLst>
      <p:ext uri="{BB962C8B-B14F-4D97-AF65-F5344CB8AC3E}">
        <p14:creationId xmlns:p14="http://schemas.microsoft.com/office/powerpoint/2010/main" val="285268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5"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323228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5"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26871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5"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124705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5"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1628594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5"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138159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6"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104984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8"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9"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149242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4"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5"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404747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3"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4"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70535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6"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314950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CA1147AA-677C-4D72-9F57-7F98ADB9EECD}"/>
              </a:ext>
            </a:extLst>
          </p:cNvPr>
          <p:cNvSpPr>
            <a:spLocks noGrp="1" noChangeArrowheads="1"/>
          </p:cNvSpPr>
          <p:nvPr>
            <p:ph type="dt" sz="half" idx="10"/>
          </p:nvPr>
        </p:nvSpPr>
        <p:spPr>
          <a:ln/>
        </p:spPr>
        <p:txBody>
          <a:bodyPr/>
          <a:lstStyle>
            <a:lvl1pPr>
              <a:defRPr/>
            </a:lvl1pPr>
          </a:lstStyle>
          <a:p>
            <a:fld id="{5A535C65-20F5-7243-A9C6-C9490AADF0D6}" type="datetimeFigureOut">
              <a:rPr lang="en-US" smtClean="0"/>
              <a:pPr/>
              <a:t>10/1/2022</a:t>
            </a:fld>
            <a:endParaRPr lang="en-US"/>
          </a:p>
        </p:txBody>
      </p:sp>
      <p:sp>
        <p:nvSpPr>
          <p:cNvPr id="6" name="Rectangle 5">
            <a:extLst>
              <a:ext uri="{FF2B5EF4-FFF2-40B4-BE49-F238E27FC236}">
                <a16:creationId xmlns:a16="http://schemas.microsoft.com/office/drawing/2014/main" id="{30B2FAE5-E954-418D-BC8F-3556D47F367B}"/>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9CCA8F0A-CE8E-4F71-A2FC-A64E028C4FC1}"/>
              </a:ext>
            </a:extLst>
          </p:cNvPr>
          <p:cNvSpPr>
            <a:spLocks noGrp="1" noChangeArrowheads="1"/>
          </p:cNvSpPr>
          <p:nvPr>
            <p:ph type="sldNum" sz="quarter" idx="12"/>
          </p:nvPr>
        </p:nvSpPr>
        <p:spPr>
          <a:ln/>
        </p:spPr>
        <p:txBody>
          <a:bodyPr/>
          <a:lstStyle>
            <a:lvl1pPr>
              <a:defRPr/>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10956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1028" name="Rectangle 4">
            <a:extLst>
              <a:ext uri="{FF2B5EF4-FFF2-40B4-BE49-F238E27FC236}">
                <a16:creationId xmlns:a16="http://schemas.microsoft.com/office/drawing/2014/main" id="{CA1147AA-677C-4D72-9F57-7F98ADB9EECD}"/>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fld id="{5A535C65-20F5-7243-A9C6-C9490AADF0D6}" type="datetimeFigureOut">
              <a:rPr lang="en-US" smtClean="0"/>
              <a:pPr/>
              <a:t>10/1/2022</a:t>
            </a:fld>
            <a:endParaRPr lang="en-US"/>
          </a:p>
        </p:txBody>
      </p:sp>
      <p:sp>
        <p:nvSpPr>
          <p:cNvPr id="1029" name="Rectangle 5">
            <a:extLst>
              <a:ext uri="{FF2B5EF4-FFF2-40B4-BE49-F238E27FC236}">
                <a16:creationId xmlns:a16="http://schemas.microsoft.com/office/drawing/2014/main" id="{30B2FAE5-E954-418D-BC8F-3556D47F367B}"/>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endParaRPr lang="en-US"/>
          </a:p>
        </p:txBody>
      </p:sp>
      <p:sp>
        <p:nvSpPr>
          <p:cNvPr id="1030" name="Rectangle 6">
            <a:extLst>
              <a:ext uri="{FF2B5EF4-FFF2-40B4-BE49-F238E27FC236}">
                <a16:creationId xmlns:a16="http://schemas.microsoft.com/office/drawing/2014/main" id="{9CCA8F0A-CE8E-4F71-A2FC-A64E028C4FC1}"/>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FDA4817-6369-0545-A9FE-2538578BA195}" type="slidenum">
              <a:rPr lang="en-US" smtClean="0"/>
              <a:pPr/>
              <a:t>‹#›</a:t>
            </a:fld>
            <a:endParaRPr lang="en-US"/>
          </a:p>
        </p:txBody>
      </p:sp>
    </p:spTree>
    <p:extLst>
      <p:ext uri="{BB962C8B-B14F-4D97-AF65-F5344CB8AC3E}">
        <p14:creationId xmlns:p14="http://schemas.microsoft.com/office/powerpoint/2010/main" val="320620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defRPr>
      </a:lvl2pPr>
      <a:lvl3pPr algn="ctr" rtl="0" eaLnBrk="1" fontAlgn="base" hangingPunct="1">
        <a:spcBef>
          <a:spcPct val="0"/>
        </a:spcBef>
        <a:spcAft>
          <a:spcPct val="0"/>
        </a:spcAft>
        <a:defRPr sz="4400">
          <a:solidFill>
            <a:schemeClr val="tx2"/>
          </a:solidFill>
          <a:latin typeface="Arial" pitchFamily="34" charset="0"/>
        </a:defRPr>
      </a:lvl3pPr>
      <a:lvl4pPr algn="ctr" rtl="0" eaLnBrk="1" fontAlgn="base" hangingPunct="1">
        <a:spcBef>
          <a:spcPct val="0"/>
        </a:spcBef>
        <a:spcAft>
          <a:spcPct val="0"/>
        </a:spcAft>
        <a:defRPr sz="4400">
          <a:solidFill>
            <a:schemeClr val="tx2"/>
          </a:solidFill>
          <a:latin typeface="Arial" pitchFamily="34" charset="0"/>
        </a:defRPr>
      </a:lvl4pPr>
      <a:lvl5pPr algn="ctr" rtl="0" eaLnBrk="1" fontAlgn="base" hangingPunct="1">
        <a:spcBef>
          <a:spcPct val="0"/>
        </a:spcBef>
        <a:spcAft>
          <a:spcPct val="0"/>
        </a:spcAft>
        <a:defRPr sz="44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financialaccountancy.org/accounting-concepts-and-conventions/prudence-concept-of-account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84D5-07E9-CE40-BEE0-2585280624FC}"/>
              </a:ext>
            </a:extLst>
          </p:cNvPr>
          <p:cNvSpPr>
            <a:spLocks noGrp="1"/>
          </p:cNvSpPr>
          <p:nvPr>
            <p:ph type="ctrTitle"/>
          </p:nvPr>
        </p:nvSpPr>
        <p:spPr/>
        <p:txBody>
          <a:bodyPr/>
          <a:lstStyle/>
          <a:p>
            <a:r>
              <a:rPr lang="en-US" b="1" dirty="0">
                <a:solidFill>
                  <a:srgbClr val="FF0000"/>
                </a:solidFill>
              </a:rPr>
              <a:t>Valuation of Inventories as per </a:t>
            </a:r>
            <a:br>
              <a:rPr lang="en-US" b="1" dirty="0">
                <a:solidFill>
                  <a:srgbClr val="FF0000"/>
                </a:solidFill>
              </a:rPr>
            </a:br>
            <a:r>
              <a:rPr lang="en-US" b="1" dirty="0" err="1">
                <a:solidFill>
                  <a:srgbClr val="FF0000"/>
                </a:solidFill>
              </a:rPr>
              <a:t>Ind</a:t>
            </a:r>
            <a:r>
              <a:rPr lang="en-US" b="1" dirty="0">
                <a:solidFill>
                  <a:srgbClr val="FF0000"/>
                </a:solidFill>
              </a:rPr>
              <a:t> – AS 2 </a:t>
            </a:r>
          </a:p>
        </p:txBody>
      </p:sp>
      <p:sp>
        <p:nvSpPr>
          <p:cNvPr id="3" name="Subtitle 2">
            <a:extLst>
              <a:ext uri="{FF2B5EF4-FFF2-40B4-BE49-F238E27FC236}">
                <a16:creationId xmlns:a16="http://schemas.microsoft.com/office/drawing/2014/main" id="{B42A20DC-C4D6-3C4B-9D52-11A93D51E0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547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EE02-78E1-2343-A1A4-FCB8A7CFF791}"/>
              </a:ext>
            </a:extLst>
          </p:cNvPr>
          <p:cNvSpPr>
            <a:spLocks noGrp="1"/>
          </p:cNvSpPr>
          <p:nvPr>
            <p:ph type="title"/>
          </p:nvPr>
        </p:nvSpPr>
        <p:spPr/>
        <p:txBody>
          <a:bodyPr/>
          <a:lstStyle/>
          <a:p>
            <a:r>
              <a:rPr lang="en-US" b="1" dirty="0">
                <a:solidFill>
                  <a:srgbClr val="FF0000"/>
                </a:solidFill>
              </a:rPr>
              <a:t>Poll – II  </a:t>
            </a:r>
          </a:p>
        </p:txBody>
      </p:sp>
      <p:sp>
        <p:nvSpPr>
          <p:cNvPr id="3" name="Content Placeholder 2">
            <a:extLst>
              <a:ext uri="{FF2B5EF4-FFF2-40B4-BE49-F238E27FC236}">
                <a16:creationId xmlns:a16="http://schemas.microsoft.com/office/drawing/2014/main" id="{F410C08C-CF5C-C144-B6BC-A22FC0BA5639}"/>
              </a:ext>
            </a:extLst>
          </p:cNvPr>
          <p:cNvSpPr>
            <a:spLocks noGrp="1"/>
          </p:cNvSpPr>
          <p:nvPr>
            <p:ph idx="1"/>
          </p:nvPr>
        </p:nvSpPr>
        <p:spPr/>
        <p:txBody>
          <a:bodyPr/>
          <a:lstStyle/>
          <a:p>
            <a:pPr algn="just"/>
            <a:r>
              <a:rPr lang="en-IN" sz="2800" dirty="0"/>
              <a:t>A manufacturing company has purchased a raw material costing $50 in the month of August 2020.</a:t>
            </a:r>
          </a:p>
          <a:p>
            <a:pPr algn="just"/>
            <a:r>
              <a:rPr lang="en-IN" sz="2800" dirty="0"/>
              <a:t>The goods were manufactured and were sold as finished products for $80 after additional $10 of labor costs were incurred for completion.</a:t>
            </a:r>
          </a:p>
          <a:p>
            <a:pPr algn="just"/>
            <a:r>
              <a:rPr lang="en-IN" sz="2800" dirty="0"/>
              <a:t>In such case, the NRV of the inventory will be:</a:t>
            </a:r>
          </a:p>
          <a:p>
            <a:pPr marL="514350" indent="-514350" algn="just">
              <a:buFont typeface="+mj-lt"/>
              <a:buAutoNum type="alphaLcParenR"/>
            </a:pPr>
            <a:r>
              <a:rPr lang="en-IN" sz="2800" dirty="0"/>
              <a:t>$80</a:t>
            </a:r>
          </a:p>
          <a:p>
            <a:pPr marL="514350" indent="-514350" algn="just">
              <a:buFont typeface="+mj-lt"/>
              <a:buAutoNum type="alphaLcParenR"/>
            </a:pPr>
            <a:r>
              <a:rPr lang="en-IN" sz="2800" dirty="0"/>
              <a:t>$10</a:t>
            </a:r>
          </a:p>
          <a:p>
            <a:pPr marL="514350" indent="-514350" algn="just">
              <a:buFont typeface="+mj-lt"/>
              <a:buAutoNum type="alphaLcParenR"/>
            </a:pPr>
            <a:r>
              <a:rPr lang="en-IN" sz="2800" dirty="0"/>
              <a:t>$90</a:t>
            </a:r>
          </a:p>
          <a:p>
            <a:pPr marL="514350" indent="-514350" algn="just">
              <a:buFont typeface="+mj-lt"/>
              <a:buAutoNum type="alphaLcParenR"/>
            </a:pPr>
            <a:r>
              <a:rPr lang="en-IN" sz="2800" dirty="0"/>
              <a:t>$70</a:t>
            </a:r>
            <a:endParaRPr lang="en-US" sz="2800" dirty="0"/>
          </a:p>
        </p:txBody>
      </p:sp>
    </p:spTree>
    <p:extLst>
      <p:ext uri="{BB962C8B-B14F-4D97-AF65-F5344CB8AC3E}">
        <p14:creationId xmlns:p14="http://schemas.microsoft.com/office/powerpoint/2010/main" val="111104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AB88-9BEA-FF4F-81BF-991D5F248CF0}"/>
              </a:ext>
            </a:extLst>
          </p:cNvPr>
          <p:cNvSpPr>
            <a:spLocks noGrp="1"/>
          </p:cNvSpPr>
          <p:nvPr>
            <p:ph type="title"/>
          </p:nvPr>
        </p:nvSpPr>
        <p:spPr>
          <a:xfrm>
            <a:off x="609600" y="567158"/>
            <a:ext cx="10972800" cy="850479"/>
          </a:xfrm>
        </p:spPr>
        <p:txBody>
          <a:bodyPr/>
          <a:lstStyle/>
          <a:p>
            <a:r>
              <a:rPr lang="en-US" sz="3600" b="1" dirty="0">
                <a:solidFill>
                  <a:srgbClr val="FF0000"/>
                </a:solidFill>
              </a:rPr>
              <a:t>Application of ‘Prudence’ concept in Inventory Valuation</a:t>
            </a:r>
          </a:p>
        </p:txBody>
      </p:sp>
      <p:sp>
        <p:nvSpPr>
          <p:cNvPr id="3" name="Content Placeholder 2">
            <a:extLst>
              <a:ext uri="{FF2B5EF4-FFF2-40B4-BE49-F238E27FC236}">
                <a16:creationId xmlns:a16="http://schemas.microsoft.com/office/drawing/2014/main" id="{7CBB4F86-2134-214E-B633-CDF86AD0B9E6}"/>
              </a:ext>
            </a:extLst>
          </p:cNvPr>
          <p:cNvSpPr>
            <a:spLocks noGrp="1"/>
          </p:cNvSpPr>
          <p:nvPr>
            <p:ph idx="1"/>
          </p:nvPr>
        </p:nvSpPr>
        <p:spPr/>
        <p:txBody>
          <a:bodyPr/>
          <a:lstStyle/>
          <a:p>
            <a:pPr algn="just"/>
            <a:r>
              <a:rPr lang="en-IN" sz="2400" dirty="0"/>
              <a:t>Inventory should be recorded at their original cost until they are sold.</a:t>
            </a:r>
          </a:p>
          <a:p>
            <a:pPr algn="just"/>
            <a:r>
              <a:rPr lang="en-IN" sz="2400" dirty="0"/>
              <a:t>No profit should be recognized until the profit is realized.</a:t>
            </a:r>
          </a:p>
          <a:p>
            <a:pPr algn="just"/>
            <a:r>
              <a:rPr lang="en-IN" sz="2400" dirty="0"/>
              <a:t>When a company realises that it may not be able to sell the inventory at a profit, then the valuation of inventory in such a case should be based on </a:t>
            </a:r>
            <a:r>
              <a:rPr lang="en-IN" sz="2400" i="1" dirty="0">
                <a:solidFill>
                  <a:srgbClr val="C00000"/>
                </a:solidFill>
                <a:hlinkClick r:id="rId2">
                  <a:extLst>
                    <a:ext uri="{A12FA001-AC4F-418D-AE19-62706E023703}">
                      <ahyp:hlinkClr xmlns:ahyp="http://schemas.microsoft.com/office/drawing/2018/hyperlinkcolor" val="tx"/>
                    </a:ext>
                  </a:extLst>
                </a:hlinkClick>
              </a:rPr>
              <a:t>prudence concept of accounting</a:t>
            </a:r>
            <a:r>
              <a:rPr lang="en-IN" sz="2400" i="1" dirty="0">
                <a:solidFill>
                  <a:srgbClr val="C00000"/>
                </a:solidFill>
              </a:rPr>
              <a:t>. </a:t>
            </a:r>
          </a:p>
          <a:p>
            <a:pPr algn="just"/>
            <a:r>
              <a:rPr lang="en-IN" sz="2400" dirty="0"/>
              <a:t>This concept states that the loss must be recognized immediately.</a:t>
            </a:r>
          </a:p>
          <a:p>
            <a:pPr algn="just"/>
            <a:r>
              <a:rPr lang="en-IN" sz="2400" dirty="0"/>
              <a:t>Therefore if the net realizable value of inventory is lower than its original cost, then it should be valued at its net realizable value.</a:t>
            </a:r>
          </a:p>
          <a:p>
            <a:pPr algn="just"/>
            <a:r>
              <a:rPr lang="en-IN" sz="2400" dirty="0">
                <a:solidFill>
                  <a:schemeClr val="accent2"/>
                </a:solidFill>
              </a:rPr>
              <a:t>For example: </a:t>
            </a:r>
            <a:r>
              <a:rPr lang="en-IN" sz="2400" dirty="0"/>
              <a:t>if an inventory costs $100 and its NRV is only $70, then the inventory is recorded at the year end at $70. </a:t>
            </a:r>
          </a:p>
        </p:txBody>
      </p:sp>
    </p:spTree>
    <p:extLst>
      <p:ext uri="{BB962C8B-B14F-4D97-AF65-F5344CB8AC3E}">
        <p14:creationId xmlns:p14="http://schemas.microsoft.com/office/powerpoint/2010/main" val="400171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893705C0-F425-EA44-9D35-9A961E3F593C}"/>
              </a:ext>
            </a:extLst>
          </p:cNvPr>
          <p:cNvSpPr>
            <a:spLocks noChangeArrowheads="1"/>
          </p:cNvSpPr>
          <p:nvPr/>
        </p:nvSpPr>
        <p:spPr bwMode="auto">
          <a:xfrm>
            <a:off x="2271117" y="6247805"/>
            <a:ext cx="1875234" cy="45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sz="1500" b="1">
              <a:ea typeface="ＭＳ Ｐゴシック" panose="020B0600070205080204" pitchFamily="34" charset="-128"/>
            </a:endParaRPr>
          </a:p>
        </p:txBody>
      </p:sp>
      <p:sp>
        <p:nvSpPr>
          <p:cNvPr id="7170" name="Rectangle 3">
            <a:extLst>
              <a:ext uri="{FF2B5EF4-FFF2-40B4-BE49-F238E27FC236}">
                <a16:creationId xmlns:a16="http://schemas.microsoft.com/office/drawing/2014/main" id="{33C4AF60-5884-A447-80C4-A1322E65E817}"/>
              </a:ext>
            </a:extLst>
          </p:cNvPr>
          <p:cNvSpPr>
            <a:spLocks noChangeArrowheads="1"/>
          </p:cNvSpPr>
          <p:nvPr/>
        </p:nvSpPr>
        <p:spPr bwMode="auto">
          <a:xfrm>
            <a:off x="4670227" y="6247805"/>
            <a:ext cx="2851547" cy="45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sz="1500" b="1">
              <a:ea typeface="ＭＳ Ｐゴシック" panose="020B0600070205080204" pitchFamily="34" charset="-128"/>
            </a:endParaRPr>
          </a:p>
        </p:txBody>
      </p:sp>
      <p:sp>
        <p:nvSpPr>
          <p:cNvPr id="7172" name="Rectangle 7">
            <a:extLst>
              <a:ext uri="{FF2B5EF4-FFF2-40B4-BE49-F238E27FC236}">
                <a16:creationId xmlns:a16="http://schemas.microsoft.com/office/drawing/2014/main" id="{AC0FF910-967B-1548-8D87-75E511D3A21E}"/>
              </a:ext>
            </a:extLst>
          </p:cNvPr>
          <p:cNvSpPr>
            <a:spLocks noChangeArrowheads="1"/>
          </p:cNvSpPr>
          <p:nvPr/>
        </p:nvSpPr>
        <p:spPr bwMode="auto">
          <a:xfrm>
            <a:off x="2024063" y="2000250"/>
            <a:ext cx="2143125" cy="1500188"/>
          </a:xfrm>
          <a:prstGeom prst="rect">
            <a:avLst/>
          </a:prstGeom>
          <a:solidFill>
            <a:srgbClr val="8CF4EA"/>
          </a:solidFill>
          <a:ln w="12700">
            <a:solidFill>
              <a:schemeClr val="tx1"/>
            </a:solidFill>
            <a:miter lim="800000"/>
            <a:headEnd/>
            <a:tailEnd/>
          </a:ln>
        </p:spPr>
        <p:txBody>
          <a:bodyPr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sz="2250" b="1">
                <a:ea typeface="ＭＳ Ｐゴシック" panose="020B0600070205080204" pitchFamily="34" charset="-128"/>
              </a:rPr>
              <a:t>Beginning Inventory</a:t>
            </a:r>
            <a:endParaRPr lang="en-GB" altLang="en-US" sz="1500" b="1">
              <a:ea typeface="ＭＳ Ｐゴシック" panose="020B0600070205080204" pitchFamily="34" charset="-128"/>
            </a:endParaRPr>
          </a:p>
        </p:txBody>
      </p:sp>
      <p:sp>
        <p:nvSpPr>
          <p:cNvPr id="7173" name="Rectangle 9">
            <a:extLst>
              <a:ext uri="{FF2B5EF4-FFF2-40B4-BE49-F238E27FC236}">
                <a16:creationId xmlns:a16="http://schemas.microsoft.com/office/drawing/2014/main" id="{8F0EF926-FE74-9E41-806B-56813CDE3DA8}"/>
              </a:ext>
            </a:extLst>
          </p:cNvPr>
          <p:cNvSpPr>
            <a:spLocks noChangeArrowheads="1"/>
          </p:cNvSpPr>
          <p:nvPr/>
        </p:nvSpPr>
        <p:spPr bwMode="auto">
          <a:xfrm>
            <a:off x="2022575" y="4884539"/>
            <a:ext cx="2143125" cy="1500188"/>
          </a:xfrm>
          <a:prstGeom prst="rect">
            <a:avLst/>
          </a:prstGeom>
          <a:solidFill>
            <a:srgbClr val="A2C1FE"/>
          </a:solidFill>
          <a:ln w="12700">
            <a:solidFill>
              <a:schemeClr val="tx1"/>
            </a:solidFill>
            <a:miter lim="800000"/>
            <a:headEnd/>
            <a:tailEnd/>
          </a:ln>
        </p:spPr>
        <p:txBody>
          <a:bodyPr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sz="2250" b="1">
                <a:ea typeface="ＭＳ Ｐゴシック" panose="020B0600070205080204" pitchFamily="34" charset="-128"/>
              </a:rPr>
              <a:t>Goods Purchased during period</a:t>
            </a:r>
            <a:endParaRPr lang="en-GB" altLang="en-US" sz="1500" b="1">
              <a:ea typeface="ＭＳ Ｐゴシック" panose="020B0600070205080204" pitchFamily="34" charset="-128"/>
            </a:endParaRPr>
          </a:p>
        </p:txBody>
      </p:sp>
      <p:sp>
        <p:nvSpPr>
          <p:cNvPr id="7174" name="Rectangle 10">
            <a:extLst>
              <a:ext uri="{FF2B5EF4-FFF2-40B4-BE49-F238E27FC236}">
                <a16:creationId xmlns:a16="http://schemas.microsoft.com/office/drawing/2014/main" id="{284777C3-7956-9645-ADD6-EBD0474BDB06}"/>
              </a:ext>
            </a:extLst>
          </p:cNvPr>
          <p:cNvSpPr>
            <a:spLocks noChangeArrowheads="1"/>
          </p:cNvSpPr>
          <p:nvPr/>
        </p:nvSpPr>
        <p:spPr bwMode="auto">
          <a:xfrm>
            <a:off x="4595812" y="3429000"/>
            <a:ext cx="2786063" cy="1500188"/>
          </a:xfrm>
          <a:prstGeom prst="rect">
            <a:avLst/>
          </a:prstGeom>
          <a:solidFill>
            <a:srgbClr val="FFE9AB"/>
          </a:solidFill>
          <a:ln w="12700">
            <a:solidFill>
              <a:schemeClr val="tx1"/>
            </a:solidFill>
            <a:miter lim="800000"/>
            <a:headEnd/>
            <a:tailEnd/>
          </a:ln>
        </p:spPr>
        <p:txBody>
          <a:bodyPr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sz="2250" b="1">
                <a:ea typeface="ＭＳ Ｐゴシック" panose="020B0600070205080204" pitchFamily="34" charset="-128"/>
              </a:rPr>
              <a:t>Cost of Goods Available for Sale (GAFS)</a:t>
            </a:r>
            <a:endParaRPr lang="en-GB" altLang="en-US" sz="1500" b="1">
              <a:ea typeface="ＭＳ Ｐゴシック" panose="020B0600070205080204" pitchFamily="34" charset="-128"/>
            </a:endParaRPr>
          </a:p>
        </p:txBody>
      </p:sp>
      <p:sp>
        <p:nvSpPr>
          <p:cNvPr id="22542" name="Rectangle 14">
            <a:extLst>
              <a:ext uri="{FF2B5EF4-FFF2-40B4-BE49-F238E27FC236}">
                <a16:creationId xmlns:a16="http://schemas.microsoft.com/office/drawing/2014/main" id="{9513E67F-D283-6843-AAD0-853D3BCC5221}"/>
              </a:ext>
            </a:extLst>
          </p:cNvPr>
          <p:cNvSpPr>
            <a:spLocks noChangeArrowheads="1"/>
          </p:cNvSpPr>
          <p:nvPr/>
        </p:nvSpPr>
        <p:spPr bwMode="auto">
          <a:xfrm>
            <a:off x="7953375" y="1995785"/>
            <a:ext cx="2143125" cy="1500188"/>
          </a:xfrm>
          <a:prstGeom prst="rect">
            <a:avLst/>
          </a:prstGeom>
          <a:solidFill>
            <a:srgbClr val="00B0F0"/>
          </a:solidFill>
          <a:ln w="12700">
            <a:solidFill>
              <a:schemeClr val="tx1"/>
            </a:solidFill>
            <a:miter lim="800000"/>
            <a:headEnd/>
            <a:tailEnd/>
          </a:ln>
        </p:spPr>
        <p:txBody>
          <a:bodyPr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sz="2250" b="1">
                <a:ea typeface="ＭＳ Ｐゴシック" panose="020B0600070205080204" pitchFamily="34" charset="-128"/>
              </a:rPr>
              <a:t>Ending Inventory </a:t>
            </a:r>
            <a:r>
              <a:rPr lang="en-GB" altLang="en-US" sz="1500" b="1">
                <a:ea typeface="ＭＳ Ｐゴシック" panose="020B0600070205080204" pitchFamily="34" charset="-128"/>
              </a:rPr>
              <a:t>(Balance Sheet)</a:t>
            </a:r>
          </a:p>
        </p:txBody>
      </p:sp>
      <p:sp>
        <p:nvSpPr>
          <p:cNvPr id="22543" name="Rectangle 15">
            <a:extLst>
              <a:ext uri="{FF2B5EF4-FFF2-40B4-BE49-F238E27FC236}">
                <a16:creationId xmlns:a16="http://schemas.microsoft.com/office/drawing/2014/main" id="{F05FB04B-33A4-9748-BD3A-B326CD71D292}"/>
              </a:ext>
            </a:extLst>
          </p:cNvPr>
          <p:cNvSpPr>
            <a:spLocks noChangeArrowheads="1"/>
          </p:cNvSpPr>
          <p:nvPr/>
        </p:nvSpPr>
        <p:spPr bwMode="auto">
          <a:xfrm>
            <a:off x="7953375" y="4929187"/>
            <a:ext cx="2143125" cy="1500188"/>
          </a:xfrm>
          <a:prstGeom prst="rect">
            <a:avLst/>
          </a:prstGeom>
          <a:solidFill>
            <a:schemeClr val="bg2"/>
          </a:solidFill>
          <a:ln w="12700">
            <a:solidFill>
              <a:schemeClr val="tx1"/>
            </a:solidFill>
            <a:miter lim="800000"/>
            <a:headEnd/>
            <a:tailEnd/>
          </a:ln>
        </p:spPr>
        <p:txBody>
          <a:bodyPr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GB" altLang="en-US" sz="2250" b="1">
                <a:ea typeface="ＭＳ Ｐゴシック" panose="020B0600070205080204" pitchFamily="34" charset="-128"/>
              </a:rPr>
              <a:t>Cost of Goods Sold </a:t>
            </a:r>
            <a:r>
              <a:rPr lang="en-GB" altLang="en-US" sz="1500" b="1">
                <a:ea typeface="ＭＳ Ｐゴシック" panose="020B0600070205080204" pitchFamily="34" charset="-128"/>
              </a:rPr>
              <a:t>(Income Statement)</a:t>
            </a:r>
          </a:p>
        </p:txBody>
      </p:sp>
      <p:sp>
        <p:nvSpPr>
          <p:cNvPr id="7177" name="Line 17">
            <a:extLst>
              <a:ext uri="{FF2B5EF4-FFF2-40B4-BE49-F238E27FC236}">
                <a16:creationId xmlns:a16="http://schemas.microsoft.com/office/drawing/2014/main" id="{69F92FF9-1DDD-F04A-BD56-0FA3B21DF981}"/>
              </a:ext>
            </a:extLst>
          </p:cNvPr>
          <p:cNvSpPr>
            <a:spLocks noChangeShapeType="1"/>
          </p:cNvSpPr>
          <p:nvPr/>
        </p:nvSpPr>
        <p:spPr bwMode="auto">
          <a:xfrm>
            <a:off x="3024188" y="3500438"/>
            <a:ext cx="0" cy="428625"/>
          </a:xfrm>
          <a:prstGeom prst="line">
            <a:avLst/>
          </a:prstGeom>
          <a:noFill/>
          <a:ln w="57150">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sz="1688"/>
          </a:p>
        </p:txBody>
      </p:sp>
      <p:sp>
        <p:nvSpPr>
          <p:cNvPr id="7178" name="Line 18">
            <a:extLst>
              <a:ext uri="{FF2B5EF4-FFF2-40B4-BE49-F238E27FC236}">
                <a16:creationId xmlns:a16="http://schemas.microsoft.com/office/drawing/2014/main" id="{6C57B4A1-B17C-B64F-BC39-20FB66960AF4}"/>
              </a:ext>
            </a:extLst>
          </p:cNvPr>
          <p:cNvSpPr>
            <a:spLocks noChangeShapeType="1"/>
          </p:cNvSpPr>
          <p:nvPr/>
        </p:nvSpPr>
        <p:spPr bwMode="auto">
          <a:xfrm>
            <a:off x="3024188" y="4500563"/>
            <a:ext cx="0" cy="428625"/>
          </a:xfrm>
          <a:prstGeom prst="line">
            <a:avLst/>
          </a:prstGeom>
          <a:noFill/>
          <a:ln w="57150">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sz="1688"/>
          </a:p>
        </p:txBody>
      </p:sp>
      <p:sp>
        <p:nvSpPr>
          <p:cNvPr id="7179" name="Line 21">
            <a:extLst>
              <a:ext uri="{FF2B5EF4-FFF2-40B4-BE49-F238E27FC236}">
                <a16:creationId xmlns:a16="http://schemas.microsoft.com/office/drawing/2014/main" id="{74EF3A37-AACB-5843-AE72-8F2B3CFB1746}"/>
              </a:ext>
            </a:extLst>
          </p:cNvPr>
          <p:cNvSpPr>
            <a:spLocks noChangeShapeType="1"/>
          </p:cNvSpPr>
          <p:nvPr/>
        </p:nvSpPr>
        <p:spPr bwMode="auto">
          <a:xfrm>
            <a:off x="3024188" y="3929063"/>
            <a:ext cx="1571625" cy="0"/>
          </a:xfrm>
          <a:prstGeom prst="line">
            <a:avLst/>
          </a:prstGeom>
          <a:noFill/>
          <a:ln w="57150">
            <a:solidFill>
              <a:srgbClr val="9900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688"/>
          </a:p>
        </p:txBody>
      </p:sp>
      <p:sp>
        <p:nvSpPr>
          <p:cNvPr id="7180" name="Line 22">
            <a:extLst>
              <a:ext uri="{FF2B5EF4-FFF2-40B4-BE49-F238E27FC236}">
                <a16:creationId xmlns:a16="http://schemas.microsoft.com/office/drawing/2014/main" id="{1AF4965E-6EB1-DE41-8AC5-036191A1E5EC}"/>
              </a:ext>
            </a:extLst>
          </p:cNvPr>
          <p:cNvSpPr>
            <a:spLocks noChangeShapeType="1"/>
          </p:cNvSpPr>
          <p:nvPr/>
        </p:nvSpPr>
        <p:spPr bwMode="auto">
          <a:xfrm>
            <a:off x="3024188" y="4500563"/>
            <a:ext cx="1571625" cy="0"/>
          </a:xfrm>
          <a:prstGeom prst="line">
            <a:avLst/>
          </a:prstGeom>
          <a:noFill/>
          <a:ln w="57150">
            <a:solidFill>
              <a:srgbClr val="9900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688"/>
          </a:p>
        </p:txBody>
      </p:sp>
      <p:grpSp>
        <p:nvGrpSpPr>
          <p:cNvPr id="2" name="Group 28">
            <a:extLst>
              <a:ext uri="{FF2B5EF4-FFF2-40B4-BE49-F238E27FC236}">
                <a16:creationId xmlns:a16="http://schemas.microsoft.com/office/drawing/2014/main" id="{B595922A-9A57-0A4E-B6C5-C4038E361052}"/>
              </a:ext>
            </a:extLst>
          </p:cNvPr>
          <p:cNvGrpSpPr>
            <a:grpSpLocks/>
          </p:cNvGrpSpPr>
          <p:nvPr/>
        </p:nvGrpSpPr>
        <p:grpSpPr bwMode="auto">
          <a:xfrm>
            <a:off x="7381875" y="3500438"/>
            <a:ext cx="1643063" cy="428625"/>
            <a:chOff x="3888" y="2352"/>
            <a:chExt cx="1104" cy="288"/>
          </a:xfrm>
        </p:grpSpPr>
        <p:sp>
          <p:nvSpPr>
            <p:cNvPr id="7189" name="Line 19">
              <a:extLst>
                <a:ext uri="{FF2B5EF4-FFF2-40B4-BE49-F238E27FC236}">
                  <a16:creationId xmlns:a16="http://schemas.microsoft.com/office/drawing/2014/main" id="{8E33EEEC-C3CD-B347-8850-61E66B43997E}"/>
                </a:ext>
              </a:extLst>
            </p:cNvPr>
            <p:cNvSpPr>
              <a:spLocks noChangeShapeType="1"/>
            </p:cNvSpPr>
            <p:nvPr/>
          </p:nvSpPr>
          <p:spPr bwMode="auto">
            <a:xfrm>
              <a:off x="4992" y="2352"/>
              <a:ext cx="0" cy="288"/>
            </a:xfrm>
            <a:prstGeom prst="line">
              <a:avLst/>
            </a:prstGeom>
            <a:noFill/>
            <a:ln w="57150">
              <a:solidFill>
                <a:srgbClr val="990000"/>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en-US" sz="1688"/>
            </a:p>
          </p:txBody>
        </p:sp>
        <p:sp>
          <p:nvSpPr>
            <p:cNvPr id="7190" name="Line 23">
              <a:extLst>
                <a:ext uri="{FF2B5EF4-FFF2-40B4-BE49-F238E27FC236}">
                  <a16:creationId xmlns:a16="http://schemas.microsoft.com/office/drawing/2014/main" id="{93C510BB-CB52-9744-821C-77B9F6348CE1}"/>
                </a:ext>
              </a:extLst>
            </p:cNvPr>
            <p:cNvSpPr>
              <a:spLocks noChangeShapeType="1"/>
            </p:cNvSpPr>
            <p:nvPr/>
          </p:nvSpPr>
          <p:spPr bwMode="auto">
            <a:xfrm>
              <a:off x="3888" y="2640"/>
              <a:ext cx="1104" cy="0"/>
            </a:xfrm>
            <a:prstGeom prst="line">
              <a:avLst/>
            </a:prstGeom>
            <a:noFill/>
            <a:ln w="57150">
              <a:solidFill>
                <a:srgbClr val="990000"/>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sz="1688"/>
            </a:p>
          </p:txBody>
        </p:sp>
      </p:grpSp>
      <p:grpSp>
        <p:nvGrpSpPr>
          <p:cNvPr id="3" name="Group 29">
            <a:extLst>
              <a:ext uri="{FF2B5EF4-FFF2-40B4-BE49-F238E27FC236}">
                <a16:creationId xmlns:a16="http://schemas.microsoft.com/office/drawing/2014/main" id="{D245C476-0A3B-4E4A-8A88-6498114992D5}"/>
              </a:ext>
            </a:extLst>
          </p:cNvPr>
          <p:cNvGrpSpPr>
            <a:grpSpLocks/>
          </p:cNvGrpSpPr>
          <p:nvPr/>
        </p:nvGrpSpPr>
        <p:grpSpPr bwMode="auto">
          <a:xfrm>
            <a:off x="7381875" y="4500563"/>
            <a:ext cx="1643063" cy="428625"/>
            <a:chOff x="3888" y="3024"/>
            <a:chExt cx="1104" cy="288"/>
          </a:xfrm>
        </p:grpSpPr>
        <p:sp>
          <p:nvSpPr>
            <p:cNvPr id="7187" name="Line 20">
              <a:extLst>
                <a:ext uri="{FF2B5EF4-FFF2-40B4-BE49-F238E27FC236}">
                  <a16:creationId xmlns:a16="http://schemas.microsoft.com/office/drawing/2014/main" id="{1D708752-C090-9F43-872B-3616FB7EE1CF}"/>
                </a:ext>
              </a:extLst>
            </p:cNvPr>
            <p:cNvSpPr>
              <a:spLocks noChangeShapeType="1"/>
            </p:cNvSpPr>
            <p:nvPr/>
          </p:nvSpPr>
          <p:spPr bwMode="auto">
            <a:xfrm>
              <a:off x="4992" y="3024"/>
              <a:ext cx="0" cy="288"/>
            </a:xfrm>
            <a:prstGeom prst="line">
              <a:avLst/>
            </a:prstGeom>
            <a:noFill/>
            <a:ln w="57150">
              <a:solidFill>
                <a:srgbClr val="9900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688"/>
            </a:p>
          </p:txBody>
        </p:sp>
        <p:sp>
          <p:nvSpPr>
            <p:cNvPr id="7188" name="Line 25">
              <a:extLst>
                <a:ext uri="{FF2B5EF4-FFF2-40B4-BE49-F238E27FC236}">
                  <a16:creationId xmlns:a16="http://schemas.microsoft.com/office/drawing/2014/main" id="{CF882A80-4AF1-EE4B-A64D-86854B0F1DD5}"/>
                </a:ext>
              </a:extLst>
            </p:cNvPr>
            <p:cNvSpPr>
              <a:spLocks noChangeShapeType="1"/>
            </p:cNvSpPr>
            <p:nvPr/>
          </p:nvSpPr>
          <p:spPr bwMode="auto">
            <a:xfrm>
              <a:off x="3888" y="3024"/>
              <a:ext cx="1104" cy="0"/>
            </a:xfrm>
            <a:prstGeom prst="line">
              <a:avLst/>
            </a:prstGeom>
            <a:noFill/>
            <a:ln w="57150">
              <a:solidFill>
                <a:srgbClr val="990000"/>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sz="1688"/>
            </a:p>
          </p:txBody>
        </p:sp>
      </p:grpSp>
      <p:sp>
        <p:nvSpPr>
          <p:cNvPr id="22554" name="Text Box 26">
            <a:extLst>
              <a:ext uri="{FF2B5EF4-FFF2-40B4-BE49-F238E27FC236}">
                <a16:creationId xmlns:a16="http://schemas.microsoft.com/office/drawing/2014/main" id="{6F03C6A7-66FC-6747-BC14-CBD3FEFB0065}"/>
              </a:ext>
            </a:extLst>
          </p:cNvPr>
          <p:cNvSpPr txBox="1">
            <a:spLocks noChangeArrowheads="1"/>
          </p:cNvSpPr>
          <p:nvPr/>
        </p:nvSpPr>
        <p:spPr bwMode="auto">
          <a:xfrm>
            <a:off x="7239000" y="3530204"/>
            <a:ext cx="16430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en-US" sz="1500" b="1">
                <a:ea typeface="ＭＳ Ｐゴシック" panose="020B0600070205080204" pitchFamily="34" charset="-128"/>
              </a:rPr>
              <a:t>Not Sold</a:t>
            </a:r>
          </a:p>
        </p:txBody>
      </p:sp>
      <p:sp>
        <p:nvSpPr>
          <p:cNvPr id="22555" name="Text Box 27">
            <a:extLst>
              <a:ext uri="{FF2B5EF4-FFF2-40B4-BE49-F238E27FC236}">
                <a16:creationId xmlns:a16="http://schemas.microsoft.com/office/drawing/2014/main" id="{F7FD2B68-02E5-6F45-A59B-5D1C999D1BBE}"/>
              </a:ext>
            </a:extLst>
          </p:cNvPr>
          <p:cNvSpPr txBox="1">
            <a:spLocks noChangeArrowheads="1"/>
          </p:cNvSpPr>
          <p:nvPr/>
        </p:nvSpPr>
        <p:spPr bwMode="auto">
          <a:xfrm>
            <a:off x="7224117" y="4557118"/>
            <a:ext cx="16430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en-US" sz="1500" b="1">
                <a:ea typeface="ＭＳ Ｐゴシック" panose="020B0600070205080204" pitchFamily="34" charset="-128"/>
              </a:rPr>
              <a:t>Sold</a:t>
            </a:r>
          </a:p>
        </p:txBody>
      </p:sp>
      <p:sp>
        <p:nvSpPr>
          <p:cNvPr id="22" name="TextBox 21">
            <a:extLst>
              <a:ext uri="{FF2B5EF4-FFF2-40B4-BE49-F238E27FC236}">
                <a16:creationId xmlns:a16="http://schemas.microsoft.com/office/drawing/2014/main" id="{78390D86-47CC-A546-BC0F-510FEDBA0350}"/>
              </a:ext>
            </a:extLst>
          </p:cNvPr>
          <p:cNvSpPr txBox="1">
            <a:spLocks noChangeArrowheads="1"/>
          </p:cNvSpPr>
          <p:nvPr/>
        </p:nvSpPr>
        <p:spPr bwMode="auto">
          <a:xfrm>
            <a:off x="4310062" y="1543348"/>
            <a:ext cx="3500438" cy="16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688" b="1" dirty="0">
                <a:ea typeface="ＭＳ Ｐゴシック" panose="020B0600070205080204" pitchFamily="34" charset="-128"/>
              </a:rPr>
              <a:t>Inventory valuation has </a:t>
            </a:r>
            <a:r>
              <a:rPr lang="en-US" altLang="en-US" sz="1688" b="1" i="1" dirty="0">
                <a:solidFill>
                  <a:schemeClr val="accent2"/>
                </a:solidFill>
                <a:ea typeface="ＭＳ Ｐゴシック" panose="020B0600070205080204" pitchFamily="34" charset="-128"/>
              </a:rPr>
              <a:t>two main effects</a:t>
            </a:r>
            <a:r>
              <a:rPr lang="en-US" altLang="en-US" sz="1688" b="1" dirty="0">
                <a:ea typeface="ＭＳ Ｐゴシック" panose="020B0600070205080204" pitchFamily="34" charset="-128"/>
              </a:rPr>
              <a:t>:</a:t>
            </a:r>
          </a:p>
          <a:p>
            <a:pPr eaLnBrk="1" hangingPunct="1"/>
            <a:endParaRPr lang="en-US" altLang="en-US" sz="1688" b="1" dirty="0">
              <a:ea typeface="ＭＳ Ｐゴシック" panose="020B0600070205080204" pitchFamily="34" charset="-128"/>
            </a:endParaRPr>
          </a:p>
          <a:p>
            <a:pPr eaLnBrk="1" hangingPunct="1">
              <a:buFontTx/>
              <a:buAutoNum type="arabicPeriod"/>
            </a:pPr>
            <a:r>
              <a:rPr lang="en-US" altLang="en-US" sz="1688" b="1" dirty="0">
                <a:solidFill>
                  <a:srgbClr val="C00000"/>
                </a:solidFill>
                <a:ea typeface="ＭＳ Ｐゴシック" panose="020B0600070205080204" pitchFamily="34" charset="-128"/>
              </a:rPr>
              <a:t>Balance Sheet</a:t>
            </a:r>
            <a:r>
              <a:rPr lang="en-US" altLang="en-US" sz="1688" b="1" dirty="0">
                <a:ea typeface="ＭＳ Ｐゴシック" panose="020B0600070205080204" pitchFamily="34" charset="-128"/>
              </a:rPr>
              <a:t>: current assets</a:t>
            </a:r>
          </a:p>
          <a:p>
            <a:pPr eaLnBrk="1" hangingPunct="1">
              <a:buFontTx/>
              <a:buAutoNum type="arabicPeriod"/>
            </a:pPr>
            <a:r>
              <a:rPr lang="en-US" altLang="en-US" sz="1688" b="1" dirty="0">
                <a:solidFill>
                  <a:srgbClr val="C00000"/>
                </a:solidFill>
                <a:ea typeface="ＭＳ Ｐゴシック" panose="020B0600070205080204" pitchFamily="34" charset="-128"/>
              </a:rPr>
              <a:t>Income Statement</a:t>
            </a:r>
            <a:r>
              <a:rPr lang="en-US" altLang="en-US" sz="1688" b="1" dirty="0">
                <a:ea typeface="ＭＳ Ｐゴシック" panose="020B0600070205080204" pitchFamily="34" charset="-128"/>
              </a:rPr>
              <a:t>: Cost of Goods Sold</a:t>
            </a:r>
          </a:p>
        </p:txBody>
      </p:sp>
      <p:sp>
        <p:nvSpPr>
          <p:cNvPr id="23" name="TextBox 22">
            <a:extLst>
              <a:ext uri="{FF2B5EF4-FFF2-40B4-BE49-F238E27FC236}">
                <a16:creationId xmlns:a16="http://schemas.microsoft.com/office/drawing/2014/main" id="{ED285236-8B08-3744-B352-9433F7F342D8}"/>
              </a:ext>
            </a:extLst>
          </p:cNvPr>
          <p:cNvSpPr txBox="1">
            <a:spLocks noChangeArrowheads="1"/>
          </p:cNvSpPr>
          <p:nvPr/>
        </p:nvSpPr>
        <p:spPr bwMode="auto">
          <a:xfrm>
            <a:off x="4414243" y="5072062"/>
            <a:ext cx="339625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sz="1500" b="1" dirty="0">
              <a:ea typeface="ＭＳ Ｐゴシック" panose="020B0600070205080204" pitchFamily="34" charset="-128"/>
            </a:endParaRPr>
          </a:p>
        </p:txBody>
      </p:sp>
      <p:sp>
        <p:nvSpPr>
          <p:cNvPr id="4" name="Title 3">
            <a:extLst>
              <a:ext uri="{FF2B5EF4-FFF2-40B4-BE49-F238E27FC236}">
                <a16:creationId xmlns:a16="http://schemas.microsoft.com/office/drawing/2014/main" id="{3046F1A9-E48C-F343-909C-4D64EF238BE6}"/>
              </a:ext>
            </a:extLst>
          </p:cNvPr>
          <p:cNvSpPr>
            <a:spLocks noGrp="1"/>
          </p:cNvSpPr>
          <p:nvPr>
            <p:ph type="title"/>
          </p:nvPr>
        </p:nvSpPr>
        <p:spPr>
          <a:xfrm>
            <a:off x="609600" y="473272"/>
            <a:ext cx="10972800" cy="944365"/>
          </a:xfrm>
        </p:spPr>
        <p:txBody>
          <a:bodyPr/>
          <a:lstStyle/>
          <a:p>
            <a:r>
              <a:rPr lang="en-US" sz="3600" dirty="0"/>
              <a:t>Recognition of ‘</a:t>
            </a:r>
            <a:r>
              <a:rPr lang="en-US" sz="3600" i="1" dirty="0">
                <a:solidFill>
                  <a:srgbClr val="C00000"/>
                </a:solidFill>
              </a:rPr>
              <a:t>Inventory</a:t>
            </a:r>
            <a:r>
              <a:rPr lang="en-US" sz="3600" dirty="0"/>
              <a:t>’ in Financial Statements</a:t>
            </a:r>
          </a:p>
        </p:txBody>
      </p:sp>
      <p:sp>
        <p:nvSpPr>
          <p:cNvPr id="8" name="Content Placeholder 7">
            <a:extLst>
              <a:ext uri="{FF2B5EF4-FFF2-40B4-BE49-F238E27FC236}">
                <a16:creationId xmlns:a16="http://schemas.microsoft.com/office/drawing/2014/main" id="{110EB0BF-EE87-E447-BB1F-9E85D6380EB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9878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5AE2-21E5-4946-A3D6-55A542C53A63}"/>
              </a:ext>
            </a:extLst>
          </p:cNvPr>
          <p:cNvSpPr>
            <a:spLocks noGrp="1"/>
          </p:cNvSpPr>
          <p:nvPr>
            <p:ph type="title"/>
          </p:nvPr>
        </p:nvSpPr>
        <p:spPr/>
        <p:txBody>
          <a:bodyPr/>
          <a:lstStyle/>
          <a:p>
            <a:r>
              <a:rPr lang="en-US" b="1" dirty="0">
                <a:solidFill>
                  <a:srgbClr val="FF0000"/>
                </a:solidFill>
              </a:rPr>
              <a:t>Poll – III </a:t>
            </a:r>
          </a:p>
        </p:txBody>
      </p:sp>
      <p:sp>
        <p:nvSpPr>
          <p:cNvPr id="3" name="Content Placeholder 2">
            <a:extLst>
              <a:ext uri="{FF2B5EF4-FFF2-40B4-BE49-F238E27FC236}">
                <a16:creationId xmlns:a16="http://schemas.microsoft.com/office/drawing/2014/main" id="{94659D30-0FD6-8444-B3D1-D926D52FFA67}"/>
              </a:ext>
            </a:extLst>
          </p:cNvPr>
          <p:cNvSpPr>
            <a:spLocks noGrp="1"/>
          </p:cNvSpPr>
          <p:nvPr>
            <p:ph idx="1"/>
          </p:nvPr>
        </p:nvSpPr>
        <p:spPr/>
        <p:txBody>
          <a:bodyPr/>
          <a:lstStyle/>
          <a:p>
            <a:pPr algn="just"/>
            <a:r>
              <a:rPr lang="en-IN" sz="2400" dirty="0"/>
              <a:t>A manufacturing purchased inventory on 1 January 2019 for $ 300,000. On 31 December 2019, the inventory had an NRV of $ 350,000. During 2020, it sold the inventory for $ 320,000. </a:t>
            </a:r>
          </a:p>
          <a:p>
            <a:pPr algn="just"/>
            <a:r>
              <a:rPr lang="en-IN" sz="2400" dirty="0"/>
              <a:t>Based on the above, which of the following statements is ‘</a:t>
            </a:r>
            <a:r>
              <a:rPr lang="en-IN" sz="2400" i="1" dirty="0"/>
              <a:t>true’</a:t>
            </a:r>
            <a:r>
              <a:rPr lang="en-IN" sz="2400" dirty="0"/>
              <a:t> with regard to inventory valuation as per Ind AS – 2?</a:t>
            </a:r>
          </a:p>
          <a:p>
            <a:pPr marL="457200" indent="-457200" algn="just">
              <a:buFont typeface="+mj-lt"/>
              <a:buAutoNum type="alphaLcParenR"/>
            </a:pPr>
            <a:r>
              <a:rPr lang="en-IN" sz="2400" dirty="0"/>
              <a:t>The balance sheet reported the inventory at $ 300,000</a:t>
            </a:r>
          </a:p>
          <a:p>
            <a:pPr marL="457200" indent="-457200" algn="just">
              <a:buFont typeface="+mj-lt"/>
              <a:buAutoNum type="alphaLcParenR"/>
            </a:pPr>
            <a:r>
              <a:rPr lang="en-IN" sz="2400" dirty="0"/>
              <a:t>When inventory was sold in year 2020, the company reported profit of $20,000 in its income statement</a:t>
            </a:r>
          </a:p>
          <a:p>
            <a:pPr marL="457200" indent="-457200" algn="just">
              <a:buFont typeface="+mj-lt"/>
              <a:buAutoNum type="alphaLcParenR"/>
            </a:pPr>
            <a:r>
              <a:rPr lang="en-IN" sz="2400" dirty="0"/>
              <a:t>The balance sheet reported the inventory at $ 350,000</a:t>
            </a:r>
          </a:p>
          <a:p>
            <a:pPr marL="457200" indent="-457200" algn="just">
              <a:buFont typeface="+mj-lt"/>
              <a:buAutoNum type="alphaLcParenR"/>
            </a:pPr>
            <a:r>
              <a:rPr lang="en-IN" sz="2400" dirty="0"/>
              <a:t>When inventory was sold, it reported loss of $50,000 in its income statement</a:t>
            </a:r>
          </a:p>
          <a:p>
            <a:pPr algn="just"/>
            <a:endParaRPr lang="en-IN" sz="2400" dirty="0"/>
          </a:p>
          <a:p>
            <a:pPr algn="just"/>
            <a:endParaRPr lang="en-US" dirty="0"/>
          </a:p>
        </p:txBody>
      </p:sp>
    </p:spTree>
    <p:extLst>
      <p:ext uri="{BB962C8B-B14F-4D97-AF65-F5344CB8AC3E}">
        <p14:creationId xmlns:p14="http://schemas.microsoft.com/office/powerpoint/2010/main" val="339178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46AC764B-47B1-9546-B141-E6DAE8AF26DE}"/>
              </a:ext>
            </a:extLst>
          </p:cNvPr>
          <p:cNvSpPr>
            <a:spLocks noGrp="1" noChangeArrowheads="1"/>
          </p:cNvSpPr>
          <p:nvPr>
            <p:ph type="title"/>
          </p:nvPr>
        </p:nvSpPr>
        <p:spPr>
          <a:xfrm>
            <a:off x="609600" y="603156"/>
            <a:ext cx="10972800" cy="646332"/>
          </a:xfrm>
        </p:spPr>
        <p:txBody>
          <a:bodyPr/>
          <a:lstStyle/>
          <a:p>
            <a:r>
              <a:rPr lang="en-US" altLang="en-US" sz="2800" dirty="0"/>
              <a:t>Recognition of </a:t>
            </a:r>
            <a:r>
              <a:rPr lang="en-US" altLang="en-US" sz="2800" i="1" dirty="0">
                <a:solidFill>
                  <a:srgbClr val="C00000"/>
                </a:solidFill>
              </a:rPr>
              <a:t>Inventory</a:t>
            </a:r>
            <a:r>
              <a:rPr lang="en-US" altLang="en-US" sz="2800" dirty="0"/>
              <a:t> in balance sheet and income statement</a:t>
            </a:r>
          </a:p>
        </p:txBody>
      </p:sp>
      <p:sp>
        <p:nvSpPr>
          <p:cNvPr id="329732" name="Text Box 4">
            <a:extLst>
              <a:ext uri="{FF2B5EF4-FFF2-40B4-BE49-F238E27FC236}">
                <a16:creationId xmlns:a16="http://schemas.microsoft.com/office/drawing/2014/main" id="{EDE3000D-FBD9-FE4F-8031-44A1FBC9E4AF}"/>
              </a:ext>
            </a:extLst>
          </p:cNvPr>
          <p:cNvSpPr txBox="1">
            <a:spLocks noChangeArrowheads="1"/>
          </p:cNvSpPr>
          <p:nvPr/>
        </p:nvSpPr>
        <p:spPr bwMode="auto">
          <a:xfrm>
            <a:off x="4038600" y="1676400"/>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Balance Sheet</a:t>
            </a:r>
          </a:p>
        </p:txBody>
      </p:sp>
      <p:sp>
        <p:nvSpPr>
          <p:cNvPr id="329733" name="Text Box 5">
            <a:extLst>
              <a:ext uri="{FF2B5EF4-FFF2-40B4-BE49-F238E27FC236}">
                <a16:creationId xmlns:a16="http://schemas.microsoft.com/office/drawing/2014/main" id="{6D2AC30A-3D4E-7845-A930-5F4A7CC00FB4}"/>
              </a:ext>
            </a:extLst>
          </p:cNvPr>
          <p:cNvSpPr txBox="1">
            <a:spLocks noChangeArrowheads="1"/>
          </p:cNvSpPr>
          <p:nvPr/>
        </p:nvSpPr>
        <p:spPr bwMode="auto">
          <a:xfrm>
            <a:off x="7500938" y="1320587"/>
            <a:ext cx="198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t>Income Statement</a:t>
            </a:r>
          </a:p>
        </p:txBody>
      </p:sp>
      <p:sp>
        <p:nvSpPr>
          <p:cNvPr id="329734" name="Text Box 6">
            <a:extLst>
              <a:ext uri="{FF2B5EF4-FFF2-40B4-BE49-F238E27FC236}">
                <a16:creationId xmlns:a16="http://schemas.microsoft.com/office/drawing/2014/main" id="{4959A19C-4D03-8E48-BE59-3015E346E4CE}"/>
              </a:ext>
            </a:extLst>
          </p:cNvPr>
          <p:cNvSpPr txBox="1">
            <a:spLocks noChangeArrowheads="1"/>
          </p:cNvSpPr>
          <p:nvPr/>
        </p:nvSpPr>
        <p:spPr bwMode="auto">
          <a:xfrm>
            <a:off x="4038600" y="3563938"/>
            <a:ext cx="1752600" cy="784830"/>
          </a:xfrm>
          <a:prstGeom prst="rect">
            <a:avLst/>
          </a:prstGeom>
          <a:solidFill>
            <a:srgbClr val="9933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altLang="en-US">
                <a:solidFill>
                  <a:srgbClr val="FFEBC3"/>
                </a:solidFill>
              </a:rPr>
              <a:t>Merchandise </a:t>
            </a:r>
          </a:p>
          <a:p>
            <a:pPr algn="ctr">
              <a:spcBef>
                <a:spcPct val="50000"/>
              </a:spcBef>
            </a:pPr>
            <a:r>
              <a:rPr lang="en-US" altLang="en-US">
                <a:solidFill>
                  <a:srgbClr val="FFEBC3"/>
                </a:solidFill>
              </a:rPr>
              <a:t>Inventory</a:t>
            </a:r>
          </a:p>
        </p:txBody>
      </p:sp>
      <p:sp>
        <p:nvSpPr>
          <p:cNvPr id="329735" name="Text Box 7">
            <a:extLst>
              <a:ext uri="{FF2B5EF4-FFF2-40B4-BE49-F238E27FC236}">
                <a16:creationId xmlns:a16="http://schemas.microsoft.com/office/drawing/2014/main" id="{6DF9272D-CA5F-C445-A5BB-F6D370A3D7E1}"/>
              </a:ext>
            </a:extLst>
          </p:cNvPr>
          <p:cNvSpPr txBox="1">
            <a:spLocks noChangeArrowheads="1"/>
          </p:cNvSpPr>
          <p:nvPr/>
        </p:nvSpPr>
        <p:spPr bwMode="auto">
          <a:xfrm>
            <a:off x="7682757" y="2080403"/>
            <a:ext cx="1600200" cy="815608"/>
          </a:xfrm>
          <a:prstGeom prst="rect">
            <a:avLst/>
          </a:prstGeom>
          <a:solidFill>
            <a:srgbClr val="9933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endParaRPr lang="en-US" altLang="en-US" sz="800">
              <a:solidFill>
                <a:srgbClr val="FFEBC3"/>
              </a:solidFill>
            </a:endParaRPr>
          </a:p>
          <a:p>
            <a:pPr algn="ctr">
              <a:spcBef>
                <a:spcPct val="50000"/>
              </a:spcBef>
            </a:pPr>
            <a:r>
              <a:rPr lang="en-US" altLang="en-US">
                <a:solidFill>
                  <a:srgbClr val="FFEBC3"/>
                </a:solidFill>
              </a:rPr>
              <a:t>Sales</a:t>
            </a:r>
          </a:p>
          <a:p>
            <a:pPr algn="ctr">
              <a:spcBef>
                <a:spcPct val="50000"/>
              </a:spcBef>
            </a:pPr>
            <a:endParaRPr lang="en-US" altLang="en-US" sz="800">
              <a:solidFill>
                <a:srgbClr val="FFEBC3"/>
              </a:solidFill>
            </a:endParaRPr>
          </a:p>
        </p:txBody>
      </p:sp>
      <p:sp>
        <p:nvSpPr>
          <p:cNvPr id="329736" name="Text Box 8">
            <a:extLst>
              <a:ext uri="{FF2B5EF4-FFF2-40B4-BE49-F238E27FC236}">
                <a16:creationId xmlns:a16="http://schemas.microsoft.com/office/drawing/2014/main" id="{4E285708-E0B7-1944-8EDC-D969BEB9A419}"/>
              </a:ext>
            </a:extLst>
          </p:cNvPr>
          <p:cNvSpPr txBox="1">
            <a:spLocks noChangeArrowheads="1"/>
          </p:cNvSpPr>
          <p:nvPr/>
        </p:nvSpPr>
        <p:spPr bwMode="auto">
          <a:xfrm>
            <a:off x="7682757" y="3322921"/>
            <a:ext cx="1600200" cy="1061829"/>
          </a:xfrm>
          <a:prstGeom prst="rect">
            <a:avLst/>
          </a:prstGeom>
          <a:solidFill>
            <a:srgbClr val="9933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altLang="en-US" dirty="0">
                <a:solidFill>
                  <a:srgbClr val="FFEBC3"/>
                </a:solidFill>
              </a:rPr>
              <a:t>Cost of       Goods Sold </a:t>
            </a:r>
          </a:p>
          <a:p>
            <a:pPr algn="ctr">
              <a:spcBef>
                <a:spcPct val="50000"/>
              </a:spcBef>
            </a:pPr>
            <a:r>
              <a:rPr lang="en-US" altLang="en-US" dirty="0">
                <a:solidFill>
                  <a:srgbClr val="FFEBC3"/>
                </a:solidFill>
              </a:rPr>
              <a:t>(an expense)</a:t>
            </a:r>
          </a:p>
        </p:txBody>
      </p:sp>
      <p:sp>
        <p:nvSpPr>
          <p:cNvPr id="329737" name="Text Box 9">
            <a:extLst>
              <a:ext uri="{FF2B5EF4-FFF2-40B4-BE49-F238E27FC236}">
                <a16:creationId xmlns:a16="http://schemas.microsoft.com/office/drawing/2014/main" id="{EC41AED0-B5EE-7540-98E4-8DD43FA8C76C}"/>
              </a:ext>
            </a:extLst>
          </p:cNvPr>
          <p:cNvSpPr txBox="1">
            <a:spLocks noChangeArrowheads="1"/>
          </p:cNvSpPr>
          <p:nvPr/>
        </p:nvSpPr>
        <p:spPr bwMode="auto">
          <a:xfrm>
            <a:off x="7696200" y="4949826"/>
            <a:ext cx="1676400" cy="1200329"/>
          </a:xfrm>
          <a:prstGeom prst="rect">
            <a:avLst/>
          </a:prstGeom>
          <a:solidFill>
            <a:srgbClr val="9933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altLang="en-US">
                <a:solidFill>
                  <a:srgbClr val="FFEBC3"/>
                </a:solidFill>
              </a:rPr>
              <a:t>Selling Expenses and Administrative Expenses</a:t>
            </a:r>
          </a:p>
        </p:txBody>
      </p:sp>
      <p:sp>
        <p:nvSpPr>
          <p:cNvPr id="329738" name="Text Box 10">
            <a:extLst>
              <a:ext uri="{FF2B5EF4-FFF2-40B4-BE49-F238E27FC236}">
                <a16:creationId xmlns:a16="http://schemas.microsoft.com/office/drawing/2014/main" id="{1916A24A-BAEB-2C48-82A5-6626CE2BC59F}"/>
              </a:ext>
            </a:extLst>
          </p:cNvPr>
          <p:cNvSpPr txBox="1">
            <a:spLocks noChangeArrowheads="1"/>
          </p:cNvSpPr>
          <p:nvPr/>
        </p:nvSpPr>
        <p:spPr bwMode="auto">
          <a:xfrm>
            <a:off x="2057400" y="3352801"/>
            <a:ext cx="152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Inventory Purchases</a:t>
            </a:r>
          </a:p>
        </p:txBody>
      </p:sp>
      <p:sp>
        <p:nvSpPr>
          <p:cNvPr id="329739" name="Text Box 11">
            <a:extLst>
              <a:ext uri="{FF2B5EF4-FFF2-40B4-BE49-F238E27FC236}">
                <a16:creationId xmlns:a16="http://schemas.microsoft.com/office/drawing/2014/main" id="{15DDDCEB-0112-E14B-9837-186A3B8DB7D1}"/>
              </a:ext>
            </a:extLst>
          </p:cNvPr>
          <p:cNvSpPr txBox="1">
            <a:spLocks noChangeArrowheads="1"/>
          </p:cNvSpPr>
          <p:nvPr/>
        </p:nvSpPr>
        <p:spPr bwMode="auto">
          <a:xfrm>
            <a:off x="6019800" y="3352801"/>
            <a:ext cx="137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Inventory Sales</a:t>
            </a:r>
          </a:p>
        </p:txBody>
      </p:sp>
      <p:sp>
        <p:nvSpPr>
          <p:cNvPr id="329740" name="Line 12">
            <a:extLst>
              <a:ext uri="{FF2B5EF4-FFF2-40B4-BE49-F238E27FC236}">
                <a16:creationId xmlns:a16="http://schemas.microsoft.com/office/drawing/2014/main" id="{63B29166-D230-A347-AE29-FB3DCFD6C960}"/>
              </a:ext>
            </a:extLst>
          </p:cNvPr>
          <p:cNvSpPr>
            <a:spLocks noChangeShapeType="1"/>
          </p:cNvSpPr>
          <p:nvPr/>
        </p:nvSpPr>
        <p:spPr bwMode="auto">
          <a:xfrm>
            <a:off x="5805488" y="4038600"/>
            <a:ext cx="1905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9741" name="Line 13">
            <a:extLst>
              <a:ext uri="{FF2B5EF4-FFF2-40B4-BE49-F238E27FC236}">
                <a16:creationId xmlns:a16="http://schemas.microsoft.com/office/drawing/2014/main" id="{C982D43A-6685-CD4B-B9BF-15E628D583DD}"/>
              </a:ext>
            </a:extLst>
          </p:cNvPr>
          <p:cNvSpPr>
            <a:spLocks noChangeShapeType="1"/>
          </p:cNvSpPr>
          <p:nvPr/>
        </p:nvSpPr>
        <p:spPr bwMode="auto">
          <a:xfrm>
            <a:off x="2133600" y="4038600"/>
            <a:ext cx="1905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9742" name="Text Box 14">
            <a:extLst>
              <a:ext uri="{FF2B5EF4-FFF2-40B4-BE49-F238E27FC236}">
                <a16:creationId xmlns:a16="http://schemas.microsoft.com/office/drawing/2014/main" id="{DAC723AD-E1D0-544D-AB9D-FD032F171190}"/>
              </a:ext>
            </a:extLst>
          </p:cNvPr>
          <p:cNvSpPr txBox="1">
            <a:spLocks noChangeArrowheads="1"/>
          </p:cNvSpPr>
          <p:nvPr/>
        </p:nvSpPr>
        <p:spPr bwMode="auto">
          <a:xfrm>
            <a:off x="7987557" y="2938171"/>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Minus</a:t>
            </a:r>
          </a:p>
        </p:txBody>
      </p:sp>
      <p:sp>
        <p:nvSpPr>
          <p:cNvPr id="329743" name="Text Box 15">
            <a:extLst>
              <a:ext uri="{FF2B5EF4-FFF2-40B4-BE49-F238E27FC236}">
                <a16:creationId xmlns:a16="http://schemas.microsoft.com/office/drawing/2014/main" id="{B643CF79-56F4-1549-9142-B888B2EA88A1}"/>
              </a:ext>
            </a:extLst>
          </p:cNvPr>
          <p:cNvSpPr txBox="1">
            <a:spLocks noChangeArrowheads="1"/>
          </p:cNvSpPr>
          <p:nvPr/>
        </p:nvSpPr>
        <p:spPr bwMode="auto">
          <a:xfrm>
            <a:off x="7455121" y="4378143"/>
            <a:ext cx="21776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t>Equals Gross Profit Minus</a:t>
            </a:r>
          </a:p>
        </p:txBody>
      </p:sp>
      <p:sp>
        <p:nvSpPr>
          <p:cNvPr id="329744" name="Text Box 16">
            <a:extLst>
              <a:ext uri="{FF2B5EF4-FFF2-40B4-BE49-F238E27FC236}">
                <a16:creationId xmlns:a16="http://schemas.microsoft.com/office/drawing/2014/main" id="{3AD772E0-2566-2B4F-96AF-5A661CC280EF}"/>
              </a:ext>
            </a:extLst>
          </p:cNvPr>
          <p:cNvSpPr txBox="1">
            <a:spLocks noChangeArrowheads="1"/>
          </p:cNvSpPr>
          <p:nvPr/>
        </p:nvSpPr>
        <p:spPr bwMode="auto">
          <a:xfrm>
            <a:off x="7591425" y="6172201"/>
            <a:ext cx="1905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Equals Net Income</a:t>
            </a:r>
          </a:p>
        </p:txBody>
      </p:sp>
    </p:spTree>
    <p:extLst>
      <p:ext uri="{BB962C8B-B14F-4D97-AF65-F5344CB8AC3E}">
        <p14:creationId xmlns:p14="http://schemas.microsoft.com/office/powerpoint/2010/main" val="159205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4537-20AC-2140-8518-3CB006D7DE4E}"/>
              </a:ext>
            </a:extLst>
          </p:cNvPr>
          <p:cNvSpPr>
            <a:spLocks noGrp="1"/>
          </p:cNvSpPr>
          <p:nvPr>
            <p:ph type="title"/>
          </p:nvPr>
        </p:nvSpPr>
        <p:spPr/>
        <p:txBody>
          <a:bodyPr/>
          <a:lstStyle/>
          <a:p>
            <a:r>
              <a:rPr lang="en-US" b="1" dirty="0">
                <a:solidFill>
                  <a:srgbClr val="FF0000"/>
                </a:solidFill>
              </a:rPr>
              <a:t>Poll – IV </a:t>
            </a:r>
          </a:p>
        </p:txBody>
      </p:sp>
      <p:sp>
        <p:nvSpPr>
          <p:cNvPr id="3" name="Content Placeholder 2">
            <a:extLst>
              <a:ext uri="{FF2B5EF4-FFF2-40B4-BE49-F238E27FC236}">
                <a16:creationId xmlns:a16="http://schemas.microsoft.com/office/drawing/2014/main" id="{87BF038E-7428-A142-908D-B6543767F0D4}"/>
              </a:ext>
            </a:extLst>
          </p:cNvPr>
          <p:cNvSpPr>
            <a:spLocks noGrp="1"/>
          </p:cNvSpPr>
          <p:nvPr>
            <p:ph idx="1"/>
          </p:nvPr>
        </p:nvSpPr>
        <p:spPr/>
        <p:txBody>
          <a:bodyPr/>
          <a:lstStyle/>
          <a:p>
            <a:pPr algn="just"/>
            <a:r>
              <a:rPr lang="en-IN" sz="2400" dirty="0"/>
              <a:t>The following information relates to the inventory of a company:</a:t>
            </a:r>
          </a:p>
          <a:p>
            <a:pPr marL="514350" indent="-514350" algn="just">
              <a:buFont typeface="+mj-lt"/>
              <a:buAutoNum type="romanUcPeriod"/>
            </a:pPr>
            <a:r>
              <a:rPr lang="en-IN" sz="2400" dirty="0"/>
              <a:t>Net realisable value $4000</a:t>
            </a:r>
          </a:p>
          <a:p>
            <a:pPr marL="514350" indent="-514350" algn="just">
              <a:buFont typeface="+mj-lt"/>
              <a:buAutoNum type="romanUcPeriod"/>
            </a:pPr>
            <a:r>
              <a:rPr lang="en-IN" sz="2400" dirty="0"/>
              <a:t>Cost $4500</a:t>
            </a:r>
          </a:p>
          <a:p>
            <a:pPr marL="514350" indent="-514350" algn="just">
              <a:buFont typeface="+mj-lt"/>
              <a:buAutoNum type="romanUcPeriod"/>
            </a:pPr>
            <a:r>
              <a:rPr lang="en-IN" sz="2400" dirty="0"/>
              <a:t>Replacement cost $3000</a:t>
            </a:r>
          </a:p>
          <a:p>
            <a:pPr algn="just"/>
            <a:r>
              <a:rPr lang="en-IN" sz="2400" dirty="0"/>
              <a:t>The amount of his inventory shown in the financial statements would be:</a:t>
            </a:r>
          </a:p>
          <a:p>
            <a:pPr marL="457200" indent="-457200" algn="just">
              <a:buFont typeface="+mj-lt"/>
              <a:buAutoNum type="alphaLcParenR"/>
            </a:pPr>
            <a:r>
              <a:rPr lang="en-IN" sz="2400" dirty="0"/>
              <a:t>$4500</a:t>
            </a:r>
          </a:p>
          <a:p>
            <a:pPr marL="457200" indent="-457200" algn="just">
              <a:buFont typeface="+mj-lt"/>
              <a:buAutoNum type="alphaLcParenR"/>
            </a:pPr>
            <a:r>
              <a:rPr lang="en-IN" sz="2400" dirty="0"/>
              <a:t>$4000</a:t>
            </a:r>
          </a:p>
          <a:p>
            <a:pPr marL="457200" indent="-457200" algn="just">
              <a:buFont typeface="+mj-lt"/>
              <a:buAutoNum type="alphaLcParenR"/>
            </a:pPr>
            <a:r>
              <a:rPr lang="en-IN" sz="2400" dirty="0"/>
              <a:t>$4250</a:t>
            </a:r>
          </a:p>
          <a:p>
            <a:pPr marL="457200" indent="-457200" algn="just">
              <a:buFont typeface="+mj-lt"/>
              <a:buAutoNum type="alphaLcParenR"/>
            </a:pPr>
            <a:r>
              <a:rPr lang="en-IN" sz="2400" dirty="0"/>
              <a:t>$3000</a:t>
            </a:r>
          </a:p>
          <a:p>
            <a:pPr algn="just"/>
            <a:endParaRPr lang="en-IN" b="1" i="1" dirty="0"/>
          </a:p>
          <a:p>
            <a:pPr algn="just"/>
            <a:endParaRPr lang="en-US" dirty="0"/>
          </a:p>
        </p:txBody>
      </p:sp>
    </p:spTree>
    <p:extLst>
      <p:ext uri="{BB962C8B-B14F-4D97-AF65-F5344CB8AC3E}">
        <p14:creationId xmlns:p14="http://schemas.microsoft.com/office/powerpoint/2010/main" val="284690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7E59-E89F-EA49-A374-A1B9D71023AB}"/>
              </a:ext>
            </a:extLst>
          </p:cNvPr>
          <p:cNvSpPr>
            <a:spLocks noGrp="1"/>
          </p:cNvSpPr>
          <p:nvPr>
            <p:ph type="title"/>
          </p:nvPr>
        </p:nvSpPr>
        <p:spPr/>
        <p:txBody>
          <a:bodyPr/>
          <a:lstStyle/>
          <a:p>
            <a:r>
              <a:rPr lang="en-US" sz="3600" b="1" dirty="0">
                <a:solidFill>
                  <a:srgbClr val="FF0000"/>
                </a:solidFill>
              </a:rPr>
              <a:t>Determination of Cost for Service Providers</a:t>
            </a:r>
          </a:p>
        </p:txBody>
      </p:sp>
      <p:sp>
        <p:nvSpPr>
          <p:cNvPr id="3" name="Content Placeholder 2">
            <a:extLst>
              <a:ext uri="{FF2B5EF4-FFF2-40B4-BE49-F238E27FC236}">
                <a16:creationId xmlns:a16="http://schemas.microsoft.com/office/drawing/2014/main" id="{F3F5D883-DEFA-744B-9EF5-0F028CC6C459}"/>
              </a:ext>
            </a:extLst>
          </p:cNvPr>
          <p:cNvSpPr>
            <a:spLocks noGrp="1"/>
          </p:cNvSpPr>
          <p:nvPr>
            <p:ph idx="1"/>
          </p:nvPr>
        </p:nvSpPr>
        <p:spPr/>
        <p:txBody>
          <a:bodyPr/>
          <a:lstStyle/>
          <a:p>
            <a:pPr algn="just"/>
            <a:r>
              <a:rPr lang="en-IN" sz="2800" dirty="0"/>
              <a:t>It is measured at the </a:t>
            </a:r>
            <a:r>
              <a:rPr lang="en-IN" sz="2800" i="1" dirty="0">
                <a:solidFill>
                  <a:srgbClr val="C00000"/>
                </a:solidFill>
              </a:rPr>
              <a:t>costs of the production</a:t>
            </a:r>
            <a:r>
              <a:rPr lang="en-IN" sz="2800" dirty="0"/>
              <a:t>. </a:t>
            </a:r>
          </a:p>
          <a:p>
            <a:pPr algn="just"/>
            <a:r>
              <a:rPr lang="en-IN" sz="2800" dirty="0">
                <a:solidFill>
                  <a:srgbClr val="C00000"/>
                </a:solidFill>
              </a:rPr>
              <a:t>Labour</a:t>
            </a:r>
            <a:r>
              <a:rPr lang="en-IN" sz="2800" dirty="0"/>
              <a:t> directly engaged in providing the service, including supervisory personnel, and attributable overheads are </a:t>
            </a:r>
            <a:r>
              <a:rPr lang="en-IN" sz="2800" i="1" dirty="0">
                <a:solidFill>
                  <a:srgbClr val="C00000"/>
                </a:solidFill>
              </a:rPr>
              <a:t>added in COP.</a:t>
            </a:r>
          </a:p>
          <a:p>
            <a:pPr algn="just"/>
            <a:r>
              <a:rPr lang="en-IN" sz="2800" dirty="0"/>
              <a:t>Labour and other costs relating to sales and general administrative personnel are not included.</a:t>
            </a:r>
            <a:endParaRPr lang="en-US" sz="2800" dirty="0"/>
          </a:p>
        </p:txBody>
      </p:sp>
    </p:spTree>
    <p:extLst>
      <p:ext uri="{BB962C8B-B14F-4D97-AF65-F5344CB8AC3E}">
        <p14:creationId xmlns:p14="http://schemas.microsoft.com/office/powerpoint/2010/main" val="1091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CC78-1729-2640-B8FD-3FA91AD2DABE}"/>
              </a:ext>
            </a:extLst>
          </p:cNvPr>
          <p:cNvSpPr>
            <a:spLocks noGrp="1"/>
          </p:cNvSpPr>
          <p:nvPr>
            <p:ph type="title"/>
          </p:nvPr>
        </p:nvSpPr>
        <p:spPr>
          <a:xfrm>
            <a:off x="609600" y="937548"/>
            <a:ext cx="10972800" cy="1157470"/>
          </a:xfrm>
        </p:spPr>
        <p:txBody>
          <a:bodyPr>
            <a:normAutofit fontScale="90000"/>
          </a:bodyPr>
          <a:lstStyle/>
          <a:p>
            <a:r>
              <a:rPr lang="en-IN" sz="4000" dirty="0"/>
              <a:t>Circumstances under which inventories are written down to net realisable value</a:t>
            </a:r>
            <a:endParaRPr lang="en-US" sz="4000" dirty="0"/>
          </a:p>
        </p:txBody>
      </p:sp>
      <p:sp>
        <p:nvSpPr>
          <p:cNvPr id="3" name="Content Placeholder 2">
            <a:extLst>
              <a:ext uri="{FF2B5EF4-FFF2-40B4-BE49-F238E27FC236}">
                <a16:creationId xmlns:a16="http://schemas.microsoft.com/office/drawing/2014/main" id="{E14A7A61-CA61-2841-B1CA-318215417F72}"/>
              </a:ext>
            </a:extLst>
          </p:cNvPr>
          <p:cNvSpPr>
            <a:spLocks noGrp="1"/>
          </p:cNvSpPr>
          <p:nvPr>
            <p:ph idx="1"/>
          </p:nvPr>
        </p:nvSpPr>
        <p:spPr>
          <a:xfrm>
            <a:off x="609600" y="2095018"/>
            <a:ext cx="10972800" cy="4031146"/>
          </a:xfrm>
        </p:spPr>
        <p:txBody>
          <a:bodyPr/>
          <a:lstStyle/>
          <a:p>
            <a:r>
              <a:rPr lang="en-IN" dirty="0"/>
              <a:t>In case of </a:t>
            </a:r>
            <a:r>
              <a:rPr lang="en-IN" i="1" dirty="0">
                <a:solidFill>
                  <a:srgbClr val="C00000"/>
                </a:solidFill>
              </a:rPr>
              <a:t>damaged</a:t>
            </a:r>
            <a:r>
              <a:rPr lang="en-IN" dirty="0"/>
              <a:t> inventories.</a:t>
            </a:r>
          </a:p>
          <a:p>
            <a:r>
              <a:rPr lang="en-IN" dirty="0"/>
              <a:t>Inventory </a:t>
            </a:r>
            <a:r>
              <a:rPr lang="en-IN" i="1" dirty="0">
                <a:solidFill>
                  <a:srgbClr val="C00000"/>
                </a:solidFill>
              </a:rPr>
              <a:t>partially/ completely obsolete.</a:t>
            </a:r>
          </a:p>
          <a:p>
            <a:endParaRPr lang="en-US" dirty="0"/>
          </a:p>
        </p:txBody>
      </p:sp>
    </p:spTree>
    <p:extLst>
      <p:ext uri="{BB962C8B-B14F-4D97-AF65-F5344CB8AC3E}">
        <p14:creationId xmlns:p14="http://schemas.microsoft.com/office/powerpoint/2010/main" val="2667303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901D-B97A-7C4B-9CEB-3C5F8B817189}"/>
              </a:ext>
            </a:extLst>
          </p:cNvPr>
          <p:cNvSpPr>
            <a:spLocks noGrp="1"/>
          </p:cNvSpPr>
          <p:nvPr>
            <p:ph type="title"/>
          </p:nvPr>
        </p:nvSpPr>
        <p:spPr/>
        <p:txBody>
          <a:bodyPr/>
          <a:lstStyle/>
          <a:p>
            <a:r>
              <a:rPr lang="en-US" dirty="0"/>
              <a:t>Disclosure as per Ind AS 2 </a:t>
            </a:r>
          </a:p>
        </p:txBody>
      </p:sp>
      <p:sp>
        <p:nvSpPr>
          <p:cNvPr id="3" name="Content Placeholder 2">
            <a:extLst>
              <a:ext uri="{FF2B5EF4-FFF2-40B4-BE49-F238E27FC236}">
                <a16:creationId xmlns:a16="http://schemas.microsoft.com/office/drawing/2014/main" id="{C4365263-85E9-854E-AEC0-EC63419590CC}"/>
              </a:ext>
            </a:extLst>
          </p:cNvPr>
          <p:cNvSpPr>
            <a:spLocks noGrp="1"/>
          </p:cNvSpPr>
          <p:nvPr>
            <p:ph idx="1"/>
          </p:nvPr>
        </p:nvSpPr>
        <p:spPr/>
        <p:txBody>
          <a:bodyPr/>
          <a:lstStyle/>
          <a:p>
            <a:pPr marL="514350" indent="-514350" algn="just">
              <a:buFont typeface="+mj-lt"/>
              <a:buAutoNum type="alphaLcParenR"/>
            </a:pPr>
            <a:r>
              <a:rPr lang="en-IN" i="1" dirty="0">
                <a:solidFill>
                  <a:srgbClr val="C00000"/>
                </a:solidFill>
              </a:rPr>
              <a:t>Policies</a:t>
            </a:r>
            <a:r>
              <a:rPr lang="en-IN" dirty="0"/>
              <a:t> adopted in measuring inventories.</a:t>
            </a:r>
          </a:p>
          <a:p>
            <a:pPr marL="514350" indent="-514350" algn="just">
              <a:buFont typeface="+mj-lt"/>
              <a:buAutoNum type="alphaLcParenR"/>
            </a:pPr>
            <a:r>
              <a:rPr lang="en-IN" dirty="0"/>
              <a:t>Value of inventories in </a:t>
            </a:r>
            <a:r>
              <a:rPr lang="en-IN" i="1" dirty="0">
                <a:solidFill>
                  <a:srgbClr val="C00000"/>
                </a:solidFill>
              </a:rPr>
              <a:t>different head of inventories </a:t>
            </a:r>
            <a:r>
              <a:rPr lang="en-IN" dirty="0"/>
              <a:t>like Raw material, WIP, Finished goods and stores and tools.</a:t>
            </a:r>
          </a:p>
          <a:p>
            <a:pPr marL="514350" indent="-514350" algn="just">
              <a:buFont typeface="+mj-lt"/>
              <a:buAutoNum type="alphaLcParenR"/>
            </a:pPr>
            <a:r>
              <a:rPr lang="en-IN" i="1" dirty="0">
                <a:solidFill>
                  <a:srgbClr val="C00000"/>
                </a:solidFill>
              </a:rPr>
              <a:t>Written down value of inventories </a:t>
            </a:r>
            <a:r>
              <a:rPr lang="en-IN" dirty="0"/>
              <a:t>in current year.</a:t>
            </a:r>
          </a:p>
          <a:p>
            <a:pPr marL="514350" indent="-514350" algn="just">
              <a:buFont typeface="+mj-lt"/>
              <a:buAutoNum type="alphaLcParenR"/>
            </a:pPr>
            <a:r>
              <a:rPr lang="en-IN" dirty="0"/>
              <a:t>Inventories </a:t>
            </a:r>
            <a:r>
              <a:rPr lang="en-IN" i="1" dirty="0">
                <a:solidFill>
                  <a:srgbClr val="C00000"/>
                </a:solidFill>
              </a:rPr>
              <a:t>pledged</a:t>
            </a:r>
            <a:r>
              <a:rPr lang="en-IN" dirty="0"/>
              <a:t> as security.</a:t>
            </a:r>
          </a:p>
          <a:p>
            <a:pPr algn="just"/>
            <a:endParaRPr lang="en-US" dirty="0"/>
          </a:p>
        </p:txBody>
      </p:sp>
    </p:spTree>
    <p:extLst>
      <p:ext uri="{BB962C8B-B14F-4D97-AF65-F5344CB8AC3E}">
        <p14:creationId xmlns:p14="http://schemas.microsoft.com/office/powerpoint/2010/main" val="88301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426F-D73E-4B43-B68C-4FEB935B5E11}"/>
              </a:ext>
            </a:extLst>
          </p:cNvPr>
          <p:cNvSpPr>
            <a:spLocks noGrp="1"/>
          </p:cNvSpPr>
          <p:nvPr>
            <p:ph type="title"/>
          </p:nvPr>
        </p:nvSpPr>
        <p:spPr/>
        <p:txBody>
          <a:bodyPr/>
          <a:lstStyle/>
          <a:p>
            <a:r>
              <a:rPr lang="en-US" dirty="0"/>
              <a:t>Ind AS 2 Vs. AS 2 </a:t>
            </a:r>
          </a:p>
        </p:txBody>
      </p:sp>
      <p:graphicFrame>
        <p:nvGraphicFramePr>
          <p:cNvPr id="4" name="Table 4">
            <a:extLst>
              <a:ext uri="{FF2B5EF4-FFF2-40B4-BE49-F238E27FC236}">
                <a16:creationId xmlns:a16="http://schemas.microsoft.com/office/drawing/2014/main" id="{9640B4F8-1E8F-E344-B1AC-5D72ACE09053}"/>
              </a:ext>
            </a:extLst>
          </p:cNvPr>
          <p:cNvGraphicFramePr>
            <a:graphicFrameLocks noGrp="1"/>
          </p:cNvGraphicFramePr>
          <p:nvPr>
            <p:ph idx="1"/>
            <p:extLst>
              <p:ext uri="{D42A27DB-BD31-4B8C-83A1-F6EECF244321}">
                <p14:modId xmlns:p14="http://schemas.microsoft.com/office/powerpoint/2010/main" val="3673247469"/>
              </p:ext>
            </p:extLst>
          </p:nvPr>
        </p:nvGraphicFramePr>
        <p:xfrm>
          <a:off x="609600" y="1600199"/>
          <a:ext cx="10972800" cy="4650132"/>
        </p:xfrm>
        <a:graphic>
          <a:graphicData uri="http://schemas.openxmlformats.org/drawingml/2006/table">
            <a:tbl>
              <a:tblPr firstRow="1" bandRow="1">
                <a:tableStyleId>{21E4AEA4-8DFA-4A89-87EB-49C32662AFE0}</a:tableStyleId>
              </a:tblPr>
              <a:tblGrid>
                <a:gridCol w="5486400">
                  <a:extLst>
                    <a:ext uri="{9D8B030D-6E8A-4147-A177-3AD203B41FA5}">
                      <a16:colId xmlns:a16="http://schemas.microsoft.com/office/drawing/2014/main" val="1928350730"/>
                    </a:ext>
                  </a:extLst>
                </a:gridCol>
                <a:gridCol w="5486400">
                  <a:extLst>
                    <a:ext uri="{9D8B030D-6E8A-4147-A177-3AD203B41FA5}">
                      <a16:colId xmlns:a16="http://schemas.microsoft.com/office/drawing/2014/main" val="161214395"/>
                    </a:ext>
                  </a:extLst>
                </a:gridCol>
              </a:tblGrid>
              <a:tr h="495562">
                <a:tc>
                  <a:txBody>
                    <a:bodyPr/>
                    <a:lstStyle/>
                    <a:p>
                      <a:pPr algn="ctr"/>
                      <a:r>
                        <a:rPr lang="en-US" dirty="0"/>
                        <a:t>Ind AS 2</a:t>
                      </a:r>
                    </a:p>
                  </a:txBody>
                  <a:tcPr>
                    <a:lnB w="12700" cap="flat" cmpd="sng" algn="ctr">
                      <a:solidFill>
                        <a:schemeClr val="tx1"/>
                      </a:solidFill>
                      <a:prstDash val="solid"/>
                      <a:round/>
                      <a:headEnd type="none" w="med" len="med"/>
                      <a:tailEnd type="none" w="med" len="med"/>
                    </a:lnB>
                  </a:tcPr>
                </a:tc>
                <a:tc>
                  <a:txBody>
                    <a:bodyPr/>
                    <a:lstStyle/>
                    <a:p>
                      <a:pPr algn="ctr"/>
                      <a:r>
                        <a:rPr lang="en-US" dirty="0"/>
                        <a:t>AS 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9205338"/>
                  </a:ext>
                </a:extLst>
              </a:tr>
              <a:tr h="1221932">
                <a:tc>
                  <a:txBody>
                    <a:bodyPr/>
                    <a:lstStyle/>
                    <a:p>
                      <a:pPr algn="ctr"/>
                      <a:r>
                        <a:rPr lang="en-IN" sz="1800" b="0" i="0" kern="1200" dirty="0">
                          <a:solidFill>
                            <a:schemeClr val="dk1"/>
                          </a:solidFill>
                          <a:effectLst/>
                          <a:latin typeface="+mn-lt"/>
                          <a:ea typeface="+mn-ea"/>
                          <a:cs typeface="+mn-cs"/>
                        </a:rPr>
                        <a:t>Deals with the subsequent recognition of cost/carrying amount of inventories as an expense.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No such provision.</a:t>
                      </a:r>
                      <a:br>
                        <a:rPr lang="en-IN" dirty="0"/>
                      </a:br>
                      <a:br>
                        <a:rPr lang="en-IN" dirty="0"/>
                      </a:b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615670"/>
                  </a:ext>
                </a:extLst>
              </a:tr>
              <a:tr h="1221932">
                <a:tc>
                  <a:txBody>
                    <a:bodyPr/>
                    <a:lstStyle/>
                    <a:p>
                      <a:pPr algn="ctr"/>
                      <a:r>
                        <a:rPr lang="en-IN" sz="1800" b="0" i="0" kern="1200" dirty="0">
                          <a:solidFill>
                            <a:schemeClr val="dk1"/>
                          </a:solidFill>
                          <a:effectLst/>
                          <a:latin typeface="+mn-lt"/>
                          <a:ea typeface="+mn-ea"/>
                          <a:cs typeface="+mn-cs"/>
                        </a:rPr>
                        <a:t>Provides explanation with regard to inventories of service providers.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AS 2 does not contain such an Explanation.</a:t>
                      </a:r>
                      <a:br>
                        <a:rPr lang="en-IN" dirty="0"/>
                      </a:br>
                      <a:br>
                        <a:rPr lang="en-IN" dirty="0"/>
                      </a:b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5619508"/>
                  </a:ext>
                </a:extLst>
              </a:tr>
              <a:tr h="855353">
                <a:tc>
                  <a:txBody>
                    <a:bodyPr/>
                    <a:lstStyle/>
                    <a:p>
                      <a:pPr algn="ctr"/>
                      <a:r>
                        <a:rPr lang="en-IN" sz="1800" b="0" i="0" kern="1200" dirty="0">
                          <a:solidFill>
                            <a:schemeClr val="dk1"/>
                          </a:solidFill>
                          <a:effectLst/>
                          <a:latin typeface="+mn-lt"/>
                          <a:ea typeface="+mn-ea"/>
                          <a:cs typeface="+mn-cs"/>
                        </a:rPr>
                        <a:t>IND AS 2 requires more disclosures as compared to existing AS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Less disclosure required as compared to IND AS 2</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28652"/>
                  </a:ext>
                </a:extLst>
              </a:tr>
              <a:tr h="855353">
                <a:tc>
                  <a:txBody>
                    <a:bodyPr/>
                    <a:lstStyle/>
                    <a:p>
                      <a:pPr algn="ctr"/>
                      <a:r>
                        <a:rPr lang="en-US" dirty="0"/>
                        <a:t>Use of same cost formula for inventory valuation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Not expressly mentioned to use the same cost formula for inventory valuation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91060"/>
                  </a:ext>
                </a:extLst>
              </a:tr>
            </a:tbl>
          </a:graphicData>
        </a:graphic>
      </p:graphicFrame>
    </p:spTree>
    <p:extLst>
      <p:ext uri="{BB962C8B-B14F-4D97-AF65-F5344CB8AC3E}">
        <p14:creationId xmlns:p14="http://schemas.microsoft.com/office/powerpoint/2010/main" val="121813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A69B-D6C3-8747-A32E-6497FC1562B8}"/>
              </a:ext>
            </a:extLst>
          </p:cNvPr>
          <p:cNvSpPr>
            <a:spLocks noGrp="1"/>
          </p:cNvSpPr>
          <p:nvPr>
            <p:ph type="title"/>
          </p:nvPr>
        </p:nvSpPr>
        <p:spPr/>
        <p:txBody>
          <a:bodyPr/>
          <a:lstStyle/>
          <a:p>
            <a:r>
              <a:rPr lang="en-US" b="1" dirty="0">
                <a:solidFill>
                  <a:srgbClr val="FF0000"/>
                </a:solidFill>
              </a:rPr>
              <a:t>Learning Outcomes </a:t>
            </a:r>
          </a:p>
        </p:txBody>
      </p:sp>
      <p:sp>
        <p:nvSpPr>
          <p:cNvPr id="3" name="Content Placeholder 2">
            <a:extLst>
              <a:ext uri="{FF2B5EF4-FFF2-40B4-BE49-F238E27FC236}">
                <a16:creationId xmlns:a16="http://schemas.microsoft.com/office/drawing/2014/main" id="{42AC4367-0E23-2A43-BE80-4B5A95007698}"/>
              </a:ext>
            </a:extLst>
          </p:cNvPr>
          <p:cNvSpPr>
            <a:spLocks noGrp="1"/>
          </p:cNvSpPr>
          <p:nvPr>
            <p:ph idx="1"/>
          </p:nvPr>
        </p:nvSpPr>
        <p:spPr/>
        <p:txBody>
          <a:bodyPr/>
          <a:lstStyle/>
          <a:p>
            <a:r>
              <a:rPr lang="en-US" i="1" dirty="0">
                <a:solidFill>
                  <a:srgbClr val="C00000"/>
                </a:solidFill>
              </a:rPr>
              <a:t>Recognize</a:t>
            </a:r>
            <a:r>
              <a:rPr lang="en-US" dirty="0"/>
              <a:t> the accounting treatment of inventories as per Ind – AS 2.</a:t>
            </a:r>
          </a:p>
          <a:p>
            <a:pPr marL="0" indent="0">
              <a:buNone/>
            </a:pPr>
            <a:endParaRPr lang="en-US" i="1" dirty="0">
              <a:solidFill>
                <a:srgbClr val="C00000"/>
              </a:solidFill>
            </a:endParaRPr>
          </a:p>
          <a:p>
            <a:r>
              <a:rPr lang="en-US" i="1" dirty="0">
                <a:solidFill>
                  <a:srgbClr val="C00000"/>
                </a:solidFill>
              </a:rPr>
              <a:t>Apply</a:t>
            </a:r>
            <a:r>
              <a:rPr lang="en-US" dirty="0"/>
              <a:t> the Ind – AS 2, in measuring the inventory costs of the businesses.</a:t>
            </a:r>
          </a:p>
          <a:p>
            <a:endParaRPr lang="en-US" dirty="0"/>
          </a:p>
        </p:txBody>
      </p:sp>
    </p:spTree>
    <p:extLst>
      <p:ext uri="{BB962C8B-B14F-4D97-AF65-F5344CB8AC3E}">
        <p14:creationId xmlns:p14="http://schemas.microsoft.com/office/powerpoint/2010/main" val="307087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C2A8-226E-FF42-8426-78E2933B9ACC}"/>
              </a:ext>
            </a:extLst>
          </p:cNvPr>
          <p:cNvSpPr>
            <a:spLocks noGrp="1"/>
          </p:cNvSpPr>
          <p:nvPr>
            <p:ph type="title"/>
          </p:nvPr>
        </p:nvSpPr>
        <p:spPr/>
        <p:txBody>
          <a:bodyPr/>
          <a:lstStyle/>
          <a:p>
            <a:r>
              <a:rPr lang="en-US" dirty="0"/>
              <a:t>Principal Inventory Valuation Methods </a:t>
            </a:r>
          </a:p>
        </p:txBody>
      </p:sp>
      <p:graphicFrame>
        <p:nvGraphicFramePr>
          <p:cNvPr id="4" name="Content Placeholder 3">
            <a:extLst>
              <a:ext uri="{FF2B5EF4-FFF2-40B4-BE49-F238E27FC236}">
                <a16:creationId xmlns:a16="http://schemas.microsoft.com/office/drawing/2014/main" id="{5986DA48-9961-E441-B870-E493E15CA708}"/>
              </a:ext>
            </a:extLst>
          </p:cNvPr>
          <p:cNvGraphicFramePr>
            <a:graphicFrameLocks noGrp="1"/>
          </p:cNvGraphicFramePr>
          <p:nvPr>
            <p:ph idx="1"/>
            <p:extLst>
              <p:ext uri="{D42A27DB-BD31-4B8C-83A1-F6EECF244321}">
                <p14:modId xmlns:p14="http://schemas.microsoft.com/office/powerpoint/2010/main" val="3298255524"/>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2390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A21-A309-E344-BC56-65BC562E3E89}"/>
              </a:ext>
            </a:extLst>
          </p:cNvPr>
          <p:cNvSpPr>
            <a:spLocks noGrp="1"/>
          </p:cNvSpPr>
          <p:nvPr>
            <p:ph type="title"/>
          </p:nvPr>
        </p:nvSpPr>
        <p:spPr/>
        <p:txBody>
          <a:bodyPr/>
          <a:lstStyle/>
          <a:p>
            <a:r>
              <a:rPr lang="en-US" sz="4000" dirty="0"/>
              <a:t>1.) First – in – First out Method (FIFO Method)</a:t>
            </a:r>
          </a:p>
        </p:txBody>
      </p:sp>
      <p:sp>
        <p:nvSpPr>
          <p:cNvPr id="3" name="Content Placeholder 2">
            <a:extLst>
              <a:ext uri="{FF2B5EF4-FFF2-40B4-BE49-F238E27FC236}">
                <a16:creationId xmlns:a16="http://schemas.microsoft.com/office/drawing/2014/main" id="{B824F7B0-EC4F-1B42-9A32-4E8D8AC2710A}"/>
              </a:ext>
            </a:extLst>
          </p:cNvPr>
          <p:cNvSpPr>
            <a:spLocks noGrp="1"/>
          </p:cNvSpPr>
          <p:nvPr>
            <p:ph idx="1"/>
          </p:nvPr>
        </p:nvSpPr>
        <p:spPr>
          <a:xfrm>
            <a:off x="609600" y="1600201"/>
            <a:ext cx="10972800" cy="5170989"/>
          </a:xfrm>
        </p:spPr>
        <p:txBody>
          <a:bodyPr/>
          <a:lstStyle/>
          <a:p>
            <a:pPr algn="just"/>
            <a:r>
              <a:rPr lang="en-IN" sz="2800" dirty="0"/>
              <a:t>It assumes that inventory purchased or manufactured first is sold first and newer inventory remains unsold. </a:t>
            </a:r>
          </a:p>
        </p:txBody>
      </p:sp>
      <p:pic>
        <p:nvPicPr>
          <p:cNvPr id="4" name="Picture 3">
            <a:extLst>
              <a:ext uri="{FF2B5EF4-FFF2-40B4-BE49-F238E27FC236}">
                <a16:creationId xmlns:a16="http://schemas.microsoft.com/office/drawing/2014/main" id="{81C4EFB0-D6FE-5848-89C7-62292ABAF356}"/>
              </a:ext>
            </a:extLst>
          </p:cNvPr>
          <p:cNvPicPr>
            <a:picLocks noChangeAspect="1"/>
          </p:cNvPicPr>
          <p:nvPr/>
        </p:nvPicPr>
        <p:blipFill>
          <a:blip r:embed="rId2"/>
          <a:stretch>
            <a:fillRect/>
          </a:stretch>
        </p:blipFill>
        <p:spPr>
          <a:xfrm>
            <a:off x="1093214" y="3059776"/>
            <a:ext cx="9686273" cy="2830573"/>
          </a:xfrm>
          <a:prstGeom prst="rect">
            <a:avLst/>
          </a:prstGeom>
        </p:spPr>
      </p:pic>
    </p:spTree>
    <p:extLst>
      <p:ext uri="{BB962C8B-B14F-4D97-AF65-F5344CB8AC3E}">
        <p14:creationId xmlns:p14="http://schemas.microsoft.com/office/powerpoint/2010/main" val="1550608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2407-568F-D24B-875D-3DEC58CD63B0}"/>
              </a:ext>
            </a:extLst>
          </p:cNvPr>
          <p:cNvSpPr>
            <a:spLocks noGrp="1"/>
          </p:cNvSpPr>
          <p:nvPr>
            <p:ph type="title"/>
          </p:nvPr>
        </p:nvSpPr>
        <p:spPr>
          <a:xfrm>
            <a:off x="609600" y="731836"/>
            <a:ext cx="10972800" cy="969642"/>
          </a:xfrm>
        </p:spPr>
        <p:txBody>
          <a:bodyPr/>
          <a:lstStyle/>
          <a:p>
            <a:r>
              <a:rPr lang="en-US" sz="3200" dirty="0"/>
              <a:t>Recognition of </a:t>
            </a:r>
            <a:r>
              <a:rPr lang="en-US" sz="3200" i="1" dirty="0">
                <a:solidFill>
                  <a:srgbClr val="C00000"/>
                </a:solidFill>
              </a:rPr>
              <a:t>Inventory</a:t>
            </a:r>
            <a:r>
              <a:rPr lang="en-US" sz="3200" dirty="0"/>
              <a:t> using FIFO Method in Financial Statements</a:t>
            </a:r>
          </a:p>
        </p:txBody>
      </p:sp>
      <p:sp>
        <p:nvSpPr>
          <p:cNvPr id="3" name="Content Placeholder 2">
            <a:extLst>
              <a:ext uri="{FF2B5EF4-FFF2-40B4-BE49-F238E27FC236}">
                <a16:creationId xmlns:a16="http://schemas.microsoft.com/office/drawing/2014/main" id="{9B403B56-D3C8-1F40-827C-FD1F3A790938}"/>
              </a:ext>
            </a:extLst>
          </p:cNvPr>
          <p:cNvSpPr>
            <a:spLocks noGrp="1"/>
          </p:cNvSpPr>
          <p:nvPr>
            <p:ph idx="1"/>
          </p:nvPr>
        </p:nvSpPr>
        <p:spPr>
          <a:xfrm>
            <a:off x="609600" y="2037144"/>
            <a:ext cx="10972800" cy="4089020"/>
          </a:xfrm>
        </p:spPr>
        <p:txBody>
          <a:bodyPr/>
          <a:lstStyle/>
          <a:p>
            <a:pPr algn="just"/>
            <a:r>
              <a:rPr lang="en-IN" sz="2800" dirty="0"/>
              <a:t>This method assumes that the first unit making its way into inventory–or the oldest inventory–is the sold first. </a:t>
            </a:r>
          </a:p>
          <a:p>
            <a:pPr algn="just"/>
            <a:r>
              <a:rPr lang="en-IN" sz="2800" dirty="0"/>
              <a:t>For example, a bakery produces 200 loaves of bread on Monday at a cost of $1 each, and 200 more on Tuesday at $1.25 each. </a:t>
            </a:r>
          </a:p>
          <a:p>
            <a:pPr algn="just"/>
            <a:r>
              <a:rPr lang="en-IN" sz="2800" dirty="0"/>
              <a:t>FIFO states that if the bakery sold 200 loaves on Wednesday, the </a:t>
            </a:r>
            <a:r>
              <a:rPr lang="en-IN" sz="2800" dirty="0">
                <a:solidFill>
                  <a:srgbClr val="C00000"/>
                </a:solidFill>
              </a:rPr>
              <a:t>COGS</a:t>
            </a:r>
            <a:r>
              <a:rPr lang="en-IN" sz="2800" dirty="0"/>
              <a:t> </a:t>
            </a:r>
            <a:r>
              <a:rPr lang="en-IN" sz="2800" dirty="0">
                <a:solidFill>
                  <a:srgbClr val="C00000"/>
                </a:solidFill>
              </a:rPr>
              <a:t>(</a:t>
            </a:r>
            <a:r>
              <a:rPr lang="en-IN" sz="2800" i="1" dirty="0">
                <a:solidFill>
                  <a:srgbClr val="C00000"/>
                </a:solidFill>
              </a:rPr>
              <a:t>on the income statement</a:t>
            </a:r>
            <a:r>
              <a:rPr lang="en-IN" sz="2800" dirty="0">
                <a:solidFill>
                  <a:srgbClr val="C00000"/>
                </a:solidFill>
              </a:rPr>
              <a:t>) </a:t>
            </a:r>
            <a:r>
              <a:rPr lang="en-IN" sz="2800" dirty="0"/>
              <a:t>is $1 per loaf because that was the cost of each of the first loaves in inventory. </a:t>
            </a:r>
          </a:p>
          <a:p>
            <a:pPr algn="just"/>
            <a:r>
              <a:rPr lang="en-IN" sz="2800" dirty="0"/>
              <a:t>The $1.25 loaves would be allocated to </a:t>
            </a:r>
            <a:r>
              <a:rPr lang="en-IN" sz="2800" dirty="0">
                <a:solidFill>
                  <a:srgbClr val="C00000"/>
                </a:solidFill>
              </a:rPr>
              <a:t>ending inventory </a:t>
            </a:r>
            <a:r>
              <a:rPr lang="en-IN" sz="2800" dirty="0"/>
              <a:t>(</a:t>
            </a:r>
            <a:r>
              <a:rPr lang="en-IN" sz="2800" i="1" dirty="0"/>
              <a:t>on the </a:t>
            </a:r>
            <a:r>
              <a:rPr lang="en-IN" sz="2800" i="1" dirty="0">
                <a:solidFill>
                  <a:srgbClr val="C00000"/>
                </a:solidFill>
              </a:rPr>
              <a:t>balance sheet</a:t>
            </a:r>
            <a:r>
              <a:rPr lang="en-IN" sz="2800" dirty="0">
                <a:solidFill>
                  <a:srgbClr val="C00000"/>
                </a:solidFill>
              </a:rPr>
              <a:t>).</a:t>
            </a:r>
            <a:endParaRPr lang="en-US" sz="2800" dirty="0">
              <a:solidFill>
                <a:srgbClr val="C00000"/>
              </a:solidFill>
            </a:endParaRPr>
          </a:p>
        </p:txBody>
      </p:sp>
    </p:spTree>
    <p:extLst>
      <p:ext uri="{BB962C8B-B14F-4D97-AF65-F5344CB8AC3E}">
        <p14:creationId xmlns:p14="http://schemas.microsoft.com/office/powerpoint/2010/main" val="244350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14DB-1FF0-7B43-A88F-D48E549132AD}"/>
              </a:ext>
            </a:extLst>
          </p:cNvPr>
          <p:cNvSpPr>
            <a:spLocks noGrp="1"/>
          </p:cNvSpPr>
          <p:nvPr>
            <p:ph type="title"/>
          </p:nvPr>
        </p:nvSpPr>
        <p:spPr/>
        <p:txBody>
          <a:bodyPr/>
          <a:lstStyle/>
          <a:p>
            <a:r>
              <a:rPr lang="en-US" dirty="0"/>
              <a:t>Practical problem - I </a:t>
            </a:r>
          </a:p>
        </p:txBody>
      </p:sp>
      <p:sp>
        <p:nvSpPr>
          <p:cNvPr id="3" name="Content Placeholder 2">
            <a:extLst>
              <a:ext uri="{FF2B5EF4-FFF2-40B4-BE49-F238E27FC236}">
                <a16:creationId xmlns:a16="http://schemas.microsoft.com/office/drawing/2014/main" id="{E38658C3-7946-694B-8330-6FCC431AD1F8}"/>
              </a:ext>
            </a:extLst>
          </p:cNvPr>
          <p:cNvSpPr>
            <a:spLocks noGrp="1"/>
          </p:cNvSpPr>
          <p:nvPr>
            <p:ph idx="1"/>
          </p:nvPr>
        </p:nvSpPr>
        <p:spPr/>
        <p:txBody>
          <a:bodyPr/>
          <a:lstStyle/>
          <a:p>
            <a:pPr algn="just"/>
            <a:r>
              <a:rPr lang="en-IN" sz="2800" dirty="0"/>
              <a:t>The following is a summary of the receipts and issues of materials in a factory during the month of April. </a:t>
            </a:r>
          </a:p>
          <a:p>
            <a:pPr algn="just"/>
            <a:r>
              <a:rPr lang="en-IN" sz="2800" dirty="0"/>
              <a:t>Prepare a statement showing the pricing of issues on the basis of FIFO Method</a:t>
            </a:r>
            <a:endParaRPr lang="en-US" sz="2800" dirty="0"/>
          </a:p>
        </p:txBody>
      </p:sp>
      <p:pic>
        <p:nvPicPr>
          <p:cNvPr id="4" name="Picture 3">
            <a:extLst>
              <a:ext uri="{FF2B5EF4-FFF2-40B4-BE49-F238E27FC236}">
                <a16:creationId xmlns:a16="http://schemas.microsoft.com/office/drawing/2014/main" id="{3D0A5A87-5539-DB41-95DC-E573A8EEB208}"/>
              </a:ext>
            </a:extLst>
          </p:cNvPr>
          <p:cNvPicPr>
            <a:picLocks noChangeAspect="1"/>
          </p:cNvPicPr>
          <p:nvPr/>
        </p:nvPicPr>
        <p:blipFill>
          <a:blip r:embed="rId2"/>
          <a:stretch>
            <a:fillRect/>
          </a:stretch>
        </p:blipFill>
        <p:spPr>
          <a:xfrm>
            <a:off x="2299262" y="3809296"/>
            <a:ext cx="7166337" cy="2774066"/>
          </a:xfrm>
          <a:prstGeom prst="rect">
            <a:avLst/>
          </a:prstGeom>
        </p:spPr>
      </p:pic>
    </p:spTree>
    <p:extLst>
      <p:ext uri="{BB962C8B-B14F-4D97-AF65-F5344CB8AC3E}">
        <p14:creationId xmlns:p14="http://schemas.microsoft.com/office/powerpoint/2010/main" val="3466565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980E-372A-9B49-91D2-AFA509134194}"/>
              </a:ext>
            </a:extLst>
          </p:cNvPr>
          <p:cNvSpPr>
            <a:spLocks noGrp="1"/>
          </p:cNvSpPr>
          <p:nvPr>
            <p:ph type="title"/>
          </p:nvPr>
        </p:nvSpPr>
        <p:spPr>
          <a:xfrm>
            <a:off x="609600" y="0"/>
            <a:ext cx="10972800" cy="428263"/>
          </a:xfrm>
        </p:spPr>
        <p:txBody>
          <a:bodyPr/>
          <a:lstStyle/>
          <a:p>
            <a:r>
              <a:rPr lang="en-US" dirty="0"/>
              <a:t>Solution </a:t>
            </a:r>
          </a:p>
        </p:txBody>
      </p:sp>
      <p:sp>
        <p:nvSpPr>
          <p:cNvPr id="3" name="Content Placeholder 2">
            <a:extLst>
              <a:ext uri="{FF2B5EF4-FFF2-40B4-BE49-F238E27FC236}">
                <a16:creationId xmlns:a16="http://schemas.microsoft.com/office/drawing/2014/main" id="{BF04092E-D4F5-8647-8ABA-3309D343742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9612E04-CF64-2840-ACF2-C8601C818AF9}"/>
              </a:ext>
            </a:extLst>
          </p:cNvPr>
          <p:cNvPicPr>
            <a:picLocks noChangeAspect="1"/>
          </p:cNvPicPr>
          <p:nvPr/>
        </p:nvPicPr>
        <p:blipFill>
          <a:blip r:embed="rId2"/>
          <a:stretch>
            <a:fillRect/>
          </a:stretch>
        </p:blipFill>
        <p:spPr>
          <a:xfrm>
            <a:off x="3136739" y="559969"/>
            <a:ext cx="6111432" cy="6314457"/>
          </a:xfrm>
          <a:prstGeom prst="rect">
            <a:avLst/>
          </a:prstGeom>
        </p:spPr>
      </p:pic>
    </p:spTree>
    <p:extLst>
      <p:ext uri="{BB962C8B-B14F-4D97-AF65-F5344CB8AC3E}">
        <p14:creationId xmlns:p14="http://schemas.microsoft.com/office/powerpoint/2010/main" val="1142609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681B-2FC6-9045-B3B7-AAFE63DD7493}"/>
              </a:ext>
            </a:extLst>
          </p:cNvPr>
          <p:cNvSpPr>
            <a:spLocks noGrp="1"/>
          </p:cNvSpPr>
          <p:nvPr>
            <p:ph type="title"/>
          </p:nvPr>
        </p:nvSpPr>
        <p:spPr/>
        <p:txBody>
          <a:bodyPr/>
          <a:lstStyle/>
          <a:p>
            <a:r>
              <a:rPr lang="en-US" dirty="0"/>
              <a:t>Poll – V </a:t>
            </a:r>
          </a:p>
        </p:txBody>
      </p:sp>
      <p:sp>
        <p:nvSpPr>
          <p:cNvPr id="3" name="Content Placeholder 2">
            <a:extLst>
              <a:ext uri="{FF2B5EF4-FFF2-40B4-BE49-F238E27FC236}">
                <a16:creationId xmlns:a16="http://schemas.microsoft.com/office/drawing/2014/main" id="{A83C43FE-D7E0-3C45-B884-D36C111A9D98}"/>
              </a:ext>
            </a:extLst>
          </p:cNvPr>
          <p:cNvSpPr>
            <a:spLocks noGrp="1"/>
          </p:cNvSpPr>
          <p:nvPr>
            <p:ph idx="1"/>
          </p:nvPr>
        </p:nvSpPr>
        <p:spPr/>
        <p:txBody>
          <a:bodyPr/>
          <a:lstStyle/>
          <a:p>
            <a:pPr algn="just"/>
            <a:r>
              <a:rPr lang="en-US" sz="2800" dirty="0"/>
              <a:t>In case of rising prices, FIFO method of inventory valuation will:</a:t>
            </a:r>
          </a:p>
          <a:p>
            <a:pPr marL="514350" indent="-514350" algn="just">
              <a:buFont typeface="+mj-lt"/>
              <a:buAutoNum type="alphaLcParenR"/>
            </a:pPr>
            <a:r>
              <a:rPr lang="en-IN" sz="2800" dirty="0"/>
              <a:t>provide lowest value of closing stock and profit</a:t>
            </a:r>
          </a:p>
          <a:p>
            <a:pPr marL="514350" indent="-514350" algn="just">
              <a:buFont typeface="+mj-lt"/>
              <a:buAutoNum type="alphaLcParenR"/>
            </a:pPr>
            <a:r>
              <a:rPr lang="en-IN" sz="2800" dirty="0"/>
              <a:t>provide highest value of closing stock and profit</a:t>
            </a:r>
          </a:p>
          <a:p>
            <a:pPr marL="514350" indent="-514350" algn="just">
              <a:buFont typeface="+mj-lt"/>
              <a:buAutoNum type="alphaLcParenR"/>
            </a:pPr>
            <a:r>
              <a:rPr lang="en-IN" sz="2800" dirty="0"/>
              <a:t>provide highest value of closing stock but lowest value of profit</a:t>
            </a:r>
          </a:p>
          <a:p>
            <a:pPr marL="514350" indent="-514350" algn="just">
              <a:buFont typeface="+mj-lt"/>
              <a:buAutoNum type="alphaLcParenR"/>
            </a:pPr>
            <a:r>
              <a:rPr lang="en-IN" sz="2800" dirty="0"/>
              <a:t>provide highest value of profit but lowest value of closing stock</a:t>
            </a:r>
          </a:p>
          <a:p>
            <a:pPr marL="0" indent="0">
              <a:buNone/>
            </a:pPr>
            <a:endParaRPr lang="en-US" dirty="0"/>
          </a:p>
        </p:txBody>
      </p:sp>
    </p:spTree>
    <p:extLst>
      <p:ext uri="{BB962C8B-B14F-4D97-AF65-F5344CB8AC3E}">
        <p14:creationId xmlns:p14="http://schemas.microsoft.com/office/powerpoint/2010/main" val="22125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F0C2-6E44-1642-9025-EDA6BF87A342}"/>
              </a:ext>
            </a:extLst>
          </p:cNvPr>
          <p:cNvSpPr>
            <a:spLocks noGrp="1"/>
          </p:cNvSpPr>
          <p:nvPr>
            <p:ph type="title"/>
          </p:nvPr>
        </p:nvSpPr>
        <p:spPr/>
        <p:txBody>
          <a:bodyPr/>
          <a:lstStyle/>
          <a:p>
            <a:r>
              <a:rPr lang="en-US" sz="4000" dirty="0"/>
              <a:t>2.) Weighted Average Method</a:t>
            </a:r>
          </a:p>
        </p:txBody>
      </p:sp>
      <p:sp>
        <p:nvSpPr>
          <p:cNvPr id="3" name="Content Placeholder 2">
            <a:extLst>
              <a:ext uri="{FF2B5EF4-FFF2-40B4-BE49-F238E27FC236}">
                <a16:creationId xmlns:a16="http://schemas.microsoft.com/office/drawing/2014/main" id="{8ECEE4AF-8DEB-844A-9ECB-CF63DF44F759}"/>
              </a:ext>
            </a:extLst>
          </p:cNvPr>
          <p:cNvSpPr>
            <a:spLocks noGrp="1"/>
          </p:cNvSpPr>
          <p:nvPr>
            <p:ph idx="1"/>
          </p:nvPr>
        </p:nvSpPr>
        <p:spPr/>
        <p:txBody>
          <a:bodyPr/>
          <a:lstStyle/>
          <a:p>
            <a:pPr algn="just"/>
            <a:r>
              <a:rPr lang="en-IN" sz="2400" dirty="0"/>
              <a:t>It assigns the </a:t>
            </a:r>
            <a:r>
              <a:rPr lang="en-IN" sz="2400" i="1" dirty="0">
                <a:solidFill>
                  <a:srgbClr val="C00000"/>
                </a:solidFill>
              </a:rPr>
              <a:t>average cost of production to a given product</a:t>
            </a:r>
            <a:r>
              <a:rPr lang="en-IN" sz="2400" dirty="0"/>
              <a:t>, is most commonly employed when inventory items are so </a:t>
            </a:r>
            <a:r>
              <a:rPr lang="en-IN" sz="2400" dirty="0">
                <a:solidFill>
                  <a:srgbClr val="002060"/>
                </a:solidFill>
              </a:rPr>
              <a:t>intertwined</a:t>
            </a:r>
            <a:r>
              <a:rPr lang="en-IN" sz="2400" dirty="0"/>
              <a:t> that it becomes difficult to assign a specific cost to an individual unit.</a:t>
            </a:r>
          </a:p>
          <a:p>
            <a:pPr algn="just"/>
            <a:r>
              <a:rPr lang="en-IN" sz="2400" dirty="0"/>
              <a:t>In this method, divide the cost of the goods that are available for sale by the number of those units available in business. This calculation yields the weighted average cost per unit</a:t>
            </a:r>
            <a:endParaRPr lang="en-US" sz="2400" dirty="0"/>
          </a:p>
          <a:p>
            <a:endParaRPr lang="en-US" dirty="0"/>
          </a:p>
        </p:txBody>
      </p:sp>
      <p:pic>
        <p:nvPicPr>
          <p:cNvPr id="4" name="Picture 3">
            <a:extLst>
              <a:ext uri="{FF2B5EF4-FFF2-40B4-BE49-F238E27FC236}">
                <a16:creationId xmlns:a16="http://schemas.microsoft.com/office/drawing/2014/main" id="{C18F2E82-2104-8740-A3BD-724FDE26A7B0}"/>
              </a:ext>
            </a:extLst>
          </p:cNvPr>
          <p:cNvPicPr>
            <a:picLocks noChangeAspect="1"/>
          </p:cNvPicPr>
          <p:nvPr/>
        </p:nvPicPr>
        <p:blipFill>
          <a:blip r:embed="rId2"/>
          <a:stretch>
            <a:fillRect/>
          </a:stretch>
        </p:blipFill>
        <p:spPr>
          <a:xfrm>
            <a:off x="1776014" y="4363093"/>
            <a:ext cx="7903877" cy="2309712"/>
          </a:xfrm>
          <a:prstGeom prst="rect">
            <a:avLst/>
          </a:prstGeom>
        </p:spPr>
      </p:pic>
    </p:spTree>
    <p:extLst>
      <p:ext uri="{BB962C8B-B14F-4D97-AF65-F5344CB8AC3E}">
        <p14:creationId xmlns:p14="http://schemas.microsoft.com/office/powerpoint/2010/main" val="1505266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14DB-1FF0-7B43-A88F-D48E549132AD}"/>
              </a:ext>
            </a:extLst>
          </p:cNvPr>
          <p:cNvSpPr>
            <a:spLocks noGrp="1"/>
          </p:cNvSpPr>
          <p:nvPr>
            <p:ph type="title"/>
          </p:nvPr>
        </p:nvSpPr>
        <p:spPr/>
        <p:txBody>
          <a:bodyPr/>
          <a:lstStyle/>
          <a:p>
            <a:r>
              <a:rPr lang="en-US" dirty="0"/>
              <a:t>Practical problem - II </a:t>
            </a:r>
          </a:p>
        </p:txBody>
      </p:sp>
      <p:sp>
        <p:nvSpPr>
          <p:cNvPr id="3" name="Content Placeholder 2">
            <a:extLst>
              <a:ext uri="{FF2B5EF4-FFF2-40B4-BE49-F238E27FC236}">
                <a16:creationId xmlns:a16="http://schemas.microsoft.com/office/drawing/2014/main" id="{E38658C3-7946-694B-8330-6FCC431AD1F8}"/>
              </a:ext>
            </a:extLst>
          </p:cNvPr>
          <p:cNvSpPr>
            <a:spLocks noGrp="1"/>
          </p:cNvSpPr>
          <p:nvPr>
            <p:ph idx="1"/>
          </p:nvPr>
        </p:nvSpPr>
        <p:spPr/>
        <p:txBody>
          <a:bodyPr/>
          <a:lstStyle/>
          <a:p>
            <a:pPr algn="just"/>
            <a:r>
              <a:rPr lang="en-IN" sz="2800" dirty="0"/>
              <a:t>The following is a summary of the receipts and issues of materials in a factory during the month of April. </a:t>
            </a:r>
          </a:p>
          <a:p>
            <a:pPr algn="just"/>
            <a:r>
              <a:rPr lang="en-IN" sz="2800" dirty="0"/>
              <a:t>Prepare a statement showing the pricing of issues on the basis of Weighted Average Method</a:t>
            </a:r>
            <a:endParaRPr lang="en-US" sz="2800" dirty="0"/>
          </a:p>
        </p:txBody>
      </p:sp>
      <p:pic>
        <p:nvPicPr>
          <p:cNvPr id="4" name="Picture 3">
            <a:extLst>
              <a:ext uri="{FF2B5EF4-FFF2-40B4-BE49-F238E27FC236}">
                <a16:creationId xmlns:a16="http://schemas.microsoft.com/office/drawing/2014/main" id="{3D0A5A87-5539-DB41-95DC-E573A8EEB208}"/>
              </a:ext>
            </a:extLst>
          </p:cNvPr>
          <p:cNvPicPr>
            <a:picLocks noChangeAspect="1"/>
          </p:cNvPicPr>
          <p:nvPr/>
        </p:nvPicPr>
        <p:blipFill>
          <a:blip r:embed="rId2"/>
          <a:stretch>
            <a:fillRect/>
          </a:stretch>
        </p:blipFill>
        <p:spPr>
          <a:xfrm>
            <a:off x="2299262" y="3809296"/>
            <a:ext cx="7166337" cy="2774066"/>
          </a:xfrm>
          <a:prstGeom prst="rect">
            <a:avLst/>
          </a:prstGeom>
        </p:spPr>
      </p:pic>
    </p:spTree>
    <p:extLst>
      <p:ext uri="{BB962C8B-B14F-4D97-AF65-F5344CB8AC3E}">
        <p14:creationId xmlns:p14="http://schemas.microsoft.com/office/powerpoint/2010/main" val="3179238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C915-E6ED-FB4B-BA47-CAC9294129EA}"/>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95E0B3F6-8F0B-774F-B8B1-68C5EBE242B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1CADE28-75A5-4D42-AD6B-FCC29A3E98D3}"/>
              </a:ext>
            </a:extLst>
          </p:cNvPr>
          <p:cNvPicPr>
            <a:picLocks noChangeAspect="1"/>
          </p:cNvPicPr>
          <p:nvPr/>
        </p:nvPicPr>
        <p:blipFill>
          <a:blip r:embed="rId2"/>
          <a:stretch>
            <a:fillRect/>
          </a:stretch>
        </p:blipFill>
        <p:spPr>
          <a:xfrm>
            <a:off x="1874123" y="1720448"/>
            <a:ext cx="8443753" cy="4055319"/>
          </a:xfrm>
          <a:prstGeom prst="rect">
            <a:avLst/>
          </a:prstGeom>
        </p:spPr>
      </p:pic>
    </p:spTree>
    <p:extLst>
      <p:ext uri="{BB962C8B-B14F-4D97-AF65-F5344CB8AC3E}">
        <p14:creationId xmlns:p14="http://schemas.microsoft.com/office/powerpoint/2010/main" val="915142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7F27-E59A-0E40-83D4-EF7F8E1104BB}"/>
              </a:ext>
            </a:extLst>
          </p:cNvPr>
          <p:cNvSpPr>
            <a:spLocks noGrp="1"/>
          </p:cNvSpPr>
          <p:nvPr>
            <p:ph type="title"/>
          </p:nvPr>
        </p:nvSpPr>
        <p:spPr/>
        <p:txBody>
          <a:bodyPr/>
          <a:lstStyle/>
          <a:p>
            <a:r>
              <a:rPr lang="en-US" dirty="0"/>
              <a:t>Inventory Valuation at HUL </a:t>
            </a:r>
          </a:p>
        </p:txBody>
      </p:sp>
      <p:sp>
        <p:nvSpPr>
          <p:cNvPr id="3" name="Content Placeholder 2">
            <a:extLst>
              <a:ext uri="{FF2B5EF4-FFF2-40B4-BE49-F238E27FC236}">
                <a16:creationId xmlns:a16="http://schemas.microsoft.com/office/drawing/2014/main" id="{2282F376-108A-4A43-BB95-7909333BC8C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lgn="ctr">
              <a:buNone/>
            </a:pPr>
            <a:endParaRPr lang="en-US" sz="2800" i="1" dirty="0">
              <a:solidFill>
                <a:srgbClr val="C00000"/>
              </a:solidFill>
            </a:endParaRPr>
          </a:p>
          <a:p>
            <a:pPr marL="0" indent="0" algn="ctr">
              <a:buNone/>
            </a:pPr>
            <a:r>
              <a:rPr lang="en-US" sz="2800" i="1" u="sng" dirty="0">
                <a:solidFill>
                  <a:srgbClr val="C00000"/>
                </a:solidFill>
              </a:rPr>
              <a:t>Source</a:t>
            </a:r>
            <a:r>
              <a:rPr lang="en-US" sz="2800" i="1" dirty="0">
                <a:solidFill>
                  <a:srgbClr val="C00000"/>
                </a:solidFill>
              </a:rPr>
              <a:t>: HUL Annual Report, 2019 – 20</a:t>
            </a:r>
          </a:p>
          <a:p>
            <a:endParaRPr lang="en-US" dirty="0"/>
          </a:p>
        </p:txBody>
      </p:sp>
      <p:pic>
        <p:nvPicPr>
          <p:cNvPr id="4" name="Picture 3">
            <a:extLst>
              <a:ext uri="{FF2B5EF4-FFF2-40B4-BE49-F238E27FC236}">
                <a16:creationId xmlns:a16="http://schemas.microsoft.com/office/drawing/2014/main" id="{B37D6B26-D14D-B046-BE88-FB3D227FE743}"/>
              </a:ext>
            </a:extLst>
          </p:cNvPr>
          <p:cNvPicPr>
            <a:picLocks noChangeAspect="1"/>
          </p:cNvPicPr>
          <p:nvPr/>
        </p:nvPicPr>
        <p:blipFill>
          <a:blip r:embed="rId2"/>
          <a:stretch>
            <a:fillRect/>
          </a:stretch>
        </p:blipFill>
        <p:spPr>
          <a:xfrm>
            <a:off x="1603996" y="1600201"/>
            <a:ext cx="8074529" cy="1964802"/>
          </a:xfrm>
          <a:prstGeom prst="rect">
            <a:avLst/>
          </a:prstGeom>
        </p:spPr>
      </p:pic>
      <p:pic>
        <p:nvPicPr>
          <p:cNvPr id="5" name="Picture 4">
            <a:extLst>
              <a:ext uri="{FF2B5EF4-FFF2-40B4-BE49-F238E27FC236}">
                <a16:creationId xmlns:a16="http://schemas.microsoft.com/office/drawing/2014/main" id="{A647586E-9F90-824F-AA55-212A40C1418C}"/>
              </a:ext>
            </a:extLst>
          </p:cNvPr>
          <p:cNvPicPr>
            <a:picLocks noChangeAspect="1"/>
          </p:cNvPicPr>
          <p:nvPr/>
        </p:nvPicPr>
        <p:blipFill>
          <a:blip r:embed="rId3"/>
          <a:stretch>
            <a:fillRect/>
          </a:stretch>
        </p:blipFill>
        <p:spPr>
          <a:xfrm>
            <a:off x="2233914" y="3429000"/>
            <a:ext cx="7245752" cy="1732782"/>
          </a:xfrm>
          <a:prstGeom prst="rect">
            <a:avLst/>
          </a:prstGeom>
        </p:spPr>
      </p:pic>
    </p:spTree>
    <p:extLst>
      <p:ext uri="{BB962C8B-B14F-4D97-AF65-F5344CB8AC3E}">
        <p14:creationId xmlns:p14="http://schemas.microsoft.com/office/powerpoint/2010/main" val="175559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EC53-4C22-004A-903F-F5D07C94B49E}"/>
              </a:ext>
            </a:extLst>
          </p:cNvPr>
          <p:cNvSpPr>
            <a:spLocks noGrp="1"/>
          </p:cNvSpPr>
          <p:nvPr>
            <p:ph type="title"/>
          </p:nvPr>
        </p:nvSpPr>
        <p:spPr/>
        <p:txBody>
          <a:bodyPr/>
          <a:lstStyle/>
          <a:p>
            <a:r>
              <a:rPr lang="en-US" b="1" dirty="0">
                <a:solidFill>
                  <a:srgbClr val="FF0000"/>
                </a:solidFill>
              </a:rPr>
              <a:t>Ind – AS 2 </a:t>
            </a:r>
          </a:p>
        </p:txBody>
      </p:sp>
      <p:sp>
        <p:nvSpPr>
          <p:cNvPr id="3" name="Content Placeholder 2">
            <a:extLst>
              <a:ext uri="{FF2B5EF4-FFF2-40B4-BE49-F238E27FC236}">
                <a16:creationId xmlns:a16="http://schemas.microsoft.com/office/drawing/2014/main" id="{9B0E7E61-0412-474D-9A0A-195F4FA14DD4}"/>
              </a:ext>
            </a:extLst>
          </p:cNvPr>
          <p:cNvSpPr>
            <a:spLocks noGrp="1"/>
          </p:cNvSpPr>
          <p:nvPr>
            <p:ph idx="1"/>
          </p:nvPr>
        </p:nvSpPr>
        <p:spPr/>
        <p:txBody>
          <a:bodyPr/>
          <a:lstStyle/>
          <a:p>
            <a:pPr algn="just"/>
            <a:r>
              <a:rPr lang="en-IN" dirty="0"/>
              <a:t>IAS 2 sets out the </a:t>
            </a:r>
            <a:r>
              <a:rPr lang="en-IN" i="1" dirty="0">
                <a:solidFill>
                  <a:srgbClr val="C00000"/>
                </a:solidFill>
              </a:rPr>
              <a:t>accounting treatment </a:t>
            </a:r>
            <a:r>
              <a:rPr lang="en-IN" dirty="0"/>
              <a:t>for:</a:t>
            </a:r>
          </a:p>
          <a:p>
            <a:pPr marL="514350" indent="-514350" algn="just">
              <a:buFont typeface="+mj-lt"/>
              <a:buAutoNum type="alphaLcParenR"/>
            </a:pPr>
            <a:r>
              <a:rPr lang="en-IN" dirty="0"/>
              <a:t>inventories, including the determination of cost, </a:t>
            </a:r>
          </a:p>
          <a:p>
            <a:pPr marL="514350" indent="-514350" algn="just">
              <a:buFont typeface="+mj-lt"/>
              <a:buAutoNum type="alphaLcParenR"/>
            </a:pPr>
            <a:r>
              <a:rPr lang="en-IN" dirty="0"/>
              <a:t>the subsequent recognition of an expense and </a:t>
            </a:r>
          </a:p>
          <a:p>
            <a:pPr marL="514350" indent="-514350" algn="just">
              <a:buFont typeface="+mj-lt"/>
              <a:buAutoNum type="alphaLcParenR"/>
            </a:pPr>
            <a:r>
              <a:rPr lang="en-IN" dirty="0"/>
              <a:t>any write-downs to net realisable value.</a:t>
            </a:r>
            <a:endParaRPr lang="en-US" dirty="0"/>
          </a:p>
        </p:txBody>
      </p:sp>
    </p:spTree>
    <p:extLst>
      <p:ext uri="{BB962C8B-B14F-4D97-AF65-F5344CB8AC3E}">
        <p14:creationId xmlns:p14="http://schemas.microsoft.com/office/powerpoint/2010/main" val="1087237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03F4-9B3E-6941-9573-AD7918C9ED59}"/>
              </a:ext>
            </a:extLst>
          </p:cNvPr>
          <p:cNvSpPr>
            <a:spLocks noGrp="1"/>
          </p:cNvSpPr>
          <p:nvPr>
            <p:ph type="title"/>
          </p:nvPr>
        </p:nvSpPr>
        <p:spPr/>
        <p:txBody>
          <a:bodyPr/>
          <a:lstStyle/>
          <a:p>
            <a:r>
              <a:rPr lang="en-US" dirty="0"/>
              <a:t>Suitability of Valuation Methods</a:t>
            </a:r>
          </a:p>
        </p:txBody>
      </p:sp>
      <p:graphicFrame>
        <p:nvGraphicFramePr>
          <p:cNvPr id="5" name="Table 5">
            <a:extLst>
              <a:ext uri="{FF2B5EF4-FFF2-40B4-BE49-F238E27FC236}">
                <a16:creationId xmlns:a16="http://schemas.microsoft.com/office/drawing/2014/main" id="{EFE26E68-1AED-7541-A110-3FE8486D3120}"/>
              </a:ext>
            </a:extLst>
          </p:cNvPr>
          <p:cNvGraphicFramePr>
            <a:graphicFrameLocks noGrp="1"/>
          </p:cNvGraphicFramePr>
          <p:nvPr>
            <p:ph idx="1"/>
            <p:extLst>
              <p:ext uri="{D42A27DB-BD31-4B8C-83A1-F6EECF244321}">
                <p14:modId xmlns:p14="http://schemas.microsoft.com/office/powerpoint/2010/main" val="2694713709"/>
              </p:ext>
            </p:extLst>
          </p:nvPr>
        </p:nvGraphicFramePr>
        <p:xfrm>
          <a:off x="609600" y="1600200"/>
          <a:ext cx="10972797" cy="5217160"/>
        </p:xfrm>
        <a:graphic>
          <a:graphicData uri="http://schemas.openxmlformats.org/drawingml/2006/table">
            <a:tbl>
              <a:tblPr firstRow="1" bandRow="1">
                <a:tableStyleId>{21E4AEA4-8DFA-4A89-87EB-49C32662AFE0}</a:tableStyleId>
              </a:tblPr>
              <a:tblGrid>
                <a:gridCol w="1716911">
                  <a:extLst>
                    <a:ext uri="{9D8B030D-6E8A-4147-A177-3AD203B41FA5}">
                      <a16:colId xmlns:a16="http://schemas.microsoft.com/office/drawing/2014/main" val="3992546144"/>
                    </a:ext>
                  </a:extLst>
                </a:gridCol>
                <a:gridCol w="3368233">
                  <a:extLst>
                    <a:ext uri="{9D8B030D-6E8A-4147-A177-3AD203B41FA5}">
                      <a16:colId xmlns:a16="http://schemas.microsoft.com/office/drawing/2014/main" val="479354121"/>
                    </a:ext>
                  </a:extLst>
                </a:gridCol>
                <a:gridCol w="5887653">
                  <a:extLst>
                    <a:ext uri="{9D8B030D-6E8A-4147-A177-3AD203B41FA5}">
                      <a16:colId xmlns:a16="http://schemas.microsoft.com/office/drawing/2014/main" val="2538131688"/>
                    </a:ext>
                  </a:extLst>
                </a:gridCol>
              </a:tblGrid>
              <a:tr h="370840">
                <a:tc>
                  <a:txBody>
                    <a:bodyPr/>
                    <a:lstStyle/>
                    <a:p>
                      <a:pPr algn="ctr"/>
                      <a:r>
                        <a:rPr lang="en-US" dirty="0"/>
                        <a:t>Method</a:t>
                      </a:r>
                    </a:p>
                  </a:txBody>
                  <a:tcPr>
                    <a:lnB w="12700" cap="flat" cmpd="sng" algn="ctr">
                      <a:solidFill>
                        <a:schemeClr val="tx1"/>
                      </a:solidFill>
                      <a:prstDash val="solid"/>
                      <a:round/>
                      <a:headEnd type="none" w="med" len="med"/>
                      <a:tailEnd type="none" w="med" len="med"/>
                    </a:lnB>
                  </a:tcPr>
                </a:tc>
                <a:tc>
                  <a:txBody>
                    <a:bodyPr/>
                    <a:lstStyle/>
                    <a:p>
                      <a:pPr algn="ctr"/>
                      <a:r>
                        <a:rPr lang="en-US" dirty="0"/>
                        <a:t>Description </a:t>
                      </a:r>
                    </a:p>
                  </a:txBody>
                  <a:tcPr>
                    <a:lnB w="12700" cap="flat" cmpd="sng" algn="ctr">
                      <a:solidFill>
                        <a:schemeClr val="tx1"/>
                      </a:solidFill>
                      <a:prstDash val="solid"/>
                      <a:round/>
                      <a:headEnd type="none" w="med" len="med"/>
                      <a:tailEnd type="none" w="med" len="med"/>
                    </a:lnB>
                  </a:tcPr>
                </a:tc>
                <a:tc>
                  <a:txBody>
                    <a:bodyPr/>
                    <a:lstStyle/>
                    <a:p>
                      <a:pPr algn="ctr"/>
                      <a:r>
                        <a:rPr lang="en-US" dirty="0"/>
                        <a:t>When to use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9829301"/>
                  </a:ext>
                </a:extLst>
              </a:tr>
              <a:tr h="370840">
                <a:tc>
                  <a:txBody>
                    <a:bodyPr/>
                    <a:lstStyle/>
                    <a:p>
                      <a:pPr algn="ctr"/>
                      <a:r>
                        <a:rPr lang="en-US" dirty="0"/>
                        <a:t>FIFO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In inventory valuation, it is assumed that the first items placed in inventory are sold first.</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In business environments where product cost is stable.</a:t>
                      </a:r>
                    </a:p>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When prices are rising, the balance sheet shows greater value. This means that tax liabilities increase, but credit scores and the ability to borrow cash improve.</a:t>
                      </a:r>
                    </a:p>
                    <a:p>
                      <a:pPr algn="ctr"/>
                      <a:endParaRPr lang="en-IN" sz="1800" b="0" i="0" kern="1200" dirty="0">
                        <a:solidFill>
                          <a:schemeClr val="dk1"/>
                        </a:solidFill>
                        <a:effectLst/>
                        <a:latin typeface="+mn-lt"/>
                        <a:ea typeface="+mn-ea"/>
                        <a:cs typeface="+mn-cs"/>
                      </a:endParaRPr>
                    </a:p>
                    <a:p>
                      <a:pPr algn="ctr"/>
                      <a:r>
                        <a:rPr lang="en-IN" sz="1800" b="0" i="0" kern="1200" dirty="0">
                          <a:solidFill>
                            <a:schemeClr val="dk1"/>
                          </a:solidFill>
                          <a:effectLst/>
                          <a:latin typeface="+mn-lt"/>
                          <a:ea typeface="+mn-ea"/>
                          <a:cs typeface="+mn-cs"/>
                        </a:rPr>
                        <a:t>For items with a limited shelf life, because the oldest goods need to be sold before they pass their sell-by date.</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581392"/>
                  </a:ext>
                </a:extLst>
              </a:tr>
              <a:tr h="370840">
                <a:tc>
                  <a:txBody>
                    <a:bodyPr/>
                    <a:lstStyle/>
                    <a:p>
                      <a:pPr algn="ctr"/>
                      <a:r>
                        <a:rPr lang="en-US" dirty="0"/>
                        <a:t>Weighted Average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An item’s unit cost is calculated as the average unit cost at each point in time after a purchase.</a:t>
                      </a:r>
                    </a:p>
                    <a:p>
                      <a:pPr algn="ctr"/>
                      <a:r>
                        <a:rPr lang="en-IN" sz="1800" b="0" i="0" kern="1200" dirty="0">
                          <a:solidFill>
                            <a:schemeClr val="dk1"/>
                          </a:solidFill>
                          <a:effectLst/>
                          <a:latin typeface="+mn-lt"/>
                          <a:ea typeface="+mn-ea"/>
                          <a:cs typeface="+mn-cs"/>
                        </a:rPr>
                        <a:t>For inventory valuation, it is assumes that all inventories are sold simultaneously</a:t>
                      </a:r>
                      <a:r>
                        <a:rPr lang="en-US" sz="1800" b="0" i="0" kern="1200" dirty="0">
                          <a:solidFill>
                            <a:schemeClr val="dk1"/>
                          </a:solidFill>
                          <a:effectLst/>
                          <a:latin typeface="+mn-lt"/>
                          <a:ea typeface="+mn-ea"/>
                          <a:cs typeface="+mn-cs"/>
                        </a:rPr>
                        <a:t>.</a:t>
                      </a:r>
                      <a:endParaRPr lang="en-IN"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In business environments where product cost is unstable.</a:t>
                      </a:r>
                    </a:p>
                    <a:p>
                      <a:pPr algn="ctr"/>
                      <a:r>
                        <a:rPr lang="en-IN" sz="1800" b="0" i="0" kern="1200" dirty="0">
                          <a:solidFill>
                            <a:schemeClr val="dk1"/>
                          </a:solidFill>
                          <a:effectLst/>
                          <a:latin typeface="+mn-lt"/>
                          <a:ea typeface="+mn-ea"/>
                          <a:cs typeface="+mn-cs"/>
                        </a:rPr>
                        <a:t>When inventories are piled or mixed together and cannot be differentiated, such as chemicals.</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65432"/>
                  </a:ext>
                </a:extLst>
              </a:tr>
            </a:tbl>
          </a:graphicData>
        </a:graphic>
      </p:graphicFrame>
    </p:spTree>
    <p:extLst>
      <p:ext uri="{BB962C8B-B14F-4D97-AF65-F5344CB8AC3E}">
        <p14:creationId xmlns:p14="http://schemas.microsoft.com/office/powerpoint/2010/main" val="83183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B1F8-539A-334B-9B5F-103027DA05E4}"/>
              </a:ext>
            </a:extLst>
          </p:cNvPr>
          <p:cNvSpPr>
            <a:spLocks noGrp="1"/>
          </p:cNvSpPr>
          <p:nvPr>
            <p:ph type="title"/>
          </p:nvPr>
        </p:nvSpPr>
        <p:spPr/>
        <p:txBody>
          <a:bodyPr/>
          <a:lstStyle/>
          <a:p>
            <a:r>
              <a:rPr lang="en-US" sz="4000" b="1" dirty="0">
                <a:solidFill>
                  <a:srgbClr val="FF0000"/>
                </a:solidFill>
              </a:rPr>
              <a:t>What are inventories ? (Ind AS 2</a:t>
            </a:r>
            <a:r>
              <a:rPr lang="en-US" sz="4000" dirty="0"/>
              <a:t>)</a:t>
            </a:r>
          </a:p>
        </p:txBody>
      </p:sp>
      <p:sp>
        <p:nvSpPr>
          <p:cNvPr id="3" name="Content Placeholder 2">
            <a:extLst>
              <a:ext uri="{FF2B5EF4-FFF2-40B4-BE49-F238E27FC236}">
                <a16:creationId xmlns:a16="http://schemas.microsoft.com/office/drawing/2014/main" id="{6B3D5A16-CCED-5140-9A2B-340ADB2CEA8B}"/>
              </a:ext>
            </a:extLst>
          </p:cNvPr>
          <p:cNvSpPr>
            <a:spLocks noGrp="1"/>
          </p:cNvSpPr>
          <p:nvPr>
            <p:ph idx="1"/>
          </p:nvPr>
        </p:nvSpPr>
        <p:spPr>
          <a:xfrm>
            <a:off x="609600" y="1417639"/>
            <a:ext cx="10972800" cy="4708526"/>
          </a:xfrm>
        </p:spPr>
        <p:txBody>
          <a:bodyPr/>
          <a:lstStyle/>
          <a:p>
            <a:pPr algn="just"/>
            <a:r>
              <a:rPr lang="en-US" sz="2800" dirty="0"/>
              <a:t>Assets that are:</a:t>
            </a:r>
          </a:p>
          <a:p>
            <a:pPr marL="514350" indent="-514350" algn="just">
              <a:buFont typeface="+mj-lt"/>
              <a:buAutoNum type="alphaLcParenR"/>
            </a:pPr>
            <a:r>
              <a:rPr lang="en-US" sz="2800" dirty="0"/>
              <a:t>Held for </a:t>
            </a:r>
            <a:r>
              <a:rPr lang="en-US" sz="2800" i="1" dirty="0">
                <a:solidFill>
                  <a:srgbClr val="C00000"/>
                </a:solidFill>
              </a:rPr>
              <a:t>sale</a:t>
            </a:r>
            <a:r>
              <a:rPr lang="en-US" sz="2800" dirty="0"/>
              <a:t> in ordinary course of business.</a:t>
            </a:r>
          </a:p>
          <a:p>
            <a:pPr marL="514350" indent="-514350" algn="just">
              <a:buFont typeface="+mj-lt"/>
              <a:buAutoNum type="alphaLcParenR"/>
            </a:pPr>
            <a:r>
              <a:rPr lang="en-US" sz="2800" dirty="0"/>
              <a:t>In the </a:t>
            </a:r>
            <a:r>
              <a:rPr lang="en-US" sz="2800" i="1" dirty="0">
                <a:solidFill>
                  <a:srgbClr val="C00000"/>
                </a:solidFill>
              </a:rPr>
              <a:t>process of production </a:t>
            </a:r>
            <a:r>
              <a:rPr lang="en-US" sz="2800" dirty="0"/>
              <a:t>for sale</a:t>
            </a:r>
          </a:p>
          <a:p>
            <a:pPr marL="514350" indent="-514350" algn="just">
              <a:buFont typeface="+mj-lt"/>
              <a:buAutoNum type="alphaLcParenR"/>
            </a:pPr>
            <a:r>
              <a:rPr lang="en-US" sz="2800" dirty="0"/>
              <a:t>In the form of </a:t>
            </a:r>
            <a:r>
              <a:rPr lang="en-US" sz="2800" i="1" dirty="0">
                <a:solidFill>
                  <a:srgbClr val="C00000"/>
                </a:solidFill>
              </a:rPr>
              <a:t>materials or supplies to be consumed</a:t>
            </a:r>
            <a:r>
              <a:rPr lang="en-US" sz="2800" dirty="0"/>
              <a:t> in the production process or in the rendering of services.</a:t>
            </a:r>
          </a:p>
          <a:p>
            <a:pPr algn="just"/>
            <a:endParaRPr lang="en-US" sz="2800" dirty="0"/>
          </a:p>
        </p:txBody>
      </p:sp>
      <p:pic>
        <p:nvPicPr>
          <p:cNvPr id="4" name="Picture 3">
            <a:extLst>
              <a:ext uri="{FF2B5EF4-FFF2-40B4-BE49-F238E27FC236}">
                <a16:creationId xmlns:a16="http://schemas.microsoft.com/office/drawing/2014/main" id="{0266C975-06C3-734D-B8A5-71114339FB02}"/>
              </a:ext>
            </a:extLst>
          </p:cNvPr>
          <p:cNvPicPr>
            <a:picLocks noChangeAspect="1"/>
          </p:cNvPicPr>
          <p:nvPr/>
        </p:nvPicPr>
        <p:blipFill>
          <a:blip r:embed="rId2"/>
          <a:stretch>
            <a:fillRect/>
          </a:stretch>
        </p:blipFill>
        <p:spPr>
          <a:xfrm>
            <a:off x="0" y="4084595"/>
            <a:ext cx="12192000" cy="2773405"/>
          </a:xfrm>
          <a:prstGeom prst="rect">
            <a:avLst/>
          </a:prstGeom>
        </p:spPr>
      </p:pic>
    </p:spTree>
    <p:extLst>
      <p:ext uri="{BB962C8B-B14F-4D97-AF65-F5344CB8AC3E}">
        <p14:creationId xmlns:p14="http://schemas.microsoft.com/office/powerpoint/2010/main" val="190733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2D6E-E0CE-9C4D-B578-4A501991C624}"/>
              </a:ext>
            </a:extLst>
          </p:cNvPr>
          <p:cNvSpPr>
            <a:spLocks noGrp="1"/>
          </p:cNvSpPr>
          <p:nvPr>
            <p:ph type="title"/>
          </p:nvPr>
        </p:nvSpPr>
        <p:spPr/>
        <p:txBody>
          <a:bodyPr/>
          <a:lstStyle/>
          <a:p>
            <a:r>
              <a:rPr lang="en-US" b="1" dirty="0">
                <a:solidFill>
                  <a:srgbClr val="FF0000"/>
                </a:solidFill>
              </a:rPr>
              <a:t>Measurement of Inventories </a:t>
            </a:r>
          </a:p>
        </p:txBody>
      </p:sp>
      <p:sp>
        <p:nvSpPr>
          <p:cNvPr id="3" name="Content Placeholder 2">
            <a:extLst>
              <a:ext uri="{FF2B5EF4-FFF2-40B4-BE49-F238E27FC236}">
                <a16:creationId xmlns:a16="http://schemas.microsoft.com/office/drawing/2014/main" id="{39029519-33B3-0744-8161-8DF9A45D295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E152FB-B3B8-E044-8704-59E1519AD7DA}"/>
              </a:ext>
            </a:extLst>
          </p:cNvPr>
          <p:cNvPicPr>
            <a:picLocks noChangeAspect="1"/>
          </p:cNvPicPr>
          <p:nvPr/>
        </p:nvPicPr>
        <p:blipFill>
          <a:blip r:embed="rId2"/>
          <a:stretch>
            <a:fillRect/>
          </a:stretch>
        </p:blipFill>
        <p:spPr>
          <a:xfrm>
            <a:off x="1761671" y="1727200"/>
            <a:ext cx="8407400" cy="3403600"/>
          </a:xfrm>
          <a:prstGeom prst="rect">
            <a:avLst/>
          </a:prstGeom>
        </p:spPr>
      </p:pic>
    </p:spTree>
    <p:extLst>
      <p:ext uri="{BB962C8B-B14F-4D97-AF65-F5344CB8AC3E}">
        <p14:creationId xmlns:p14="http://schemas.microsoft.com/office/powerpoint/2010/main" val="348098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1C47-3312-E149-9F7D-EE493D18BAFA}"/>
              </a:ext>
            </a:extLst>
          </p:cNvPr>
          <p:cNvSpPr>
            <a:spLocks noGrp="1"/>
          </p:cNvSpPr>
          <p:nvPr>
            <p:ph type="title"/>
          </p:nvPr>
        </p:nvSpPr>
        <p:spPr>
          <a:xfrm>
            <a:off x="243068" y="578734"/>
            <a:ext cx="11539960" cy="960699"/>
          </a:xfrm>
        </p:spPr>
        <p:txBody>
          <a:bodyPr>
            <a:normAutofit fontScale="90000"/>
          </a:bodyPr>
          <a:lstStyle/>
          <a:p>
            <a:r>
              <a:rPr lang="en-US" sz="4000" dirty="0">
                <a:solidFill>
                  <a:srgbClr val="FF0000"/>
                </a:solidFill>
              </a:rPr>
              <a:t>Measurement of Inventories – </a:t>
            </a:r>
            <a:br>
              <a:rPr lang="en-US" sz="4000" dirty="0">
                <a:solidFill>
                  <a:srgbClr val="FF0000"/>
                </a:solidFill>
              </a:rPr>
            </a:br>
            <a:r>
              <a:rPr lang="en-US" sz="4000" i="1" dirty="0">
                <a:solidFill>
                  <a:srgbClr val="C00000"/>
                </a:solidFill>
              </a:rPr>
              <a:t>How to find the ‘cost’ of inventories</a:t>
            </a:r>
          </a:p>
        </p:txBody>
      </p:sp>
      <p:graphicFrame>
        <p:nvGraphicFramePr>
          <p:cNvPr id="4" name="Content Placeholder 3">
            <a:extLst>
              <a:ext uri="{FF2B5EF4-FFF2-40B4-BE49-F238E27FC236}">
                <a16:creationId xmlns:a16="http://schemas.microsoft.com/office/drawing/2014/main" id="{3BC1BD71-48A8-B042-B2DC-AE066AF9C7B3}"/>
              </a:ext>
            </a:extLst>
          </p:cNvPr>
          <p:cNvGraphicFramePr>
            <a:graphicFrameLocks noGrp="1"/>
          </p:cNvGraphicFramePr>
          <p:nvPr>
            <p:ph idx="1"/>
            <p:extLst>
              <p:ext uri="{D42A27DB-BD31-4B8C-83A1-F6EECF244321}">
                <p14:modId xmlns:p14="http://schemas.microsoft.com/office/powerpoint/2010/main" val="2834182438"/>
              </p:ext>
            </p:extLst>
          </p:nvPr>
        </p:nvGraphicFramePr>
        <p:xfrm>
          <a:off x="609600" y="1782500"/>
          <a:ext cx="10972800" cy="5075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67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EB4B-180A-4F4C-9FFC-38ABBC75B485}"/>
              </a:ext>
            </a:extLst>
          </p:cNvPr>
          <p:cNvSpPr>
            <a:spLocks noGrp="1"/>
          </p:cNvSpPr>
          <p:nvPr>
            <p:ph type="title"/>
          </p:nvPr>
        </p:nvSpPr>
        <p:spPr/>
        <p:txBody>
          <a:bodyPr/>
          <a:lstStyle/>
          <a:p>
            <a:r>
              <a:rPr lang="en-US" b="1" dirty="0">
                <a:solidFill>
                  <a:srgbClr val="FF0000"/>
                </a:solidFill>
              </a:rPr>
              <a:t>Measurement of Inventory Cost </a:t>
            </a:r>
          </a:p>
        </p:txBody>
      </p:sp>
      <p:sp>
        <p:nvSpPr>
          <p:cNvPr id="3" name="Content Placeholder 2">
            <a:extLst>
              <a:ext uri="{FF2B5EF4-FFF2-40B4-BE49-F238E27FC236}">
                <a16:creationId xmlns:a16="http://schemas.microsoft.com/office/drawing/2014/main" id="{466AB802-C2FF-7449-899B-393B922B0786}"/>
              </a:ext>
            </a:extLst>
          </p:cNvPr>
          <p:cNvSpPr>
            <a:spLocks noGrp="1"/>
          </p:cNvSpPr>
          <p:nvPr>
            <p:ph idx="1"/>
          </p:nvPr>
        </p:nvSpPr>
        <p:spPr/>
        <p:txBody>
          <a:bodyPr/>
          <a:lstStyle/>
          <a:p>
            <a:pPr algn="just"/>
            <a:r>
              <a:rPr lang="en-US" dirty="0"/>
              <a:t>It </a:t>
            </a:r>
            <a:r>
              <a:rPr lang="en-US" i="1" u="sng" dirty="0">
                <a:solidFill>
                  <a:srgbClr val="C00000"/>
                </a:solidFill>
              </a:rPr>
              <a:t>does not </a:t>
            </a:r>
            <a:r>
              <a:rPr lang="en-US" dirty="0"/>
              <a:t>include:</a:t>
            </a:r>
          </a:p>
          <a:p>
            <a:pPr marL="514350" indent="-514350" algn="just">
              <a:buFont typeface="+mj-lt"/>
              <a:buAutoNum type="alphaLcParenR"/>
            </a:pPr>
            <a:r>
              <a:rPr lang="en-US" sz="2800" dirty="0"/>
              <a:t>Abnormal waste (material, labor etc.)</a:t>
            </a:r>
          </a:p>
          <a:p>
            <a:pPr marL="514350" indent="-514350" algn="just">
              <a:buFont typeface="+mj-lt"/>
              <a:buAutoNum type="alphaLcParenR"/>
            </a:pPr>
            <a:r>
              <a:rPr lang="en-US" sz="2800" dirty="0"/>
              <a:t>Storage costs (but includes those necessary in production)</a:t>
            </a:r>
          </a:p>
          <a:p>
            <a:pPr marL="514350" indent="-514350" algn="just">
              <a:buFont typeface="+mj-lt"/>
              <a:buAutoNum type="alphaLcParenR"/>
            </a:pPr>
            <a:r>
              <a:rPr lang="en-US" sz="2800" dirty="0"/>
              <a:t>Administrative overheads</a:t>
            </a:r>
          </a:p>
          <a:p>
            <a:pPr marL="514350" indent="-514350" algn="just">
              <a:buFont typeface="+mj-lt"/>
              <a:buAutoNum type="alphaLcParenR"/>
            </a:pPr>
            <a:r>
              <a:rPr lang="en-US" sz="2800" dirty="0"/>
              <a:t>Selling and distribution costs</a:t>
            </a:r>
          </a:p>
          <a:p>
            <a:pPr marL="514350" indent="-514350" algn="just">
              <a:buFont typeface="+mj-lt"/>
              <a:buAutoNum type="alphaLcParenR"/>
            </a:pPr>
            <a:r>
              <a:rPr lang="en-US" sz="2800" dirty="0"/>
              <a:t>Finance costs</a:t>
            </a:r>
          </a:p>
        </p:txBody>
      </p:sp>
    </p:spTree>
    <p:extLst>
      <p:ext uri="{BB962C8B-B14F-4D97-AF65-F5344CB8AC3E}">
        <p14:creationId xmlns:p14="http://schemas.microsoft.com/office/powerpoint/2010/main" val="325490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3CE8-B732-DA41-9A6C-490AB351FB9B}"/>
              </a:ext>
            </a:extLst>
          </p:cNvPr>
          <p:cNvSpPr>
            <a:spLocks noGrp="1"/>
          </p:cNvSpPr>
          <p:nvPr>
            <p:ph type="title"/>
          </p:nvPr>
        </p:nvSpPr>
        <p:spPr/>
        <p:txBody>
          <a:bodyPr/>
          <a:lstStyle/>
          <a:p>
            <a:r>
              <a:rPr lang="en-US" b="1" dirty="0">
                <a:solidFill>
                  <a:srgbClr val="FF0000"/>
                </a:solidFill>
              </a:rPr>
              <a:t>Poll – I  </a:t>
            </a:r>
          </a:p>
        </p:txBody>
      </p:sp>
      <p:sp>
        <p:nvSpPr>
          <p:cNvPr id="3" name="Content Placeholder 2">
            <a:extLst>
              <a:ext uri="{FF2B5EF4-FFF2-40B4-BE49-F238E27FC236}">
                <a16:creationId xmlns:a16="http://schemas.microsoft.com/office/drawing/2014/main" id="{5D979943-C76E-C14B-86E2-A48937949809}"/>
              </a:ext>
            </a:extLst>
          </p:cNvPr>
          <p:cNvSpPr>
            <a:spLocks noGrp="1"/>
          </p:cNvSpPr>
          <p:nvPr>
            <p:ph idx="1"/>
          </p:nvPr>
        </p:nvSpPr>
        <p:spPr>
          <a:xfrm>
            <a:off x="609600" y="1600201"/>
            <a:ext cx="10972800" cy="4983161"/>
          </a:xfrm>
        </p:spPr>
        <p:txBody>
          <a:bodyPr/>
          <a:lstStyle/>
          <a:p>
            <a:r>
              <a:rPr lang="en-US" sz="2400" dirty="0"/>
              <a:t>A company has incurred certain costs in relation to product ‘X’. </a:t>
            </a:r>
          </a:p>
          <a:p>
            <a:r>
              <a:rPr lang="en-US" sz="2400" dirty="0"/>
              <a:t>Raw Material Purchase cost $100</a:t>
            </a:r>
          </a:p>
          <a:p>
            <a:r>
              <a:rPr lang="en-US" sz="2400" dirty="0"/>
              <a:t>Freight paid $10</a:t>
            </a:r>
          </a:p>
          <a:p>
            <a:r>
              <a:rPr lang="en-US" sz="2400" dirty="0"/>
              <a:t>Discount on purchase $10</a:t>
            </a:r>
          </a:p>
          <a:p>
            <a:r>
              <a:rPr lang="en-US" sz="2400" dirty="0"/>
              <a:t>Labor engaged in production $50</a:t>
            </a:r>
          </a:p>
          <a:p>
            <a:r>
              <a:rPr lang="en-US" sz="2400" dirty="0"/>
              <a:t>Selling costs $20</a:t>
            </a:r>
          </a:p>
          <a:p>
            <a:r>
              <a:rPr lang="en-US" sz="2400" dirty="0"/>
              <a:t>The total </a:t>
            </a:r>
            <a:r>
              <a:rPr lang="en-US" sz="2400" i="1" dirty="0">
                <a:solidFill>
                  <a:srgbClr val="C00000"/>
                </a:solidFill>
              </a:rPr>
              <a:t>inventory cost </a:t>
            </a:r>
            <a:r>
              <a:rPr lang="en-US" sz="2400" dirty="0"/>
              <a:t>of product ‘X’ as per Ind – AS 2 is:</a:t>
            </a:r>
          </a:p>
          <a:p>
            <a:pPr marL="457200" indent="-457200">
              <a:buFont typeface="+mj-lt"/>
              <a:buAutoNum type="alphaLcParenR"/>
            </a:pPr>
            <a:r>
              <a:rPr lang="en-US" sz="2400" dirty="0"/>
              <a:t>$190</a:t>
            </a:r>
          </a:p>
          <a:p>
            <a:pPr marL="457200" indent="-457200">
              <a:buFont typeface="+mj-lt"/>
              <a:buAutoNum type="alphaLcParenR"/>
            </a:pPr>
            <a:r>
              <a:rPr lang="en-US" sz="2400" dirty="0"/>
              <a:t>$160</a:t>
            </a:r>
          </a:p>
          <a:p>
            <a:pPr marL="457200" indent="-457200">
              <a:buFont typeface="+mj-lt"/>
              <a:buAutoNum type="alphaLcParenR"/>
            </a:pPr>
            <a:r>
              <a:rPr lang="en-US" sz="2400" dirty="0"/>
              <a:t>$150</a:t>
            </a:r>
          </a:p>
          <a:p>
            <a:pPr marL="457200" indent="-457200">
              <a:buFont typeface="+mj-lt"/>
              <a:buAutoNum type="alphaLcParenR"/>
            </a:pPr>
            <a:r>
              <a:rPr lang="en-US" sz="2400" dirty="0"/>
              <a:t>$200</a:t>
            </a:r>
          </a:p>
          <a:p>
            <a:endParaRPr lang="en-US" sz="2400" dirty="0"/>
          </a:p>
          <a:p>
            <a:endParaRPr lang="en-US" dirty="0"/>
          </a:p>
          <a:p>
            <a:endParaRPr lang="en-US" dirty="0"/>
          </a:p>
        </p:txBody>
      </p:sp>
    </p:spTree>
    <p:extLst>
      <p:ext uri="{BB962C8B-B14F-4D97-AF65-F5344CB8AC3E}">
        <p14:creationId xmlns:p14="http://schemas.microsoft.com/office/powerpoint/2010/main" val="72860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B5C1-51FF-FB4C-A4CC-6EFE5DFE0650}"/>
              </a:ext>
            </a:extLst>
          </p:cNvPr>
          <p:cNvSpPr>
            <a:spLocks noGrp="1"/>
          </p:cNvSpPr>
          <p:nvPr>
            <p:ph type="title"/>
          </p:nvPr>
        </p:nvSpPr>
        <p:spPr>
          <a:xfrm>
            <a:off x="609600" y="648182"/>
            <a:ext cx="10972800" cy="769456"/>
          </a:xfrm>
        </p:spPr>
        <p:txBody>
          <a:bodyPr>
            <a:normAutofit fontScale="90000"/>
          </a:bodyPr>
          <a:lstStyle/>
          <a:p>
            <a:r>
              <a:rPr lang="en-US" dirty="0"/>
              <a:t>Measurement of Inventories – </a:t>
            </a:r>
            <a:br>
              <a:rPr lang="en-US" dirty="0"/>
            </a:br>
            <a:r>
              <a:rPr lang="en-US" i="1" dirty="0">
                <a:solidFill>
                  <a:srgbClr val="C00000"/>
                </a:solidFill>
              </a:rPr>
              <a:t>How to find the ‘NRV’ of inventories</a:t>
            </a:r>
            <a:endParaRPr lang="en-US" dirty="0"/>
          </a:p>
        </p:txBody>
      </p:sp>
      <p:sp>
        <p:nvSpPr>
          <p:cNvPr id="3" name="Content Placeholder 2">
            <a:extLst>
              <a:ext uri="{FF2B5EF4-FFF2-40B4-BE49-F238E27FC236}">
                <a16:creationId xmlns:a16="http://schemas.microsoft.com/office/drawing/2014/main" id="{2BECD4A8-89DF-B946-9727-A84D01A9BB05}"/>
              </a:ext>
            </a:extLst>
          </p:cNvPr>
          <p:cNvSpPr>
            <a:spLocks noGrp="1"/>
          </p:cNvSpPr>
          <p:nvPr>
            <p:ph idx="1"/>
          </p:nvPr>
        </p:nvSpPr>
        <p:spPr>
          <a:xfrm>
            <a:off x="751873" y="1851949"/>
            <a:ext cx="10972800" cy="4243699"/>
          </a:xfrm>
        </p:spPr>
        <p:txBody>
          <a:bodyPr/>
          <a:lstStyle/>
          <a:p>
            <a:endParaRPr lang="en-US" dirty="0"/>
          </a:p>
        </p:txBody>
      </p:sp>
      <p:sp>
        <p:nvSpPr>
          <p:cNvPr id="4" name="Rounded Rectangle 3">
            <a:extLst>
              <a:ext uri="{FF2B5EF4-FFF2-40B4-BE49-F238E27FC236}">
                <a16:creationId xmlns:a16="http://schemas.microsoft.com/office/drawing/2014/main" id="{9E0844D8-B847-154F-951E-7A3A4FF5DEF7}"/>
              </a:ext>
            </a:extLst>
          </p:cNvPr>
          <p:cNvSpPr/>
          <p:nvPr/>
        </p:nvSpPr>
        <p:spPr>
          <a:xfrm>
            <a:off x="545460" y="3113591"/>
            <a:ext cx="2061496" cy="1286236"/>
          </a:xfrm>
          <a:prstGeom prst="roundRect">
            <a:avLst/>
          </a:prstGeom>
          <a:solidFill>
            <a:srgbClr val="00462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Estimated Selling Price </a:t>
            </a:r>
          </a:p>
        </p:txBody>
      </p:sp>
      <p:sp>
        <p:nvSpPr>
          <p:cNvPr id="5" name="Rounded Rectangle 4">
            <a:extLst>
              <a:ext uri="{FF2B5EF4-FFF2-40B4-BE49-F238E27FC236}">
                <a16:creationId xmlns:a16="http://schemas.microsoft.com/office/drawing/2014/main" id="{38863D7B-042D-2D43-8240-B6F92FF3AAC8}"/>
              </a:ext>
            </a:extLst>
          </p:cNvPr>
          <p:cNvSpPr/>
          <p:nvPr/>
        </p:nvSpPr>
        <p:spPr>
          <a:xfrm>
            <a:off x="3410434" y="3240911"/>
            <a:ext cx="1794076" cy="11343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Estimated costs of completion </a:t>
            </a:r>
          </a:p>
        </p:txBody>
      </p:sp>
      <p:sp>
        <p:nvSpPr>
          <p:cNvPr id="6" name="Rounded Rectangle 5">
            <a:extLst>
              <a:ext uri="{FF2B5EF4-FFF2-40B4-BE49-F238E27FC236}">
                <a16:creationId xmlns:a16="http://schemas.microsoft.com/office/drawing/2014/main" id="{28014FF3-BA7D-EC4B-BBBA-DC1710FD0FC0}"/>
              </a:ext>
            </a:extLst>
          </p:cNvPr>
          <p:cNvSpPr/>
          <p:nvPr/>
        </p:nvSpPr>
        <p:spPr>
          <a:xfrm>
            <a:off x="6238273" y="3287210"/>
            <a:ext cx="1875099" cy="10417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Estimated costs to make the sale.</a:t>
            </a:r>
            <a:endParaRPr lang="en-US" dirty="0"/>
          </a:p>
        </p:txBody>
      </p:sp>
      <p:sp>
        <p:nvSpPr>
          <p:cNvPr id="7" name="Rounded Rectangle 6">
            <a:extLst>
              <a:ext uri="{FF2B5EF4-FFF2-40B4-BE49-F238E27FC236}">
                <a16:creationId xmlns:a16="http://schemas.microsoft.com/office/drawing/2014/main" id="{FA04163D-05AE-EE48-A35E-869E4C996388}"/>
              </a:ext>
            </a:extLst>
          </p:cNvPr>
          <p:cNvSpPr/>
          <p:nvPr/>
        </p:nvSpPr>
        <p:spPr>
          <a:xfrm>
            <a:off x="9236597" y="3240911"/>
            <a:ext cx="2203530" cy="115891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Realizable value (NRV)</a:t>
            </a:r>
          </a:p>
        </p:txBody>
      </p:sp>
      <p:sp>
        <p:nvSpPr>
          <p:cNvPr id="10" name="Equals 9">
            <a:extLst>
              <a:ext uri="{FF2B5EF4-FFF2-40B4-BE49-F238E27FC236}">
                <a16:creationId xmlns:a16="http://schemas.microsoft.com/office/drawing/2014/main" id="{7E2D6855-4928-0040-A5D8-45AEB0523F07}"/>
              </a:ext>
            </a:extLst>
          </p:cNvPr>
          <p:cNvSpPr/>
          <p:nvPr/>
        </p:nvSpPr>
        <p:spPr>
          <a:xfrm>
            <a:off x="8365603" y="3630110"/>
            <a:ext cx="499641" cy="405114"/>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Minus 10">
            <a:extLst>
              <a:ext uri="{FF2B5EF4-FFF2-40B4-BE49-F238E27FC236}">
                <a16:creationId xmlns:a16="http://schemas.microsoft.com/office/drawing/2014/main" id="{BD630DB7-749F-9C46-9C7F-825467545293}"/>
              </a:ext>
            </a:extLst>
          </p:cNvPr>
          <p:cNvSpPr/>
          <p:nvPr/>
        </p:nvSpPr>
        <p:spPr>
          <a:xfrm>
            <a:off x="2829287" y="3601173"/>
            <a:ext cx="358816" cy="405114"/>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Left Bracket 13">
            <a:extLst>
              <a:ext uri="{FF2B5EF4-FFF2-40B4-BE49-F238E27FC236}">
                <a16:creationId xmlns:a16="http://schemas.microsoft.com/office/drawing/2014/main" id="{46FEE091-6432-C048-9220-F9FC509E63DB}"/>
              </a:ext>
            </a:extLst>
          </p:cNvPr>
          <p:cNvSpPr/>
          <p:nvPr/>
        </p:nvSpPr>
        <p:spPr>
          <a:xfrm>
            <a:off x="3287210" y="2963119"/>
            <a:ext cx="272246" cy="159730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ight Bracket 14">
            <a:extLst>
              <a:ext uri="{FF2B5EF4-FFF2-40B4-BE49-F238E27FC236}">
                <a16:creationId xmlns:a16="http://schemas.microsoft.com/office/drawing/2014/main" id="{D2043BB7-0F00-FF4F-B957-6B3DA85416A7}"/>
              </a:ext>
            </a:extLst>
          </p:cNvPr>
          <p:cNvSpPr/>
          <p:nvPr/>
        </p:nvSpPr>
        <p:spPr>
          <a:xfrm>
            <a:off x="7951808" y="2963119"/>
            <a:ext cx="324091" cy="1597306"/>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Plus 15">
            <a:extLst>
              <a:ext uri="{FF2B5EF4-FFF2-40B4-BE49-F238E27FC236}">
                <a16:creationId xmlns:a16="http://schemas.microsoft.com/office/drawing/2014/main" id="{77339AEC-5023-2A46-896C-49F327C2678D}"/>
              </a:ext>
            </a:extLst>
          </p:cNvPr>
          <p:cNvSpPr/>
          <p:nvPr/>
        </p:nvSpPr>
        <p:spPr>
          <a:xfrm>
            <a:off x="5439257" y="3507852"/>
            <a:ext cx="632749" cy="591756"/>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120057"/>
      </p:ext>
    </p:extLst>
  </p:cSld>
  <p:clrMapOvr>
    <a:masterClrMapping/>
  </p:clrMapOvr>
</p:sld>
</file>

<file path=ppt/theme/theme1.xml><?xml version="1.0" encoding="utf-8"?>
<a:theme xmlns:a="http://schemas.openxmlformats.org/drawingml/2006/main" name="lpu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pu theme" id="{FAD199E2-26E0-C544-BE40-D75FE24A8464}" vid="{91AAA69E-E13F-924E-AA46-EC3798333D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lpu theme</Template>
  <TotalTime>1148</TotalTime>
  <Words>1571</Words>
  <Application>Microsoft Office PowerPoint</Application>
  <PresentationFormat>Widescreen</PresentationFormat>
  <Paragraphs>196</Paragraphs>
  <Slides>30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lpu theme</vt:lpstr>
      <vt:lpstr>Valuation of Inventories as per  Ind – AS 2 </vt:lpstr>
      <vt:lpstr>Learning Outcomes </vt:lpstr>
      <vt:lpstr>Ind – AS 2 </vt:lpstr>
      <vt:lpstr>What are inventories ? (Ind AS 2)</vt:lpstr>
      <vt:lpstr>Measurement of Inventories </vt:lpstr>
      <vt:lpstr>Measurement of Inventories –  How to find the ‘cost’ of inventories</vt:lpstr>
      <vt:lpstr>Measurement of Inventory Cost </vt:lpstr>
      <vt:lpstr>Poll – I  </vt:lpstr>
      <vt:lpstr>Measurement of Inventories –  How to find the ‘NRV’ of inventories</vt:lpstr>
      <vt:lpstr>Poll – II  </vt:lpstr>
      <vt:lpstr>Application of ‘Prudence’ concept in Inventory Valuation</vt:lpstr>
      <vt:lpstr>Recognition of ‘Inventory’ in Financial Statements</vt:lpstr>
      <vt:lpstr>Poll – III </vt:lpstr>
      <vt:lpstr>Recognition of Inventory in balance sheet and income statement</vt:lpstr>
      <vt:lpstr>Poll – IV </vt:lpstr>
      <vt:lpstr>Determination of Cost for Service Providers</vt:lpstr>
      <vt:lpstr>Circumstances under which inventories are written down to net realisable value</vt:lpstr>
      <vt:lpstr>Disclosure as per Ind AS 2 </vt:lpstr>
      <vt:lpstr>Ind AS 2 Vs. AS 2 </vt:lpstr>
      <vt:lpstr>Principal Inventory Valuation Methods </vt:lpstr>
      <vt:lpstr>1.) First – in – First out Method (FIFO Method)</vt:lpstr>
      <vt:lpstr>Recognition of Inventory using FIFO Method in Financial Statements</vt:lpstr>
      <vt:lpstr>Practical problem - I </vt:lpstr>
      <vt:lpstr>Solution </vt:lpstr>
      <vt:lpstr>Poll – V </vt:lpstr>
      <vt:lpstr>2.) Weighted Average Method</vt:lpstr>
      <vt:lpstr>Practical problem - II </vt:lpstr>
      <vt:lpstr>Solution </vt:lpstr>
      <vt:lpstr>Inventory Valuation at HUL </vt:lpstr>
      <vt:lpstr>Suitability of Valuation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hp</cp:lastModifiedBy>
  <cp:revision>65</cp:revision>
  <dcterms:created xsi:type="dcterms:W3CDTF">2020-08-30T12:53:18Z</dcterms:created>
  <dcterms:modified xsi:type="dcterms:W3CDTF">2022-10-01T07:32:56Z</dcterms:modified>
</cp:coreProperties>
</file>