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7" r:id="rId2"/>
    <p:sldId id="353" r:id="rId3"/>
    <p:sldId id="355" r:id="rId4"/>
    <p:sldId id="354" r:id="rId5"/>
    <p:sldId id="357" r:id="rId6"/>
    <p:sldId id="358" r:id="rId7"/>
    <p:sldId id="494" r:id="rId8"/>
    <p:sldId id="495" r:id="rId9"/>
    <p:sldId id="359" r:id="rId10"/>
    <p:sldId id="360" r:id="rId11"/>
    <p:sldId id="362" r:id="rId12"/>
    <p:sldId id="363" r:id="rId13"/>
    <p:sldId id="364" r:id="rId14"/>
    <p:sldId id="496" r:id="rId15"/>
    <p:sldId id="361" r:id="rId16"/>
    <p:sldId id="356" r:id="rId17"/>
    <p:sldId id="417" r:id="rId18"/>
    <p:sldId id="491" r:id="rId19"/>
    <p:sldId id="365" r:id="rId20"/>
    <p:sldId id="458" r:id="rId21"/>
    <p:sldId id="459" r:id="rId22"/>
    <p:sldId id="460" r:id="rId23"/>
    <p:sldId id="462" r:id="rId24"/>
    <p:sldId id="461" r:id="rId25"/>
    <p:sldId id="488" r:id="rId26"/>
    <p:sldId id="464" r:id="rId27"/>
    <p:sldId id="465" r:id="rId28"/>
    <p:sldId id="467" r:id="rId29"/>
    <p:sldId id="468" r:id="rId30"/>
    <p:sldId id="469" r:id="rId31"/>
    <p:sldId id="470" r:id="rId32"/>
    <p:sldId id="471" r:id="rId33"/>
    <p:sldId id="489" r:id="rId34"/>
    <p:sldId id="4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075" autoAdjust="0"/>
  </p:normalViewPr>
  <p:slideViewPr>
    <p:cSldViewPr snapToGrid="0">
      <p:cViewPr varScale="1">
        <p:scale>
          <a:sx n="105" d="100"/>
          <a:sy n="105" d="100"/>
        </p:scale>
        <p:origin x="660" y="102"/>
      </p:cViewPr>
      <p:guideLst/>
    </p:cSldViewPr>
  </p:slideViewPr>
  <p:notesTextViewPr>
    <p:cViewPr>
      <p:scale>
        <a:sx n="1" d="1"/>
        <a:sy n="1" d="1"/>
      </p:scale>
      <p:origin x="0" y="0"/>
    </p:cViewPr>
  </p:notesTextViewPr>
  <p:sorterViewPr>
    <p:cViewPr>
      <p:scale>
        <a:sx n="97" d="100"/>
        <a:sy n="97" d="100"/>
      </p:scale>
      <p:origin x="0" y="0"/>
    </p:cViewPr>
  </p:sorterViewPr>
  <p:notesViewPr>
    <p:cSldViewPr snapToGrid="0">
      <p:cViewPr varScale="1">
        <p:scale>
          <a:sx n="83" d="100"/>
          <a:sy n="83" d="100"/>
        </p:scale>
        <p:origin x="399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693208-2D6E-A8EC-48FE-A753BDCF5D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5D53AEC-4566-4192-7643-B1E146699C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304AE2-986A-A749-9D23-187DAD946585}" type="datetimeFigureOut">
              <a:rPr lang="en-US" smtClean="0"/>
              <a:t>8/17/2022</a:t>
            </a:fld>
            <a:endParaRPr lang="en-US"/>
          </a:p>
        </p:txBody>
      </p:sp>
      <p:sp>
        <p:nvSpPr>
          <p:cNvPr id="4" name="Footer Placeholder 3">
            <a:extLst>
              <a:ext uri="{FF2B5EF4-FFF2-40B4-BE49-F238E27FC236}">
                <a16:creationId xmlns:a16="http://schemas.microsoft.com/office/drawing/2014/main" id="{24876D4E-95A4-B0AA-A2BD-F2099A9AED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9341F6B-A2A0-2088-3775-AC1F43D6A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FB82E6-6C8E-944B-A3F4-FAD16F24E5C5}" type="slidenum">
              <a:rPr lang="en-US" smtClean="0"/>
              <a:t>‹#›</a:t>
            </a:fld>
            <a:endParaRPr lang="en-US"/>
          </a:p>
        </p:txBody>
      </p:sp>
    </p:spTree>
    <p:extLst>
      <p:ext uri="{BB962C8B-B14F-4D97-AF65-F5344CB8AC3E}">
        <p14:creationId xmlns:p14="http://schemas.microsoft.com/office/powerpoint/2010/main" val="3502187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2B0A2-707C-4BC2-86D5-24F327A08065}" type="datetimeFigureOut">
              <a:rPr lang="en-US" smtClean="0"/>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A3B57-EA04-436F-9D7A-B1B48DADF1AF}" type="slidenum">
              <a:rPr lang="en-US" smtClean="0"/>
              <a:t>‹#›</a:t>
            </a:fld>
            <a:endParaRPr lang="en-US"/>
          </a:p>
        </p:txBody>
      </p:sp>
    </p:spTree>
    <p:extLst>
      <p:ext uri="{BB962C8B-B14F-4D97-AF65-F5344CB8AC3E}">
        <p14:creationId xmlns:p14="http://schemas.microsoft.com/office/powerpoint/2010/main" val="127100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2D681C2-34D2-41E1-9DF8-9EA44EE669E9}"/>
              </a:ext>
            </a:extLst>
          </p:cNvPr>
          <p:cNvSpPr>
            <a:spLocks noGrp="1" noRot="1" noChangeAspect="1" noChangeArrowheads="1" noTextEdit="1"/>
          </p:cNvSpPr>
          <p:nvPr>
            <p:ph type="sldImg"/>
          </p:nvPr>
        </p:nvSpPr>
        <p:spPr>
          <a:ln/>
        </p:spPr>
      </p:sp>
      <p:sp>
        <p:nvSpPr>
          <p:cNvPr id="4099" name="Notes Placeholder 2">
            <a:extLst>
              <a:ext uri="{FF2B5EF4-FFF2-40B4-BE49-F238E27FC236}">
                <a16:creationId xmlns:a16="http://schemas.microsoft.com/office/drawing/2014/main" id="{F77381C4-B566-F333-158B-8437292DEF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4100" name="Slide Number Placeholder 3">
            <a:extLst>
              <a:ext uri="{FF2B5EF4-FFF2-40B4-BE49-F238E27FC236}">
                <a16:creationId xmlns:a16="http://schemas.microsoft.com/office/drawing/2014/main" id="{2C1A9310-9CF7-4A84-E3BE-2CB80096BA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19947C-D701-4FD4-8E55-74966392FEDE}"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34B173F-8D75-DB8B-1080-A1C8D7CAF4C5}"/>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EE8FF3E8-AC94-EFDB-2F2D-D01F115B16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6" name="Slide Number Placeholder 3">
            <a:extLst>
              <a:ext uri="{FF2B5EF4-FFF2-40B4-BE49-F238E27FC236}">
                <a16:creationId xmlns:a16="http://schemas.microsoft.com/office/drawing/2014/main" id="{99380B57-DEEB-53F8-FBA3-CF97277145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64DBD9-0319-4F61-B54D-20CD963D2675}" type="slidenum">
              <a:rPr lang="en-US" altLang="en-US"/>
              <a:pPr/>
              <a:t>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AAE691F8-7FE6-DF7E-4CD4-1F481B2853F4}"/>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0FD4B50C-B1DB-204A-8080-8F6E0EA5AC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u="sng"/>
              <a:t>Give following instructions to students:</a:t>
            </a:r>
          </a:p>
          <a:p>
            <a:r>
              <a:rPr lang="en-US" altLang="en-US"/>
              <a:t>Ask students to identify business transactions</a:t>
            </a:r>
          </a:p>
          <a:p>
            <a:r>
              <a:rPr lang="en-US" altLang="en-US"/>
              <a:t>Measure the transactions</a:t>
            </a:r>
          </a:p>
          <a:p>
            <a:r>
              <a:rPr lang="en-US" altLang="en-US"/>
              <a:t>Show how to record it in books</a:t>
            </a:r>
          </a:p>
          <a:p>
            <a:r>
              <a:rPr lang="en-US" altLang="en-US"/>
              <a:t>Show how to Classify the transactions</a:t>
            </a:r>
          </a:p>
          <a:p>
            <a:r>
              <a:rPr lang="en-US" altLang="en-US"/>
              <a:t>Make summary of it</a:t>
            </a:r>
          </a:p>
          <a:p>
            <a:r>
              <a:rPr lang="en-US" altLang="en-US"/>
              <a:t>Ask them to analyze the summary</a:t>
            </a:r>
          </a:p>
        </p:txBody>
      </p:sp>
      <p:sp>
        <p:nvSpPr>
          <p:cNvPr id="19460" name="Slide Number Placeholder 3">
            <a:extLst>
              <a:ext uri="{FF2B5EF4-FFF2-40B4-BE49-F238E27FC236}">
                <a16:creationId xmlns:a16="http://schemas.microsoft.com/office/drawing/2014/main" id="{68F145D6-9AAB-F30C-65A7-4247E50898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3551E9-391E-424C-892B-076438C7BF88}" type="slidenum">
              <a:rPr lang="en-US" altLang="en-US"/>
              <a:pPr/>
              <a:t>12</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52DCB72-1CB4-409F-3C57-F837DAEF9A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8FF6F80-0863-490C-A43F-3A1CDE54865B}" type="slidenum">
              <a:rPr lang="en-US" altLang="en-US"/>
              <a:pPr/>
              <a:t>18</a:t>
            </a:fld>
            <a:endParaRPr lang="en-US" altLang="en-US"/>
          </a:p>
        </p:txBody>
      </p:sp>
      <p:sp>
        <p:nvSpPr>
          <p:cNvPr id="31747" name="Rectangle 2">
            <a:extLst>
              <a:ext uri="{FF2B5EF4-FFF2-40B4-BE49-F238E27FC236}">
                <a16:creationId xmlns:a16="http://schemas.microsoft.com/office/drawing/2014/main" id="{258141F3-0F00-9480-2405-CC6E21416A97}"/>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0DD4F909-5E5E-CA8B-6289-89E0CF93A6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Accounting is an information and measurement system that identifies, records, and communicates information that is relevant, reliable, and comparable about an organization’s business activities. The goal of the accounting process is to provide helpful information to users of financial information. Quality information may help users reach more informed decisions.</a:t>
            </a:r>
          </a:p>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4392-F14F-BCCB-4137-ACB149409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5628687-1DF5-72BF-093A-90585BF1D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8E6D5E-CE19-A695-052B-A2B7373DAFA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5" name="Footer Placeholder 4">
            <a:extLst>
              <a:ext uri="{FF2B5EF4-FFF2-40B4-BE49-F238E27FC236}">
                <a16:creationId xmlns:a16="http://schemas.microsoft.com/office/drawing/2014/main" id="{8704CA7A-951F-763A-BD46-C1621B8CD2B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B6A9EDE-8E69-21D4-E42C-82188B0C95A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157909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79B9-6DEE-3221-808D-CE1FE19D03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7CB222-67E0-ABF3-1641-2F25C36A1E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B515C-02E9-2A18-9F2A-E3E171EE1310}"/>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5" name="Footer Placeholder 4">
            <a:extLst>
              <a:ext uri="{FF2B5EF4-FFF2-40B4-BE49-F238E27FC236}">
                <a16:creationId xmlns:a16="http://schemas.microsoft.com/office/drawing/2014/main" id="{F3A67258-E502-0CA6-39CF-957AFFD53D6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6B337AA-125C-F25D-27E5-4FCCBCFC0F8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341209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4CEC5-C315-23F4-9A8E-D5FD4D18C3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EC5E2C-EC09-0D18-0C0F-C3DA054DEC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A913B9-8377-E349-B21C-430365E4BFFD}"/>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5" name="Footer Placeholder 4">
            <a:extLst>
              <a:ext uri="{FF2B5EF4-FFF2-40B4-BE49-F238E27FC236}">
                <a16:creationId xmlns:a16="http://schemas.microsoft.com/office/drawing/2014/main" id="{498E4210-F3D5-1D72-9DD8-250A67A8426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172193-E2AC-DC02-D105-945EBC6DF85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395167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1D70-EAD8-243B-D16C-A56E8E5AD0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91C5BF-E915-9C52-42F8-575A21FBE2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62831-E739-A395-2E23-9BA5BF238087}"/>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5" name="Footer Placeholder 4">
            <a:extLst>
              <a:ext uri="{FF2B5EF4-FFF2-40B4-BE49-F238E27FC236}">
                <a16:creationId xmlns:a16="http://schemas.microsoft.com/office/drawing/2014/main" id="{F24CE495-6CB8-6601-7A0C-95F3D5234D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C12C671-618E-2A69-787F-B67E168C9360}"/>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58636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CA0A-D0E0-84E9-4B87-CB4068552C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D5CD058-2F52-A4F3-C30B-FC146E5DC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68DFBC-A44D-3580-3AE3-A445126C9B9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5" name="Footer Placeholder 4">
            <a:extLst>
              <a:ext uri="{FF2B5EF4-FFF2-40B4-BE49-F238E27FC236}">
                <a16:creationId xmlns:a16="http://schemas.microsoft.com/office/drawing/2014/main" id="{9A7C8A89-7042-3AF2-4B61-8457FBB348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4A6E5E2-71C3-227F-7006-0A06C3F76FB8}"/>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28237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3ABC-01C1-2EB3-8559-BC88C1A44C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F173A6-38D1-0099-73AA-C708F97EAB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9976614-4543-744F-6125-CD89DE4A5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466CE5E-2137-1D69-A58D-F91E7A8B9E3B}"/>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6" name="Footer Placeholder 5">
            <a:extLst>
              <a:ext uri="{FF2B5EF4-FFF2-40B4-BE49-F238E27FC236}">
                <a16:creationId xmlns:a16="http://schemas.microsoft.com/office/drawing/2014/main" id="{A60CCDDD-B6FA-3F4A-0819-4FD2DEA390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8D8889-528D-0A7E-659D-597DB5C1332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105404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023D-4EFF-18C7-0E66-24FE53A145F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C58CF8-20F9-3E40-0E29-C6C768601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1F7C44-E210-839F-372A-6B0B3F38CB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1F7C6D-A345-6EBA-0C15-2EAE172DA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C2E21A4-FD73-2EB0-EE36-1885030DD8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0369FFF-2F7C-1175-7237-A6AB86AE594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8" name="Footer Placeholder 7">
            <a:extLst>
              <a:ext uri="{FF2B5EF4-FFF2-40B4-BE49-F238E27FC236}">
                <a16:creationId xmlns:a16="http://schemas.microsoft.com/office/drawing/2014/main" id="{19283950-5AE3-8DD3-4190-255B1347DD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3F6ED77-6A50-3491-6BD5-8534D1189E61}"/>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370636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E77C-9540-A7B5-B9F7-B525EBB52F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45830D4-49EF-3897-BEF8-A0F562BBCCF2}"/>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4" name="Footer Placeholder 3">
            <a:extLst>
              <a:ext uri="{FF2B5EF4-FFF2-40B4-BE49-F238E27FC236}">
                <a16:creationId xmlns:a16="http://schemas.microsoft.com/office/drawing/2014/main" id="{F3455828-05AF-0E9C-4093-C98A929B51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98E2894-134A-C864-81AB-F715E53E0FCD}"/>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106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36B0ED-50D1-E1E0-621A-29EF2699718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3" name="Footer Placeholder 2">
            <a:extLst>
              <a:ext uri="{FF2B5EF4-FFF2-40B4-BE49-F238E27FC236}">
                <a16:creationId xmlns:a16="http://schemas.microsoft.com/office/drawing/2014/main" id="{30CB8B82-F509-9A48-9392-CB35EDC786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9580116-9DD0-21D8-6E01-A7BF99A91B4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62395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95A7-744D-3EA5-C685-CA02DC3359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B59C658-3D9D-6843-078D-295447CFD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4494648-2EAF-80E5-2B1C-074F4C902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BAFDD8-DD4D-F9BB-0541-5577B1C9DD11}"/>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6" name="Footer Placeholder 5">
            <a:extLst>
              <a:ext uri="{FF2B5EF4-FFF2-40B4-BE49-F238E27FC236}">
                <a16:creationId xmlns:a16="http://schemas.microsoft.com/office/drawing/2014/main" id="{D08FCE1D-1934-7322-C60B-28479B5804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C6D073-BA1A-7CAF-4B2C-C20D9E6D839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106870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F81D-7854-2601-9F6A-E0C8EFD542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DE4E3DB-FD28-A431-3B89-B91703A3B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A27DA7-3CD7-944B-99D6-CBE3A9BF2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30DA67-B87F-85E6-8DF2-D45A3DD567B3}"/>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8/17/2022</a:t>
            </a:fld>
            <a:endParaRPr lang="en-US"/>
          </a:p>
        </p:txBody>
      </p:sp>
      <p:sp>
        <p:nvSpPr>
          <p:cNvPr id="6" name="Footer Placeholder 5">
            <a:extLst>
              <a:ext uri="{FF2B5EF4-FFF2-40B4-BE49-F238E27FC236}">
                <a16:creationId xmlns:a16="http://schemas.microsoft.com/office/drawing/2014/main" id="{C21C0038-344C-5004-56CC-609BE3D80E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820AFBC-920D-2139-DD6A-CF78AF868E2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41735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2F9C4-F745-CBE5-D337-FC49F0433ABE}"/>
              </a:ext>
            </a:extLst>
          </p:cNvPr>
          <p:cNvSpPr>
            <a:spLocks noGrp="1"/>
          </p:cNvSpPr>
          <p:nvPr>
            <p:ph type="title"/>
          </p:nvPr>
        </p:nvSpPr>
        <p:spPr>
          <a:xfrm>
            <a:off x="838200" y="681037"/>
            <a:ext cx="10515600" cy="100965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87B3EEC5-C0FC-6B88-34BD-74B86B00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a:extLst>
              <a:ext uri="{FF2B5EF4-FFF2-40B4-BE49-F238E27FC236}">
                <a16:creationId xmlns:a16="http://schemas.microsoft.com/office/drawing/2014/main" id="{37451119-2A29-5EDD-79A9-E5A2C159B27F}"/>
              </a:ext>
            </a:extLst>
          </p:cNvPr>
          <p:cNvSpPr/>
          <p:nvPr userDrawn="1"/>
        </p:nvSpPr>
        <p:spPr>
          <a:xfrm>
            <a:off x="0" y="0"/>
            <a:ext cx="12192000" cy="57781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accent4">
                    <a:lumMod val="20000"/>
                    <a:lumOff val="80000"/>
                  </a:schemeClr>
                </a:solidFill>
              </a:rPr>
              <a:t>ACCM506 – FINANCIAL REPORTING, STATEMENTS AND ANALYSIS – I  </a:t>
            </a:r>
          </a:p>
        </p:txBody>
      </p:sp>
      <p:pic>
        <p:nvPicPr>
          <p:cNvPr id="1030" name="Picture 6" descr="photo">
            <a:extLst>
              <a:ext uri="{FF2B5EF4-FFF2-40B4-BE49-F238E27FC236}">
                <a16:creationId xmlns:a16="http://schemas.microsoft.com/office/drawing/2014/main" id="{2F05F277-37AE-EF78-529A-ABE49E20340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630137" y="0"/>
            <a:ext cx="2561863" cy="57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04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9">
            <a:extLst>
              <a:ext uri="{FF2B5EF4-FFF2-40B4-BE49-F238E27FC236}">
                <a16:creationId xmlns:a16="http://schemas.microsoft.com/office/drawing/2014/main" id="{239D5D99-95F6-5C2C-B4A0-D74C76C45E8D}"/>
              </a:ext>
            </a:extLst>
          </p:cNvPr>
          <p:cNvSpPr>
            <a:spLocks noChangeArrowheads="1" noChangeShapeType="1" noTextEdit="1"/>
          </p:cNvSpPr>
          <p:nvPr/>
        </p:nvSpPr>
        <p:spPr bwMode="auto">
          <a:xfrm>
            <a:off x="2057400" y="1371600"/>
            <a:ext cx="8077200" cy="1752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370"/>
              </a:avLst>
            </a:prstTxWarp>
          </a:bodyPr>
          <a:lstStyle/>
          <a:p>
            <a:pPr algn="ctr"/>
            <a:r>
              <a:rPr lang="en-US" sz="6000" kern="10" dirty="0"/>
              <a:t>Accounting in </a:t>
            </a:r>
          </a:p>
          <a:p>
            <a:pPr algn="ctr"/>
            <a:r>
              <a:rPr lang="en-US" sz="6000" kern="10" dirty="0"/>
              <a:t>Business</a:t>
            </a:r>
          </a:p>
        </p:txBody>
      </p:sp>
      <p:pic>
        <p:nvPicPr>
          <p:cNvPr id="3075" name="Picture 6" descr="Image result for introduction to accounting">
            <a:extLst>
              <a:ext uri="{FF2B5EF4-FFF2-40B4-BE49-F238E27FC236}">
                <a16:creationId xmlns:a16="http://schemas.microsoft.com/office/drawing/2014/main" id="{BECFDFFC-140D-A258-B86A-EAD551260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3200400"/>
            <a:ext cx="69850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7E99442-807F-EE17-E82D-33940D89D9D3}"/>
              </a:ext>
            </a:extLst>
          </p:cNvPr>
          <p:cNvSpPr>
            <a:spLocks noGrp="1" noChangeArrowheads="1"/>
          </p:cNvSpPr>
          <p:nvPr>
            <p:ph type="title"/>
          </p:nvPr>
        </p:nvSpPr>
        <p:spPr>
          <a:xfrm>
            <a:off x="1981200" y="838200"/>
            <a:ext cx="8229600" cy="579438"/>
          </a:xfrm>
        </p:spPr>
        <p:txBody>
          <a:bodyPr/>
          <a:lstStyle/>
          <a:p>
            <a:r>
              <a:rPr lang="en-US" altLang="en-US" sz="3200" b="1">
                <a:solidFill>
                  <a:srgbClr val="FF0000"/>
                </a:solidFill>
              </a:rPr>
              <a:t>Case- Economic Events/Financial Transactions</a:t>
            </a:r>
          </a:p>
        </p:txBody>
      </p:sp>
      <p:sp>
        <p:nvSpPr>
          <p:cNvPr id="16387" name="Content Placeholder 2">
            <a:extLst>
              <a:ext uri="{FF2B5EF4-FFF2-40B4-BE49-F238E27FC236}">
                <a16:creationId xmlns:a16="http://schemas.microsoft.com/office/drawing/2014/main" id="{D6348839-F124-E524-A511-4E98F3AFE524}"/>
              </a:ext>
            </a:extLst>
          </p:cNvPr>
          <p:cNvSpPr>
            <a:spLocks noGrp="1" noChangeArrowheads="1"/>
          </p:cNvSpPr>
          <p:nvPr>
            <p:ph idx="1"/>
          </p:nvPr>
        </p:nvSpPr>
        <p:spPr>
          <a:xfrm>
            <a:off x="2057400" y="2057400"/>
            <a:ext cx="8229600" cy="4343400"/>
          </a:xfrm>
        </p:spPr>
        <p:txBody>
          <a:bodyPr/>
          <a:lstStyle/>
          <a:p>
            <a:pPr algn="just"/>
            <a:r>
              <a:rPr lang="en-US" altLang="en-US"/>
              <a:t>Mr. Salman is the owner of a coffee house. </a:t>
            </a:r>
          </a:p>
        </p:txBody>
      </p:sp>
      <p:sp>
        <p:nvSpPr>
          <p:cNvPr id="16388" name="AutoShape 5" descr="Image result for coffee house">
            <a:extLst>
              <a:ext uri="{FF2B5EF4-FFF2-40B4-BE49-F238E27FC236}">
                <a16:creationId xmlns:a16="http://schemas.microsoft.com/office/drawing/2014/main" id="{BBC5A1EF-AC16-C969-7C96-D3E1EA56FB3B}"/>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89" name="AutoShape 7" descr="Image result for coffee house">
            <a:extLst>
              <a:ext uri="{FF2B5EF4-FFF2-40B4-BE49-F238E27FC236}">
                <a16:creationId xmlns:a16="http://schemas.microsoft.com/office/drawing/2014/main" id="{4C8947AC-1FB7-467E-1641-878C7D9BB87A}"/>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0" name="AutoShape 9" descr="Image result for coffee house">
            <a:extLst>
              <a:ext uri="{FF2B5EF4-FFF2-40B4-BE49-F238E27FC236}">
                <a16:creationId xmlns:a16="http://schemas.microsoft.com/office/drawing/2014/main" id="{96125A46-26AF-8CF1-9E22-B3C8F9548FE8}"/>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1" name="AutoShape 11" descr="Image result for coffee house">
            <a:extLst>
              <a:ext uri="{FF2B5EF4-FFF2-40B4-BE49-F238E27FC236}">
                <a16:creationId xmlns:a16="http://schemas.microsoft.com/office/drawing/2014/main" id="{092ACBF2-589A-5EB7-B790-D69A5781ED1F}"/>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16392" name="Picture 13" descr="Image result for coffee house">
            <a:extLst>
              <a:ext uri="{FF2B5EF4-FFF2-40B4-BE49-F238E27FC236}">
                <a16:creationId xmlns:a16="http://schemas.microsoft.com/office/drawing/2014/main" id="{E166BFCB-BF44-A315-5C85-E6B92BBF0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149600"/>
            <a:ext cx="6629400"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90C5BA0-FE88-8493-A1DC-4741EE9620C5}"/>
              </a:ext>
            </a:extLst>
          </p:cNvPr>
          <p:cNvSpPr>
            <a:spLocks noGrp="1" noChangeArrowheads="1"/>
          </p:cNvSpPr>
          <p:nvPr>
            <p:ph type="title"/>
          </p:nvPr>
        </p:nvSpPr>
        <p:spPr/>
        <p:txBody>
          <a:bodyPr/>
          <a:lstStyle/>
          <a:p>
            <a:r>
              <a:rPr lang="en-US" altLang="en-US" b="1">
                <a:solidFill>
                  <a:srgbClr val="FF0000"/>
                </a:solidFill>
              </a:rPr>
              <a:t>Cont…</a:t>
            </a:r>
          </a:p>
        </p:txBody>
      </p:sp>
      <p:sp>
        <p:nvSpPr>
          <p:cNvPr id="17411" name="Content Placeholder 2">
            <a:extLst>
              <a:ext uri="{FF2B5EF4-FFF2-40B4-BE49-F238E27FC236}">
                <a16:creationId xmlns:a16="http://schemas.microsoft.com/office/drawing/2014/main" id="{0538FB66-7C14-03CE-1062-B87F1CEF0949}"/>
              </a:ext>
            </a:extLst>
          </p:cNvPr>
          <p:cNvSpPr>
            <a:spLocks noGrp="1" noChangeArrowheads="1"/>
          </p:cNvSpPr>
          <p:nvPr>
            <p:ph idx="1"/>
          </p:nvPr>
        </p:nvSpPr>
        <p:spPr/>
        <p:txBody>
          <a:bodyPr/>
          <a:lstStyle/>
          <a:p>
            <a:pPr algn="just"/>
            <a:r>
              <a:rPr lang="en-US" altLang="en-US"/>
              <a:t>The Coffee House also has the menu of specialty sandwiches, flatbreads, Veggie wraps, and bakery items for breakfast, lunch, and dinner along with quality coffee drinks.</a:t>
            </a:r>
          </a:p>
        </p:txBody>
      </p:sp>
      <p:sp>
        <p:nvSpPr>
          <p:cNvPr id="17412" name="AutoShape 2" descr="Image result for coffee house">
            <a:extLst>
              <a:ext uri="{FF2B5EF4-FFF2-40B4-BE49-F238E27FC236}">
                <a16:creationId xmlns:a16="http://schemas.microsoft.com/office/drawing/2014/main" id="{4F1AEDC2-CF75-58D8-54B4-762BD9E86634}"/>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3" name="AutoShape 4" descr="Related image">
            <a:extLst>
              <a:ext uri="{FF2B5EF4-FFF2-40B4-BE49-F238E27FC236}">
                <a16:creationId xmlns:a16="http://schemas.microsoft.com/office/drawing/2014/main" id="{959EC37E-2E03-71D1-D618-BCB5A5D499C6}"/>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49C90-4DDE-6108-A8FF-7AAA18AF536B}"/>
              </a:ext>
            </a:extLst>
          </p:cNvPr>
          <p:cNvSpPr>
            <a:spLocks noGrp="1" noChangeArrowheads="1"/>
          </p:cNvSpPr>
          <p:nvPr>
            <p:ph idx="1"/>
          </p:nvPr>
        </p:nvSpPr>
        <p:spPr>
          <a:xfrm>
            <a:off x="1981200" y="1447800"/>
            <a:ext cx="8229600" cy="5410200"/>
          </a:xfrm>
        </p:spPr>
        <p:txBody>
          <a:bodyPr/>
          <a:lstStyle/>
          <a:p>
            <a:pPr algn="just"/>
            <a:r>
              <a:rPr lang="en-US" altLang="en-US" sz="2400" b="1" dirty="0">
                <a:solidFill>
                  <a:srgbClr val="C00000"/>
                </a:solidFill>
              </a:rPr>
              <a:t>On 1</a:t>
            </a:r>
            <a:r>
              <a:rPr lang="en-US" altLang="en-US" sz="2400" b="1" baseline="30000" dirty="0">
                <a:solidFill>
                  <a:srgbClr val="C00000"/>
                </a:solidFill>
              </a:rPr>
              <a:t>st</a:t>
            </a:r>
            <a:r>
              <a:rPr lang="en-US" altLang="en-US" sz="2400" b="1" dirty="0">
                <a:solidFill>
                  <a:srgbClr val="C00000"/>
                </a:solidFill>
              </a:rPr>
              <a:t> August 2019 </a:t>
            </a:r>
            <a:r>
              <a:rPr lang="en-US" altLang="en-US" sz="2400" dirty="0"/>
              <a:t>Mr. Salman bought coffee beans, brown bread and vegetables for Rs. 7,000.</a:t>
            </a:r>
          </a:p>
          <a:p>
            <a:pPr algn="just"/>
            <a:r>
              <a:rPr lang="en-US" altLang="en-US" sz="2400" b="1" dirty="0">
                <a:solidFill>
                  <a:srgbClr val="C00000"/>
                </a:solidFill>
              </a:rPr>
              <a:t>On 1</a:t>
            </a:r>
            <a:r>
              <a:rPr lang="en-US" altLang="en-US" sz="2400" b="1" baseline="30000" dirty="0">
                <a:solidFill>
                  <a:srgbClr val="C00000"/>
                </a:solidFill>
              </a:rPr>
              <a:t>st</a:t>
            </a:r>
            <a:r>
              <a:rPr lang="en-US" altLang="en-US" sz="2400" b="1" dirty="0">
                <a:solidFill>
                  <a:srgbClr val="C00000"/>
                </a:solidFill>
              </a:rPr>
              <a:t> August 2019 </a:t>
            </a:r>
            <a:r>
              <a:rPr lang="en-US" altLang="en-US" sz="2400" dirty="0"/>
              <a:t>Mr. Salman sold 100 coffee cups for Rs. 100 each.</a:t>
            </a:r>
          </a:p>
          <a:p>
            <a:pPr algn="just"/>
            <a:r>
              <a:rPr lang="en-US" altLang="en-US" sz="2400" b="1" dirty="0">
                <a:solidFill>
                  <a:srgbClr val="C00000"/>
                </a:solidFill>
              </a:rPr>
              <a:t>On 2</a:t>
            </a:r>
            <a:r>
              <a:rPr lang="en-US" altLang="en-US" sz="2400" b="1" baseline="30000" dirty="0">
                <a:solidFill>
                  <a:srgbClr val="C00000"/>
                </a:solidFill>
              </a:rPr>
              <a:t>nd</a:t>
            </a:r>
            <a:r>
              <a:rPr lang="en-US" altLang="en-US" sz="2400" b="1" dirty="0">
                <a:solidFill>
                  <a:srgbClr val="C00000"/>
                </a:solidFill>
              </a:rPr>
              <a:t> August 2019 </a:t>
            </a:r>
            <a:r>
              <a:rPr lang="en-US" altLang="en-US" sz="2400" dirty="0"/>
              <a:t>He went to Chandigarh for business meeting.</a:t>
            </a:r>
          </a:p>
          <a:p>
            <a:pPr algn="just"/>
            <a:r>
              <a:rPr lang="en-US" altLang="en-US" sz="2400" dirty="0"/>
              <a:t>He came back on </a:t>
            </a:r>
            <a:r>
              <a:rPr lang="en-US" altLang="en-US" sz="2400" b="1" dirty="0">
                <a:solidFill>
                  <a:srgbClr val="C00000"/>
                </a:solidFill>
              </a:rPr>
              <a:t>3</a:t>
            </a:r>
            <a:r>
              <a:rPr lang="en-US" altLang="en-US" sz="2400" b="1" baseline="30000" dirty="0">
                <a:solidFill>
                  <a:srgbClr val="C00000"/>
                </a:solidFill>
              </a:rPr>
              <a:t>rd</a:t>
            </a:r>
            <a:r>
              <a:rPr lang="en-US" altLang="en-US" sz="2400" b="1" dirty="0">
                <a:solidFill>
                  <a:srgbClr val="C00000"/>
                </a:solidFill>
              </a:rPr>
              <a:t> August 2019 </a:t>
            </a:r>
            <a:r>
              <a:rPr lang="en-US" altLang="en-US" sz="2400" dirty="0"/>
              <a:t>and on the way he spent Rs. 2000 on petrol for official motorcar.</a:t>
            </a:r>
          </a:p>
          <a:p>
            <a:pPr algn="just"/>
            <a:r>
              <a:rPr lang="en-US" altLang="en-US" sz="2400" b="1" dirty="0">
                <a:solidFill>
                  <a:srgbClr val="C00000"/>
                </a:solidFill>
              </a:rPr>
              <a:t>On 4</a:t>
            </a:r>
            <a:r>
              <a:rPr lang="en-US" altLang="en-US" sz="2400" b="1" baseline="30000" dirty="0">
                <a:solidFill>
                  <a:srgbClr val="C00000"/>
                </a:solidFill>
              </a:rPr>
              <a:t>th</a:t>
            </a:r>
            <a:r>
              <a:rPr lang="en-US" altLang="en-US" sz="2400" b="1" dirty="0">
                <a:solidFill>
                  <a:srgbClr val="C00000"/>
                </a:solidFill>
              </a:rPr>
              <a:t> August 2019 </a:t>
            </a:r>
            <a:r>
              <a:rPr lang="en-US" altLang="en-US" sz="2400" dirty="0"/>
              <a:t>he purchased Milk, coffee powder, icing sugar and other material for Rs. 3,000.</a:t>
            </a:r>
          </a:p>
          <a:p>
            <a:pPr algn="just"/>
            <a:r>
              <a:rPr lang="en-US" altLang="en-US" sz="2400" b="1" dirty="0">
                <a:solidFill>
                  <a:srgbClr val="C00000"/>
                </a:solidFill>
              </a:rPr>
              <a:t>On 5</a:t>
            </a:r>
            <a:r>
              <a:rPr lang="en-US" altLang="en-US" sz="2400" b="1" baseline="30000" dirty="0">
                <a:solidFill>
                  <a:srgbClr val="C00000"/>
                </a:solidFill>
              </a:rPr>
              <a:t>th</a:t>
            </a:r>
            <a:r>
              <a:rPr lang="en-US" altLang="en-US" sz="2400" b="1" dirty="0">
                <a:solidFill>
                  <a:srgbClr val="C00000"/>
                </a:solidFill>
              </a:rPr>
              <a:t> August 2019 </a:t>
            </a:r>
            <a:r>
              <a:rPr lang="en-US" altLang="en-US" sz="2400" dirty="0"/>
              <a:t>he received Rs. 5,000 for coffee and snacks which was served at customers' birthday party on the same day.</a:t>
            </a:r>
          </a:p>
          <a:p>
            <a:pPr algn="just"/>
            <a:endParaRPr lang="en-US" altLang="en-US" sz="2400" dirty="0"/>
          </a:p>
          <a:p>
            <a:pPr algn="just"/>
            <a:endParaRPr lang="en-US" altLang="en-US" sz="2400" dirty="0"/>
          </a:p>
        </p:txBody>
      </p:sp>
      <p:sp>
        <p:nvSpPr>
          <p:cNvPr id="18435" name="Title 1">
            <a:extLst>
              <a:ext uri="{FF2B5EF4-FFF2-40B4-BE49-F238E27FC236}">
                <a16:creationId xmlns:a16="http://schemas.microsoft.com/office/drawing/2014/main" id="{17D0C67D-09B8-8900-7450-7CC8F6F8214B}"/>
              </a:ext>
            </a:extLst>
          </p:cNvPr>
          <p:cNvSpPr>
            <a:spLocks noGrp="1" noChangeArrowheads="1"/>
          </p:cNvSpPr>
          <p:nvPr>
            <p:ph type="title"/>
          </p:nvPr>
        </p:nvSpPr>
        <p:spPr>
          <a:xfrm>
            <a:off x="1981200" y="274638"/>
            <a:ext cx="8229600" cy="792162"/>
          </a:xfrm>
        </p:spPr>
        <p:txBody>
          <a:bodyPr/>
          <a:lstStyle/>
          <a:p>
            <a:r>
              <a:rPr lang="en-US" altLang="en-US" b="1">
                <a:solidFill>
                  <a:srgbClr val="FF0000"/>
                </a:solidFill>
              </a:rPr>
              <a:t>Cont…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2CDB009-FA98-0DB4-B0ED-3B12BEBDD63D}"/>
              </a:ext>
            </a:extLst>
          </p:cNvPr>
          <p:cNvSpPr>
            <a:spLocks noGrp="1" noChangeArrowheads="1"/>
          </p:cNvSpPr>
          <p:nvPr>
            <p:ph type="title"/>
          </p:nvPr>
        </p:nvSpPr>
        <p:spPr/>
        <p:txBody>
          <a:bodyPr/>
          <a:lstStyle/>
          <a:p>
            <a:r>
              <a:rPr lang="en-US" altLang="en-US" b="1">
                <a:solidFill>
                  <a:srgbClr val="FF0000"/>
                </a:solidFill>
              </a:rPr>
              <a:t>Cont…</a:t>
            </a:r>
          </a:p>
        </p:txBody>
      </p:sp>
      <p:sp>
        <p:nvSpPr>
          <p:cNvPr id="3" name="Content Placeholder 2">
            <a:extLst>
              <a:ext uri="{FF2B5EF4-FFF2-40B4-BE49-F238E27FC236}">
                <a16:creationId xmlns:a16="http://schemas.microsoft.com/office/drawing/2014/main" id="{2A0FE8C5-61FC-E8A0-B4E8-D0CBFEADA433}"/>
              </a:ext>
            </a:extLst>
          </p:cNvPr>
          <p:cNvSpPr>
            <a:spLocks noGrp="1" noChangeArrowheads="1"/>
          </p:cNvSpPr>
          <p:nvPr>
            <p:ph idx="1"/>
          </p:nvPr>
        </p:nvSpPr>
        <p:spPr>
          <a:xfrm>
            <a:off x="357187" y="1447801"/>
            <a:ext cx="11272837" cy="4525963"/>
          </a:xfrm>
        </p:spPr>
        <p:txBody>
          <a:bodyPr/>
          <a:lstStyle/>
          <a:p>
            <a:pPr algn="just"/>
            <a:r>
              <a:rPr lang="en-US" altLang="en-US" b="1" dirty="0">
                <a:solidFill>
                  <a:srgbClr val="C00000"/>
                </a:solidFill>
              </a:rPr>
              <a:t>On 6</a:t>
            </a:r>
            <a:r>
              <a:rPr lang="en-US" altLang="en-US" b="1" baseline="30000" dirty="0">
                <a:solidFill>
                  <a:srgbClr val="C00000"/>
                </a:solidFill>
              </a:rPr>
              <a:t>th</a:t>
            </a:r>
            <a:r>
              <a:rPr lang="en-US" altLang="en-US" b="1" dirty="0">
                <a:solidFill>
                  <a:srgbClr val="C00000"/>
                </a:solidFill>
              </a:rPr>
              <a:t> August 2019 </a:t>
            </a:r>
            <a:r>
              <a:rPr lang="en-US" altLang="en-US" dirty="0"/>
              <a:t>he appreciated his employees for putting their hard work to complete target well on time.</a:t>
            </a:r>
          </a:p>
          <a:p>
            <a:pPr algn="just"/>
            <a:endParaRPr lang="en-US" altLang="en-US" dirty="0"/>
          </a:p>
          <a:p>
            <a:pPr algn="just"/>
            <a:r>
              <a:rPr lang="en-US" altLang="en-US" b="1" dirty="0">
                <a:solidFill>
                  <a:srgbClr val="C00000"/>
                </a:solidFill>
              </a:rPr>
              <a:t>Is there any financial transaction involved in the above case??</a:t>
            </a:r>
          </a:p>
          <a:p>
            <a:pPr algn="just"/>
            <a:endParaRPr lang="en-US" altLang="en-US" b="1" dirty="0">
              <a:solidFill>
                <a:srgbClr val="C00000"/>
              </a:solidFill>
            </a:endParaRPr>
          </a:p>
          <a:p>
            <a:pPr algn="just">
              <a:buFontTx/>
              <a:buNone/>
            </a:pPr>
            <a:endParaRPr lang="en-US" altLang="en-US" b="1" dirty="0">
              <a:solidFill>
                <a:srgbClr val="C00000"/>
              </a:solidFill>
            </a:endParaRPr>
          </a:p>
          <a:p>
            <a:pPr algn="just"/>
            <a:endParaRPr lang="en-US" altLang="en-US"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6C1FE72-9B58-9396-7034-42A792F56ECC}"/>
              </a:ext>
            </a:extLst>
          </p:cNvPr>
          <p:cNvSpPr>
            <a:spLocks noGrp="1" noChangeArrowheads="1"/>
          </p:cNvSpPr>
          <p:nvPr>
            <p:ph type="title"/>
          </p:nvPr>
        </p:nvSpPr>
        <p:spPr/>
        <p:txBody>
          <a:bodyPr/>
          <a:lstStyle/>
          <a:p>
            <a:r>
              <a:rPr lang="en-IN" altLang="en-US" sz="3600" b="1">
                <a:solidFill>
                  <a:srgbClr val="FF0000"/>
                </a:solidFill>
              </a:rPr>
              <a:t>Conclusion</a:t>
            </a:r>
          </a:p>
        </p:txBody>
      </p:sp>
      <p:sp>
        <p:nvSpPr>
          <p:cNvPr id="21507" name="Content Placeholder 2">
            <a:extLst>
              <a:ext uri="{FF2B5EF4-FFF2-40B4-BE49-F238E27FC236}">
                <a16:creationId xmlns:a16="http://schemas.microsoft.com/office/drawing/2014/main" id="{D66FE053-2BB0-92C7-EAC1-A7A415525DFC}"/>
              </a:ext>
            </a:extLst>
          </p:cNvPr>
          <p:cNvSpPr>
            <a:spLocks noGrp="1" noChangeArrowheads="1"/>
          </p:cNvSpPr>
          <p:nvPr>
            <p:ph idx="1"/>
          </p:nvPr>
        </p:nvSpPr>
        <p:spPr/>
        <p:txBody>
          <a:bodyPr/>
          <a:lstStyle/>
          <a:p>
            <a:pPr algn="just"/>
            <a:r>
              <a:rPr lang="en-IN" altLang="en-US"/>
              <a:t>Events which occurred on </a:t>
            </a:r>
            <a:r>
              <a:rPr lang="en-IN" altLang="en-US">
                <a:solidFill>
                  <a:srgbClr val="C00000"/>
                </a:solidFill>
              </a:rPr>
              <a:t>2</a:t>
            </a:r>
            <a:r>
              <a:rPr lang="en-IN" altLang="en-US" baseline="30000">
                <a:solidFill>
                  <a:srgbClr val="C00000"/>
                </a:solidFill>
              </a:rPr>
              <a:t>nd</a:t>
            </a:r>
            <a:r>
              <a:rPr lang="en-IN" altLang="en-US">
                <a:solidFill>
                  <a:srgbClr val="C00000"/>
                </a:solidFill>
              </a:rPr>
              <a:t> and 6</a:t>
            </a:r>
            <a:r>
              <a:rPr lang="en-IN" altLang="en-US" baseline="30000">
                <a:solidFill>
                  <a:srgbClr val="C00000"/>
                </a:solidFill>
              </a:rPr>
              <a:t>th</a:t>
            </a:r>
            <a:r>
              <a:rPr lang="en-IN" altLang="en-US">
                <a:solidFill>
                  <a:srgbClr val="C00000"/>
                </a:solidFill>
              </a:rPr>
              <a:t> August</a:t>
            </a:r>
            <a:r>
              <a:rPr lang="en-IN" altLang="en-US"/>
              <a:t> are not considered to be economic events and cannot be recorded as business and financial transactions.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78A44EB-2137-BF9D-9B8B-79A8D76469C3}"/>
              </a:ext>
            </a:extLst>
          </p:cNvPr>
          <p:cNvSpPr>
            <a:spLocks noGrp="1" noChangeArrowheads="1"/>
          </p:cNvSpPr>
          <p:nvPr>
            <p:ph type="title"/>
          </p:nvPr>
        </p:nvSpPr>
        <p:spPr/>
        <p:txBody>
          <a:bodyPr/>
          <a:lstStyle/>
          <a:p>
            <a:r>
              <a:rPr lang="en-US" altLang="en-US" sz="3600" b="1">
                <a:solidFill>
                  <a:srgbClr val="FF0000"/>
                </a:solidFill>
              </a:rPr>
              <a:t>Accounting Process</a:t>
            </a:r>
          </a:p>
        </p:txBody>
      </p:sp>
      <p:sp>
        <p:nvSpPr>
          <p:cNvPr id="3" name="Content Placeholder 2">
            <a:extLst>
              <a:ext uri="{FF2B5EF4-FFF2-40B4-BE49-F238E27FC236}">
                <a16:creationId xmlns:a16="http://schemas.microsoft.com/office/drawing/2014/main" id="{AD05E8CD-EA23-8BA5-F4ED-174868C4C3CE}"/>
              </a:ext>
            </a:extLst>
          </p:cNvPr>
          <p:cNvSpPr>
            <a:spLocks noGrp="1" noChangeArrowheads="1"/>
          </p:cNvSpPr>
          <p:nvPr>
            <p:ph idx="1"/>
          </p:nvPr>
        </p:nvSpPr>
        <p:spPr>
          <a:xfrm>
            <a:off x="385763" y="1524001"/>
            <a:ext cx="10282237" cy="4525963"/>
          </a:xfrm>
        </p:spPr>
        <p:txBody>
          <a:bodyPr/>
          <a:lstStyle/>
          <a:p>
            <a:r>
              <a:rPr lang="en-US" altLang="en-US" dirty="0">
                <a:latin typeface="Times New Roman" panose="02020603050405020304" pitchFamily="18" charset="0"/>
                <a:cs typeface="Times New Roman" panose="02020603050405020304" pitchFamily="18" charset="0"/>
              </a:rPr>
              <a:t>Identification of transactions/events</a:t>
            </a:r>
          </a:p>
          <a:p>
            <a:r>
              <a:rPr lang="en-US" altLang="en-US" dirty="0">
                <a:latin typeface="Times New Roman" panose="02020603050405020304" pitchFamily="18" charset="0"/>
                <a:cs typeface="Times New Roman" panose="02020603050405020304" pitchFamily="18" charset="0"/>
              </a:rPr>
              <a:t>Measurement of transactions</a:t>
            </a:r>
          </a:p>
          <a:p>
            <a:r>
              <a:rPr lang="en-US" altLang="en-US" dirty="0">
                <a:latin typeface="Times New Roman" panose="02020603050405020304" pitchFamily="18" charset="0"/>
                <a:cs typeface="Times New Roman" panose="02020603050405020304" pitchFamily="18" charset="0"/>
              </a:rPr>
              <a:t>Recording of financial transactions/events</a:t>
            </a:r>
          </a:p>
          <a:p>
            <a:r>
              <a:rPr lang="en-US" altLang="en-US" dirty="0">
                <a:latin typeface="Times New Roman" panose="02020603050405020304" pitchFamily="18" charset="0"/>
                <a:cs typeface="Times New Roman" panose="02020603050405020304" pitchFamily="18" charset="0"/>
              </a:rPr>
              <a:t>Classification of recorded transactions/events</a:t>
            </a:r>
          </a:p>
          <a:p>
            <a:r>
              <a:rPr lang="en-US" altLang="en-US" dirty="0">
                <a:latin typeface="Times New Roman" panose="02020603050405020304" pitchFamily="18" charset="0"/>
                <a:cs typeface="Times New Roman" panose="02020603050405020304" pitchFamily="18" charset="0"/>
              </a:rPr>
              <a:t>Summarization of classified transactions/events</a:t>
            </a:r>
          </a:p>
          <a:p>
            <a:r>
              <a:rPr lang="en-US" altLang="en-US" dirty="0">
                <a:latin typeface="Times New Roman" panose="02020603050405020304" pitchFamily="18" charset="0"/>
                <a:cs typeface="Times New Roman" panose="02020603050405020304" pitchFamily="18" charset="0"/>
              </a:rPr>
              <a:t>Analysis &amp; interpretation of summarized reports</a:t>
            </a:r>
          </a:p>
          <a:p>
            <a:r>
              <a:rPr lang="en-US" altLang="en-US" dirty="0">
                <a:latin typeface="Times New Roman" panose="02020603050405020304" pitchFamily="18" charset="0"/>
                <a:cs typeface="Times New Roman" panose="02020603050405020304" pitchFamily="18" charset="0"/>
              </a:rPr>
              <a:t>Communication of analyzed &amp; interpreted reports</a:t>
            </a:r>
          </a:p>
          <a:p>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867B68C-2512-E675-1802-6B4C963EF2F5}"/>
              </a:ext>
            </a:extLst>
          </p:cNvPr>
          <p:cNvSpPr>
            <a:spLocks noGrp="1" noChangeArrowheads="1"/>
          </p:cNvSpPr>
          <p:nvPr>
            <p:ph type="title"/>
          </p:nvPr>
        </p:nvSpPr>
        <p:spPr/>
        <p:txBody>
          <a:bodyPr/>
          <a:lstStyle/>
          <a:p>
            <a:r>
              <a:rPr lang="en-US" altLang="en-US" sz="3600" b="1">
                <a:solidFill>
                  <a:srgbClr val="FF0000"/>
                </a:solidFill>
              </a:rPr>
              <a:t>Case-Steps involved in Accounting Process</a:t>
            </a:r>
          </a:p>
        </p:txBody>
      </p:sp>
      <p:sp>
        <p:nvSpPr>
          <p:cNvPr id="26627" name="Content Placeholder 2">
            <a:extLst>
              <a:ext uri="{FF2B5EF4-FFF2-40B4-BE49-F238E27FC236}">
                <a16:creationId xmlns:a16="http://schemas.microsoft.com/office/drawing/2014/main" id="{CB65128F-C477-C966-E32A-2E164871EE02}"/>
              </a:ext>
            </a:extLst>
          </p:cNvPr>
          <p:cNvSpPr>
            <a:spLocks noGrp="1" noChangeArrowheads="1"/>
          </p:cNvSpPr>
          <p:nvPr>
            <p:ph idx="1"/>
          </p:nvPr>
        </p:nvSpPr>
        <p:spPr>
          <a:xfrm>
            <a:off x="600075" y="1957388"/>
            <a:ext cx="11058525" cy="4595812"/>
          </a:xfrm>
        </p:spPr>
        <p:txBody>
          <a:bodyPr/>
          <a:lstStyle/>
          <a:p>
            <a:pPr algn="just"/>
            <a:r>
              <a:rPr lang="en-US" altLang="en-US" sz="2400" dirty="0"/>
              <a:t>Epson Ltd. is the dealer of computers and printers. It  has an extensive range of Multifunction printers which it used to buy from HP for Rs. 5000 for resale purpose. It shows this purchase in the financial statements as an expense to the business. </a:t>
            </a:r>
          </a:p>
          <a:p>
            <a:pPr algn="just"/>
            <a:endParaRPr lang="en-US" altLang="en-US" sz="2400" dirty="0"/>
          </a:p>
          <a:p>
            <a:pPr algn="just"/>
            <a:r>
              <a:rPr lang="en-US" altLang="en-US" sz="2400" dirty="0"/>
              <a:t>Now, a purchasing manager looked into the expense at the year-end and recommended (the owners) a few cheaper alternatives to be considered for all future purchases.</a:t>
            </a:r>
          </a:p>
          <a:p>
            <a:pPr algn="just"/>
            <a:endParaRPr lang="en-US" altLang="en-US" sz="2400" dirty="0"/>
          </a:p>
          <a:p>
            <a:pPr algn="just"/>
            <a:r>
              <a:rPr lang="en-US" altLang="en-US" sz="2400" b="1" dirty="0">
                <a:solidFill>
                  <a:srgbClr val="C00000"/>
                </a:solidFill>
              </a:rPr>
              <a:t>Identify the steps involved in accounting process in the above mentioned case.</a:t>
            </a:r>
            <a:endParaRPr lang="en-U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EE69B31-4167-603A-C6CC-EE07AB487A16}"/>
              </a:ext>
            </a:extLst>
          </p:cNvPr>
          <p:cNvGraphicFramePr>
            <a:graphicFrameLocks noGrp="1"/>
          </p:cNvGraphicFramePr>
          <p:nvPr>
            <p:ph idx="1"/>
          </p:nvPr>
        </p:nvGraphicFramePr>
        <p:xfrm>
          <a:off x="1981200" y="1295400"/>
          <a:ext cx="8305800" cy="5181597"/>
        </p:xfrm>
        <a:graphic>
          <a:graphicData uri="http://schemas.openxmlformats.org/drawingml/2006/table">
            <a:tbl>
              <a:tblPr/>
              <a:tblGrid>
                <a:gridCol w="2052583">
                  <a:extLst>
                    <a:ext uri="{9D8B030D-6E8A-4147-A177-3AD203B41FA5}">
                      <a16:colId xmlns:a16="http://schemas.microsoft.com/office/drawing/2014/main" val="20000"/>
                    </a:ext>
                  </a:extLst>
                </a:gridCol>
                <a:gridCol w="6253217">
                  <a:extLst>
                    <a:ext uri="{9D8B030D-6E8A-4147-A177-3AD203B41FA5}">
                      <a16:colId xmlns:a16="http://schemas.microsoft.com/office/drawing/2014/main" val="20001"/>
                    </a:ext>
                  </a:extLst>
                </a:gridCol>
              </a:tblGrid>
              <a:tr h="365179">
                <a:tc>
                  <a:txBody>
                    <a:bodyPr/>
                    <a:lstStyle/>
                    <a:p>
                      <a:r>
                        <a:rPr lang="en-US" sz="1600" b="1" dirty="0">
                          <a:solidFill>
                            <a:srgbClr val="FFFFFF"/>
                          </a:solidFill>
                        </a:rPr>
                        <a:t> Process step</a:t>
                      </a:r>
                      <a:endParaRPr lang="en-US" sz="2400" dirty="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33"/>
                    </a:solidFill>
                  </a:tcPr>
                </a:tc>
                <a:tc>
                  <a:txBody>
                    <a:bodyPr/>
                    <a:lstStyle/>
                    <a:p>
                      <a:r>
                        <a:rPr lang="en-US" sz="1600" b="1">
                          <a:solidFill>
                            <a:srgbClr val="FFFFFF"/>
                          </a:solidFill>
                        </a:rPr>
                        <a:t> Explanation of the steps</a:t>
                      </a:r>
                      <a:endParaRPr lang="en-US" sz="240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33"/>
                    </a:solidFill>
                  </a:tcPr>
                </a:tc>
                <a:extLst>
                  <a:ext uri="{0D108BD9-81ED-4DB2-BD59-A6C34878D82A}">
                    <a16:rowId xmlns:a16="http://schemas.microsoft.com/office/drawing/2014/main" val="10000"/>
                  </a:ext>
                </a:extLst>
              </a:tr>
              <a:tr h="365179">
                <a:tc>
                  <a:txBody>
                    <a:bodyPr/>
                    <a:lstStyle/>
                    <a:p>
                      <a:r>
                        <a:rPr lang="en-US" sz="1600" b="1" dirty="0"/>
                        <a:t> Identify</a:t>
                      </a:r>
                      <a:endParaRPr lang="en-US" sz="2400" dirty="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r>
                        <a:rPr lang="en-US" sz="1600" b="1"/>
                        <a:t> The transaction </a:t>
                      </a:r>
                      <a:r>
                        <a:rPr lang="en-US" sz="1600" b="1">
                          <a:solidFill>
                            <a:srgbClr val="333333"/>
                          </a:solidFill>
                        </a:rPr>
                        <a:t>“identified”</a:t>
                      </a:r>
                      <a:r>
                        <a:rPr lang="en-US" sz="1600" b="1"/>
                        <a:t> was the purchase of a printer.</a:t>
                      </a:r>
                      <a:endParaRPr lang="en-US" sz="240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1"/>
                  </a:ext>
                </a:extLst>
              </a:tr>
              <a:tr h="365179">
                <a:tc>
                  <a:txBody>
                    <a:bodyPr/>
                    <a:lstStyle/>
                    <a:p>
                      <a:r>
                        <a:rPr lang="en-US" sz="1600" b="1" dirty="0"/>
                        <a:t> Measure</a:t>
                      </a:r>
                      <a:endParaRPr lang="en-US" sz="2400" dirty="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r>
                        <a:rPr lang="en-US" sz="1600" b="1" dirty="0"/>
                        <a:t> The cost of the printer was </a:t>
                      </a:r>
                      <a:r>
                        <a:rPr lang="en-US" sz="1600" b="1" dirty="0">
                          <a:solidFill>
                            <a:srgbClr val="333333"/>
                          </a:solidFill>
                        </a:rPr>
                        <a:t>“measured”</a:t>
                      </a:r>
                      <a:r>
                        <a:rPr lang="en-US" sz="1600" b="1" dirty="0"/>
                        <a:t> as 5000.</a:t>
                      </a:r>
                      <a:endParaRPr lang="en-US" sz="2400" dirty="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2"/>
                  </a:ext>
                </a:extLst>
              </a:tr>
              <a:tr h="681010">
                <a:tc>
                  <a:txBody>
                    <a:bodyPr/>
                    <a:lstStyle/>
                    <a:p>
                      <a:r>
                        <a:rPr lang="en-US" sz="1600" b="1"/>
                        <a:t> Record</a:t>
                      </a:r>
                      <a:endParaRPr lang="en-US" sz="240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r>
                        <a:rPr lang="en-US" sz="1600" b="1" dirty="0"/>
                        <a:t> The transaction was </a:t>
                      </a:r>
                      <a:r>
                        <a:rPr lang="en-US" sz="1600" b="1" dirty="0">
                          <a:solidFill>
                            <a:srgbClr val="333333"/>
                          </a:solidFill>
                        </a:rPr>
                        <a:t>“recorded”</a:t>
                      </a:r>
                      <a:r>
                        <a:rPr lang="en-US" sz="1600" b="1" dirty="0"/>
                        <a:t> in books systematically as 5000.</a:t>
                      </a:r>
                      <a:endParaRPr lang="en-US" sz="2400" dirty="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3"/>
                  </a:ext>
                </a:extLst>
              </a:tr>
              <a:tr h="681010">
                <a:tc>
                  <a:txBody>
                    <a:bodyPr/>
                    <a:lstStyle/>
                    <a:p>
                      <a:r>
                        <a:rPr lang="en-US" sz="1600" b="1"/>
                        <a:t> Classify</a:t>
                      </a:r>
                      <a:endParaRPr lang="en-US" sz="240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r>
                        <a:rPr lang="en-US" sz="1600" b="1" dirty="0"/>
                        <a:t> The transaction was then moved to the ledger </a:t>
                      </a:r>
                      <a:r>
                        <a:rPr lang="en-US" sz="1600" b="1" dirty="0">
                          <a:solidFill>
                            <a:srgbClr val="333333"/>
                          </a:solidFill>
                        </a:rPr>
                        <a:t>and “classified”</a:t>
                      </a:r>
                      <a:r>
                        <a:rPr lang="en-US" sz="1600" b="1" dirty="0"/>
                        <a:t> with similar transactions.</a:t>
                      </a:r>
                      <a:endParaRPr lang="en-US" sz="2400" dirty="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4"/>
                  </a:ext>
                </a:extLst>
              </a:tr>
              <a:tr h="681010">
                <a:tc>
                  <a:txBody>
                    <a:bodyPr/>
                    <a:lstStyle/>
                    <a:p>
                      <a:r>
                        <a:rPr lang="en-US" sz="1600" b="1"/>
                        <a:t> Summarize</a:t>
                      </a:r>
                      <a:endParaRPr lang="en-US" sz="240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r>
                        <a:rPr lang="en-US" sz="1600" b="1" dirty="0">
                          <a:solidFill>
                            <a:srgbClr val="333333"/>
                          </a:solidFill>
                        </a:rPr>
                        <a:t> Here the ledger balance was “summarized” and converted into trial balance and financial statements accordingly.</a:t>
                      </a:r>
                      <a:endParaRPr lang="en-US" sz="2400" dirty="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5"/>
                  </a:ext>
                </a:extLst>
              </a:tr>
              <a:tr h="681010">
                <a:tc>
                  <a:txBody>
                    <a:bodyPr/>
                    <a:lstStyle/>
                    <a:p>
                      <a:r>
                        <a:rPr lang="en-US" sz="1600" b="1"/>
                        <a:t> Analyze</a:t>
                      </a:r>
                      <a:endParaRPr lang="en-US" sz="240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r>
                        <a:rPr lang="en-US" sz="1600" b="1" dirty="0">
                          <a:solidFill>
                            <a:srgbClr val="333333"/>
                          </a:solidFill>
                        </a:rPr>
                        <a:t> Purchase manager “analyzed” the financial statements at year-end.</a:t>
                      </a:r>
                      <a:endParaRPr lang="en-US" sz="2400" dirty="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6"/>
                  </a:ext>
                </a:extLst>
              </a:tr>
              <a:tr h="681010">
                <a:tc>
                  <a:txBody>
                    <a:bodyPr/>
                    <a:lstStyle/>
                    <a:p>
                      <a:r>
                        <a:rPr lang="en-US" sz="1600" b="1"/>
                        <a:t> Interpret</a:t>
                      </a:r>
                      <a:endParaRPr lang="en-US" sz="240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r>
                        <a:rPr lang="en-US" sz="1600" b="1" dirty="0">
                          <a:solidFill>
                            <a:srgbClr val="333333"/>
                          </a:solidFill>
                        </a:rPr>
                        <a:t> The analysis lead to the “interpretation” that the printer was costly and cheaper alternatives were available.</a:t>
                      </a:r>
                      <a:endParaRPr lang="en-US" sz="2400" dirty="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7"/>
                  </a:ext>
                </a:extLst>
              </a:tr>
              <a:tr h="681010">
                <a:tc>
                  <a:txBody>
                    <a:bodyPr/>
                    <a:lstStyle/>
                    <a:p>
                      <a:r>
                        <a:rPr lang="en-US" sz="1600" b="1"/>
                        <a:t> Communicate</a:t>
                      </a:r>
                      <a:endParaRPr lang="en-US" sz="240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tc>
                  <a:txBody>
                    <a:bodyPr/>
                    <a:lstStyle/>
                    <a:p>
                      <a:r>
                        <a:rPr lang="en-US" sz="1600" b="1" dirty="0">
                          <a:solidFill>
                            <a:srgbClr val="333333"/>
                          </a:solidFill>
                        </a:rPr>
                        <a:t> This was “communicated” to the owners as a recommendation for future purchases of this kind.</a:t>
                      </a:r>
                      <a:endParaRPr lang="en-US" sz="2400" dirty="0"/>
                    </a:p>
                  </a:txBody>
                  <a:tcPr marL="76200" marR="76200" marT="19050" marB="190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1E9"/>
                    </a:solidFill>
                  </a:tcPr>
                </a:tc>
                <a:extLst>
                  <a:ext uri="{0D108BD9-81ED-4DB2-BD59-A6C34878D82A}">
                    <a16:rowId xmlns:a16="http://schemas.microsoft.com/office/drawing/2014/main" val="10008"/>
                  </a:ext>
                </a:extLst>
              </a:tr>
            </a:tbl>
          </a:graphicData>
        </a:graphic>
      </p:graphicFrame>
      <p:sp>
        <p:nvSpPr>
          <p:cNvPr id="5" name="Title 1">
            <a:extLst>
              <a:ext uri="{FF2B5EF4-FFF2-40B4-BE49-F238E27FC236}">
                <a16:creationId xmlns:a16="http://schemas.microsoft.com/office/drawing/2014/main" id="{998B8C05-22FA-983B-2C94-580A3B375B8D}"/>
              </a:ext>
            </a:extLst>
          </p:cNvPr>
          <p:cNvSpPr txBox="1">
            <a:spLocks/>
          </p:cNvSpPr>
          <p:nvPr/>
        </p:nvSpPr>
        <p:spPr bwMode="auto">
          <a:xfrm>
            <a:off x="1905000" y="228600"/>
            <a:ext cx="8229600" cy="1143000"/>
          </a:xfrm>
          <a:prstGeom prst="rect">
            <a:avLst/>
          </a:prstGeom>
          <a:noFill/>
          <a:ln w="9525">
            <a:noFill/>
            <a:miter lim="800000"/>
            <a:headEnd/>
            <a:tailEnd/>
          </a:ln>
        </p:spPr>
        <p:txBody>
          <a:bodyPr anchor="ctr"/>
          <a:lstStyle/>
          <a:p>
            <a:pPr algn="ctr">
              <a:defRPr/>
            </a:pPr>
            <a:r>
              <a:rPr lang="en-US" sz="4400" b="1" kern="0" dirty="0">
                <a:solidFill>
                  <a:srgbClr val="FF0000"/>
                </a:solidFill>
                <a:latin typeface="+mj-lt"/>
                <a:ea typeface="+mj-ea"/>
                <a:cs typeface="+mj-cs"/>
              </a:rPr>
              <a:t>Solution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5A1AF42-812F-3051-E4CD-125CD6351A8F}"/>
              </a:ext>
            </a:extLst>
          </p:cNvPr>
          <p:cNvSpPr>
            <a:spLocks noChangeArrowheads="1"/>
          </p:cNvSpPr>
          <p:nvPr/>
        </p:nvSpPr>
        <p:spPr bwMode="auto">
          <a:xfrm>
            <a:off x="7342189" y="1812925"/>
            <a:ext cx="2613025" cy="459100"/>
          </a:xfrm>
          <a:prstGeom prst="rect">
            <a:avLst/>
          </a:prstGeom>
          <a:solidFill>
            <a:srgbClr val="FF9900"/>
          </a:solidFill>
          <a:ln w="25400">
            <a:solidFill>
              <a:srgbClr val="500093"/>
            </a:solidFill>
            <a:miter lim="800000"/>
            <a:headEnd/>
            <a:tailEnd/>
          </a:ln>
          <a:effectLst>
            <a:outerShdw dist="107763" dir="2700000" algn="ctr" rotWithShape="0">
              <a:schemeClr val="bg2"/>
            </a:outerShdw>
          </a:effectLst>
        </p:spPr>
        <p:txBody>
          <a:bodyPr lIns="90488" tIns="44450" rIns="90488" bIns="44450">
            <a:spAutoFit/>
          </a:bodyPr>
          <a:lstStyle/>
          <a:p>
            <a:pPr algn="ctr">
              <a:spcBef>
                <a:spcPct val="50000"/>
              </a:spcBef>
              <a:defRPr/>
            </a:pPr>
            <a:r>
              <a:rPr lang="en-US" sz="2400" b="1" dirty="0">
                <a:solidFill>
                  <a:schemeClr val="bg1"/>
                </a:solidFill>
                <a:latin typeface="Arial" charset="0"/>
              </a:rPr>
              <a:t>Identifies</a:t>
            </a:r>
          </a:p>
        </p:txBody>
      </p:sp>
      <p:sp>
        <p:nvSpPr>
          <p:cNvPr id="12291" name="Rectangle 3">
            <a:extLst>
              <a:ext uri="{FF2B5EF4-FFF2-40B4-BE49-F238E27FC236}">
                <a16:creationId xmlns:a16="http://schemas.microsoft.com/office/drawing/2014/main" id="{4AF5D047-7251-72F4-C5E5-DEE56926B184}"/>
              </a:ext>
            </a:extLst>
          </p:cNvPr>
          <p:cNvSpPr>
            <a:spLocks noChangeArrowheads="1"/>
          </p:cNvSpPr>
          <p:nvPr/>
        </p:nvSpPr>
        <p:spPr bwMode="auto">
          <a:xfrm>
            <a:off x="7342189" y="2876550"/>
            <a:ext cx="2613025" cy="459100"/>
          </a:xfrm>
          <a:prstGeom prst="rect">
            <a:avLst/>
          </a:prstGeom>
          <a:solidFill>
            <a:srgbClr val="FF9900"/>
          </a:solidFill>
          <a:ln w="25400">
            <a:solidFill>
              <a:srgbClr val="500093"/>
            </a:solidFill>
            <a:miter lim="800000"/>
            <a:headEnd/>
            <a:tailEnd/>
          </a:ln>
          <a:effectLst>
            <a:outerShdw dist="107763" dir="2700000" algn="ctr" rotWithShape="0">
              <a:schemeClr val="bg2"/>
            </a:outerShdw>
          </a:effectLst>
        </p:spPr>
        <p:txBody>
          <a:bodyPr lIns="90488" tIns="44450" rIns="90488" bIns="44450">
            <a:spAutoFit/>
          </a:bodyPr>
          <a:lstStyle/>
          <a:p>
            <a:pPr algn="ctr">
              <a:spcBef>
                <a:spcPct val="50000"/>
              </a:spcBef>
              <a:defRPr/>
            </a:pPr>
            <a:r>
              <a:rPr lang="en-US" sz="2400" b="1" dirty="0">
                <a:solidFill>
                  <a:schemeClr val="bg1"/>
                </a:solidFill>
                <a:latin typeface="Arial" charset="0"/>
              </a:rPr>
              <a:t>Records</a:t>
            </a:r>
          </a:p>
        </p:txBody>
      </p:sp>
      <p:sp>
        <p:nvSpPr>
          <p:cNvPr id="12292" name="Rectangle 4">
            <a:extLst>
              <a:ext uri="{FF2B5EF4-FFF2-40B4-BE49-F238E27FC236}">
                <a16:creationId xmlns:a16="http://schemas.microsoft.com/office/drawing/2014/main" id="{DB8FEE64-D440-47A1-26D8-E6625CD88D45}"/>
              </a:ext>
            </a:extLst>
          </p:cNvPr>
          <p:cNvSpPr>
            <a:spLocks noChangeArrowheads="1"/>
          </p:cNvSpPr>
          <p:nvPr/>
        </p:nvSpPr>
        <p:spPr bwMode="auto">
          <a:xfrm>
            <a:off x="7342189" y="3940175"/>
            <a:ext cx="2613025" cy="459100"/>
          </a:xfrm>
          <a:prstGeom prst="rect">
            <a:avLst/>
          </a:prstGeom>
          <a:solidFill>
            <a:srgbClr val="FF9900"/>
          </a:solidFill>
          <a:ln w="25400">
            <a:solidFill>
              <a:srgbClr val="500093"/>
            </a:solidFill>
            <a:miter lim="800000"/>
            <a:headEnd/>
            <a:tailEnd/>
          </a:ln>
          <a:effectLst>
            <a:outerShdw dist="107763" dir="2700000" algn="ctr" rotWithShape="0">
              <a:schemeClr val="bg2"/>
            </a:outerShdw>
          </a:effectLst>
        </p:spPr>
        <p:txBody>
          <a:bodyPr lIns="90488" tIns="44450" rIns="90488" bIns="44450">
            <a:spAutoFit/>
          </a:bodyPr>
          <a:lstStyle/>
          <a:p>
            <a:pPr algn="ctr">
              <a:spcBef>
                <a:spcPct val="50000"/>
              </a:spcBef>
              <a:defRPr/>
            </a:pPr>
            <a:r>
              <a:rPr lang="en-US" sz="2400" b="1" dirty="0">
                <a:solidFill>
                  <a:schemeClr val="bg1"/>
                </a:solidFill>
                <a:latin typeface="Arial" charset="0"/>
              </a:rPr>
              <a:t>Communicates</a:t>
            </a:r>
          </a:p>
        </p:txBody>
      </p:sp>
      <p:sp>
        <p:nvSpPr>
          <p:cNvPr id="12293" name="Rectangle 5">
            <a:extLst>
              <a:ext uri="{FF2B5EF4-FFF2-40B4-BE49-F238E27FC236}">
                <a16:creationId xmlns:a16="http://schemas.microsoft.com/office/drawing/2014/main" id="{C0EC3A79-4444-9241-A94D-F1942FD00A28}"/>
              </a:ext>
            </a:extLst>
          </p:cNvPr>
          <p:cNvSpPr>
            <a:spLocks noChangeArrowheads="1"/>
          </p:cNvSpPr>
          <p:nvPr/>
        </p:nvSpPr>
        <p:spPr bwMode="auto">
          <a:xfrm>
            <a:off x="2362201" y="3940175"/>
            <a:ext cx="2613025" cy="458788"/>
          </a:xfrm>
          <a:prstGeom prst="rect">
            <a:avLst/>
          </a:prstGeom>
          <a:solidFill>
            <a:schemeClr val="accent2"/>
          </a:solidFill>
          <a:ln w="25400">
            <a:solidFill>
              <a:srgbClr val="414141"/>
            </a:solidFill>
            <a:miter lim="800000"/>
            <a:headEnd/>
            <a:tailEnd/>
          </a:ln>
          <a:effectLst>
            <a:outerShdw dist="107763" dir="2700000" algn="ctr" rotWithShape="0">
              <a:schemeClr val="bg2"/>
            </a:outerShdw>
          </a:effectLst>
        </p:spPr>
        <p:txBody>
          <a:bodyPr lIns="90488" tIns="44450" rIns="90488" bIns="44450">
            <a:spAutoFit/>
          </a:bodyPr>
          <a:lstStyle/>
          <a:p>
            <a:pPr algn="ctr">
              <a:spcBef>
                <a:spcPct val="50000"/>
              </a:spcBef>
              <a:defRPr/>
            </a:pPr>
            <a:r>
              <a:rPr lang="en-US" sz="2400" b="1" dirty="0">
                <a:solidFill>
                  <a:srgbClr val="FFFF00"/>
                </a:solidFill>
                <a:latin typeface="Arial" charset="0"/>
              </a:rPr>
              <a:t>Relevant</a:t>
            </a:r>
          </a:p>
        </p:txBody>
      </p:sp>
      <p:sp>
        <p:nvSpPr>
          <p:cNvPr id="12294" name="Rectangle 6">
            <a:extLst>
              <a:ext uri="{FF2B5EF4-FFF2-40B4-BE49-F238E27FC236}">
                <a16:creationId xmlns:a16="http://schemas.microsoft.com/office/drawing/2014/main" id="{B30F4EF9-BB35-D6DB-A69E-C365A1D44EF0}"/>
              </a:ext>
            </a:extLst>
          </p:cNvPr>
          <p:cNvSpPr>
            <a:spLocks noChangeArrowheads="1"/>
          </p:cNvSpPr>
          <p:nvPr/>
        </p:nvSpPr>
        <p:spPr bwMode="auto">
          <a:xfrm>
            <a:off x="2362201" y="4930775"/>
            <a:ext cx="2613025" cy="458788"/>
          </a:xfrm>
          <a:prstGeom prst="rect">
            <a:avLst/>
          </a:prstGeom>
          <a:solidFill>
            <a:schemeClr val="accent2"/>
          </a:solidFill>
          <a:ln w="25400">
            <a:solidFill>
              <a:srgbClr val="414141"/>
            </a:solidFill>
            <a:miter lim="800000"/>
            <a:headEnd/>
            <a:tailEnd/>
          </a:ln>
          <a:effectLst>
            <a:outerShdw dist="107763" dir="2700000" algn="ctr" rotWithShape="0">
              <a:schemeClr val="bg2"/>
            </a:outerShdw>
          </a:effectLst>
        </p:spPr>
        <p:txBody>
          <a:bodyPr lIns="90488" tIns="44450" rIns="90488" bIns="44450">
            <a:spAutoFit/>
          </a:bodyPr>
          <a:lstStyle/>
          <a:p>
            <a:pPr algn="ctr">
              <a:spcBef>
                <a:spcPct val="50000"/>
              </a:spcBef>
              <a:defRPr/>
            </a:pPr>
            <a:r>
              <a:rPr lang="en-US" sz="2400" b="1" dirty="0">
                <a:solidFill>
                  <a:srgbClr val="FFFF00"/>
                </a:solidFill>
                <a:latin typeface="Arial" charset="0"/>
              </a:rPr>
              <a:t>Reliable</a:t>
            </a:r>
          </a:p>
        </p:txBody>
      </p:sp>
      <p:sp>
        <p:nvSpPr>
          <p:cNvPr id="12295" name="Rectangle 7">
            <a:extLst>
              <a:ext uri="{FF2B5EF4-FFF2-40B4-BE49-F238E27FC236}">
                <a16:creationId xmlns:a16="http://schemas.microsoft.com/office/drawing/2014/main" id="{4E047C84-3326-8B82-C98B-2D760B233CD4}"/>
              </a:ext>
            </a:extLst>
          </p:cNvPr>
          <p:cNvSpPr>
            <a:spLocks noChangeArrowheads="1"/>
          </p:cNvSpPr>
          <p:nvPr/>
        </p:nvSpPr>
        <p:spPr bwMode="auto">
          <a:xfrm>
            <a:off x="2362201" y="5921375"/>
            <a:ext cx="2613025" cy="458788"/>
          </a:xfrm>
          <a:prstGeom prst="rect">
            <a:avLst/>
          </a:prstGeom>
          <a:solidFill>
            <a:schemeClr val="accent2"/>
          </a:solidFill>
          <a:ln w="25400">
            <a:solidFill>
              <a:srgbClr val="414141"/>
            </a:solidFill>
            <a:miter lim="800000"/>
            <a:headEnd/>
            <a:tailEnd/>
          </a:ln>
          <a:effectLst>
            <a:outerShdw dist="107763" dir="2700000" algn="ctr" rotWithShape="0">
              <a:schemeClr val="bg2"/>
            </a:outerShdw>
          </a:effectLst>
        </p:spPr>
        <p:txBody>
          <a:bodyPr lIns="90488" tIns="44450" rIns="90488" bIns="44450">
            <a:spAutoFit/>
          </a:bodyPr>
          <a:lstStyle/>
          <a:p>
            <a:pPr algn="ctr">
              <a:spcBef>
                <a:spcPct val="50000"/>
              </a:spcBef>
              <a:defRPr/>
            </a:pPr>
            <a:r>
              <a:rPr lang="en-US" sz="2400" b="1" dirty="0">
                <a:solidFill>
                  <a:srgbClr val="FFFF00"/>
                </a:solidFill>
                <a:latin typeface="Arial" charset="0"/>
              </a:rPr>
              <a:t>Comparable</a:t>
            </a:r>
          </a:p>
        </p:txBody>
      </p:sp>
      <p:sp>
        <p:nvSpPr>
          <p:cNvPr id="30728" name="Rectangle 8">
            <a:extLst>
              <a:ext uri="{FF2B5EF4-FFF2-40B4-BE49-F238E27FC236}">
                <a16:creationId xmlns:a16="http://schemas.microsoft.com/office/drawing/2014/main" id="{702AF08D-76BD-DF80-4DD1-A9F3513A8185}"/>
              </a:ext>
            </a:extLst>
          </p:cNvPr>
          <p:cNvSpPr>
            <a:spLocks noGrp="1" noChangeArrowheads="1"/>
          </p:cNvSpPr>
          <p:nvPr>
            <p:ph type="title"/>
          </p:nvPr>
        </p:nvSpPr>
        <p:spPr>
          <a:xfrm>
            <a:off x="2438400" y="228600"/>
            <a:ext cx="7158038" cy="1295400"/>
          </a:xfrm>
        </p:spPr>
        <p:txBody>
          <a:bodyPr/>
          <a:lstStyle/>
          <a:p>
            <a:pPr eaLnBrk="1" hangingPunct="1"/>
            <a:r>
              <a:rPr lang="en-US" altLang="en-US" sz="3600" b="1">
                <a:solidFill>
                  <a:srgbClr val="FF0000"/>
                </a:solidFill>
              </a:rPr>
              <a:t>Importance of Accounting</a:t>
            </a:r>
          </a:p>
        </p:txBody>
      </p:sp>
      <p:sp>
        <p:nvSpPr>
          <p:cNvPr id="12297" name="AutoShape 9">
            <a:extLst>
              <a:ext uri="{FF2B5EF4-FFF2-40B4-BE49-F238E27FC236}">
                <a16:creationId xmlns:a16="http://schemas.microsoft.com/office/drawing/2014/main" id="{A5894FD7-32B7-EA6A-0A2F-E519E5CC7C97}"/>
              </a:ext>
            </a:extLst>
          </p:cNvPr>
          <p:cNvSpPr>
            <a:spLocks noChangeArrowheads="1"/>
          </p:cNvSpPr>
          <p:nvPr/>
        </p:nvSpPr>
        <p:spPr bwMode="auto">
          <a:xfrm>
            <a:off x="1676400" y="1670050"/>
            <a:ext cx="3657600" cy="762000"/>
          </a:xfrm>
          <a:prstGeom prst="parallelogram">
            <a:avLst>
              <a:gd name="adj" fmla="val 120000"/>
            </a:avLst>
          </a:prstGeom>
          <a:solidFill>
            <a:srgbClr val="800000"/>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400" b="1" dirty="0">
                <a:solidFill>
                  <a:schemeClr val="bg1"/>
                </a:solidFill>
                <a:latin typeface="Arial" charset="0"/>
              </a:rPr>
              <a:t>Accounting</a:t>
            </a:r>
          </a:p>
        </p:txBody>
      </p:sp>
      <p:grpSp>
        <p:nvGrpSpPr>
          <p:cNvPr id="2" name="Group 10">
            <a:extLst>
              <a:ext uri="{FF2B5EF4-FFF2-40B4-BE49-F238E27FC236}">
                <a16:creationId xmlns:a16="http://schemas.microsoft.com/office/drawing/2014/main" id="{88342393-12EA-02AD-8376-B947259F19FF}"/>
              </a:ext>
            </a:extLst>
          </p:cNvPr>
          <p:cNvGrpSpPr>
            <a:grpSpLocks/>
          </p:cNvGrpSpPr>
          <p:nvPr/>
        </p:nvGrpSpPr>
        <p:grpSpPr bwMode="auto">
          <a:xfrm>
            <a:off x="4876800" y="1512887"/>
            <a:ext cx="2465388" cy="1012824"/>
            <a:chOff x="2112" y="816"/>
            <a:chExt cx="1553" cy="638"/>
          </a:xfrm>
        </p:grpSpPr>
        <p:sp>
          <p:nvSpPr>
            <p:cNvPr id="30741" name="Rectangle 11">
              <a:extLst>
                <a:ext uri="{FF2B5EF4-FFF2-40B4-BE49-F238E27FC236}">
                  <a16:creationId xmlns:a16="http://schemas.microsoft.com/office/drawing/2014/main" id="{1E3A36ED-7205-17A5-9E74-8BC196EF0DE9}"/>
                </a:ext>
              </a:extLst>
            </p:cNvPr>
            <p:cNvSpPr>
              <a:spLocks noChangeArrowheads="1"/>
            </p:cNvSpPr>
            <p:nvPr/>
          </p:nvSpPr>
          <p:spPr bwMode="auto">
            <a:xfrm>
              <a:off x="2160" y="816"/>
              <a:ext cx="1446"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400" b="1"/>
                <a:t>is a</a:t>
              </a:r>
            </a:p>
            <a:p>
              <a:pPr algn="ctr">
                <a:spcBef>
                  <a:spcPct val="50000"/>
                </a:spcBef>
                <a:buFontTx/>
                <a:buNone/>
              </a:pPr>
              <a:r>
                <a:rPr lang="en-US" altLang="en-US" sz="2400" b="1"/>
                <a:t>system that</a:t>
              </a:r>
            </a:p>
          </p:txBody>
        </p:sp>
        <p:cxnSp>
          <p:nvCxnSpPr>
            <p:cNvPr id="30742" name="AutoShape 12">
              <a:extLst>
                <a:ext uri="{FF2B5EF4-FFF2-40B4-BE49-F238E27FC236}">
                  <a16:creationId xmlns:a16="http://schemas.microsoft.com/office/drawing/2014/main" id="{B60CA053-F972-0F70-73F6-AB15FD9E2ED7}"/>
                </a:ext>
              </a:extLst>
            </p:cNvPr>
            <p:cNvCxnSpPr>
              <a:cxnSpLocks noChangeShapeType="1"/>
              <a:stCxn id="12297" idx="2"/>
              <a:endCxn id="12290" idx="1"/>
            </p:cNvCxnSpPr>
            <p:nvPr/>
          </p:nvCxnSpPr>
          <p:spPr bwMode="auto">
            <a:xfrm flipV="1">
              <a:off x="2112" y="1150"/>
              <a:ext cx="1553" cy="5"/>
            </a:xfrm>
            <a:prstGeom prst="straightConnector1">
              <a:avLst/>
            </a:prstGeom>
            <a:noFill/>
            <a:ln w="38100">
              <a:solidFill>
                <a:srgbClr val="9A2F6F"/>
              </a:solidFill>
              <a:round/>
              <a:headEnd/>
              <a:tailEnd type="triangle" w="med" len="med"/>
            </a:ln>
            <a:extLst>
              <a:ext uri="{909E8E84-426E-40DD-AFC4-6F175D3DCCD1}">
                <a14:hiddenFill xmlns:a14="http://schemas.microsoft.com/office/drawing/2010/main">
                  <a:noFill/>
                </a14:hiddenFill>
              </a:ext>
            </a:extLst>
          </p:spPr>
        </p:cxnSp>
      </p:grpSp>
      <p:cxnSp>
        <p:nvCxnSpPr>
          <p:cNvPr id="12301" name="AutoShape 13">
            <a:extLst>
              <a:ext uri="{FF2B5EF4-FFF2-40B4-BE49-F238E27FC236}">
                <a16:creationId xmlns:a16="http://schemas.microsoft.com/office/drawing/2014/main" id="{52B3AABB-57F9-0AF8-A2ED-AF97D4113218}"/>
              </a:ext>
            </a:extLst>
          </p:cNvPr>
          <p:cNvCxnSpPr>
            <a:cxnSpLocks noChangeShapeType="1"/>
            <a:stCxn id="12290" idx="2"/>
            <a:endCxn id="12291" idx="0"/>
          </p:cNvCxnSpPr>
          <p:nvPr/>
        </p:nvCxnSpPr>
        <p:spPr bwMode="auto">
          <a:xfrm>
            <a:off x="8648701" y="2272026"/>
            <a:ext cx="0" cy="604525"/>
          </a:xfrm>
          <a:prstGeom prst="straightConnector1">
            <a:avLst/>
          </a:prstGeom>
          <a:noFill/>
          <a:ln w="38100">
            <a:solidFill>
              <a:srgbClr val="9A2F6F"/>
            </a:solidFill>
            <a:round/>
            <a:headEnd/>
            <a:tailEnd type="triangle" w="med" len="med"/>
          </a:ln>
          <a:extLst>
            <a:ext uri="{909E8E84-426E-40DD-AFC4-6F175D3DCCD1}">
              <a14:hiddenFill xmlns:a14="http://schemas.microsoft.com/office/drawing/2010/main">
                <a:noFill/>
              </a14:hiddenFill>
            </a:ext>
          </a:extLst>
        </p:spPr>
      </p:cxnSp>
      <p:cxnSp>
        <p:nvCxnSpPr>
          <p:cNvPr id="12302" name="AutoShape 14">
            <a:extLst>
              <a:ext uri="{FF2B5EF4-FFF2-40B4-BE49-F238E27FC236}">
                <a16:creationId xmlns:a16="http://schemas.microsoft.com/office/drawing/2014/main" id="{82116841-33C3-7615-2187-21FFFB9AFB8A}"/>
              </a:ext>
            </a:extLst>
          </p:cNvPr>
          <p:cNvCxnSpPr>
            <a:cxnSpLocks noChangeShapeType="1"/>
            <a:stCxn id="12291" idx="2"/>
            <a:endCxn id="12292" idx="0"/>
          </p:cNvCxnSpPr>
          <p:nvPr/>
        </p:nvCxnSpPr>
        <p:spPr bwMode="auto">
          <a:xfrm>
            <a:off x="8648701" y="3335651"/>
            <a:ext cx="0" cy="604525"/>
          </a:xfrm>
          <a:prstGeom prst="straightConnector1">
            <a:avLst/>
          </a:prstGeom>
          <a:noFill/>
          <a:ln w="38100">
            <a:solidFill>
              <a:srgbClr val="9A2F6F"/>
            </a:solidFill>
            <a:round/>
            <a:headEnd/>
            <a:tailEnd type="triangle" w="med" len="med"/>
          </a:ln>
          <a:extLst>
            <a:ext uri="{909E8E84-426E-40DD-AFC4-6F175D3DCCD1}">
              <a14:hiddenFill xmlns:a14="http://schemas.microsoft.com/office/drawing/2010/main">
                <a:noFill/>
              </a14:hiddenFill>
            </a:ext>
          </a:extLst>
        </p:spPr>
      </p:cxnSp>
      <p:grpSp>
        <p:nvGrpSpPr>
          <p:cNvPr id="3" name="Group 15">
            <a:extLst>
              <a:ext uri="{FF2B5EF4-FFF2-40B4-BE49-F238E27FC236}">
                <a16:creationId xmlns:a16="http://schemas.microsoft.com/office/drawing/2014/main" id="{0E581376-C4E3-B24F-3CD5-ED68403FE275}"/>
              </a:ext>
            </a:extLst>
          </p:cNvPr>
          <p:cNvGrpSpPr>
            <a:grpSpLocks/>
          </p:cNvGrpSpPr>
          <p:nvPr/>
        </p:nvGrpSpPr>
        <p:grpSpPr bwMode="auto">
          <a:xfrm>
            <a:off x="4975226" y="3646486"/>
            <a:ext cx="2366963" cy="1012824"/>
            <a:chOff x="2174" y="2160"/>
            <a:chExt cx="1491" cy="638"/>
          </a:xfrm>
        </p:grpSpPr>
        <p:sp>
          <p:nvSpPr>
            <p:cNvPr id="30739" name="Rectangle 16">
              <a:extLst>
                <a:ext uri="{FF2B5EF4-FFF2-40B4-BE49-F238E27FC236}">
                  <a16:creationId xmlns:a16="http://schemas.microsoft.com/office/drawing/2014/main" id="{1728C45D-4601-F3A6-20E3-42A46DB562DD}"/>
                </a:ext>
              </a:extLst>
            </p:cNvPr>
            <p:cNvSpPr>
              <a:spLocks noChangeArrowheads="1"/>
            </p:cNvSpPr>
            <p:nvPr/>
          </p:nvSpPr>
          <p:spPr bwMode="auto">
            <a:xfrm>
              <a:off x="2256" y="2160"/>
              <a:ext cx="1302"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400" b="1"/>
                <a:t>information</a:t>
              </a:r>
            </a:p>
            <a:p>
              <a:pPr algn="ctr">
                <a:spcBef>
                  <a:spcPct val="50000"/>
                </a:spcBef>
                <a:buFontTx/>
                <a:buNone/>
              </a:pPr>
              <a:r>
                <a:rPr lang="en-US" altLang="en-US" sz="2400" b="1"/>
                <a:t> that is</a:t>
              </a:r>
            </a:p>
          </p:txBody>
        </p:sp>
        <p:cxnSp>
          <p:nvCxnSpPr>
            <p:cNvPr id="30740" name="AutoShape 17">
              <a:extLst>
                <a:ext uri="{FF2B5EF4-FFF2-40B4-BE49-F238E27FC236}">
                  <a16:creationId xmlns:a16="http://schemas.microsoft.com/office/drawing/2014/main" id="{65B14AFF-7FBA-594F-C472-21030B61F5CE}"/>
                </a:ext>
              </a:extLst>
            </p:cNvPr>
            <p:cNvCxnSpPr>
              <a:cxnSpLocks noChangeShapeType="1"/>
              <a:stCxn id="12292" idx="1"/>
              <a:endCxn id="12293" idx="3"/>
            </p:cNvCxnSpPr>
            <p:nvPr/>
          </p:nvCxnSpPr>
          <p:spPr bwMode="auto">
            <a:xfrm flipH="1" flipV="1">
              <a:off x="2174" y="2490"/>
              <a:ext cx="1491" cy="0"/>
            </a:xfrm>
            <a:prstGeom prst="straightConnector1">
              <a:avLst/>
            </a:prstGeom>
            <a:noFill/>
            <a:ln w="38100">
              <a:solidFill>
                <a:srgbClr val="9A2F6F"/>
              </a:solidFill>
              <a:round/>
              <a:headEnd/>
              <a:tailEnd type="triangle" w="med" len="med"/>
            </a:ln>
            <a:extLst>
              <a:ext uri="{909E8E84-426E-40DD-AFC4-6F175D3DCCD1}">
                <a14:hiddenFill xmlns:a14="http://schemas.microsoft.com/office/drawing/2010/main">
                  <a:noFill/>
                </a14:hiddenFill>
              </a:ext>
            </a:extLst>
          </p:spPr>
        </p:cxnSp>
      </p:grpSp>
      <p:cxnSp>
        <p:nvCxnSpPr>
          <p:cNvPr id="12306" name="AutoShape 18">
            <a:extLst>
              <a:ext uri="{FF2B5EF4-FFF2-40B4-BE49-F238E27FC236}">
                <a16:creationId xmlns:a16="http://schemas.microsoft.com/office/drawing/2014/main" id="{47BC6232-9685-63EF-6592-504D7ACD1ADC}"/>
              </a:ext>
            </a:extLst>
          </p:cNvPr>
          <p:cNvCxnSpPr>
            <a:cxnSpLocks noChangeShapeType="1"/>
            <a:stCxn id="12293" idx="2"/>
            <a:endCxn id="12294" idx="0"/>
          </p:cNvCxnSpPr>
          <p:nvPr/>
        </p:nvCxnSpPr>
        <p:spPr bwMode="auto">
          <a:xfrm rot="5400000">
            <a:off x="3403601" y="4665664"/>
            <a:ext cx="531813" cy="1587"/>
          </a:xfrm>
          <a:prstGeom prst="straightConnector1">
            <a:avLst/>
          </a:prstGeom>
          <a:noFill/>
          <a:ln w="38100">
            <a:solidFill>
              <a:srgbClr val="9A2F6F"/>
            </a:solidFill>
            <a:round/>
            <a:headEnd/>
            <a:tailEnd type="triangle" w="med" len="med"/>
          </a:ln>
          <a:extLst>
            <a:ext uri="{909E8E84-426E-40DD-AFC4-6F175D3DCCD1}">
              <a14:hiddenFill xmlns:a14="http://schemas.microsoft.com/office/drawing/2010/main">
                <a:noFill/>
              </a14:hiddenFill>
            </a:ext>
          </a:extLst>
        </p:spPr>
      </p:cxnSp>
      <p:cxnSp>
        <p:nvCxnSpPr>
          <p:cNvPr id="12307" name="AutoShape 19">
            <a:extLst>
              <a:ext uri="{FF2B5EF4-FFF2-40B4-BE49-F238E27FC236}">
                <a16:creationId xmlns:a16="http://schemas.microsoft.com/office/drawing/2014/main" id="{CA98BFFB-E3AA-398F-4BF2-C7D49A94260F}"/>
              </a:ext>
            </a:extLst>
          </p:cNvPr>
          <p:cNvCxnSpPr>
            <a:cxnSpLocks noChangeShapeType="1"/>
            <a:stCxn id="12294" idx="2"/>
            <a:endCxn id="12295" idx="0"/>
          </p:cNvCxnSpPr>
          <p:nvPr/>
        </p:nvCxnSpPr>
        <p:spPr bwMode="auto">
          <a:xfrm rot="5400000">
            <a:off x="3403601" y="5656264"/>
            <a:ext cx="531813" cy="1587"/>
          </a:xfrm>
          <a:prstGeom prst="straightConnector1">
            <a:avLst/>
          </a:prstGeom>
          <a:noFill/>
          <a:ln w="38100">
            <a:solidFill>
              <a:srgbClr val="9A2F6F"/>
            </a:solidFill>
            <a:round/>
            <a:headEnd/>
            <a:tailEnd type="triangle" w="med" len="med"/>
          </a:ln>
          <a:extLst>
            <a:ext uri="{909E8E84-426E-40DD-AFC4-6F175D3DCCD1}">
              <a14:hiddenFill xmlns:a14="http://schemas.microsoft.com/office/drawing/2010/main">
                <a:noFill/>
              </a14:hiddenFill>
            </a:ext>
          </a:extLst>
        </p:spPr>
      </p:cxnSp>
      <p:sp>
        <p:nvSpPr>
          <p:cNvPr id="12308" name="AutoShape 20">
            <a:extLst>
              <a:ext uri="{FF2B5EF4-FFF2-40B4-BE49-F238E27FC236}">
                <a16:creationId xmlns:a16="http://schemas.microsoft.com/office/drawing/2014/main" id="{AFBBB74A-0E25-B878-4145-D50BD197EC5C}"/>
              </a:ext>
            </a:extLst>
          </p:cNvPr>
          <p:cNvSpPr>
            <a:spLocks noChangeArrowheads="1"/>
          </p:cNvSpPr>
          <p:nvPr/>
        </p:nvSpPr>
        <p:spPr bwMode="auto">
          <a:xfrm>
            <a:off x="6781800" y="5246688"/>
            <a:ext cx="3276600" cy="1143000"/>
          </a:xfrm>
          <a:prstGeom prst="roundRect">
            <a:avLst>
              <a:gd name="adj" fmla="val 16667"/>
            </a:avLst>
          </a:prstGeom>
          <a:solidFill>
            <a:srgbClr val="800000"/>
          </a:solidFill>
          <a:ln w="12700">
            <a:solidFill>
              <a:schemeClr val="tx1"/>
            </a:solidFill>
            <a:round/>
            <a:headEnd/>
            <a:tailEnd/>
          </a:ln>
          <a:effectLst>
            <a:outerShdw dist="107763" dir="2700000" algn="ctr" rotWithShape="0">
              <a:schemeClr val="bg2"/>
            </a:outerShdw>
          </a:effectLst>
        </p:spPr>
        <p:txBody>
          <a:bodyPr anchor="ctr"/>
          <a:lstStyle/>
          <a:p>
            <a:pPr algn="ctr">
              <a:defRPr/>
            </a:pPr>
            <a:r>
              <a:rPr lang="en-US" sz="2400" b="1" dirty="0">
                <a:solidFill>
                  <a:schemeClr val="bg1"/>
                </a:solidFill>
                <a:latin typeface="Arial" charset="0"/>
              </a:rPr>
              <a:t>about an organization’s business activities.</a:t>
            </a:r>
          </a:p>
        </p:txBody>
      </p:sp>
      <p:cxnSp>
        <p:nvCxnSpPr>
          <p:cNvPr id="12309" name="AutoShape 21">
            <a:extLst>
              <a:ext uri="{FF2B5EF4-FFF2-40B4-BE49-F238E27FC236}">
                <a16:creationId xmlns:a16="http://schemas.microsoft.com/office/drawing/2014/main" id="{826A9AF1-7188-92EC-5FF7-68389B49DBCD}"/>
              </a:ext>
            </a:extLst>
          </p:cNvPr>
          <p:cNvCxnSpPr>
            <a:cxnSpLocks noChangeShapeType="1"/>
            <a:stCxn id="12295" idx="3"/>
            <a:endCxn id="12308" idx="1"/>
          </p:cNvCxnSpPr>
          <p:nvPr/>
        </p:nvCxnSpPr>
        <p:spPr bwMode="auto">
          <a:xfrm flipV="1">
            <a:off x="4975226" y="5818189"/>
            <a:ext cx="1806575" cy="333375"/>
          </a:xfrm>
          <a:prstGeom prst="bentConnector3">
            <a:avLst>
              <a:gd name="adj1" fmla="val 50000"/>
            </a:avLst>
          </a:prstGeom>
          <a:noFill/>
          <a:ln w="38100">
            <a:solidFill>
              <a:srgbClr val="9A2F6F"/>
            </a:solidFill>
            <a:miter lim="800000"/>
            <a:headEnd/>
            <a:tailEnd type="triangle" w="med" len="med"/>
          </a:ln>
          <a:extLst>
            <a:ext uri="{909E8E84-426E-40DD-AFC4-6F175D3DCCD1}">
              <a14:hiddenFill xmlns:a14="http://schemas.microsoft.com/office/drawing/2010/main">
                <a:noFill/>
              </a14:hiddenFill>
            </a:ext>
          </a:extLst>
        </p:spPr>
      </p:cxnSp>
      <p:sp>
        <p:nvSpPr>
          <p:cNvPr id="30738" name="Text Box 24">
            <a:extLst>
              <a:ext uri="{FF2B5EF4-FFF2-40B4-BE49-F238E27FC236}">
                <a16:creationId xmlns:a16="http://schemas.microsoft.com/office/drawing/2014/main" id="{8B67B84E-3527-9FFB-B5A0-A8C3A161AFC7}"/>
              </a:ext>
            </a:extLst>
          </p:cNvPr>
          <p:cNvSpPr txBox="1">
            <a:spLocks noChangeArrowheads="1"/>
          </p:cNvSpPr>
          <p:nvPr/>
        </p:nvSpPr>
        <p:spPr bwMode="auto">
          <a:xfrm>
            <a:off x="9858376" y="6583364"/>
            <a:ext cx="809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lang="en-US" altLang="en-US" sz="1200">
                <a:latin typeface="Times New Roman" panose="02020603050405020304" pitchFamily="18" charset="0"/>
              </a:rPr>
              <a:t>1-</a:t>
            </a:r>
            <a:fld id="{63B44C5F-FEF6-41E4-8D33-39E02A3F7160}" type="slidenum">
              <a:rPr lang="en-US" altLang="en-US" sz="1200">
                <a:latin typeface="Times New Roman" panose="02020603050405020304" pitchFamily="18" charset="0"/>
              </a:rPr>
              <a:pPr algn="r">
                <a:spcBef>
                  <a:spcPct val="0"/>
                </a:spcBef>
                <a:buFontTx/>
                <a:buNone/>
              </a:pPr>
              <a:t>18</a:t>
            </a:fld>
            <a:endParaRPr lang="en-US" altLang="en-US" sz="1200">
              <a:solidFill>
                <a:schemeClr val="bg1"/>
              </a:solidFill>
              <a:latin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97"/>
                                        </p:tgtEl>
                                        <p:attrNameLst>
                                          <p:attrName>style.visibility</p:attrName>
                                        </p:attrNameLst>
                                      </p:cBhvr>
                                      <p:to>
                                        <p:strVal val="visible"/>
                                      </p:to>
                                    </p:set>
                                    <p:anim calcmode="lin" valueType="num">
                                      <p:cBhvr additive="base">
                                        <p:cTn id="7" dur="500" fill="hold"/>
                                        <p:tgtEl>
                                          <p:spTgt spid="12297"/>
                                        </p:tgtEl>
                                        <p:attrNameLst>
                                          <p:attrName>ppt_x</p:attrName>
                                        </p:attrNameLst>
                                      </p:cBhvr>
                                      <p:tavLst>
                                        <p:tav tm="0">
                                          <p:val>
                                            <p:strVal val="0-#ppt_w/2"/>
                                          </p:val>
                                        </p:tav>
                                        <p:tav tm="100000">
                                          <p:val>
                                            <p:strVal val="#ppt_x"/>
                                          </p:val>
                                        </p:tav>
                                      </p:tavLst>
                                    </p:anim>
                                    <p:anim calcmode="lin" valueType="num">
                                      <p:cBhvr additive="base">
                                        <p:cTn id="8" dur="500" fill="hold"/>
                                        <p:tgtEl>
                                          <p:spTgt spid="1229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par>
                          <p:cTn id="13" fill="hold" nodeType="afterGroup">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12290"/>
                                        </p:tgtEl>
                                        <p:attrNameLst>
                                          <p:attrName>style.visibility</p:attrName>
                                        </p:attrNameLst>
                                      </p:cBhvr>
                                      <p:to>
                                        <p:strVal val="visible"/>
                                      </p:to>
                                    </p:set>
                                    <p:animEffect transition="in" filter="slide(fromLeft)">
                                      <p:cBhvr>
                                        <p:cTn id="16" dur="500"/>
                                        <p:tgtEl>
                                          <p:spTgt spid="12290"/>
                                        </p:tgtEl>
                                      </p:cBhvr>
                                    </p:animEffect>
                                  </p:childTnLst>
                                </p:cTn>
                              </p:par>
                            </p:childTnLst>
                          </p:cTn>
                        </p:par>
                        <p:par>
                          <p:cTn id="17" fill="hold" nodeType="afterGroup">
                            <p:stCondLst>
                              <p:cond delay="1500"/>
                            </p:stCondLst>
                            <p:childTnLst>
                              <p:par>
                                <p:cTn id="18" presetID="12" presetClass="entr" presetSubtype="1" fill="hold" nodeType="afterEffect">
                                  <p:stCondLst>
                                    <p:cond delay="0"/>
                                  </p:stCondLst>
                                  <p:childTnLst>
                                    <p:set>
                                      <p:cBhvr>
                                        <p:cTn id="19" dur="1" fill="hold">
                                          <p:stCondLst>
                                            <p:cond delay="0"/>
                                          </p:stCondLst>
                                        </p:cTn>
                                        <p:tgtEl>
                                          <p:spTgt spid="12301"/>
                                        </p:tgtEl>
                                        <p:attrNameLst>
                                          <p:attrName>style.visibility</p:attrName>
                                        </p:attrNameLst>
                                      </p:cBhvr>
                                      <p:to>
                                        <p:strVal val="visible"/>
                                      </p:to>
                                    </p:set>
                                    <p:animEffect transition="in" filter="slide(fromTop)">
                                      <p:cBhvr>
                                        <p:cTn id="20" dur="500"/>
                                        <p:tgtEl>
                                          <p:spTgt spid="12301"/>
                                        </p:tgtEl>
                                      </p:cBhvr>
                                    </p:animEffect>
                                  </p:childTnLst>
                                </p:cTn>
                              </p:par>
                            </p:childTnLst>
                          </p:cTn>
                        </p:par>
                        <p:par>
                          <p:cTn id="21" fill="hold" nodeType="afterGroup">
                            <p:stCondLst>
                              <p:cond delay="2000"/>
                            </p:stCondLst>
                            <p:childTnLst>
                              <p:par>
                                <p:cTn id="22" presetID="12" presetClass="entr" presetSubtype="1" fill="hold" grpId="0" nodeType="afterEffect">
                                  <p:stCondLst>
                                    <p:cond delay="0"/>
                                  </p:stCondLst>
                                  <p:childTnLst>
                                    <p:set>
                                      <p:cBhvr>
                                        <p:cTn id="23" dur="1" fill="hold">
                                          <p:stCondLst>
                                            <p:cond delay="0"/>
                                          </p:stCondLst>
                                        </p:cTn>
                                        <p:tgtEl>
                                          <p:spTgt spid="12291"/>
                                        </p:tgtEl>
                                        <p:attrNameLst>
                                          <p:attrName>style.visibility</p:attrName>
                                        </p:attrNameLst>
                                      </p:cBhvr>
                                      <p:to>
                                        <p:strVal val="visible"/>
                                      </p:to>
                                    </p:set>
                                    <p:animEffect transition="in" filter="slide(fromTop)">
                                      <p:cBhvr>
                                        <p:cTn id="24" dur="500"/>
                                        <p:tgtEl>
                                          <p:spTgt spid="12291"/>
                                        </p:tgtEl>
                                      </p:cBhvr>
                                    </p:animEffect>
                                  </p:childTnLst>
                                </p:cTn>
                              </p:par>
                            </p:childTnLst>
                          </p:cTn>
                        </p:par>
                        <p:par>
                          <p:cTn id="25" fill="hold" nodeType="afterGroup">
                            <p:stCondLst>
                              <p:cond delay="2500"/>
                            </p:stCondLst>
                            <p:childTnLst>
                              <p:par>
                                <p:cTn id="26" presetID="12" presetClass="entr" presetSubtype="1" fill="hold" nodeType="afterEffect">
                                  <p:stCondLst>
                                    <p:cond delay="0"/>
                                  </p:stCondLst>
                                  <p:childTnLst>
                                    <p:set>
                                      <p:cBhvr>
                                        <p:cTn id="27" dur="1" fill="hold">
                                          <p:stCondLst>
                                            <p:cond delay="0"/>
                                          </p:stCondLst>
                                        </p:cTn>
                                        <p:tgtEl>
                                          <p:spTgt spid="12302"/>
                                        </p:tgtEl>
                                        <p:attrNameLst>
                                          <p:attrName>style.visibility</p:attrName>
                                        </p:attrNameLst>
                                      </p:cBhvr>
                                      <p:to>
                                        <p:strVal val="visible"/>
                                      </p:to>
                                    </p:set>
                                    <p:animEffect transition="in" filter="slide(fromTop)">
                                      <p:cBhvr>
                                        <p:cTn id="28" dur="500"/>
                                        <p:tgtEl>
                                          <p:spTgt spid="12302"/>
                                        </p:tgtEl>
                                      </p:cBhvr>
                                    </p:animEffect>
                                  </p:childTnLst>
                                </p:cTn>
                              </p:par>
                            </p:childTnLst>
                          </p:cTn>
                        </p:par>
                        <p:par>
                          <p:cTn id="29" fill="hold" nodeType="afterGroup">
                            <p:stCondLst>
                              <p:cond delay="3000"/>
                            </p:stCondLst>
                            <p:childTnLst>
                              <p:par>
                                <p:cTn id="30" presetID="12" presetClass="entr" presetSubtype="1" fill="hold" grpId="0" nodeType="afterEffect">
                                  <p:stCondLst>
                                    <p:cond delay="0"/>
                                  </p:stCondLst>
                                  <p:childTnLst>
                                    <p:set>
                                      <p:cBhvr>
                                        <p:cTn id="31" dur="1" fill="hold">
                                          <p:stCondLst>
                                            <p:cond delay="0"/>
                                          </p:stCondLst>
                                        </p:cTn>
                                        <p:tgtEl>
                                          <p:spTgt spid="12292"/>
                                        </p:tgtEl>
                                        <p:attrNameLst>
                                          <p:attrName>style.visibility</p:attrName>
                                        </p:attrNameLst>
                                      </p:cBhvr>
                                      <p:to>
                                        <p:strVal val="visible"/>
                                      </p:to>
                                    </p:set>
                                    <p:animEffect transition="in" filter="slide(fromTop)">
                                      <p:cBhvr>
                                        <p:cTn id="32" dur="500"/>
                                        <p:tgtEl>
                                          <p:spTgt spid="12292"/>
                                        </p:tgtEl>
                                      </p:cBhvr>
                                    </p:animEffect>
                                  </p:childTnLst>
                                </p:cTn>
                              </p:par>
                            </p:childTnLst>
                          </p:cTn>
                        </p:par>
                        <p:par>
                          <p:cTn id="33" fill="hold" nodeType="afterGroup">
                            <p:stCondLst>
                              <p:cond delay="3500"/>
                            </p:stCondLst>
                            <p:childTnLst>
                              <p:par>
                                <p:cTn id="34" presetID="12" presetClass="entr" presetSubtype="2"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slide(fromRight)">
                                      <p:cBhvr>
                                        <p:cTn id="36" dur="500"/>
                                        <p:tgtEl>
                                          <p:spTgt spid="3"/>
                                        </p:tgtEl>
                                      </p:cBhvr>
                                    </p:animEffect>
                                  </p:childTnLst>
                                </p:cTn>
                              </p:par>
                            </p:childTnLst>
                          </p:cTn>
                        </p:par>
                        <p:par>
                          <p:cTn id="37" fill="hold" nodeType="afterGroup">
                            <p:stCondLst>
                              <p:cond delay="4000"/>
                            </p:stCondLst>
                            <p:childTnLst>
                              <p:par>
                                <p:cTn id="38" presetID="2" presetClass="entr" presetSubtype="8" fill="hold" grpId="0" nodeType="afterEffect">
                                  <p:stCondLst>
                                    <p:cond delay="0"/>
                                  </p:stCondLst>
                                  <p:childTnLst>
                                    <p:set>
                                      <p:cBhvr>
                                        <p:cTn id="39" dur="1" fill="hold">
                                          <p:stCondLst>
                                            <p:cond delay="0"/>
                                          </p:stCondLst>
                                        </p:cTn>
                                        <p:tgtEl>
                                          <p:spTgt spid="12293"/>
                                        </p:tgtEl>
                                        <p:attrNameLst>
                                          <p:attrName>style.visibility</p:attrName>
                                        </p:attrNameLst>
                                      </p:cBhvr>
                                      <p:to>
                                        <p:strVal val="visible"/>
                                      </p:to>
                                    </p:set>
                                    <p:anim calcmode="lin" valueType="num">
                                      <p:cBhvr additive="base">
                                        <p:cTn id="40" dur="500" fill="hold"/>
                                        <p:tgtEl>
                                          <p:spTgt spid="12293"/>
                                        </p:tgtEl>
                                        <p:attrNameLst>
                                          <p:attrName>ppt_x</p:attrName>
                                        </p:attrNameLst>
                                      </p:cBhvr>
                                      <p:tavLst>
                                        <p:tav tm="0">
                                          <p:val>
                                            <p:strVal val="0-#ppt_w/2"/>
                                          </p:val>
                                        </p:tav>
                                        <p:tav tm="100000">
                                          <p:val>
                                            <p:strVal val="#ppt_x"/>
                                          </p:val>
                                        </p:tav>
                                      </p:tavLst>
                                    </p:anim>
                                    <p:anim calcmode="lin" valueType="num">
                                      <p:cBhvr additive="base">
                                        <p:cTn id="41" dur="500" fill="hold"/>
                                        <p:tgtEl>
                                          <p:spTgt spid="12293"/>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4500"/>
                            </p:stCondLst>
                            <p:childTnLst>
                              <p:par>
                                <p:cTn id="43" presetID="12" presetClass="entr" presetSubtype="1" fill="hold" nodeType="afterEffect">
                                  <p:stCondLst>
                                    <p:cond delay="0"/>
                                  </p:stCondLst>
                                  <p:childTnLst>
                                    <p:set>
                                      <p:cBhvr>
                                        <p:cTn id="44" dur="1" fill="hold">
                                          <p:stCondLst>
                                            <p:cond delay="0"/>
                                          </p:stCondLst>
                                        </p:cTn>
                                        <p:tgtEl>
                                          <p:spTgt spid="12306"/>
                                        </p:tgtEl>
                                        <p:attrNameLst>
                                          <p:attrName>style.visibility</p:attrName>
                                        </p:attrNameLst>
                                      </p:cBhvr>
                                      <p:to>
                                        <p:strVal val="visible"/>
                                      </p:to>
                                    </p:set>
                                    <p:animEffect transition="in" filter="slide(fromTop)">
                                      <p:cBhvr>
                                        <p:cTn id="45" dur="500"/>
                                        <p:tgtEl>
                                          <p:spTgt spid="12306"/>
                                        </p:tgtEl>
                                      </p:cBhvr>
                                    </p:animEffect>
                                  </p:childTnLst>
                                </p:cTn>
                              </p:par>
                            </p:childTnLst>
                          </p:cTn>
                        </p:par>
                        <p:par>
                          <p:cTn id="46" fill="hold" nodeType="afterGroup">
                            <p:stCondLst>
                              <p:cond delay="5000"/>
                            </p:stCondLst>
                            <p:childTnLst>
                              <p:par>
                                <p:cTn id="47" presetID="12" presetClass="entr" presetSubtype="1" fill="hold" grpId="0" nodeType="afterEffect">
                                  <p:stCondLst>
                                    <p:cond delay="0"/>
                                  </p:stCondLst>
                                  <p:childTnLst>
                                    <p:set>
                                      <p:cBhvr>
                                        <p:cTn id="48" dur="1" fill="hold">
                                          <p:stCondLst>
                                            <p:cond delay="0"/>
                                          </p:stCondLst>
                                        </p:cTn>
                                        <p:tgtEl>
                                          <p:spTgt spid="12294"/>
                                        </p:tgtEl>
                                        <p:attrNameLst>
                                          <p:attrName>style.visibility</p:attrName>
                                        </p:attrNameLst>
                                      </p:cBhvr>
                                      <p:to>
                                        <p:strVal val="visible"/>
                                      </p:to>
                                    </p:set>
                                    <p:animEffect transition="in" filter="slide(fromTop)">
                                      <p:cBhvr>
                                        <p:cTn id="49" dur="500"/>
                                        <p:tgtEl>
                                          <p:spTgt spid="12294"/>
                                        </p:tgtEl>
                                      </p:cBhvr>
                                    </p:animEffect>
                                  </p:childTnLst>
                                </p:cTn>
                              </p:par>
                            </p:childTnLst>
                          </p:cTn>
                        </p:par>
                        <p:par>
                          <p:cTn id="50" fill="hold" nodeType="afterGroup">
                            <p:stCondLst>
                              <p:cond delay="5500"/>
                            </p:stCondLst>
                            <p:childTnLst>
                              <p:par>
                                <p:cTn id="51" presetID="12" presetClass="entr" presetSubtype="1" fill="hold" nodeType="afterEffect">
                                  <p:stCondLst>
                                    <p:cond delay="0"/>
                                  </p:stCondLst>
                                  <p:childTnLst>
                                    <p:set>
                                      <p:cBhvr>
                                        <p:cTn id="52" dur="1" fill="hold">
                                          <p:stCondLst>
                                            <p:cond delay="0"/>
                                          </p:stCondLst>
                                        </p:cTn>
                                        <p:tgtEl>
                                          <p:spTgt spid="12307"/>
                                        </p:tgtEl>
                                        <p:attrNameLst>
                                          <p:attrName>style.visibility</p:attrName>
                                        </p:attrNameLst>
                                      </p:cBhvr>
                                      <p:to>
                                        <p:strVal val="visible"/>
                                      </p:to>
                                    </p:set>
                                    <p:animEffect transition="in" filter="slide(fromTop)">
                                      <p:cBhvr>
                                        <p:cTn id="53" dur="500"/>
                                        <p:tgtEl>
                                          <p:spTgt spid="12307"/>
                                        </p:tgtEl>
                                      </p:cBhvr>
                                    </p:animEffect>
                                  </p:childTnLst>
                                </p:cTn>
                              </p:par>
                            </p:childTnLst>
                          </p:cTn>
                        </p:par>
                        <p:par>
                          <p:cTn id="54" fill="hold" nodeType="afterGroup">
                            <p:stCondLst>
                              <p:cond delay="6000"/>
                            </p:stCondLst>
                            <p:childTnLst>
                              <p:par>
                                <p:cTn id="55" presetID="12" presetClass="entr" presetSubtype="1" fill="hold" grpId="0" nodeType="afterEffect">
                                  <p:stCondLst>
                                    <p:cond delay="0"/>
                                  </p:stCondLst>
                                  <p:childTnLst>
                                    <p:set>
                                      <p:cBhvr>
                                        <p:cTn id="56" dur="1" fill="hold">
                                          <p:stCondLst>
                                            <p:cond delay="0"/>
                                          </p:stCondLst>
                                        </p:cTn>
                                        <p:tgtEl>
                                          <p:spTgt spid="12295"/>
                                        </p:tgtEl>
                                        <p:attrNameLst>
                                          <p:attrName>style.visibility</p:attrName>
                                        </p:attrNameLst>
                                      </p:cBhvr>
                                      <p:to>
                                        <p:strVal val="visible"/>
                                      </p:to>
                                    </p:set>
                                    <p:animEffect transition="in" filter="slide(fromTop)">
                                      <p:cBhvr>
                                        <p:cTn id="57" dur="500"/>
                                        <p:tgtEl>
                                          <p:spTgt spid="12295"/>
                                        </p:tgtEl>
                                      </p:cBhvr>
                                    </p:animEffect>
                                  </p:childTnLst>
                                </p:cTn>
                              </p:par>
                            </p:childTnLst>
                          </p:cTn>
                        </p:par>
                        <p:par>
                          <p:cTn id="58" fill="hold" nodeType="afterGroup">
                            <p:stCondLst>
                              <p:cond delay="6500"/>
                            </p:stCondLst>
                            <p:childTnLst>
                              <p:par>
                                <p:cTn id="59" presetID="22" presetClass="entr" presetSubtype="8" fill="hold" nodeType="afterEffect">
                                  <p:stCondLst>
                                    <p:cond delay="0"/>
                                  </p:stCondLst>
                                  <p:childTnLst>
                                    <p:set>
                                      <p:cBhvr>
                                        <p:cTn id="60" dur="1" fill="hold">
                                          <p:stCondLst>
                                            <p:cond delay="0"/>
                                          </p:stCondLst>
                                        </p:cTn>
                                        <p:tgtEl>
                                          <p:spTgt spid="12309"/>
                                        </p:tgtEl>
                                        <p:attrNameLst>
                                          <p:attrName>style.visibility</p:attrName>
                                        </p:attrNameLst>
                                      </p:cBhvr>
                                      <p:to>
                                        <p:strVal val="visible"/>
                                      </p:to>
                                    </p:set>
                                    <p:animEffect transition="in" filter="wipe(left)">
                                      <p:cBhvr>
                                        <p:cTn id="61" dur="500"/>
                                        <p:tgtEl>
                                          <p:spTgt spid="12309"/>
                                        </p:tgtEl>
                                      </p:cBhvr>
                                    </p:animEffect>
                                  </p:childTnLst>
                                </p:cTn>
                              </p:par>
                            </p:childTnLst>
                          </p:cTn>
                        </p:par>
                        <p:par>
                          <p:cTn id="62" fill="hold" nodeType="afterGroup">
                            <p:stCondLst>
                              <p:cond delay="7000"/>
                            </p:stCondLst>
                            <p:childTnLst>
                              <p:par>
                                <p:cTn id="63" presetID="2" presetClass="entr" presetSubtype="2" fill="hold" grpId="0" nodeType="afterEffect">
                                  <p:stCondLst>
                                    <p:cond delay="0"/>
                                  </p:stCondLst>
                                  <p:childTnLst>
                                    <p:set>
                                      <p:cBhvr>
                                        <p:cTn id="64" dur="1" fill="hold">
                                          <p:stCondLst>
                                            <p:cond delay="0"/>
                                          </p:stCondLst>
                                        </p:cTn>
                                        <p:tgtEl>
                                          <p:spTgt spid="12308"/>
                                        </p:tgtEl>
                                        <p:attrNameLst>
                                          <p:attrName>style.visibility</p:attrName>
                                        </p:attrNameLst>
                                      </p:cBhvr>
                                      <p:to>
                                        <p:strVal val="visible"/>
                                      </p:to>
                                    </p:set>
                                    <p:anim calcmode="lin" valueType="num">
                                      <p:cBhvr additive="base">
                                        <p:cTn id="65" dur="500" fill="hold"/>
                                        <p:tgtEl>
                                          <p:spTgt spid="12308"/>
                                        </p:tgtEl>
                                        <p:attrNameLst>
                                          <p:attrName>ppt_x</p:attrName>
                                        </p:attrNameLst>
                                      </p:cBhvr>
                                      <p:tavLst>
                                        <p:tav tm="0">
                                          <p:val>
                                            <p:strVal val="1+#ppt_w/2"/>
                                          </p:val>
                                        </p:tav>
                                        <p:tav tm="100000">
                                          <p:val>
                                            <p:strVal val="#ppt_x"/>
                                          </p:val>
                                        </p:tav>
                                      </p:tavLst>
                                    </p:anim>
                                    <p:anim calcmode="lin" valueType="num">
                                      <p:cBhvr additive="base">
                                        <p:cTn id="66" dur="500" fill="hold"/>
                                        <p:tgtEl>
                                          <p:spTgt spid="12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autoUpdateAnimBg="0"/>
      <p:bldP spid="12291" grpId="0" animBg="1" autoUpdateAnimBg="0"/>
      <p:bldP spid="12292" grpId="0" animBg="1" autoUpdateAnimBg="0"/>
      <p:bldP spid="12293" grpId="0" animBg="1" autoUpdateAnimBg="0"/>
      <p:bldP spid="12294" grpId="0" animBg="1" autoUpdateAnimBg="0"/>
      <p:bldP spid="12295" grpId="0" animBg="1" autoUpdateAnimBg="0"/>
      <p:bldP spid="12297" grpId="0" animBg="1" autoUpdateAnimBg="0"/>
      <p:bldP spid="1230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D68D6-49AF-507F-A764-19CB1157E119}"/>
              </a:ext>
            </a:extLst>
          </p:cNvPr>
          <p:cNvSpPr>
            <a:spLocks noChangeArrowheads="1"/>
          </p:cNvSpPr>
          <p:nvPr/>
        </p:nvSpPr>
        <p:spPr bwMode="auto">
          <a:xfrm>
            <a:off x="714375" y="1143000"/>
            <a:ext cx="110299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800" dirty="0"/>
              <a:t>In the business world, accounting is utilized in much greater depth, but each individual encounters some activities in his/her everyday life that requires knowledge of accounting principles.  </a:t>
            </a:r>
          </a:p>
          <a:p>
            <a:pPr algn="just" eaLnBrk="1" hangingPunct="1">
              <a:spcBef>
                <a:spcPct val="0"/>
              </a:spcBef>
              <a:buFontTx/>
              <a:buNone/>
            </a:pPr>
            <a:endParaRPr lang="en-US" altLang="en-US" sz="2800" dirty="0"/>
          </a:p>
          <a:p>
            <a:pPr eaLnBrk="1" hangingPunct="1">
              <a:spcBef>
                <a:spcPct val="0"/>
              </a:spcBef>
            </a:pPr>
            <a:endParaRPr lang="en-US" altLang="en-US" sz="2800" dirty="0"/>
          </a:p>
          <a:p>
            <a:pPr eaLnBrk="1" hangingPunct="1">
              <a:spcBef>
                <a:spcPct val="0"/>
              </a:spcBef>
            </a:pPr>
            <a:r>
              <a:rPr lang="en-US" altLang="en-US" sz="2800" b="1" dirty="0">
                <a:solidFill>
                  <a:srgbClr val="C00000"/>
                </a:solidFill>
              </a:rPr>
              <a:t>   Most basic framework of business.</a:t>
            </a:r>
          </a:p>
          <a:p>
            <a:pPr eaLnBrk="1" hangingPunct="1">
              <a:spcBef>
                <a:spcPct val="0"/>
              </a:spcBef>
              <a:buFontTx/>
              <a:buNone/>
            </a:pPr>
            <a:endParaRPr lang="en-US" altLang="en-US" sz="2800" b="1" dirty="0">
              <a:solidFill>
                <a:srgbClr val="C00000"/>
              </a:solidFill>
            </a:endParaRPr>
          </a:p>
          <a:p>
            <a:pPr eaLnBrk="1" hangingPunct="1">
              <a:spcBef>
                <a:spcPct val="0"/>
              </a:spcBef>
            </a:pPr>
            <a:r>
              <a:rPr lang="en-US" altLang="en-US" sz="2800" b="1" dirty="0">
                <a:solidFill>
                  <a:srgbClr val="C00000"/>
                </a:solidFill>
              </a:rPr>
              <a:t>   Without an accounting education, students  would be unprepared for the real world.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216C3BE-E68F-AEEF-6974-3D2BB241C98E}"/>
              </a:ext>
            </a:extLst>
          </p:cNvPr>
          <p:cNvSpPr>
            <a:spLocks noGrp="1" noChangeArrowheads="1"/>
          </p:cNvSpPr>
          <p:nvPr>
            <p:ph type="title"/>
          </p:nvPr>
        </p:nvSpPr>
        <p:spPr/>
        <p:txBody>
          <a:bodyPr/>
          <a:lstStyle/>
          <a:p>
            <a:r>
              <a:rPr lang="en-US" altLang="en-US" b="1">
                <a:solidFill>
                  <a:srgbClr val="FF0000"/>
                </a:solidFill>
              </a:rPr>
              <a:t>Learning Outcomes</a:t>
            </a:r>
          </a:p>
        </p:txBody>
      </p:sp>
      <p:sp>
        <p:nvSpPr>
          <p:cNvPr id="5123" name="Content Placeholder 2">
            <a:extLst>
              <a:ext uri="{FF2B5EF4-FFF2-40B4-BE49-F238E27FC236}">
                <a16:creationId xmlns:a16="http://schemas.microsoft.com/office/drawing/2014/main" id="{9CC302C7-CA24-6FB4-8169-0120029B112A}"/>
              </a:ext>
            </a:extLst>
          </p:cNvPr>
          <p:cNvSpPr>
            <a:spLocks noGrp="1" noChangeArrowheads="1"/>
          </p:cNvSpPr>
          <p:nvPr>
            <p:ph idx="1"/>
          </p:nvPr>
        </p:nvSpPr>
        <p:spPr/>
        <p:txBody>
          <a:bodyPr/>
          <a:lstStyle/>
          <a:p>
            <a:endParaRPr lang="en-US" altLang="en-US" dirty="0"/>
          </a:p>
          <a:p>
            <a:pPr algn="just"/>
            <a:r>
              <a:rPr lang="en-US" altLang="en-US" dirty="0"/>
              <a:t>Classify economic events of organizations with respect to recording in books of accounts.</a:t>
            </a:r>
          </a:p>
          <a:p>
            <a:pPr algn="just"/>
            <a:endParaRPr lang="en-US" altLang="en-US" dirty="0"/>
          </a:p>
          <a:p>
            <a:pPr algn="just"/>
            <a:r>
              <a:rPr lang="en-US" altLang="en-US" dirty="0"/>
              <a:t>Comprehend the process of accounting.</a:t>
            </a:r>
          </a:p>
          <a:p>
            <a:pPr algn="just"/>
            <a:endParaRPr lang="en-US" altLang="en-US" dirty="0"/>
          </a:p>
          <a:p>
            <a:pPr algn="just"/>
            <a:r>
              <a:rPr lang="en-US" altLang="en-US" dirty="0"/>
              <a:t>Recognize the objectives, advantages and limitations of accounting.</a:t>
            </a:r>
          </a:p>
          <a:p>
            <a:pPr algn="just"/>
            <a:endParaRPr lang="en-US" altLang="en-US" dirty="0"/>
          </a:p>
          <a:p>
            <a:pPr algn="just"/>
            <a:endParaRPr lang="en-IN" altLang="en-US" dirty="0"/>
          </a:p>
          <a:p>
            <a:pPr algn="just"/>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6281CB4-23B1-05E3-826B-E05D63125969}"/>
              </a:ext>
            </a:extLst>
          </p:cNvPr>
          <p:cNvSpPr>
            <a:spLocks noGrp="1" noChangeArrowheads="1"/>
          </p:cNvSpPr>
          <p:nvPr>
            <p:ph type="title"/>
          </p:nvPr>
        </p:nvSpPr>
        <p:spPr/>
        <p:txBody>
          <a:bodyPr/>
          <a:lstStyle/>
          <a:p>
            <a:r>
              <a:rPr lang="en-US" altLang="en-US" sz="3600" b="1">
                <a:solidFill>
                  <a:srgbClr val="FF0000"/>
                </a:solidFill>
              </a:rPr>
              <a:t>Objectives of Accounting</a:t>
            </a:r>
          </a:p>
        </p:txBody>
      </p:sp>
      <p:sp>
        <p:nvSpPr>
          <p:cNvPr id="33795" name="Content Placeholder 2">
            <a:extLst>
              <a:ext uri="{FF2B5EF4-FFF2-40B4-BE49-F238E27FC236}">
                <a16:creationId xmlns:a16="http://schemas.microsoft.com/office/drawing/2014/main" id="{0BFED076-FD17-B4DA-9423-647BE9F3A560}"/>
              </a:ext>
            </a:extLst>
          </p:cNvPr>
          <p:cNvSpPr>
            <a:spLocks noGrp="1" noChangeArrowheads="1"/>
          </p:cNvSpPr>
          <p:nvPr>
            <p:ph idx="1"/>
          </p:nvPr>
        </p:nvSpPr>
        <p:spPr/>
        <p:txBody>
          <a:bodyPr/>
          <a:lstStyle/>
          <a:p>
            <a:pPr algn="just"/>
            <a:r>
              <a:rPr lang="en-US" altLang="en-US" sz="2400" b="1">
                <a:solidFill>
                  <a:srgbClr val="C00000"/>
                </a:solidFill>
              </a:rPr>
              <a:t>To maintain a systematic record of business transactions</a:t>
            </a:r>
            <a:endParaRPr lang="en-US" altLang="en-US" sz="2400">
              <a:solidFill>
                <a:srgbClr val="C00000"/>
              </a:solidFill>
            </a:endParaRPr>
          </a:p>
          <a:p>
            <a:pPr lvl="1" algn="just"/>
            <a:r>
              <a:rPr lang="en-US" altLang="en-US"/>
              <a:t>Transactions are recorded in chronological order in </a:t>
            </a:r>
            <a:r>
              <a:rPr lang="en-US" altLang="en-US">
                <a:solidFill>
                  <a:srgbClr val="C00000"/>
                </a:solidFill>
              </a:rPr>
              <a:t>‘Journal’ </a:t>
            </a:r>
            <a:r>
              <a:rPr lang="en-US" altLang="en-US"/>
              <a:t>and then posted to principle book i.e. </a:t>
            </a:r>
            <a:r>
              <a:rPr lang="en-US" altLang="en-US">
                <a:solidFill>
                  <a:srgbClr val="C00000"/>
                </a:solidFill>
              </a:rPr>
              <a:t>‘Ledger’</a:t>
            </a:r>
            <a:r>
              <a:rPr lang="en-US" altLang="en-US"/>
              <a:t> (recording of transactions group wise).</a:t>
            </a:r>
          </a:p>
          <a:p>
            <a:pPr algn="just"/>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0C8DF819-7A48-F1E3-F7C2-461431EEBEDE}"/>
              </a:ext>
            </a:extLst>
          </p:cNvPr>
          <p:cNvSpPr>
            <a:spLocks noGrp="1" noChangeArrowheads="1"/>
          </p:cNvSpPr>
          <p:nvPr>
            <p:ph idx="1"/>
          </p:nvPr>
        </p:nvSpPr>
        <p:spPr>
          <a:xfrm>
            <a:off x="1981200" y="1066801"/>
            <a:ext cx="8229600" cy="5059363"/>
          </a:xfrm>
        </p:spPr>
        <p:txBody>
          <a:bodyPr/>
          <a:lstStyle/>
          <a:p>
            <a:pPr algn="just"/>
            <a:r>
              <a:rPr lang="en-US" altLang="en-US" sz="2400" b="1">
                <a:solidFill>
                  <a:srgbClr val="C00000"/>
                </a:solidFill>
              </a:rPr>
              <a:t>To ascertain results</a:t>
            </a:r>
            <a:endParaRPr lang="en-US" altLang="en-US" sz="2400">
              <a:solidFill>
                <a:srgbClr val="C00000"/>
              </a:solidFill>
            </a:endParaRPr>
          </a:p>
          <a:p>
            <a:pPr lvl="1" algn="just"/>
            <a:r>
              <a:rPr lang="en-US" altLang="en-US"/>
              <a:t>In order to ascertain whether at the end of a particular period, the company is running into profits or losses, </a:t>
            </a:r>
            <a:r>
              <a:rPr lang="en-US" altLang="en-US">
                <a:solidFill>
                  <a:srgbClr val="C00000"/>
                </a:solidFill>
              </a:rPr>
              <a:t>‘Profit and Loss Account’ </a:t>
            </a:r>
            <a:r>
              <a:rPr lang="en-US" altLang="en-US"/>
              <a:t>is prepared. </a:t>
            </a:r>
          </a:p>
          <a:p>
            <a:pPr algn="just"/>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1A81E772-29EC-A6EA-BAC0-97D7935FE673}"/>
              </a:ext>
            </a:extLst>
          </p:cNvPr>
          <p:cNvSpPr>
            <a:spLocks noGrp="1" noChangeArrowheads="1"/>
          </p:cNvSpPr>
          <p:nvPr>
            <p:ph idx="1"/>
          </p:nvPr>
        </p:nvSpPr>
        <p:spPr/>
        <p:txBody>
          <a:bodyPr/>
          <a:lstStyle/>
          <a:p>
            <a:pPr algn="just"/>
            <a:r>
              <a:rPr lang="en-US" altLang="en-US" sz="2400" b="1">
                <a:solidFill>
                  <a:srgbClr val="C00000"/>
                </a:solidFill>
              </a:rPr>
              <a:t>To ascertain the financial position</a:t>
            </a:r>
            <a:endParaRPr lang="en-US" altLang="en-US" sz="2400">
              <a:solidFill>
                <a:srgbClr val="C00000"/>
              </a:solidFill>
            </a:endParaRPr>
          </a:p>
          <a:p>
            <a:pPr lvl="1" algn="just"/>
            <a:r>
              <a:rPr lang="en-US" altLang="en-US"/>
              <a:t>Another important objective is to determine the financial position of the business for which  </a:t>
            </a:r>
            <a:r>
              <a:rPr lang="en-US" altLang="en-US">
                <a:solidFill>
                  <a:srgbClr val="C00000"/>
                </a:solidFill>
              </a:rPr>
              <a:t>‘Balance Sheet’ </a:t>
            </a:r>
            <a:r>
              <a:rPr lang="en-US" altLang="en-US"/>
              <a:t>is prepared.</a:t>
            </a:r>
          </a:p>
          <a:p>
            <a:pPr algn="just"/>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62EBCCE3-2682-2AF4-44D2-EA3B295DA942}"/>
              </a:ext>
            </a:extLst>
          </p:cNvPr>
          <p:cNvSpPr>
            <a:spLocks noGrp="1" noChangeArrowheads="1"/>
          </p:cNvSpPr>
          <p:nvPr>
            <p:ph idx="1"/>
          </p:nvPr>
        </p:nvSpPr>
        <p:spPr/>
        <p:txBody>
          <a:bodyPr/>
          <a:lstStyle/>
          <a:p>
            <a:pPr algn="just"/>
            <a:r>
              <a:rPr lang="en-US" altLang="en-US" sz="2400" b="1">
                <a:solidFill>
                  <a:srgbClr val="C00000"/>
                </a:solidFill>
              </a:rPr>
              <a:t>To assist the management</a:t>
            </a:r>
            <a:endParaRPr lang="en-US" altLang="en-US" sz="2400">
              <a:solidFill>
                <a:srgbClr val="C00000"/>
              </a:solidFill>
            </a:endParaRPr>
          </a:p>
          <a:p>
            <a:pPr lvl="1" algn="just"/>
            <a:r>
              <a:rPr lang="en-US" altLang="en-US"/>
              <a:t>By applying various tools and techniques like </a:t>
            </a:r>
            <a:r>
              <a:rPr lang="en-US" altLang="en-US">
                <a:solidFill>
                  <a:srgbClr val="C00000"/>
                </a:solidFill>
              </a:rPr>
              <a:t>Ratio Analysis, Cash Flow Analysis </a:t>
            </a:r>
            <a:r>
              <a:rPr lang="en-US" altLang="en-US"/>
              <a:t>etc. on the financial statements being prepared to find out profit/loss and financial position i.e. Income Statement and Balance Sheet, accounting assists management in handling business operations effectively.</a:t>
            </a:r>
          </a:p>
          <a:p>
            <a:pPr algn="just"/>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D8AC9EAE-A63C-246A-E54B-1D35AD41BB93}"/>
              </a:ext>
            </a:extLst>
          </p:cNvPr>
          <p:cNvSpPr>
            <a:spLocks noGrp="1" noChangeArrowheads="1"/>
          </p:cNvSpPr>
          <p:nvPr>
            <p:ph idx="1"/>
          </p:nvPr>
        </p:nvSpPr>
        <p:spPr/>
        <p:txBody>
          <a:bodyPr/>
          <a:lstStyle/>
          <a:p>
            <a:pPr algn="just"/>
            <a:r>
              <a:rPr lang="en-US" altLang="en-US" sz="2400" b="1">
                <a:solidFill>
                  <a:srgbClr val="C00000"/>
                </a:solidFill>
              </a:rPr>
              <a:t>To provide information to various users</a:t>
            </a:r>
            <a:endParaRPr lang="en-US" altLang="en-US" sz="2400">
              <a:solidFill>
                <a:srgbClr val="C00000"/>
              </a:solidFill>
            </a:endParaRPr>
          </a:p>
          <a:p>
            <a:pPr lvl="1" algn="just"/>
            <a:r>
              <a:rPr lang="en-US" altLang="en-US"/>
              <a:t>Providing information to the various interested parties or stakeholders is one of the most important objectives of accounting which is provided through of the company.</a:t>
            </a:r>
            <a:r>
              <a:rPr lang="en-US" altLang="en-US">
                <a:solidFill>
                  <a:srgbClr val="C00000"/>
                </a:solidFill>
              </a:rPr>
              <a:t> ‘Financial Reports’ </a:t>
            </a:r>
            <a:endParaRPr lang="en-US" altLang="en-US"/>
          </a:p>
          <a:p>
            <a:pPr algn="just"/>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9087609-0EDD-8EB0-7566-39814E325498}"/>
              </a:ext>
            </a:extLst>
          </p:cNvPr>
          <p:cNvSpPr>
            <a:spLocks noGrp="1" noChangeArrowheads="1"/>
          </p:cNvSpPr>
          <p:nvPr>
            <p:ph type="title"/>
          </p:nvPr>
        </p:nvSpPr>
        <p:spPr>
          <a:xfrm>
            <a:off x="1905000" y="762000"/>
            <a:ext cx="8229600" cy="1143000"/>
          </a:xfrm>
        </p:spPr>
        <p:txBody>
          <a:bodyPr/>
          <a:lstStyle/>
          <a:p>
            <a:r>
              <a:rPr lang="en-US" altLang="en-US" sz="3200" b="1">
                <a:solidFill>
                  <a:srgbClr val="FF0000"/>
                </a:solidFill>
              </a:rPr>
              <a:t>Overview of Objectives of Accounting</a:t>
            </a:r>
            <a:endParaRPr lang="en-IN" altLang="en-US" sz="3200">
              <a:solidFill>
                <a:srgbClr val="FF0000"/>
              </a:solidFill>
            </a:endParaRPr>
          </a:p>
        </p:txBody>
      </p:sp>
      <p:pic>
        <p:nvPicPr>
          <p:cNvPr id="38915" name="Picture 2">
            <a:extLst>
              <a:ext uri="{FF2B5EF4-FFF2-40B4-BE49-F238E27FC236}">
                <a16:creationId xmlns:a16="http://schemas.microsoft.com/office/drawing/2014/main" id="{E2C1F311-1C8E-8BB9-E07D-494992041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828800"/>
            <a:ext cx="8229600" cy="4191000"/>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1C86DB73-775C-7433-DA4C-39AB4CD8E9AC}"/>
              </a:ext>
            </a:extLst>
          </p:cNvPr>
          <p:cNvSpPr>
            <a:spLocks noGrp="1" noChangeArrowheads="1"/>
          </p:cNvSpPr>
          <p:nvPr>
            <p:ph type="title"/>
          </p:nvPr>
        </p:nvSpPr>
        <p:spPr/>
        <p:txBody>
          <a:bodyPr/>
          <a:lstStyle/>
          <a:p>
            <a:r>
              <a:rPr lang="en-US" altLang="en-US" sz="3600" b="1">
                <a:solidFill>
                  <a:srgbClr val="FF0000"/>
                </a:solidFill>
              </a:rPr>
              <a:t>Advantages of Accounting</a:t>
            </a:r>
          </a:p>
        </p:txBody>
      </p:sp>
      <p:sp>
        <p:nvSpPr>
          <p:cNvPr id="39939" name="Content Placeholder 2">
            <a:extLst>
              <a:ext uri="{FF2B5EF4-FFF2-40B4-BE49-F238E27FC236}">
                <a16:creationId xmlns:a16="http://schemas.microsoft.com/office/drawing/2014/main" id="{2DDD6178-982F-D023-184F-C778B21EF09D}"/>
              </a:ext>
            </a:extLst>
          </p:cNvPr>
          <p:cNvSpPr>
            <a:spLocks noGrp="1" noChangeArrowheads="1"/>
          </p:cNvSpPr>
          <p:nvPr>
            <p:ph idx="1"/>
          </p:nvPr>
        </p:nvSpPr>
        <p:spPr/>
        <p:txBody>
          <a:bodyPr/>
          <a:lstStyle/>
          <a:p>
            <a:pPr marL="457200" indent="-457200" algn="just">
              <a:buFontTx/>
              <a:buAutoNum type="arabicPeriod"/>
            </a:pPr>
            <a:r>
              <a:rPr lang="en-US" altLang="en-US" sz="2400"/>
              <a:t>Maintenance of business records</a:t>
            </a:r>
          </a:p>
          <a:p>
            <a:pPr marL="457200" indent="-457200" algn="just">
              <a:buFontTx/>
              <a:buAutoNum type="arabicPeriod"/>
            </a:pPr>
            <a:r>
              <a:rPr lang="en-US" altLang="en-US" sz="2400"/>
              <a:t>Preparation of financial statements</a:t>
            </a:r>
          </a:p>
          <a:p>
            <a:pPr marL="457200" indent="-457200" algn="just">
              <a:buFontTx/>
              <a:buAutoNum type="arabicPeriod"/>
            </a:pPr>
            <a:r>
              <a:rPr lang="en-US" altLang="en-US" sz="2400"/>
              <a:t>Comparison of results</a:t>
            </a:r>
          </a:p>
          <a:p>
            <a:pPr marL="457200" indent="-457200" algn="just">
              <a:buFontTx/>
              <a:buAutoNum type="arabicPeriod"/>
            </a:pPr>
            <a:r>
              <a:rPr lang="en-US" altLang="en-US" sz="2400"/>
              <a:t>Decision making</a:t>
            </a:r>
          </a:p>
          <a:p>
            <a:pPr marL="457200" indent="-457200" algn="just">
              <a:buFontTx/>
              <a:buAutoNum type="arabicPeriod"/>
            </a:pPr>
            <a:r>
              <a:rPr lang="en-US" altLang="en-US" sz="2400"/>
              <a:t>Evidence in legal matters</a:t>
            </a:r>
          </a:p>
          <a:p>
            <a:pPr marL="457200" indent="-457200" algn="just">
              <a:buFontTx/>
              <a:buAutoNum type="arabicPeriod"/>
            </a:pPr>
            <a:r>
              <a:rPr lang="en-US" altLang="en-US" sz="2400"/>
              <a:t>Provides information to related parties</a:t>
            </a:r>
          </a:p>
          <a:p>
            <a:pPr marL="457200" indent="-457200" algn="just">
              <a:buFontTx/>
              <a:buAutoNum type="arabicPeriod"/>
            </a:pPr>
            <a:r>
              <a:rPr lang="en-US" altLang="en-US" sz="2400"/>
              <a:t>Helps in taxation matters</a:t>
            </a:r>
          </a:p>
          <a:p>
            <a:pPr marL="457200" indent="-457200" algn="just">
              <a:buFontTx/>
              <a:buAutoNum type="arabicPeriod"/>
            </a:pPr>
            <a:r>
              <a:rPr lang="en-US" altLang="en-US" sz="2400"/>
              <a:t>Valuation of business</a:t>
            </a:r>
          </a:p>
          <a:p>
            <a:pPr marL="457200" indent="-457200" algn="just">
              <a:buFontTx/>
              <a:buAutoNum type="arabicPeriod"/>
            </a:pPr>
            <a:r>
              <a:rPr lang="en-US" altLang="en-US" sz="2400"/>
              <a:t>Replacement of memory</a:t>
            </a:r>
          </a:p>
          <a:p>
            <a:pPr marL="457200" indent="-457200" algn="just">
              <a:buFontTx/>
              <a:buAutoNum type="arabicPeriod"/>
            </a:pPr>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760064E-2DCB-3836-A011-4D31BC01562C}"/>
              </a:ext>
            </a:extLst>
          </p:cNvPr>
          <p:cNvSpPr>
            <a:spLocks noGrp="1" noChangeArrowheads="1"/>
          </p:cNvSpPr>
          <p:nvPr>
            <p:ph type="title"/>
          </p:nvPr>
        </p:nvSpPr>
        <p:spPr/>
        <p:txBody>
          <a:bodyPr/>
          <a:lstStyle/>
          <a:p>
            <a:r>
              <a:rPr lang="en-US" altLang="en-US" sz="3600" b="1">
                <a:solidFill>
                  <a:srgbClr val="FF0000"/>
                </a:solidFill>
              </a:rPr>
              <a:t>Limitations of Accounting</a:t>
            </a:r>
          </a:p>
        </p:txBody>
      </p:sp>
      <p:sp>
        <p:nvSpPr>
          <p:cNvPr id="43011" name="Content Placeholder 2">
            <a:extLst>
              <a:ext uri="{FF2B5EF4-FFF2-40B4-BE49-F238E27FC236}">
                <a16:creationId xmlns:a16="http://schemas.microsoft.com/office/drawing/2014/main" id="{48B2D6EE-C06F-638C-508A-B93C71A44482}"/>
              </a:ext>
            </a:extLst>
          </p:cNvPr>
          <p:cNvSpPr>
            <a:spLocks noGrp="1" noChangeArrowheads="1"/>
          </p:cNvSpPr>
          <p:nvPr>
            <p:ph idx="1"/>
          </p:nvPr>
        </p:nvSpPr>
        <p:spPr/>
        <p:txBody>
          <a:bodyPr/>
          <a:lstStyle/>
          <a:p>
            <a:pPr marL="457200" indent="-457200" algn="just">
              <a:lnSpc>
                <a:spcPct val="150000"/>
              </a:lnSpc>
              <a:buFontTx/>
              <a:buAutoNum type="arabicPeriod"/>
            </a:pPr>
            <a:r>
              <a:rPr lang="en-US" altLang="en-US" sz="2400" i="1">
                <a:solidFill>
                  <a:srgbClr val="C00000"/>
                </a:solidFill>
              </a:rPr>
              <a:t>Measurability</a:t>
            </a:r>
            <a:endParaRPr lang="en-US" altLang="en-US" sz="2400">
              <a:solidFill>
                <a:srgbClr val="C00000"/>
              </a:solidFill>
            </a:endParaRPr>
          </a:p>
          <a:p>
            <a:pPr lvl="1" algn="just">
              <a:lnSpc>
                <a:spcPct val="150000"/>
              </a:lnSpc>
              <a:buFontTx/>
              <a:buNone/>
            </a:pPr>
            <a:r>
              <a:rPr lang="en-US" altLang="en-US" sz="2000"/>
              <a:t>    Some very important qualities like management, loyalty, reputation, etc. find no place in the financial statements of a company.</a:t>
            </a:r>
          </a:p>
          <a:p>
            <a:pPr marL="457200" indent="-457200" algn="just">
              <a:lnSpc>
                <a:spcPct val="150000"/>
              </a:lnSpc>
              <a:buFontTx/>
              <a:buAutoNum type="arabicPeriod" startAt="2"/>
            </a:pPr>
            <a:r>
              <a:rPr lang="en-US" altLang="en-US" sz="2400" i="1">
                <a:solidFill>
                  <a:srgbClr val="C00000"/>
                </a:solidFill>
              </a:rPr>
              <a:t>No Future Assessment</a:t>
            </a:r>
            <a:endParaRPr lang="en-US" altLang="en-US" sz="2400">
              <a:solidFill>
                <a:srgbClr val="C00000"/>
              </a:solidFill>
            </a:endParaRPr>
          </a:p>
          <a:p>
            <a:pPr lvl="1" algn="just">
              <a:lnSpc>
                <a:spcPct val="150000"/>
              </a:lnSpc>
              <a:buFontTx/>
              <a:buNone/>
            </a:pPr>
            <a:r>
              <a:rPr lang="en-US" altLang="en-US" sz="2000"/>
              <a:t>   The financial statements show the financial position of the firm on the date of preparation. The users of the statement are more interested in the future of the company in the short term and long term. However, accounting does not make any such estimates.</a:t>
            </a:r>
          </a:p>
          <a:p>
            <a:pPr lvl="1" algn="just">
              <a:lnSpc>
                <a:spcPct val="150000"/>
              </a:lnSpc>
            </a:pPr>
            <a:endParaRPr lang="en-US" altLang="en-US" sz="2000"/>
          </a:p>
          <a:p>
            <a:pPr marL="457200" indent="-457200" algn="just">
              <a:lnSpc>
                <a:spcPct val="150000"/>
              </a:lnSpc>
            </a:pPr>
            <a:endParaRPr lang="en-US"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6211D69C-7650-AC7D-D372-34BC2238EE93}"/>
              </a:ext>
            </a:extLst>
          </p:cNvPr>
          <p:cNvSpPr>
            <a:spLocks noGrp="1" noChangeArrowheads="1"/>
          </p:cNvSpPr>
          <p:nvPr>
            <p:ph idx="1"/>
          </p:nvPr>
        </p:nvSpPr>
        <p:spPr/>
        <p:txBody>
          <a:bodyPr/>
          <a:lstStyle/>
          <a:p>
            <a:pPr marL="457200" indent="-457200" algn="just">
              <a:lnSpc>
                <a:spcPct val="150000"/>
              </a:lnSpc>
              <a:buFontTx/>
              <a:buAutoNum type="arabicPeriod" startAt="3"/>
            </a:pPr>
            <a:r>
              <a:rPr lang="en-US" altLang="en-US" sz="2400" i="1">
                <a:solidFill>
                  <a:srgbClr val="C00000"/>
                </a:solidFill>
              </a:rPr>
              <a:t>Historical Costs</a:t>
            </a:r>
            <a:endParaRPr lang="en-US" altLang="en-US" sz="2400">
              <a:solidFill>
                <a:srgbClr val="C00000"/>
              </a:solidFill>
            </a:endParaRPr>
          </a:p>
          <a:p>
            <a:pPr lvl="1" algn="just">
              <a:lnSpc>
                <a:spcPct val="150000"/>
              </a:lnSpc>
            </a:pPr>
            <a:r>
              <a:rPr lang="en-US" altLang="en-US" sz="2000"/>
              <a:t>Accounting often uses historical costs to measure the values. This fails to take into consideration factors such as inflation, price changes, etc. This skews the relevance of such accounting records and information. </a:t>
            </a:r>
          </a:p>
          <a:p>
            <a:pPr marL="457200" indent="-457200" algn="just">
              <a:lnSpc>
                <a:spcPct val="150000"/>
              </a:lnSpc>
            </a:pPr>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D41CFE6-7C5D-115F-504E-D30E3B17A423}"/>
              </a:ext>
            </a:extLst>
          </p:cNvPr>
          <p:cNvSpPr>
            <a:spLocks noGrp="1" noChangeArrowheads="1"/>
          </p:cNvSpPr>
          <p:nvPr>
            <p:ph idx="1"/>
          </p:nvPr>
        </p:nvSpPr>
        <p:spPr>
          <a:xfrm>
            <a:off x="1981200" y="1600200"/>
            <a:ext cx="8229600" cy="4876800"/>
          </a:xfrm>
        </p:spPr>
        <p:txBody>
          <a:bodyPr/>
          <a:lstStyle/>
          <a:p>
            <a:pPr marL="457200" indent="-457200">
              <a:lnSpc>
                <a:spcPct val="150000"/>
              </a:lnSpc>
              <a:buFontTx/>
              <a:buAutoNum type="arabicPeriod" startAt="4"/>
            </a:pPr>
            <a:r>
              <a:rPr lang="en-US" altLang="en-US" sz="2400" i="1">
                <a:solidFill>
                  <a:srgbClr val="C00000"/>
                </a:solidFill>
              </a:rPr>
              <a:t>Accounting Policies</a:t>
            </a:r>
            <a:endParaRPr lang="en-US" altLang="en-US" sz="2400">
              <a:solidFill>
                <a:srgbClr val="C00000"/>
              </a:solidFill>
            </a:endParaRPr>
          </a:p>
          <a:p>
            <a:pPr lvl="1">
              <a:lnSpc>
                <a:spcPct val="150000"/>
              </a:lnSpc>
            </a:pPr>
            <a:r>
              <a:rPr lang="en-US" altLang="en-US" sz="2000"/>
              <a:t>There is no global standard in accounting policies. In India, we follow the Accounting Standards. Americans follow the GAAP and then there are the international standards, namely the IFRS. And if a global company operates in more than one country, there may be confusion.</a:t>
            </a:r>
          </a:p>
          <a:p>
            <a:pPr lvl="1">
              <a:lnSpc>
                <a:spcPct val="150000"/>
              </a:lnSpc>
            </a:pPr>
            <a:r>
              <a:rPr lang="en-US" altLang="en-US" sz="2000"/>
              <a:t>Not all accounting policies follow the same line of thinking, and conflicts may arise due to this. It has long been said that the whole world must agree on uniform accounting policies but this has not happened yet.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a:extLst>
              <a:ext uri="{FF2B5EF4-FFF2-40B4-BE49-F238E27FC236}">
                <a16:creationId xmlns:a16="http://schemas.microsoft.com/office/drawing/2014/main" id="{D162193A-5602-CB17-72C1-597DCB5823DB}"/>
              </a:ext>
            </a:extLst>
          </p:cNvPr>
          <p:cNvSpPr>
            <a:spLocks noGrp="1" noChangeArrowheads="1"/>
          </p:cNvSpPr>
          <p:nvPr>
            <p:ph type="title"/>
          </p:nvPr>
        </p:nvSpPr>
        <p:spPr/>
        <p:txBody>
          <a:bodyPr/>
          <a:lstStyle/>
          <a:p>
            <a:r>
              <a:rPr lang="en-US" altLang="en-US" b="1">
                <a:solidFill>
                  <a:srgbClr val="FF0000"/>
                </a:solidFill>
              </a:rPr>
              <a:t>Contents</a:t>
            </a:r>
          </a:p>
        </p:txBody>
      </p:sp>
      <p:sp>
        <p:nvSpPr>
          <p:cNvPr id="6147" name="Content Placeholder 3">
            <a:extLst>
              <a:ext uri="{FF2B5EF4-FFF2-40B4-BE49-F238E27FC236}">
                <a16:creationId xmlns:a16="http://schemas.microsoft.com/office/drawing/2014/main" id="{E6FA08FB-77BB-40CB-4294-7E8EFF2827AC}"/>
              </a:ext>
            </a:extLst>
          </p:cNvPr>
          <p:cNvSpPr>
            <a:spLocks noGrp="1" noChangeArrowheads="1"/>
          </p:cNvSpPr>
          <p:nvPr>
            <p:ph sz="half" idx="1"/>
          </p:nvPr>
        </p:nvSpPr>
        <p:spPr>
          <a:xfrm>
            <a:off x="1981200" y="1600201"/>
            <a:ext cx="4953000" cy="4525963"/>
          </a:xfrm>
        </p:spPr>
        <p:txBody>
          <a:bodyPr>
            <a:normAutofit lnSpcReduction="10000"/>
          </a:bodyPr>
          <a:lstStyle/>
          <a:p>
            <a:pPr marL="514350" indent="-514350">
              <a:buFontTx/>
              <a:buAutoNum type="arabicPeriod"/>
            </a:pPr>
            <a:r>
              <a:rPr lang="en-US" altLang="en-US"/>
              <a:t>Introduction to Accounting</a:t>
            </a:r>
          </a:p>
          <a:p>
            <a:pPr marL="514350" indent="-514350">
              <a:buNone/>
            </a:pPr>
            <a:endParaRPr lang="en-US" altLang="en-US"/>
          </a:p>
          <a:p>
            <a:pPr marL="514350" indent="-514350">
              <a:buNone/>
            </a:pPr>
            <a:r>
              <a:rPr lang="en-US" altLang="en-US"/>
              <a:t>2.  Accounting Process</a:t>
            </a:r>
          </a:p>
          <a:p>
            <a:pPr marL="514350" indent="-514350">
              <a:buFontTx/>
              <a:buAutoNum type="arabicPeriod"/>
            </a:pPr>
            <a:endParaRPr lang="en-US" altLang="en-US"/>
          </a:p>
          <a:p>
            <a:pPr marL="514350" indent="-514350">
              <a:buFontTx/>
              <a:buAutoNum type="arabicPeriod" startAt="3"/>
            </a:pPr>
            <a:r>
              <a:rPr lang="en-US" altLang="en-US"/>
              <a:t>Objectives </a:t>
            </a:r>
          </a:p>
          <a:p>
            <a:pPr marL="514350" indent="-514350">
              <a:buFontTx/>
              <a:buAutoNum type="arabicPeriod" startAt="3"/>
            </a:pPr>
            <a:endParaRPr lang="en-US" altLang="en-US"/>
          </a:p>
          <a:p>
            <a:pPr marL="514350" indent="-514350">
              <a:buFontTx/>
              <a:buAutoNum type="arabicPeriod" startAt="3"/>
            </a:pPr>
            <a:r>
              <a:rPr lang="en-US" altLang="en-US"/>
              <a:t>Advantages</a:t>
            </a:r>
          </a:p>
          <a:p>
            <a:pPr marL="514350" indent="-514350">
              <a:buFontTx/>
              <a:buAutoNum type="arabicPeriod" startAt="3"/>
            </a:pPr>
            <a:endParaRPr lang="en-US" altLang="en-US"/>
          </a:p>
          <a:p>
            <a:pPr marL="514350" indent="-514350">
              <a:buFontTx/>
              <a:buAutoNum type="arabicPeriod" startAt="3"/>
            </a:pPr>
            <a:r>
              <a:rPr lang="en-US" altLang="en-US"/>
              <a:t>Limitations</a:t>
            </a:r>
          </a:p>
          <a:p>
            <a:pPr marL="514350" indent="-514350">
              <a:buFontTx/>
              <a:buAutoNum type="arabicPeriod"/>
            </a:pPr>
            <a:endParaRPr lang="en-US" altLang="en-US"/>
          </a:p>
        </p:txBody>
      </p:sp>
      <p:pic>
        <p:nvPicPr>
          <p:cNvPr id="6148" name="Content Placeholder 5">
            <a:extLst>
              <a:ext uri="{FF2B5EF4-FFF2-40B4-BE49-F238E27FC236}">
                <a16:creationId xmlns:a16="http://schemas.microsoft.com/office/drawing/2014/main" id="{347D3A51-28D0-6BC7-9ACA-F35605C97AB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781800" y="1600201"/>
            <a:ext cx="3429000" cy="4525963"/>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D243EC32-FC53-5771-D6C3-9382909E7A05}"/>
              </a:ext>
            </a:extLst>
          </p:cNvPr>
          <p:cNvSpPr>
            <a:spLocks noGrp="1" noChangeArrowheads="1"/>
          </p:cNvSpPr>
          <p:nvPr>
            <p:ph idx="1"/>
          </p:nvPr>
        </p:nvSpPr>
        <p:spPr/>
        <p:txBody>
          <a:bodyPr/>
          <a:lstStyle/>
          <a:p>
            <a:pPr marL="457200" indent="-457200" algn="just">
              <a:lnSpc>
                <a:spcPct val="150000"/>
              </a:lnSpc>
              <a:buFontTx/>
              <a:buAutoNum type="arabicPeriod" startAt="5"/>
            </a:pPr>
            <a:r>
              <a:rPr lang="en-US" altLang="en-US" sz="2400" i="1">
                <a:solidFill>
                  <a:srgbClr val="C00000"/>
                </a:solidFill>
              </a:rPr>
              <a:t>Estimates</a:t>
            </a:r>
            <a:endParaRPr lang="en-US" altLang="en-US" sz="2400">
              <a:solidFill>
                <a:srgbClr val="C00000"/>
              </a:solidFill>
            </a:endParaRPr>
          </a:p>
          <a:p>
            <a:pPr lvl="1" algn="just">
              <a:lnSpc>
                <a:spcPct val="150000"/>
              </a:lnSpc>
            </a:pPr>
            <a:r>
              <a:rPr lang="en-US" altLang="en-US" sz="2000"/>
              <a:t>Sometimes in accounting estimation may be required as it is not possible to establish exact amounts. But these estimates will depend on the personal judgment of the accountant. And estimates are extremely subjective in nature. They are basically a person’s guess of future events. In accounting, there are many cases where such estimates need to be made like provision of doubtful debt, methods of depreciation, etc.</a:t>
            </a:r>
          </a:p>
          <a:p>
            <a:pPr marL="457200" indent="-457200" algn="just">
              <a:lnSpc>
                <a:spcPct val="150000"/>
              </a:lnSpc>
              <a:buFontTx/>
              <a:buAutoNum type="arabicPeriod" startAt="5"/>
            </a:pPr>
            <a:endParaRPr lang="en-US"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20B4392B-7BFF-6E81-9B44-BE8F8A175A2D}"/>
              </a:ext>
            </a:extLst>
          </p:cNvPr>
          <p:cNvSpPr>
            <a:spLocks noGrp="1" noChangeArrowheads="1"/>
          </p:cNvSpPr>
          <p:nvPr>
            <p:ph idx="1"/>
          </p:nvPr>
        </p:nvSpPr>
        <p:spPr/>
        <p:txBody>
          <a:bodyPr/>
          <a:lstStyle/>
          <a:p>
            <a:pPr marL="514350" indent="-514350" algn="just">
              <a:lnSpc>
                <a:spcPct val="150000"/>
              </a:lnSpc>
              <a:buFontTx/>
              <a:buAutoNum type="arabicPeriod" startAt="6"/>
            </a:pPr>
            <a:r>
              <a:rPr lang="en-US" altLang="en-US" i="1">
                <a:solidFill>
                  <a:srgbClr val="C00000"/>
                </a:solidFill>
              </a:rPr>
              <a:t>Verifiability</a:t>
            </a:r>
            <a:r>
              <a:rPr lang="en-US" altLang="en-US" i="1"/>
              <a:t> </a:t>
            </a:r>
            <a:endParaRPr lang="en-US" altLang="en-US"/>
          </a:p>
          <a:p>
            <a:pPr lvl="1" algn="just">
              <a:lnSpc>
                <a:spcPct val="150000"/>
              </a:lnSpc>
            </a:pPr>
            <a:r>
              <a:rPr lang="en-US" altLang="en-US"/>
              <a:t>An audit of the financial statements does not guarantee the correctness of such statements. The auditor can only assure that the statements are free from error to the best of his judgment.</a:t>
            </a:r>
          </a:p>
          <a:p>
            <a:pPr marL="514350" indent="-514350" algn="just">
              <a:lnSpc>
                <a:spcPct val="150000"/>
              </a:lnSpc>
            </a:pP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948A01B8-D193-BA14-48D3-B4FAB2DDB500}"/>
              </a:ext>
            </a:extLst>
          </p:cNvPr>
          <p:cNvSpPr>
            <a:spLocks noGrp="1" noChangeArrowheads="1"/>
          </p:cNvSpPr>
          <p:nvPr>
            <p:ph idx="1"/>
          </p:nvPr>
        </p:nvSpPr>
        <p:spPr/>
        <p:txBody>
          <a:bodyPr/>
          <a:lstStyle/>
          <a:p>
            <a:pPr marL="457200" indent="-457200" algn="just">
              <a:lnSpc>
                <a:spcPct val="150000"/>
              </a:lnSpc>
              <a:buFontTx/>
              <a:buAutoNum type="arabicPeriod" startAt="7"/>
            </a:pPr>
            <a:r>
              <a:rPr lang="en-US" altLang="en-US" sz="2400" i="1">
                <a:solidFill>
                  <a:srgbClr val="C00000"/>
                </a:solidFill>
              </a:rPr>
              <a:t>Errors and Frauds</a:t>
            </a:r>
            <a:endParaRPr lang="en-US" altLang="en-US" sz="2400">
              <a:solidFill>
                <a:srgbClr val="C00000"/>
              </a:solidFill>
            </a:endParaRPr>
          </a:p>
          <a:p>
            <a:pPr lvl="1" algn="just">
              <a:lnSpc>
                <a:spcPct val="150000"/>
              </a:lnSpc>
              <a:buFontTx/>
              <a:buNone/>
            </a:pPr>
            <a:r>
              <a:rPr lang="en-US" altLang="en-US" sz="2000"/>
              <a:t>    Accounting is done by humans, so there will always be the scope of human errors. There is also the fear of possible manipulation of accounts to cover up a fraud. Since fraud is deliberate, it is that much harder to spot. This is one of the most dreaded limitations of accounting.</a:t>
            </a:r>
          </a:p>
          <a:p>
            <a:pPr marL="457200" indent="-457200" algn="just">
              <a:lnSpc>
                <a:spcPct val="150000"/>
              </a:lnSpc>
            </a:pPr>
            <a:endParaRPr lang="en-US"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B148-9634-DF6B-7DBC-B8A790E380B4}"/>
              </a:ext>
            </a:extLst>
          </p:cNvPr>
          <p:cNvSpPr>
            <a:spLocks noGrp="1" noChangeArrowheads="1"/>
          </p:cNvSpPr>
          <p:nvPr>
            <p:ph type="title"/>
          </p:nvPr>
        </p:nvSpPr>
        <p:spPr>
          <a:xfrm>
            <a:off x="1981200" y="1676400"/>
            <a:ext cx="4495800" cy="609600"/>
          </a:xfrm>
        </p:spPr>
        <p:txBody>
          <a:bodyPr>
            <a:normAutofit fontScale="90000"/>
          </a:bodyPr>
          <a:lstStyle/>
          <a:p>
            <a:r>
              <a:rPr lang="en-US" altLang="en-US"/>
              <a:t>CONFUSED!</a:t>
            </a:r>
            <a:br>
              <a:rPr lang="en-US" altLang="en-US"/>
            </a:br>
            <a:br>
              <a:rPr lang="en-US" altLang="en-US"/>
            </a:br>
            <a:endParaRPr lang="en-US" altLang="en-US"/>
          </a:p>
        </p:txBody>
      </p:sp>
      <p:pic>
        <p:nvPicPr>
          <p:cNvPr id="1026" name="Picture 2" descr="http://kunaljanu.files.wordpress.com/2009/02/ist2_1457667-confusion-1.jpg">
            <a:extLst>
              <a:ext uri="{FF2B5EF4-FFF2-40B4-BE49-F238E27FC236}">
                <a16:creationId xmlns:a16="http://schemas.microsoft.com/office/drawing/2014/main" id="{A6E4121B-518F-33F7-F1FE-C987DF9C3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0" y="1219200"/>
            <a:ext cx="36195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89632AF-88AB-A981-DA06-42864E1B8842}"/>
              </a:ext>
            </a:extLst>
          </p:cNvPr>
          <p:cNvSpPr>
            <a:spLocks noChangeArrowheads="1"/>
          </p:cNvSpPr>
          <p:nvPr/>
        </p:nvSpPr>
        <p:spPr bwMode="auto">
          <a:xfrm>
            <a:off x="1981200" y="2667000"/>
            <a:ext cx="4572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a:t>ANY </a:t>
            </a:r>
            <a:br>
              <a:rPr lang="en-US" altLang="en-US" sz="4000" b="1"/>
            </a:br>
            <a:br>
              <a:rPr lang="en-US" altLang="en-US" sz="4000" b="1"/>
            </a:br>
            <a:r>
              <a:rPr lang="en-US" altLang="en-US" sz="4000" b="1"/>
              <a:t>OR</a:t>
            </a:r>
            <a:br>
              <a:rPr lang="en-US" altLang="en-US" sz="4000" b="1"/>
            </a:br>
            <a:br>
              <a:rPr lang="en-US" altLang="en-US" sz="4000" b="1"/>
            </a:br>
            <a:r>
              <a:rPr lang="en-US" altLang="en-US" sz="4000" b="1"/>
              <a:t>ONLY QUESTIONS?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37">
            <a:extLst>
              <a:ext uri="{FF2B5EF4-FFF2-40B4-BE49-F238E27FC236}">
                <a16:creationId xmlns:a16="http://schemas.microsoft.com/office/drawing/2014/main" id="{C9221A56-25A9-8FBC-FC8E-131F7BD8A520}"/>
              </a:ext>
            </a:extLst>
          </p:cNvPr>
          <p:cNvGrpSpPr>
            <a:grpSpLocks/>
          </p:cNvGrpSpPr>
          <p:nvPr/>
        </p:nvGrpSpPr>
        <p:grpSpPr bwMode="auto">
          <a:xfrm>
            <a:off x="2376489" y="1987550"/>
            <a:ext cx="7800975" cy="2890838"/>
            <a:chOff x="504" y="1140"/>
            <a:chExt cx="4914" cy="1050"/>
          </a:xfrm>
        </p:grpSpPr>
        <p:sp>
          <p:nvSpPr>
            <p:cNvPr id="50181" name="Line 2">
              <a:extLst>
                <a:ext uri="{FF2B5EF4-FFF2-40B4-BE49-F238E27FC236}">
                  <a16:creationId xmlns:a16="http://schemas.microsoft.com/office/drawing/2014/main" id="{9B867946-67B6-E056-C58A-E21800506FBF}"/>
                </a:ext>
              </a:extLst>
            </p:cNvPr>
            <p:cNvSpPr>
              <a:spLocks noChangeShapeType="1"/>
            </p:cNvSpPr>
            <p:nvPr/>
          </p:nvSpPr>
          <p:spPr bwMode="auto">
            <a:xfrm>
              <a:off x="504" y="2190"/>
              <a:ext cx="357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2" name="Text Box 3">
              <a:extLst>
                <a:ext uri="{FF2B5EF4-FFF2-40B4-BE49-F238E27FC236}">
                  <a16:creationId xmlns:a16="http://schemas.microsoft.com/office/drawing/2014/main" id="{C7BCB4EE-B66D-0B05-307C-F95A7D9EC4B9}"/>
                </a:ext>
              </a:extLst>
            </p:cNvPr>
            <p:cNvSpPr txBox="1">
              <a:spLocks noChangeArrowheads="1"/>
            </p:cNvSpPr>
            <p:nvPr/>
          </p:nvSpPr>
          <p:spPr bwMode="auto">
            <a:xfrm>
              <a:off x="2328" y="1812"/>
              <a:ext cx="19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b="1"/>
                <a:t>THANK YOU</a:t>
              </a:r>
            </a:p>
          </p:txBody>
        </p:sp>
        <p:grpSp>
          <p:nvGrpSpPr>
            <p:cNvPr id="50183" name="Group 36">
              <a:extLst>
                <a:ext uri="{FF2B5EF4-FFF2-40B4-BE49-F238E27FC236}">
                  <a16:creationId xmlns:a16="http://schemas.microsoft.com/office/drawing/2014/main" id="{AF570C04-FFA2-F621-5302-C2CB9BD4E81A}"/>
                </a:ext>
              </a:extLst>
            </p:cNvPr>
            <p:cNvGrpSpPr>
              <a:grpSpLocks/>
            </p:cNvGrpSpPr>
            <p:nvPr/>
          </p:nvGrpSpPr>
          <p:grpSpPr bwMode="auto">
            <a:xfrm>
              <a:off x="3960" y="1140"/>
              <a:ext cx="1458" cy="792"/>
              <a:chOff x="2646" y="1296"/>
              <a:chExt cx="1446" cy="792"/>
            </a:xfrm>
          </p:grpSpPr>
          <p:sp>
            <p:nvSpPr>
              <p:cNvPr id="50184" name="Freeform 28">
                <a:extLst>
                  <a:ext uri="{FF2B5EF4-FFF2-40B4-BE49-F238E27FC236}">
                    <a16:creationId xmlns:a16="http://schemas.microsoft.com/office/drawing/2014/main" id="{C08C4829-3587-B2BA-8BDA-A63B66E87A3E}"/>
                  </a:ext>
                </a:extLst>
              </p:cNvPr>
              <p:cNvSpPr>
                <a:spLocks/>
              </p:cNvSpPr>
              <p:nvPr/>
            </p:nvSpPr>
            <p:spPr bwMode="auto">
              <a:xfrm>
                <a:off x="2688" y="1932"/>
                <a:ext cx="156" cy="156"/>
              </a:xfrm>
              <a:custGeom>
                <a:avLst/>
                <a:gdLst>
                  <a:gd name="T0" fmla="*/ 102 w 156"/>
                  <a:gd name="T1" fmla="*/ 12 h 156"/>
                  <a:gd name="T2" fmla="*/ 84 w 156"/>
                  <a:gd name="T3" fmla="*/ 42 h 156"/>
                  <a:gd name="T4" fmla="*/ 66 w 156"/>
                  <a:gd name="T5" fmla="*/ 84 h 156"/>
                  <a:gd name="T6" fmla="*/ 42 w 156"/>
                  <a:gd name="T7" fmla="*/ 120 h 156"/>
                  <a:gd name="T8" fmla="*/ 24 w 156"/>
                  <a:gd name="T9" fmla="*/ 150 h 156"/>
                  <a:gd name="T10" fmla="*/ 18 w 156"/>
                  <a:gd name="T11" fmla="*/ 156 h 156"/>
                  <a:gd name="T12" fmla="*/ 12 w 156"/>
                  <a:gd name="T13" fmla="*/ 156 h 156"/>
                  <a:gd name="T14" fmla="*/ 6 w 156"/>
                  <a:gd name="T15" fmla="*/ 156 h 156"/>
                  <a:gd name="T16" fmla="*/ 6 w 156"/>
                  <a:gd name="T17" fmla="*/ 150 h 156"/>
                  <a:gd name="T18" fmla="*/ 6 w 156"/>
                  <a:gd name="T19" fmla="*/ 144 h 156"/>
                  <a:gd name="T20" fmla="*/ 6 w 156"/>
                  <a:gd name="T21" fmla="*/ 138 h 156"/>
                  <a:gd name="T22" fmla="*/ 6 w 156"/>
                  <a:gd name="T23" fmla="*/ 138 h 156"/>
                  <a:gd name="T24" fmla="*/ 6 w 156"/>
                  <a:gd name="T25" fmla="*/ 132 h 156"/>
                  <a:gd name="T26" fmla="*/ 6 w 156"/>
                  <a:gd name="T27" fmla="*/ 132 h 156"/>
                  <a:gd name="T28" fmla="*/ 30 w 156"/>
                  <a:gd name="T29" fmla="*/ 120 h 156"/>
                  <a:gd name="T30" fmla="*/ 72 w 156"/>
                  <a:gd name="T31" fmla="*/ 90 h 156"/>
                  <a:gd name="T32" fmla="*/ 96 w 156"/>
                  <a:gd name="T33" fmla="*/ 78 h 156"/>
                  <a:gd name="T34" fmla="*/ 138 w 156"/>
                  <a:gd name="T35" fmla="*/ 54 h 156"/>
                  <a:gd name="T36" fmla="*/ 144 w 156"/>
                  <a:gd name="T37" fmla="*/ 54 h 156"/>
                  <a:gd name="T38" fmla="*/ 150 w 156"/>
                  <a:gd name="T39" fmla="*/ 54 h 156"/>
                  <a:gd name="T40" fmla="*/ 150 w 156"/>
                  <a:gd name="T41" fmla="*/ 54 h 156"/>
                  <a:gd name="T42" fmla="*/ 156 w 156"/>
                  <a:gd name="T43" fmla="*/ 60 h 156"/>
                  <a:gd name="T44" fmla="*/ 156 w 156"/>
                  <a:gd name="T45" fmla="*/ 60 h 156"/>
                  <a:gd name="T46" fmla="*/ 156 w 156"/>
                  <a:gd name="T47" fmla="*/ 66 h 156"/>
                  <a:gd name="T48" fmla="*/ 156 w 156"/>
                  <a:gd name="T49" fmla="*/ 72 h 156"/>
                  <a:gd name="T50" fmla="*/ 150 w 156"/>
                  <a:gd name="T51" fmla="*/ 78 h 156"/>
                  <a:gd name="T52" fmla="*/ 108 w 156"/>
                  <a:gd name="T53" fmla="*/ 102 h 156"/>
                  <a:gd name="T54" fmla="*/ 84 w 156"/>
                  <a:gd name="T55" fmla="*/ 114 h 156"/>
                  <a:gd name="T56" fmla="*/ 18 w 156"/>
                  <a:gd name="T57" fmla="*/ 156 h 156"/>
                  <a:gd name="T58" fmla="*/ 12 w 156"/>
                  <a:gd name="T59" fmla="*/ 156 h 156"/>
                  <a:gd name="T60" fmla="*/ 6 w 156"/>
                  <a:gd name="T61" fmla="*/ 156 h 156"/>
                  <a:gd name="T62" fmla="*/ 6 w 156"/>
                  <a:gd name="T63" fmla="*/ 156 h 156"/>
                  <a:gd name="T64" fmla="*/ 6 w 156"/>
                  <a:gd name="T65" fmla="*/ 156 h 156"/>
                  <a:gd name="T66" fmla="*/ 0 w 156"/>
                  <a:gd name="T67" fmla="*/ 150 h 156"/>
                  <a:gd name="T68" fmla="*/ 0 w 156"/>
                  <a:gd name="T69" fmla="*/ 144 h 156"/>
                  <a:gd name="T70" fmla="*/ 0 w 156"/>
                  <a:gd name="T71" fmla="*/ 138 h 156"/>
                  <a:gd name="T72" fmla="*/ 6 w 156"/>
                  <a:gd name="T73" fmla="*/ 132 h 156"/>
                  <a:gd name="T74" fmla="*/ 30 w 156"/>
                  <a:gd name="T75" fmla="*/ 108 h 156"/>
                  <a:gd name="T76" fmla="*/ 54 w 156"/>
                  <a:gd name="T77" fmla="*/ 72 h 156"/>
                  <a:gd name="T78" fmla="*/ 72 w 156"/>
                  <a:gd name="T79" fmla="*/ 48 h 156"/>
                  <a:gd name="T80" fmla="*/ 78 w 156"/>
                  <a:gd name="T81" fmla="*/ 30 h 156"/>
                  <a:gd name="T82" fmla="*/ 90 w 156"/>
                  <a:gd name="T83" fmla="*/ 12 h 156"/>
                  <a:gd name="T84" fmla="*/ 102 w 156"/>
                  <a:gd name="T85" fmla="*/ 6 h 156"/>
                  <a:gd name="T86" fmla="*/ 102 w 156"/>
                  <a:gd name="T87" fmla="*/ 0 h 156"/>
                  <a:gd name="T88" fmla="*/ 102 w 156"/>
                  <a:gd name="T89" fmla="*/ 0 h 156"/>
                  <a:gd name="T90" fmla="*/ 102 w 156"/>
                  <a:gd name="T91" fmla="*/ 6 h 156"/>
                  <a:gd name="T92" fmla="*/ 102 w 156"/>
                  <a:gd name="T93" fmla="*/ 6 h 156"/>
                  <a:gd name="T94" fmla="*/ 102 w 156"/>
                  <a:gd name="T95" fmla="*/ 12 h 1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56"/>
                  <a:gd name="T145" fmla="*/ 0 h 156"/>
                  <a:gd name="T146" fmla="*/ 156 w 156"/>
                  <a:gd name="T147" fmla="*/ 156 h 1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56" h="156">
                    <a:moveTo>
                      <a:pt x="102" y="12"/>
                    </a:moveTo>
                    <a:lnTo>
                      <a:pt x="102" y="12"/>
                    </a:lnTo>
                    <a:lnTo>
                      <a:pt x="96" y="30"/>
                    </a:lnTo>
                    <a:lnTo>
                      <a:pt x="84" y="42"/>
                    </a:lnTo>
                    <a:lnTo>
                      <a:pt x="78" y="60"/>
                    </a:lnTo>
                    <a:lnTo>
                      <a:pt x="66" y="84"/>
                    </a:lnTo>
                    <a:lnTo>
                      <a:pt x="54" y="102"/>
                    </a:lnTo>
                    <a:lnTo>
                      <a:pt x="42" y="120"/>
                    </a:lnTo>
                    <a:lnTo>
                      <a:pt x="30" y="132"/>
                    </a:lnTo>
                    <a:lnTo>
                      <a:pt x="24" y="150"/>
                    </a:lnTo>
                    <a:lnTo>
                      <a:pt x="24" y="156"/>
                    </a:lnTo>
                    <a:lnTo>
                      <a:pt x="18" y="156"/>
                    </a:lnTo>
                    <a:lnTo>
                      <a:pt x="12" y="156"/>
                    </a:lnTo>
                    <a:lnTo>
                      <a:pt x="6" y="156"/>
                    </a:lnTo>
                    <a:lnTo>
                      <a:pt x="6" y="150"/>
                    </a:lnTo>
                    <a:lnTo>
                      <a:pt x="6" y="144"/>
                    </a:lnTo>
                    <a:lnTo>
                      <a:pt x="6" y="138"/>
                    </a:lnTo>
                    <a:lnTo>
                      <a:pt x="6" y="132"/>
                    </a:lnTo>
                    <a:lnTo>
                      <a:pt x="18" y="126"/>
                    </a:lnTo>
                    <a:lnTo>
                      <a:pt x="30" y="120"/>
                    </a:lnTo>
                    <a:lnTo>
                      <a:pt x="54" y="108"/>
                    </a:lnTo>
                    <a:lnTo>
                      <a:pt x="72" y="90"/>
                    </a:lnTo>
                    <a:lnTo>
                      <a:pt x="84" y="84"/>
                    </a:lnTo>
                    <a:lnTo>
                      <a:pt x="96" y="78"/>
                    </a:lnTo>
                    <a:lnTo>
                      <a:pt x="138" y="54"/>
                    </a:lnTo>
                    <a:lnTo>
                      <a:pt x="144" y="54"/>
                    </a:lnTo>
                    <a:lnTo>
                      <a:pt x="150" y="54"/>
                    </a:lnTo>
                    <a:lnTo>
                      <a:pt x="150" y="60"/>
                    </a:lnTo>
                    <a:lnTo>
                      <a:pt x="156" y="60"/>
                    </a:lnTo>
                    <a:lnTo>
                      <a:pt x="156" y="66"/>
                    </a:lnTo>
                    <a:lnTo>
                      <a:pt x="156" y="72"/>
                    </a:lnTo>
                    <a:lnTo>
                      <a:pt x="156" y="78"/>
                    </a:lnTo>
                    <a:lnTo>
                      <a:pt x="150" y="78"/>
                    </a:lnTo>
                    <a:lnTo>
                      <a:pt x="108" y="102"/>
                    </a:lnTo>
                    <a:lnTo>
                      <a:pt x="96" y="108"/>
                    </a:lnTo>
                    <a:lnTo>
                      <a:pt x="84" y="114"/>
                    </a:lnTo>
                    <a:lnTo>
                      <a:pt x="60" y="126"/>
                    </a:lnTo>
                    <a:lnTo>
                      <a:pt x="18" y="156"/>
                    </a:lnTo>
                    <a:lnTo>
                      <a:pt x="12" y="156"/>
                    </a:lnTo>
                    <a:lnTo>
                      <a:pt x="6" y="156"/>
                    </a:lnTo>
                    <a:lnTo>
                      <a:pt x="6" y="150"/>
                    </a:lnTo>
                    <a:lnTo>
                      <a:pt x="0" y="150"/>
                    </a:lnTo>
                    <a:lnTo>
                      <a:pt x="0" y="144"/>
                    </a:lnTo>
                    <a:lnTo>
                      <a:pt x="0" y="138"/>
                    </a:lnTo>
                    <a:lnTo>
                      <a:pt x="6" y="138"/>
                    </a:lnTo>
                    <a:lnTo>
                      <a:pt x="6" y="132"/>
                    </a:lnTo>
                    <a:lnTo>
                      <a:pt x="12" y="120"/>
                    </a:lnTo>
                    <a:lnTo>
                      <a:pt x="30" y="108"/>
                    </a:lnTo>
                    <a:lnTo>
                      <a:pt x="36" y="90"/>
                    </a:lnTo>
                    <a:lnTo>
                      <a:pt x="54" y="72"/>
                    </a:lnTo>
                    <a:lnTo>
                      <a:pt x="66" y="60"/>
                    </a:lnTo>
                    <a:lnTo>
                      <a:pt x="72" y="48"/>
                    </a:lnTo>
                    <a:lnTo>
                      <a:pt x="78" y="36"/>
                    </a:lnTo>
                    <a:lnTo>
                      <a:pt x="78" y="30"/>
                    </a:lnTo>
                    <a:lnTo>
                      <a:pt x="84" y="18"/>
                    </a:lnTo>
                    <a:lnTo>
                      <a:pt x="90" y="12"/>
                    </a:lnTo>
                    <a:lnTo>
                      <a:pt x="96" y="6"/>
                    </a:lnTo>
                    <a:lnTo>
                      <a:pt x="102" y="6"/>
                    </a:lnTo>
                    <a:lnTo>
                      <a:pt x="102" y="0"/>
                    </a:lnTo>
                    <a:lnTo>
                      <a:pt x="102" y="6"/>
                    </a:lnTo>
                    <a:lnTo>
                      <a:pt x="10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85" name="Freeform 29">
                <a:extLst>
                  <a:ext uri="{FF2B5EF4-FFF2-40B4-BE49-F238E27FC236}">
                    <a16:creationId xmlns:a16="http://schemas.microsoft.com/office/drawing/2014/main" id="{97049E1D-804C-1F8C-1566-61C37E12F847}"/>
                  </a:ext>
                </a:extLst>
              </p:cNvPr>
              <p:cNvSpPr>
                <a:spLocks/>
              </p:cNvSpPr>
              <p:nvPr/>
            </p:nvSpPr>
            <p:spPr bwMode="auto">
              <a:xfrm>
                <a:off x="2718" y="1992"/>
                <a:ext cx="72" cy="72"/>
              </a:xfrm>
              <a:custGeom>
                <a:avLst/>
                <a:gdLst>
                  <a:gd name="T0" fmla="*/ 0 w 72"/>
                  <a:gd name="T1" fmla="*/ 48 h 72"/>
                  <a:gd name="T2" fmla="*/ 0 w 72"/>
                  <a:gd name="T3" fmla="*/ 48 h 72"/>
                  <a:gd name="T4" fmla="*/ 0 w 72"/>
                  <a:gd name="T5" fmla="*/ 48 h 72"/>
                  <a:gd name="T6" fmla="*/ 12 w 72"/>
                  <a:gd name="T7" fmla="*/ 36 h 72"/>
                  <a:gd name="T8" fmla="*/ 24 w 72"/>
                  <a:gd name="T9" fmla="*/ 24 h 72"/>
                  <a:gd name="T10" fmla="*/ 24 w 72"/>
                  <a:gd name="T11" fmla="*/ 18 h 72"/>
                  <a:gd name="T12" fmla="*/ 30 w 72"/>
                  <a:gd name="T13" fmla="*/ 12 h 72"/>
                  <a:gd name="T14" fmla="*/ 42 w 72"/>
                  <a:gd name="T15" fmla="*/ 6 h 72"/>
                  <a:gd name="T16" fmla="*/ 48 w 72"/>
                  <a:gd name="T17" fmla="*/ 0 h 72"/>
                  <a:gd name="T18" fmla="*/ 48 w 72"/>
                  <a:gd name="T19" fmla="*/ 0 h 72"/>
                  <a:gd name="T20" fmla="*/ 48 w 72"/>
                  <a:gd name="T21" fmla="*/ 0 h 72"/>
                  <a:gd name="T22" fmla="*/ 48 w 72"/>
                  <a:gd name="T23" fmla="*/ 0 h 72"/>
                  <a:gd name="T24" fmla="*/ 54 w 72"/>
                  <a:gd name="T25" fmla="*/ 0 h 72"/>
                  <a:gd name="T26" fmla="*/ 54 w 72"/>
                  <a:gd name="T27" fmla="*/ 0 h 72"/>
                  <a:gd name="T28" fmla="*/ 60 w 72"/>
                  <a:gd name="T29" fmla="*/ 0 h 72"/>
                  <a:gd name="T30" fmla="*/ 60 w 72"/>
                  <a:gd name="T31" fmla="*/ 0 h 72"/>
                  <a:gd name="T32" fmla="*/ 60 w 72"/>
                  <a:gd name="T33" fmla="*/ 0 h 72"/>
                  <a:gd name="T34" fmla="*/ 66 w 72"/>
                  <a:gd name="T35" fmla="*/ 0 h 72"/>
                  <a:gd name="T36" fmla="*/ 66 w 72"/>
                  <a:gd name="T37" fmla="*/ 6 h 72"/>
                  <a:gd name="T38" fmla="*/ 72 w 72"/>
                  <a:gd name="T39" fmla="*/ 6 h 72"/>
                  <a:gd name="T40" fmla="*/ 72 w 72"/>
                  <a:gd name="T41" fmla="*/ 12 h 72"/>
                  <a:gd name="T42" fmla="*/ 72 w 72"/>
                  <a:gd name="T43" fmla="*/ 12 h 72"/>
                  <a:gd name="T44" fmla="*/ 72 w 72"/>
                  <a:gd name="T45" fmla="*/ 18 h 72"/>
                  <a:gd name="T46" fmla="*/ 72 w 72"/>
                  <a:gd name="T47" fmla="*/ 18 h 72"/>
                  <a:gd name="T48" fmla="*/ 72 w 72"/>
                  <a:gd name="T49" fmla="*/ 24 h 72"/>
                  <a:gd name="T50" fmla="*/ 72 w 72"/>
                  <a:gd name="T51" fmla="*/ 24 h 72"/>
                  <a:gd name="T52" fmla="*/ 66 w 72"/>
                  <a:gd name="T53" fmla="*/ 24 h 72"/>
                  <a:gd name="T54" fmla="*/ 66 w 72"/>
                  <a:gd name="T55" fmla="*/ 24 h 72"/>
                  <a:gd name="T56" fmla="*/ 66 w 72"/>
                  <a:gd name="T57" fmla="*/ 24 h 72"/>
                  <a:gd name="T58" fmla="*/ 48 w 72"/>
                  <a:gd name="T59" fmla="*/ 36 h 72"/>
                  <a:gd name="T60" fmla="*/ 36 w 72"/>
                  <a:gd name="T61" fmla="*/ 48 h 72"/>
                  <a:gd name="T62" fmla="*/ 30 w 72"/>
                  <a:gd name="T63" fmla="*/ 48 h 72"/>
                  <a:gd name="T64" fmla="*/ 24 w 72"/>
                  <a:gd name="T65" fmla="*/ 54 h 72"/>
                  <a:gd name="T66" fmla="*/ 24 w 72"/>
                  <a:gd name="T67" fmla="*/ 60 h 72"/>
                  <a:gd name="T68" fmla="*/ 12 w 72"/>
                  <a:gd name="T69" fmla="*/ 66 h 72"/>
                  <a:gd name="T70" fmla="*/ 12 w 72"/>
                  <a:gd name="T71" fmla="*/ 66 h 72"/>
                  <a:gd name="T72" fmla="*/ 12 w 72"/>
                  <a:gd name="T73" fmla="*/ 72 h 72"/>
                  <a:gd name="T74" fmla="*/ 6 w 72"/>
                  <a:gd name="T75" fmla="*/ 72 h 72"/>
                  <a:gd name="T76" fmla="*/ 6 w 72"/>
                  <a:gd name="T77" fmla="*/ 72 h 72"/>
                  <a:gd name="T78" fmla="*/ 0 w 72"/>
                  <a:gd name="T79" fmla="*/ 72 h 72"/>
                  <a:gd name="T80" fmla="*/ 0 w 72"/>
                  <a:gd name="T81" fmla="*/ 66 h 72"/>
                  <a:gd name="T82" fmla="*/ 0 w 72"/>
                  <a:gd name="T83" fmla="*/ 66 h 72"/>
                  <a:gd name="T84" fmla="*/ 0 w 72"/>
                  <a:gd name="T85" fmla="*/ 66 h 72"/>
                  <a:gd name="T86" fmla="*/ 0 w 72"/>
                  <a:gd name="T87" fmla="*/ 66 h 72"/>
                  <a:gd name="T88" fmla="*/ 0 w 72"/>
                  <a:gd name="T89" fmla="*/ 60 h 72"/>
                  <a:gd name="T90" fmla="*/ 0 w 72"/>
                  <a:gd name="T91" fmla="*/ 60 h 72"/>
                  <a:gd name="T92" fmla="*/ 0 w 72"/>
                  <a:gd name="T93" fmla="*/ 54 h 72"/>
                  <a:gd name="T94" fmla="*/ 0 w 72"/>
                  <a:gd name="T95" fmla="*/ 54 h 72"/>
                  <a:gd name="T96" fmla="*/ 0 w 72"/>
                  <a:gd name="T97" fmla="*/ 54 h 72"/>
                  <a:gd name="T98" fmla="*/ 0 w 72"/>
                  <a:gd name="T99" fmla="*/ 48 h 72"/>
                  <a:gd name="T100" fmla="*/ 0 w 72"/>
                  <a:gd name="T101" fmla="*/ 48 h 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2"/>
                  <a:gd name="T154" fmla="*/ 0 h 72"/>
                  <a:gd name="T155" fmla="*/ 72 w 72"/>
                  <a:gd name="T156" fmla="*/ 72 h 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2" h="72">
                    <a:moveTo>
                      <a:pt x="0" y="48"/>
                    </a:moveTo>
                    <a:lnTo>
                      <a:pt x="0" y="48"/>
                    </a:lnTo>
                    <a:lnTo>
                      <a:pt x="12" y="36"/>
                    </a:lnTo>
                    <a:lnTo>
                      <a:pt x="24" y="24"/>
                    </a:lnTo>
                    <a:lnTo>
                      <a:pt x="24" y="18"/>
                    </a:lnTo>
                    <a:lnTo>
                      <a:pt x="30" y="12"/>
                    </a:lnTo>
                    <a:lnTo>
                      <a:pt x="42" y="6"/>
                    </a:lnTo>
                    <a:lnTo>
                      <a:pt x="48" y="0"/>
                    </a:lnTo>
                    <a:lnTo>
                      <a:pt x="54" y="0"/>
                    </a:lnTo>
                    <a:lnTo>
                      <a:pt x="60" y="0"/>
                    </a:lnTo>
                    <a:lnTo>
                      <a:pt x="66" y="0"/>
                    </a:lnTo>
                    <a:lnTo>
                      <a:pt x="66" y="6"/>
                    </a:lnTo>
                    <a:lnTo>
                      <a:pt x="72" y="6"/>
                    </a:lnTo>
                    <a:lnTo>
                      <a:pt x="72" y="12"/>
                    </a:lnTo>
                    <a:lnTo>
                      <a:pt x="72" y="18"/>
                    </a:lnTo>
                    <a:lnTo>
                      <a:pt x="72" y="24"/>
                    </a:lnTo>
                    <a:lnTo>
                      <a:pt x="66" y="24"/>
                    </a:lnTo>
                    <a:lnTo>
                      <a:pt x="48" y="36"/>
                    </a:lnTo>
                    <a:lnTo>
                      <a:pt x="36" y="48"/>
                    </a:lnTo>
                    <a:lnTo>
                      <a:pt x="30" y="48"/>
                    </a:lnTo>
                    <a:lnTo>
                      <a:pt x="24" y="54"/>
                    </a:lnTo>
                    <a:lnTo>
                      <a:pt x="24" y="60"/>
                    </a:lnTo>
                    <a:lnTo>
                      <a:pt x="12" y="66"/>
                    </a:lnTo>
                    <a:lnTo>
                      <a:pt x="12" y="72"/>
                    </a:lnTo>
                    <a:lnTo>
                      <a:pt x="6" y="72"/>
                    </a:lnTo>
                    <a:lnTo>
                      <a:pt x="0" y="72"/>
                    </a:lnTo>
                    <a:lnTo>
                      <a:pt x="0" y="66"/>
                    </a:lnTo>
                    <a:lnTo>
                      <a:pt x="0" y="60"/>
                    </a:lnTo>
                    <a:lnTo>
                      <a:pt x="0" y="54"/>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0186" name="Group 35">
                <a:extLst>
                  <a:ext uri="{FF2B5EF4-FFF2-40B4-BE49-F238E27FC236}">
                    <a16:creationId xmlns:a16="http://schemas.microsoft.com/office/drawing/2014/main" id="{F54833BE-9AB2-79A7-3B27-6819A415801D}"/>
                  </a:ext>
                </a:extLst>
              </p:cNvPr>
              <p:cNvGrpSpPr>
                <a:grpSpLocks/>
              </p:cNvGrpSpPr>
              <p:nvPr/>
            </p:nvGrpSpPr>
            <p:grpSpPr bwMode="auto">
              <a:xfrm>
                <a:off x="2646" y="1296"/>
                <a:ext cx="1446" cy="726"/>
                <a:chOff x="2646" y="1296"/>
                <a:chExt cx="1446" cy="726"/>
              </a:xfrm>
            </p:grpSpPr>
            <p:sp>
              <p:nvSpPr>
                <p:cNvPr id="50187" name="Freeform 5">
                  <a:extLst>
                    <a:ext uri="{FF2B5EF4-FFF2-40B4-BE49-F238E27FC236}">
                      <a16:creationId xmlns:a16="http://schemas.microsoft.com/office/drawing/2014/main" id="{1D461D2C-76B0-2A81-D500-36659BFABCBC}"/>
                    </a:ext>
                  </a:extLst>
                </p:cNvPr>
                <p:cNvSpPr>
                  <a:spLocks/>
                </p:cNvSpPr>
                <p:nvPr/>
              </p:nvSpPr>
              <p:spPr bwMode="auto">
                <a:xfrm>
                  <a:off x="3558" y="1452"/>
                  <a:ext cx="534" cy="498"/>
                </a:xfrm>
                <a:custGeom>
                  <a:avLst/>
                  <a:gdLst>
                    <a:gd name="T0" fmla="*/ 30 w 534"/>
                    <a:gd name="T1" fmla="*/ 0 h 498"/>
                    <a:gd name="T2" fmla="*/ 42 w 534"/>
                    <a:gd name="T3" fmla="*/ 18 h 498"/>
                    <a:gd name="T4" fmla="*/ 66 w 534"/>
                    <a:gd name="T5" fmla="*/ 24 h 498"/>
                    <a:gd name="T6" fmla="*/ 90 w 534"/>
                    <a:gd name="T7" fmla="*/ 30 h 498"/>
                    <a:gd name="T8" fmla="*/ 108 w 534"/>
                    <a:gd name="T9" fmla="*/ 42 h 498"/>
                    <a:gd name="T10" fmla="*/ 114 w 534"/>
                    <a:gd name="T11" fmla="*/ 54 h 498"/>
                    <a:gd name="T12" fmla="*/ 120 w 534"/>
                    <a:gd name="T13" fmla="*/ 60 h 498"/>
                    <a:gd name="T14" fmla="*/ 126 w 534"/>
                    <a:gd name="T15" fmla="*/ 84 h 498"/>
                    <a:gd name="T16" fmla="*/ 132 w 534"/>
                    <a:gd name="T17" fmla="*/ 102 h 498"/>
                    <a:gd name="T18" fmla="*/ 132 w 534"/>
                    <a:gd name="T19" fmla="*/ 102 h 498"/>
                    <a:gd name="T20" fmla="*/ 138 w 534"/>
                    <a:gd name="T21" fmla="*/ 120 h 498"/>
                    <a:gd name="T22" fmla="*/ 168 w 534"/>
                    <a:gd name="T23" fmla="*/ 144 h 498"/>
                    <a:gd name="T24" fmla="*/ 186 w 534"/>
                    <a:gd name="T25" fmla="*/ 156 h 498"/>
                    <a:gd name="T26" fmla="*/ 192 w 534"/>
                    <a:gd name="T27" fmla="*/ 174 h 498"/>
                    <a:gd name="T28" fmla="*/ 192 w 534"/>
                    <a:gd name="T29" fmla="*/ 198 h 498"/>
                    <a:gd name="T30" fmla="*/ 186 w 534"/>
                    <a:gd name="T31" fmla="*/ 222 h 498"/>
                    <a:gd name="T32" fmla="*/ 186 w 534"/>
                    <a:gd name="T33" fmla="*/ 258 h 498"/>
                    <a:gd name="T34" fmla="*/ 180 w 534"/>
                    <a:gd name="T35" fmla="*/ 288 h 498"/>
                    <a:gd name="T36" fmla="*/ 174 w 534"/>
                    <a:gd name="T37" fmla="*/ 300 h 498"/>
                    <a:gd name="T38" fmla="*/ 162 w 534"/>
                    <a:gd name="T39" fmla="*/ 318 h 498"/>
                    <a:gd name="T40" fmla="*/ 162 w 534"/>
                    <a:gd name="T41" fmla="*/ 318 h 498"/>
                    <a:gd name="T42" fmla="*/ 186 w 534"/>
                    <a:gd name="T43" fmla="*/ 324 h 498"/>
                    <a:gd name="T44" fmla="*/ 234 w 534"/>
                    <a:gd name="T45" fmla="*/ 330 h 498"/>
                    <a:gd name="T46" fmla="*/ 258 w 534"/>
                    <a:gd name="T47" fmla="*/ 336 h 498"/>
                    <a:gd name="T48" fmla="*/ 282 w 534"/>
                    <a:gd name="T49" fmla="*/ 342 h 498"/>
                    <a:gd name="T50" fmla="*/ 288 w 534"/>
                    <a:gd name="T51" fmla="*/ 348 h 498"/>
                    <a:gd name="T52" fmla="*/ 264 w 534"/>
                    <a:gd name="T53" fmla="*/ 354 h 498"/>
                    <a:gd name="T54" fmla="*/ 282 w 534"/>
                    <a:gd name="T55" fmla="*/ 360 h 498"/>
                    <a:gd name="T56" fmla="*/ 330 w 534"/>
                    <a:gd name="T57" fmla="*/ 366 h 498"/>
                    <a:gd name="T58" fmla="*/ 390 w 534"/>
                    <a:gd name="T59" fmla="*/ 366 h 498"/>
                    <a:gd name="T60" fmla="*/ 450 w 534"/>
                    <a:gd name="T61" fmla="*/ 366 h 498"/>
                    <a:gd name="T62" fmla="*/ 498 w 534"/>
                    <a:gd name="T63" fmla="*/ 360 h 498"/>
                    <a:gd name="T64" fmla="*/ 534 w 534"/>
                    <a:gd name="T65" fmla="*/ 366 h 498"/>
                    <a:gd name="T66" fmla="*/ 498 w 534"/>
                    <a:gd name="T67" fmla="*/ 390 h 498"/>
                    <a:gd name="T68" fmla="*/ 426 w 534"/>
                    <a:gd name="T69" fmla="*/ 402 h 498"/>
                    <a:gd name="T70" fmla="*/ 354 w 534"/>
                    <a:gd name="T71" fmla="*/ 414 h 498"/>
                    <a:gd name="T72" fmla="*/ 258 w 534"/>
                    <a:gd name="T73" fmla="*/ 426 h 498"/>
                    <a:gd name="T74" fmla="*/ 192 w 534"/>
                    <a:gd name="T75" fmla="*/ 444 h 498"/>
                    <a:gd name="T76" fmla="*/ 174 w 534"/>
                    <a:gd name="T77" fmla="*/ 462 h 498"/>
                    <a:gd name="T78" fmla="*/ 162 w 534"/>
                    <a:gd name="T79" fmla="*/ 468 h 498"/>
                    <a:gd name="T80" fmla="*/ 150 w 534"/>
                    <a:gd name="T81" fmla="*/ 480 h 498"/>
                    <a:gd name="T82" fmla="*/ 138 w 534"/>
                    <a:gd name="T83" fmla="*/ 492 h 498"/>
                    <a:gd name="T84" fmla="*/ 114 w 534"/>
                    <a:gd name="T85" fmla="*/ 492 h 498"/>
                    <a:gd name="T86" fmla="*/ 90 w 534"/>
                    <a:gd name="T87" fmla="*/ 492 h 498"/>
                    <a:gd name="T88" fmla="*/ 84 w 534"/>
                    <a:gd name="T89" fmla="*/ 492 h 498"/>
                    <a:gd name="T90" fmla="*/ 84 w 534"/>
                    <a:gd name="T91" fmla="*/ 492 h 498"/>
                    <a:gd name="T92" fmla="*/ 78 w 534"/>
                    <a:gd name="T93" fmla="*/ 486 h 498"/>
                    <a:gd name="T94" fmla="*/ 72 w 534"/>
                    <a:gd name="T95" fmla="*/ 480 h 498"/>
                    <a:gd name="T96" fmla="*/ 54 w 534"/>
                    <a:gd name="T97" fmla="*/ 480 h 498"/>
                    <a:gd name="T98" fmla="*/ 42 w 534"/>
                    <a:gd name="T99" fmla="*/ 486 h 498"/>
                    <a:gd name="T100" fmla="*/ 30 w 534"/>
                    <a:gd name="T101" fmla="*/ 492 h 498"/>
                    <a:gd name="T102" fmla="*/ 0 w 534"/>
                    <a:gd name="T103" fmla="*/ 498 h 498"/>
                    <a:gd name="T104" fmla="*/ 42 w 534"/>
                    <a:gd name="T105" fmla="*/ 156 h 498"/>
                    <a:gd name="T106" fmla="*/ 36 w 534"/>
                    <a:gd name="T107" fmla="*/ 144 h 498"/>
                    <a:gd name="T108" fmla="*/ 24 w 534"/>
                    <a:gd name="T109" fmla="*/ 114 h 498"/>
                    <a:gd name="T110" fmla="*/ 24 w 534"/>
                    <a:gd name="T111" fmla="*/ 66 h 498"/>
                    <a:gd name="T112" fmla="*/ 18 w 534"/>
                    <a:gd name="T113" fmla="*/ 36 h 498"/>
                    <a:gd name="T114" fmla="*/ 12 w 534"/>
                    <a:gd name="T115" fmla="*/ 18 h 4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34"/>
                    <a:gd name="T175" fmla="*/ 0 h 498"/>
                    <a:gd name="T176" fmla="*/ 534 w 534"/>
                    <a:gd name="T177" fmla="*/ 498 h 49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34" h="498">
                      <a:moveTo>
                        <a:pt x="24" y="0"/>
                      </a:moveTo>
                      <a:lnTo>
                        <a:pt x="24" y="0"/>
                      </a:lnTo>
                      <a:lnTo>
                        <a:pt x="30" y="0"/>
                      </a:lnTo>
                      <a:lnTo>
                        <a:pt x="36" y="6"/>
                      </a:lnTo>
                      <a:lnTo>
                        <a:pt x="42" y="12"/>
                      </a:lnTo>
                      <a:lnTo>
                        <a:pt x="42" y="18"/>
                      </a:lnTo>
                      <a:lnTo>
                        <a:pt x="48" y="18"/>
                      </a:lnTo>
                      <a:lnTo>
                        <a:pt x="54" y="24"/>
                      </a:lnTo>
                      <a:lnTo>
                        <a:pt x="66" y="24"/>
                      </a:lnTo>
                      <a:lnTo>
                        <a:pt x="72" y="24"/>
                      </a:lnTo>
                      <a:lnTo>
                        <a:pt x="84" y="30"/>
                      </a:lnTo>
                      <a:lnTo>
                        <a:pt x="90" y="30"/>
                      </a:lnTo>
                      <a:lnTo>
                        <a:pt x="90" y="36"/>
                      </a:lnTo>
                      <a:lnTo>
                        <a:pt x="102" y="42"/>
                      </a:lnTo>
                      <a:lnTo>
                        <a:pt x="108" y="42"/>
                      </a:lnTo>
                      <a:lnTo>
                        <a:pt x="114" y="48"/>
                      </a:lnTo>
                      <a:lnTo>
                        <a:pt x="114" y="54"/>
                      </a:lnTo>
                      <a:lnTo>
                        <a:pt x="120" y="60"/>
                      </a:lnTo>
                      <a:lnTo>
                        <a:pt x="120" y="72"/>
                      </a:lnTo>
                      <a:lnTo>
                        <a:pt x="120" y="78"/>
                      </a:lnTo>
                      <a:lnTo>
                        <a:pt x="126" y="84"/>
                      </a:lnTo>
                      <a:lnTo>
                        <a:pt x="126" y="90"/>
                      </a:lnTo>
                      <a:lnTo>
                        <a:pt x="126" y="96"/>
                      </a:lnTo>
                      <a:lnTo>
                        <a:pt x="132" y="102"/>
                      </a:lnTo>
                      <a:lnTo>
                        <a:pt x="138" y="108"/>
                      </a:lnTo>
                      <a:lnTo>
                        <a:pt x="138" y="114"/>
                      </a:lnTo>
                      <a:lnTo>
                        <a:pt x="138" y="120"/>
                      </a:lnTo>
                      <a:lnTo>
                        <a:pt x="156" y="126"/>
                      </a:lnTo>
                      <a:lnTo>
                        <a:pt x="162" y="138"/>
                      </a:lnTo>
                      <a:lnTo>
                        <a:pt x="168" y="144"/>
                      </a:lnTo>
                      <a:lnTo>
                        <a:pt x="174" y="150"/>
                      </a:lnTo>
                      <a:lnTo>
                        <a:pt x="180" y="150"/>
                      </a:lnTo>
                      <a:lnTo>
                        <a:pt x="186" y="156"/>
                      </a:lnTo>
                      <a:lnTo>
                        <a:pt x="186" y="162"/>
                      </a:lnTo>
                      <a:lnTo>
                        <a:pt x="186" y="168"/>
                      </a:lnTo>
                      <a:lnTo>
                        <a:pt x="192" y="174"/>
                      </a:lnTo>
                      <a:lnTo>
                        <a:pt x="192" y="198"/>
                      </a:lnTo>
                      <a:lnTo>
                        <a:pt x="192" y="204"/>
                      </a:lnTo>
                      <a:lnTo>
                        <a:pt x="192" y="216"/>
                      </a:lnTo>
                      <a:lnTo>
                        <a:pt x="186" y="222"/>
                      </a:lnTo>
                      <a:lnTo>
                        <a:pt x="186" y="234"/>
                      </a:lnTo>
                      <a:lnTo>
                        <a:pt x="186" y="246"/>
                      </a:lnTo>
                      <a:lnTo>
                        <a:pt x="186" y="258"/>
                      </a:lnTo>
                      <a:lnTo>
                        <a:pt x="186" y="270"/>
                      </a:lnTo>
                      <a:lnTo>
                        <a:pt x="186" y="276"/>
                      </a:lnTo>
                      <a:lnTo>
                        <a:pt x="180" y="288"/>
                      </a:lnTo>
                      <a:lnTo>
                        <a:pt x="174" y="294"/>
                      </a:lnTo>
                      <a:lnTo>
                        <a:pt x="174" y="300"/>
                      </a:lnTo>
                      <a:lnTo>
                        <a:pt x="168" y="306"/>
                      </a:lnTo>
                      <a:lnTo>
                        <a:pt x="168" y="312"/>
                      </a:lnTo>
                      <a:lnTo>
                        <a:pt x="162" y="318"/>
                      </a:lnTo>
                      <a:lnTo>
                        <a:pt x="162" y="324"/>
                      </a:lnTo>
                      <a:lnTo>
                        <a:pt x="174" y="324"/>
                      </a:lnTo>
                      <a:lnTo>
                        <a:pt x="186" y="324"/>
                      </a:lnTo>
                      <a:lnTo>
                        <a:pt x="192" y="330"/>
                      </a:lnTo>
                      <a:lnTo>
                        <a:pt x="210" y="330"/>
                      </a:lnTo>
                      <a:lnTo>
                        <a:pt x="234" y="330"/>
                      </a:lnTo>
                      <a:lnTo>
                        <a:pt x="240" y="336"/>
                      </a:lnTo>
                      <a:lnTo>
                        <a:pt x="252" y="336"/>
                      </a:lnTo>
                      <a:lnTo>
                        <a:pt x="258" y="336"/>
                      </a:lnTo>
                      <a:lnTo>
                        <a:pt x="270" y="342"/>
                      </a:lnTo>
                      <a:lnTo>
                        <a:pt x="276" y="342"/>
                      </a:lnTo>
                      <a:lnTo>
                        <a:pt x="282" y="342"/>
                      </a:lnTo>
                      <a:lnTo>
                        <a:pt x="282" y="348"/>
                      </a:lnTo>
                      <a:lnTo>
                        <a:pt x="288" y="348"/>
                      </a:lnTo>
                      <a:lnTo>
                        <a:pt x="288" y="354"/>
                      </a:lnTo>
                      <a:lnTo>
                        <a:pt x="294" y="354"/>
                      </a:lnTo>
                      <a:lnTo>
                        <a:pt x="264" y="354"/>
                      </a:lnTo>
                      <a:lnTo>
                        <a:pt x="270" y="360"/>
                      </a:lnTo>
                      <a:lnTo>
                        <a:pt x="276" y="360"/>
                      </a:lnTo>
                      <a:lnTo>
                        <a:pt x="282" y="360"/>
                      </a:lnTo>
                      <a:lnTo>
                        <a:pt x="300" y="366"/>
                      </a:lnTo>
                      <a:lnTo>
                        <a:pt x="312" y="366"/>
                      </a:lnTo>
                      <a:lnTo>
                        <a:pt x="330" y="366"/>
                      </a:lnTo>
                      <a:lnTo>
                        <a:pt x="354" y="366"/>
                      </a:lnTo>
                      <a:lnTo>
                        <a:pt x="372" y="366"/>
                      </a:lnTo>
                      <a:lnTo>
                        <a:pt x="390" y="366"/>
                      </a:lnTo>
                      <a:lnTo>
                        <a:pt x="408" y="366"/>
                      </a:lnTo>
                      <a:lnTo>
                        <a:pt x="426" y="366"/>
                      </a:lnTo>
                      <a:lnTo>
                        <a:pt x="450" y="366"/>
                      </a:lnTo>
                      <a:lnTo>
                        <a:pt x="462" y="366"/>
                      </a:lnTo>
                      <a:lnTo>
                        <a:pt x="480" y="366"/>
                      </a:lnTo>
                      <a:lnTo>
                        <a:pt x="498" y="360"/>
                      </a:lnTo>
                      <a:lnTo>
                        <a:pt x="504" y="360"/>
                      </a:lnTo>
                      <a:lnTo>
                        <a:pt x="516" y="354"/>
                      </a:lnTo>
                      <a:lnTo>
                        <a:pt x="534" y="366"/>
                      </a:lnTo>
                      <a:lnTo>
                        <a:pt x="522" y="372"/>
                      </a:lnTo>
                      <a:lnTo>
                        <a:pt x="516" y="378"/>
                      </a:lnTo>
                      <a:lnTo>
                        <a:pt x="498" y="390"/>
                      </a:lnTo>
                      <a:lnTo>
                        <a:pt x="474" y="390"/>
                      </a:lnTo>
                      <a:lnTo>
                        <a:pt x="450" y="396"/>
                      </a:lnTo>
                      <a:lnTo>
                        <a:pt x="426" y="402"/>
                      </a:lnTo>
                      <a:lnTo>
                        <a:pt x="420" y="402"/>
                      </a:lnTo>
                      <a:lnTo>
                        <a:pt x="402" y="402"/>
                      </a:lnTo>
                      <a:lnTo>
                        <a:pt x="354" y="414"/>
                      </a:lnTo>
                      <a:lnTo>
                        <a:pt x="306" y="414"/>
                      </a:lnTo>
                      <a:lnTo>
                        <a:pt x="282" y="420"/>
                      </a:lnTo>
                      <a:lnTo>
                        <a:pt x="258" y="426"/>
                      </a:lnTo>
                      <a:lnTo>
                        <a:pt x="234" y="432"/>
                      </a:lnTo>
                      <a:lnTo>
                        <a:pt x="210" y="438"/>
                      </a:lnTo>
                      <a:lnTo>
                        <a:pt x="192" y="444"/>
                      </a:lnTo>
                      <a:lnTo>
                        <a:pt x="186" y="444"/>
                      </a:lnTo>
                      <a:lnTo>
                        <a:pt x="180" y="450"/>
                      </a:lnTo>
                      <a:lnTo>
                        <a:pt x="174" y="462"/>
                      </a:lnTo>
                      <a:lnTo>
                        <a:pt x="168" y="468"/>
                      </a:lnTo>
                      <a:lnTo>
                        <a:pt x="162" y="468"/>
                      </a:lnTo>
                      <a:lnTo>
                        <a:pt x="162" y="474"/>
                      </a:lnTo>
                      <a:lnTo>
                        <a:pt x="156" y="480"/>
                      </a:lnTo>
                      <a:lnTo>
                        <a:pt x="150" y="480"/>
                      </a:lnTo>
                      <a:lnTo>
                        <a:pt x="144" y="486"/>
                      </a:lnTo>
                      <a:lnTo>
                        <a:pt x="138" y="492"/>
                      </a:lnTo>
                      <a:lnTo>
                        <a:pt x="132" y="492"/>
                      </a:lnTo>
                      <a:lnTo>
                        <a:pt x="120" y="492"/>
                      </a:lnTo>
                      <a:lnTo>
                        <a:pt x="114" y="492"/>
                      </a:lnTo>
                      <a:lnTo>
                        <a:pt x="108" y="492"/>
                      </a:lnTo>
                      <a:lnTo>
                        <a:pt x="102" y="492"/>
                      </a:lnTo>
                      <a:lnTo>
                        <a:pt x="90" y="492"/>
                      </a:lnTo>
                      <a:lnTo>
                        <a:pt x="84" y="492"/>
                      </a:lnTo>
                      <a:lnTo>
                        <a:pt x="78" y="486"/>
                      </a:lnTo>
                      <a:lnTo>
                        <a:pt x="72" y="486"/>
                      </a:lnTo>
                      <a:lnTo>
                        <a:pt x="72" y="480"/>
                      </a:lnTo>
                      <a:lnTo>
                        <a:pt x="66" y="480"/>
                      </a:lnTo>
                      <a:lnTo>
                        <a:pt x="60" y="480"/>
                      </a:lnTo>
                      <a:lnTo>
                        <a:pt x="54" y="480"/>
                      </a:lnTo>
                      <a:lnTo>
                        <a:pt x="48" y="480"/>
                      </a:lnTo>
                      <a:lnTo>
                        <a:pt x="42" y="486"/>
                      </a:lnTo>
                      <a:lnTo>
                        <a:pt x="36" y="486"/>
                      </a:lnTo>
                      <a:lnTo>
                        <a:pt x="30" y="492"/>
                      </a:lnTo>
                      <a:lnTo>
                        <a:pt x="18" y="492"/>
                      </a:lnTo>
                      <a:lnTo>
                        <a:pt x="6" y="498"/>
                      </a:lnTo>
                      <a:lnTo>
                        <a:pt x="0" y="498"/>
                      </a:lnTo>
                      <a:lnTo>
                        <a:pt x="42" y="270"/>
                      </a:lnTo>
                      <a:lnTo>
                        <a:pt x="42" y="156"/>
                      </a:lnTo>
                      <a:lnTo>
                        <a:pt x="36" y="150"/>
                      </a:lnTo>
                      <a:lnTo>
                        <a:pt x="36" y="144"/>
                      </a:lnTo>
                      <a:lnTo>
                        <a:pt x="30" y="132"/>
                      </a:lnTo>
                      <a:lnTo>
                        <a:pt x="30" y="126"/>
                      </a:lnTo>
                      <a:lnTo>
                        <a:pt x="24" y="114"/>
                      </a:lnTo>
                      <a:lnTo>
                        <a:pt x="24" y="102"/>
                      </a:lnTo>
                      <a:lnTo>
                        <a:pt x="24" y="84"/>
                      </a:lnTo>
                      <a:lnTo>
                        <a:pt x="24" y="66"/>
                      </a:lnTo>
                      <a:lnTo>
                        <a:pt x="24" y="54"/>
                      </a:lnTo>
                      <a:lnTo>
                        <a:pt x="24" y="48"/>
                      </a:lnTo>
                      <a:lnTo>
                        <a:pt x="18" y="36"/>
                      </a:lnTo>
                      <a:lnTo>
                        <a:pt x="18" y="24"/>
                      </a:lnTo>
                      <a:lnTo>
                        <a:pt x="12" y="24"/>
                      </a:lnTo>
                      <a:lnTo>
                        <a:pt x="12" y="18"/>
                      </a:lnTo>
                      <a:lnTo>
                        <a:pt x="12" y="12"/>
                      </a:lnTo>
                      <a:lnTo>
                        <a:pt x="24" y="0"/>
                      </a:lnTo>
                      <a:close/>
                    </a:path>
                  </a:pathLst>
                </a:custGeom>
                <a:solidFill>
                  <a:srgbClr val="B4D2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88" name="Freeform 6">
                  <a:extLst>
                    <a:ext uri="{FF2B5EF4-FFF2-40B4-BE49-F238E27FC236}">
                      <a16:creationId xmlns:a16="http://schemas.microsoft.com/office/drawing/2014/main" id="{D43EA4DE-262B-3611-7D94-D1FE7E2A55EE}"/>
                    </a:ext>
                  </a:extLst>
                </p:cNvPr>
                <p:cNvSpPr>
                  <a:spLocks/>
                </p:cNvSpPr>
                <p:nvPr/>
              </p:nvSpPr>
              <p:spPr bwMode="auto">
                <a:xfrm>
                  <a:off x="2652" y="1308"/>
                  <a:ext cx="984" cy="702"/>
                </a:xfrm>
                <a:custGeom>
                  <a:avLst/>
                  <a:gdLst>
                    <a:gd name="T0" fmla="*/ 930 w 984"/>
                    <a:gd name="T1" fmla="*/ 486 h 702"/>
                    <a:gd name="T2" fmla="*/ 960 w 984"/>
                    <a:gd name="T3" fmla="*/ 426 h 702"/>
                    <a:gd name="T4" fmla="*/ 978 w 984"/>
                    <a:gd name="T5" fmla="*/ 372 h 702"/>
                    <a:gd name="T6" fmla="*/ 984 w 984"/>
                    <a:gd name="T7" fmla="*/ 330 h 702"/>
                    <a:gd name="T8" fmla="*/ 966 w 984"/>
                    <a:gd name="T9" fmla="*/ 270 h 702"/>
                    <a:gd name="T10" fmla="*/ 936 w 984"/>
                    <a:gd name="T11" fmla="*/ 216 h 702"/>
                    <a:gd name="T12" fmla="*/ 906 w 984"/>
                    <a:gd name="T13" fmla="*/ 180 h 702"/>
                    <a:gd name="T14" fmla="*/ 834 w 984"/>
                    <a:gd name="T15" fmla="*/ 168 h 702"/>
                    <a:gd name="T16" fmla="*/ 738 w 984"/>
                    <a:gd name="T17" fmla="*/ 144 h 702"/>
                    <a:gd name="T18" fmla="*/ 660 w 984"/>
                    <a:gd name="T19" fmla="*/ 108 h 702"/>
                    <a:gd name="T20" fmla="*/ 612 w 984"/>
                    <a:gd name="T21" fmla="*/ 78 h 702"/>
                    <a:gd name="T22" fmla="*/ 570 w 984"/>
                    <a:gd name="T23" fmla="*/ 48 h 702"/>
                    <a:gd name="T24" fmla="*/ 546 w 984"/>
                    <a:gd name="T25" fmla="*/ 0 h 702"/>
                    <a:gd name="T26" fmla="*/ 522 w 984"/>
                    <a:gd name="T27" fmla="*/ 24 h 702"/>
                    <a:gd name="T28" fmla="*/ 498 w 984"/>
                    <a:gd name="T29" fmla="*/ 60 h 702"/>
                    <a:gd name="T30" fmla="*/ 480 w 984"/>
                    <a:gd name="T31" fmla="*/ 66 h 702"/>
                    <a:gd name="T32" fmla="*/ 426 w 984"/>
                    <a:gd name="T33" fmla="*/ 30 h 702"/>
                    <a:gd name="T34" fmla="*/ 360 w 984"/>
                    <a:gd name="T35" fmla="*/ 0 h 702"/>
                    <a:gd name="T36" fmla="*/ 336 w 984"/>
                    <a:gd name="T37" fmla="*/ 0 h 702"/>
                    <a:gd name="T38" fmla="*/ 324 w 984"/>
                    <a:gd name="T39" fmla="*/ 12 h 702"/>
                    <a:gd name="T40" fmla="*/ 288 w 984"/>
                    <a:gd name="T41" fmla="*/ 48 h 702"/>
                    <a:gd name="T42" fmla="*/ 270 w 984"/>
                    <a:gd name="T43" fmla="*/ 66 h 702"/>
                    <a:gd name="T44" fmla="*/ 246 w 984"/>
                    <a:gd name="T45" fmla="*/ 66 h 702"/>
                    <a:gd name="T46" fmla="*/ 198 w 984"/>
                    <a:gd name="T47" fmla="*/ 48 h 702"/>
                    <a:gd name="T48" fmla="*/ 174 w 984"/>
                    <a:gd name="T49" fmla="*/ 48 h 702"/>
                    <a:gd name="T50" fmla="*/ 162 w 984"/>
                    <a:gd name="T51" fmla="*/ 66 h 702"/>
                    <a:gd name="T52" fmla="*/ 144 w 984"/>
                    <a:gd name="T53" fmla="*/ 96 h 702"/>
                    <a:gd name="T54" fmla="*/ 108 w 984"/>
                    <a:gd name="T55" fmla="*/ 180 h 702"/>
                    <a:gd name="T56" fmla="*/ 72 w 984"/>
                    <a:gd name="T57" fmla="*/ 252 h 702"/>
                    <a:gd name="T58" fmla="*/ 36 w 984"/>
                    <a:gd name="T59" fmla="*/ 300 h 702"/>
                    <a:gd name="T60" fmla="*/ 12 w 984"/>
                    <a:gd name="T61" fmla="*/ 342 h 702"/>
                    <a:gd name="T62" fmla="*/ 0 w 984"/>
                    <a:gd name="T63" fmla="*/ 366 h 702"/>
                    <a:gd name="T64" fmla="*/ 6 w 984"/>
                    <a:gd name="T65" fmla="*/ 384 h 702"/>
                    <a:gd name="T66" fmla="*/ 30 w 984"/>
                    <a:gd name="T67" fmla="*/ 402 h 702"/>
                    <a:gd name="T68" fmla="*/ 78 w 984"/>
                    <a:gd name="T69" fmla="*/ 432 h 702"/>
                    <a:gd name="T70" fmla="*/ 108 w 984"/>
                    <a:gd name="T71" fmla="*/ 474 h 702"/>
                    <a:gd name="T72" fmla="*/ 126 w 984"/>
                    <a:gd name="T73" fmla="*/ 510 h 702"/>
                    <a:gd name="T74" fmla="*/ 138 w 984"/>
                    <a:gd name="T75" fmla="*/ 510 h 702"/>
                    <a:gd name="T76" fmla="*/ 144 w 984"/>
                    <a:gd name="T77" fmla="*/ 504 h 702"/>
                    <a:gd name="T78" fmla="*/ 150 w 984"/>
                    <a:gd name="T79" fmla="*/ 522 h 702"/>
                    <a:gd name="T80" fmla="*/ 162 w 984"/>
                    <a:gd name="T81" fmla="*/ 534 h 702"/>
                    <a:gd name="T82" fmla="*/ 210 w 984"/>
                    <a:gd name="T83" fmla="*/ 552 h 702"/>
                    <a:gd name="T84" fmla="*/ 246 w 984"/>
                    <a:gd name="T85" fmla="*/ 582 h 702"/>
                    <a:gd name="T86" fmla="*/ 276 w 984"/>
                    <a:gd name="T87" fmla="*/ 624 h 702"/>
                    <a:gd name="T88" fmla="*/ 282 w 984"/>
                    <a:gd name="T89" fmla="*/ 654 h 702"/>
                    <a:gd name="T90" fmla="*/ 282 w 984"/>
                    <a:gd name="T91" fmla="*/ 660 h 702"/>
                    <a:gd name="T92" fmla="*/ 282 w 984"/>
                    <a:gd name="T93" fmla="*/ 684 h 702"/>
                    <a:gd name="T94" fmla="*/ 282 w 984"/>
                    <a:gd name="T95" fmla="*/ 690 h 702"/>
                    <a:gd name="T96" fmla="*/ 318 w 984"/>
                    <a:gd name="T97" fmla="*/ 684 h 702"/>
                    <a:gd name="T98" fmla="*/ 378 w 984"/>
                    <a:gd name="T99" fmla="*/ 660 h 702"/>
                    <a:gd name="T100" fmla="*/ 438 w 984"/>
                    <a:gd name="T101" fmla="*/ 654 h 702"/>
                    <a:gd name="T102" fmla="*/ 534 w 984"/>
                    <a:gd name="T103" fmla="*/ 654 h 702"/>
                    <a:gd name="T104" fmla="*/ 684 w 984"/>
                    <a:gd name="T105" fmla="*/ 666 h 702"/>
                    <a:gd name="T106" fmla="*/ 720 w 984"/>
                    <a:gd name="T107" fmla="*/ 660 h 702"/>
                    <a:gd name="T108" fmla="*/ 744 w 984"/>
                    <a:gd name="T109" fmla="*/ 648 h 702"/>
                    <a:gd name="T110" fmla="*/ 780 w 984"/>
                    <a:gd name="T111" fmla="*/ 612 h 702"/>
                    <a:gd name="T112" fmla="*/ 810 w 984"/>
                    <a:gd name="T113" fmla="*/ 540 h 702"/>
                    <a:gd name="T114" fmla="*/ 834 w 984"/>
                    <a:gd name="T115" fmla="*/ 486 h 702"/>
                    <a:gd name="T116" fmla="*/ 858 w 984"/>
                    <a:gd name="T117" fmla="*/ 468 h 702"/>
                    <a:gd name="T118" fmla="*/ 876 w 984"/>
                    <a:gd name="T119" fmla="*/ 468 h 702"/>
                    <a:gd name="T120" fmla="*/ 930 w 984"/>
                    <a:gd name="T121" fmla="*/ 510 h 7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84"/>
                    <a:gd name="T184" fmla="*/ 0 h 702"/>
                    <a:gd name="T185" fmla="*/ 984 w 984"/>
                    <a:gd name="T186" fmla="*/ 702 h 7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84" h="702">
                      <a:moveTo>
                        <a:pt x="930" y="510"/>
                      </a:moveTo>
                      <a:lnTo>
                        <a:pt x="930" y="510"/>
                      </a:lnTo>
                      <a:lnTo>
                        <a:pt x="930" y="504"/>
                      </a:lnTo>
                      <a:lnTo>
                        <a:pt x="930" y="492"/>
                      </a:lnTo>
                      <a:lnTo>
                        <a:pt x="930" y="486"/>
                      </a:lnTo>
                      <a:lnTo>
                        <a:pt x="936" y="486"/>
                      </a:lnTo>
                      <a:lnTo>
                        <a:pt x="936" y="480"/>
                      </a:lnTo>
                      <a:lnTo>
                        <a:pt x="942" y="468"/>
                      </a:lnTo>
                      <a:lnTo>
                        <a:pt x="948" y="462"/>
                      </a:lnTo>
                      <a:lnTo>
                        <a:pt x="948" y="450"/>
                      </a:lnTo>
                      <a:lnTo>
                        <a:pt x="960" y="426"/>
                      </a:lnTo>
                      <a:lnTo>
                        <a:pt x="966" y="414"/>
                      </a:lnTo>
                      <a:lnTo>
                        <a:pt x="972" y="408"/>
                      </a:lnTo>
                      <a:lnTo>
                        <a:pt x="972" y="402"/>
                      </a:lnTo>
                      <a:lnTo>
                        <a:pt x="972" y="396"/>
                      </a:lnTo>
                      <a:lnTo>
                        <a:pt x="978" y="390"/>
                      </a:lnTo>
                      <a:lnTo>
                        <a:pt x="978" y="372"/>
                      </a:lnTo>
                      <a:lnTo>
                        <a:pt x="984" y="366"/>
                      </a:lnTo>
                      <a:lnTo>
                        <a:pt x="984" y="348"/>
                      </a:lnTo>
                      <a:lnTo>
                        <a:pt x="984" y="342"/>
                      </a:lnTo>
                      <a:lnTo>
                        <a:pt x="984" y="330"/>
                      </a:lnTo>
                      <a:lnTo>
                        <a:pt x="984" y="318"/>
                      </a:lnTo>
                      <a:lnTo>
                        <a:pt x="984" y="312"/>
                      </a:lnTo>
                      <a:lnTo>
                        <a:pt x="978" y="306"/>
                      </a:lnTo>
                      <a:lnTo>
                        <a:pt x="972" y="288"/>
                      </a:lnTo>
                      <a:lnTo>
                        <a:pt x="966" y="270"/>
                      </a:lnTo>
                      <a:lnTo>
                        <a:pt x="960" y="258"/>
                      </a:lnTo>
                      <a:lnTo>
                        <a:pt x="954" y="246"/>
                      </a:lnTo>
                      <a:lnTo>
                        <a:pt x="948" y="234"/>
                      </a:lnTo>
                      <a:lnTo>
                        <a:pt x="948" y="222"/>
                      </a:lnTo>
                      <a:lnTo>
                        <a:pt x="942" y="222"/>
                      </a:lnTo>
                      <a:lnTo>
                        <a:pt x="936" y="216"/>
                      </a:lnTo>
                      <a:lnTo>
                        <a:pt x="930" y="204"/>
                      </a:lnTo>
                      <a:lnTo>
                        <a:pt x="930" y="198"/>
                      </a:lnTo>
                      <a:lnTo>
                        <a:pt x="918" y="192"/>
                      </a:lnTo>
                      <a:lnTo>
                        <a:pt x="912" y="186"/>
                      </a:lnTo>
                      <a:lnTo>
                        <a:pt x="906" y="186"/>
                      </a:lnTo>
                      <a:lnTo>
                        <a:pt x="906" y="180"/>
                      </a:lnTo>
                      <a:lnTo>
                        <a:pt x="900" y="174"/>
                      </a:lnTo>
                      <a:lnTo>
                        <a:pt x="894" y="174"/>
                      </a:lnTo>
                      <a:lnTo>
                        <a:pt x="888" y="174"/>
                      </a:lnTo>
                      <a:lnTo>
                        <a:pt x="882" y="168"/>
                      </a:lnTo>
                      <a:lnTo>
                        <a:pt x="834" y="168"/>
                      </a:lnTo>
                      <a:lnTo>
                        <a:pt x="816" y="168"/>
                      </a:lnTo>
                      <a:lnTo>
                        <a:pt x="798" y="168"/>
                      </a:lnTo>
                      <a:lnTo>
                        <a:pt x="786" y="162"/>
                      </a:lnTo>
                      <a:lnTo>
                        <a:pt x="768" y="156"/>
                      </a:lnTo>
                      <a:lnTo>
                        <a:pt x="756" y="150"/>
                      </a:lnTo>
                      <a:lnTo>
                        <a:pt x="738" y="144"/>
                      </a:lnTo>
                      <a:lnTo>
                        <a:pt x="726" y="138"/>
                      </a:lnTo>
                      <a:lnTo>
                        <a:pt x="714" y="132"/>
                      </a:lnTo>
                      <a:lnTo>
                        <a:pt x="696" y="126"/>
                      </a:lnTo>
                      <a:lnTo>
                        <a:pt x="684" y="120"/>
                      </a:lnTo>
                      <a:lnTo>
                        <a:pt x="666" y="114"/>
                      </a:lnTo>
                      <a:lnTo>
                        <a:pt x="660" y="108"/>
                      </a:lnTo>
                      <a:lnTo>
                        <a:pt x="642" y="102"/>
                      </a:lnTo>
                      <a:lnTo>
                        <a:pt x="642" y="96"/>
                      </a:lnTo>
                      <a:lnTo>
                        <a:pt x="636" y="96"/>
                      </a:lnTo>
                      <a:lnTo>
                        <a:pt x="624" y="96"/>
                      </a:lnTo>
                      <a:lnTo>
                        <a:pt x="618" y="90"/>
                      </a:lnTo>
                      <a:lnTo>
                        <a:pt x="612" y="78"/>
                      </a:lnTo>
                      <a:lnTo>
                        <a:pt x="606" y="78"/>
                      </a:lnTo>
                      <a:lnTo>
                        <a:pt x="600" y="72"/>
                      </a:lnTo>
                      <a:lnTo>
                        <a:pt x="594" y="72"/>
                      </a:lnTo>
                      <a:lnTo>
                        <a:pt x="594" y="66"/>
                      </a:lnTo>
                      <a:lnTo>
                        <a:pt x="582" y="54"/>
                      </a:lnTo>
                      <a:lnTo>
                        <a:pt x="570" y="48"/>
                      </a:lnTo>
                      <a:lnTo>
                        <a:pt x="570" y="42"/>
                      </a:lnTo>
                      <a:lnTo>
                        <a:pt x="564" y="36"/>
                      </a:lnTo>
                      <a:lnTo>
                        <a:pt x="558" y="30"/>
                      </a:lnTo>
                      <a:lnTo>
                        <a:pt x="558" y="24"/>
                      </a:lnTo>
                      <a:lnTo>
                        <a:pt x="546" y="12"/>
                      </a:lnTo>
                      <a:lnTo>
                        <a:pt x="546" y="0"/>
                      </a:lnTo>
                      <a:lnTo>
                        <a:pt x="540" y="0"/>
                      </a:lnTo>
                      <a:lnTo>
                        <a:pt x="540" y="6"/>
                      </a:lnTo>
                      <a:lnTo>
                        <a:pt x="534" y="6"/>
                      </a:lnTo>
                      <a:lnTo>
                        <a:pt x="528" y="12"/>
                      </a:lnTo>
                      <a:lnTo>
                        <a:pt x="522" y="24"/>
                      </a:lnTo>
                      <a:lnTo>
                        <a:pt x="516" y="36"/>
                      </a:lnTo>
                      <a:lnTo>
                        <a:pt x="510" y="48"/>
                      </a:lnTo>
                      <a:lnTo>
                        <a:pt x="504" y="48"/>
                      </a:lnTo>
                      <a:lnTo>
                        <a:pt x="498" y="54"/>
                      </a:lnTo>
                      <a:lnTo>
                        <a:pt x="498" y="60"/>
                      </a:lnTo>
                      <a:lnTo>
                        <a:pt x="492" y="66"/>
                      </a:lnTo>
                      <a:lnTo>
                        <a:pt x="486" y="66"/>
                      </a:lnTo>
                      <a:lnTo>
                        <a:pt x="480" y="66"/>
                      </a:lnTo>
                      <a:lnTo>
                        <a:pt x="474" y="66"/>
                      </a:lnTo>
                      <a:lnTo>
                        <a:pt x="474" y="60"/>
                      </a:lnTo>
                      <a:lnTo>
                        <a:pt x="468" y="54"/>
                      </a:lnTo>
                      <a:lnTo>
                        <a:pt x="456" y="48"/>
                      </a:lnTo>
                      <a:lnTo>
                        <a:pt x="450" y="48"/>
                      </a:lnTo>
                      <a:lnTo>
                        <a:pt x="426" y="30"/>
                      </a:lnTo>
                      <a:lnTo>
                        <a:pt x="414" y="24"/>
                      </a:lnTo>
                      <a:lnTo>
                        <a:pt x="402" y="18"/>
                      </a:lnTo>
                      <a:lnTo>
                        <a:pt x="384" y="12"/>
                      </a:lnTo>
                      <a:lnTo>
                        <a:pt x="378" y="6"/>
                      </a:lnTo>
                      <a:lnTo>
                        <a:pt x="372" y="6"/>
                      </a:lnTo>
                      <a:lnTo>
                        <a:pt x="360" y="0"/>
                      </a:lnTo>
                      <a:lnTo>
                        <a:pt x="354" y="0"/>
                      </a:lnTo>
                      <a:lnTo>
                        <a:pt x="348" y="0"/>
                      </a:lnTo>
                      <a:lnTo>
                        <a:pt x="342" y="0"/>
                      </a:lnTo>
                      <a:lnTo>
                        <a:pt x="336" y="0"/>
                      </a:lnTo>
                      <a:lnTo>
                        <a:pt x="330" y="0"/>
                      </a:lnTo>
                      <a:lnTo>
                        <a:pt x="330" y="6"/>
                      </a:lnTo>
                      <a:lnTo>
                        <a:pt x="324" y="6"/>
                      </a:lnTo>
                      <a:lnTo>
                        <a:pt x="324" y="12"/>
                      </a:lnTo>
                      <a:lnTo>
                        <a:pt x="318" y="18"/>
                      </a:lnTo>
                      <a:lnTo>
                        <a:pt x="312" y="24"/>
                      </a:lnTo>
                      <a:lnTo>
                        <a:pt x="306" y="36"/>
                      </a:lnTo>
                      <a:lnTo>
                        <a:pt x="300" y="42"/>
                      </a:lnTo>
                      <a:lnTo>
                        <a:pt x="294" y="48"/>
                      </a:lnTo>
                      <a:lnTo>
                        <a:pt x="288" y="48"/>
                      </a:lnTo>
                      <a:lnTo>
                        <a:pt x="282" y="54"/>
                      </a:lnTo>
                      <a:lnTo>
                        <a:pt x="282" y="60"/>
                      </a:lnTo>
                      <a:lnTo>
                        <a:pt x="276" y="66"/>
                      </a:lnTo>
                      <a:lnTo>
                        <a:pt x="270" y="66"/>
                      </a:lnTo>
                      <a:lnTo>
                        <a:pt x="264" y="72"/>
                      </a:lnTo>
                      <a:lnTo>
                        <a:pt x="258" y="72"/>
                      </a:lnTo>
                      <a:lnTo>
                        <a:pt x="252" y="72"/>
                      </a:lnTo>
                      <a:lnTo>
                        <a:pt x="246" y="66"/>
                      </a:lnTo>
                      <a:lnTo>
                        <a:pt x="240" y="66"/>
                      </a:lnTo>
                      <a:lnTo>
                        <a:pt x="234" y="66"/>
                      </a:lnTo>
                      <a:lnTo>
                        <a:pt x="222" y="60"/>
                      </a:lnTo>
                      <a:lnTo>
                        <a:pt x="210" y="54"/>
                      </a:lnTo>
                      <a:lnTo>
                        <a:pt x="204" y="54"/>
                      </a:lnTo>
                      <a:lnTo>
                        <a:pt x="198" y="48"/>
                      </a:lnTo>
                      <a:lnTo>
                        <a:pt x="192" y="48"/>
                      </a:lnTo>
                      <a:lnTo>
                        <a:pt x="186" y="48"/>
                      </a:lnTo>
                      <a:lnTo>
                        <a:pt x="180" y="48"/>
                      </a:lnTo>
                      <a:lnTo>
                        <a:pt x="174" y="48"/>
                      </a:lnTo>
                      <a:lnTo>
                        <a:pt x="168" y="54"/>
                      </a:lnTo>
                      <a:lnTo>
                        <a:pt x="162" y="54"/>
                      </a:lnTo>
                      <a:lnTo>
                        <a:pt x="162" y="60"/>
                      </a:lnTo>
                      <a:lnTo>
                        <a:pt x="162" y="66"/>
                      </a:lnTo>
                      <a:lnTo>
                        <a:pt x="156" y="66"/>
                      </a:lnTo>
                      <a:lnTo>
                        <a:pt x="156" y="72"/>
                      </a:lnTo>
                      <a:lnTo>
                        <a:pt x="150" y="78"/>
                      </a:lnTo>
                      <a:lnTo>
                        <a:pt x="144" y="90"/>
                      </a:lnTo>
                      <a:lnTo>
                        <a:pt x="144" y="96"/>
                      </a:lnTo>
                      <a:lnTo>
                        <a:pt x="138" y="102"/>
                      </a:lnTo>
                      <a:lnTo>
                        <a:pt x="138" y="108"/>
                      </a:lnTo>
                      <a:lnTo>
                        <a:pt x="138" y="120"/>
                      </a:lnTo>
                      <a:lnTo>
                        <a:pt x="126" y="138"/>
                      </a:lnTo>
                      <a:lnTo>
                        <a:pt x="120" y="150"/>
                      </a:lnTo>
                      <a:lnTo>
                        <a:pt x="108" y="180"/>
                      </a:lnTo>
                      <a:lnTo>
                        <a:pt x="102" y="192"/>
                      </a:lnTo>
                      <a:lnTo>
                        <a:pt x="90" y="204"/>
                      </a:lnTo>
                      <a:lnTo>
                        <a:pt x="90" y="222"/>
                      </a:lnTo>
                      <a:lnTo>
                        <a:pt x="84" y="234"/>
                      </a:lnTo>
                      <a:lnTo>
                        <a:pt x="72" y="246"/>
                      </a:lnTo>
                      <a:lnTo>
                        <a:pt x="72" y="252"/>
                      </a:lnTo>
                      <a:lnTo>
                        <a:pt x="66" y="258"/>
                      </a:lnTo>
                      <a:lnTo>
                        <a:pt x="66" y="270"/>
                      </a:lnTo>
                      <a:lnTo>
                        <a:pt x="54" y="276"/>
                      </a:lnTo>
                      <a:lnTo>
                        <a:pt x="48" y="288"/>
                      </a:lnTo>
                      <a:lnTo>
                        <a:pt x="42" y="300"/>
                      </a:lnTo>
                      <a:lnTo>
                        <a:pt x="36" y="300"/>
                      </a:lnTo>
                      <a:lnTo>
                        <a:pt x="36" y="306"/>
                      </a:lnTo>
                      <a:lnTo>
                        <a:pt x="24" y="318"/>
                      </a:lnTo>
                      <a:lnTo>
                        <a:pt x="18" y="318"/>
                      </a:lnTo>
                      <a:lnTo>
                        <a:pt x="18" y="330"/>
                      </a:lnTo>
                      <a:lnTo>
                        <a:pt x="12" y="336"/>
                      </a:lnTo>
                      <a:lnTo>
                        <a:pt x="12" y="342"/>
                      </a:lnTo>
                      <a:lnTo>
                        <a:pt x="6" y="342"/>
                      </a:lnTo>
                      <a:lnTo>
                        <a:pt x="0" y="348"/>
                      </a:lnTo>
                      <a:lnTo>
                        <a:pt x="0" y="354"/>
                      </a:lnTo>
                      <a:lnTo>
                        <a:pt x="0" y="360"/>
                      </a:lnTo>
                      <a:lnTo>
                        <a:pt x="0" y="366"/>
                      </a:lnTo>
                      <a:lnTo>
                        <a:pt x="0" y="372"/>
                      </a:lnTo>
                      <a:lnTo>
                        <a:pt x="0" y="378"/>
                      </a:lnTo>
                      <a:lnTo>
                        <a:pt x="6" y="384"/>
                      </a:lnTo>
                      <a:lnTo>
                        <a:pt x="6" y="390"/>
                      </a:lnTo>
                      <a:lnTo>
                        <a:pt x="12" y="390"/>
                      </a:lnTo>
                      <a:lnTo>
                        <a:pt x="18" y="390"/>
                      </a:lnTo>
                      <a:lnTo>
                        <a:pt x="18" y="396"/>
                      </a:lnTo>
                      <a:lnTo>
                        <a:pt x="30" y="402"/>
                      </a:lnTo>
                      <a:lnTo>
                        <a:pt x="36" y="408"/>
                      </a:lnTo>
                      <a:lnTo>
                        <a:pt x="48" y="414"/>
                      </a:lnTo>
                      <a:lnTo>
                        <a:pt x="66" y="420"/>
                      </a:lnTo>
                      <a:lnTo>
                        <a:pt x="66" y="426"/>
                      </a:lnTo>
                      <a:lnTo>
                        <a:pt x="72" y="426"/>
                      </a:lnTo>
                      <a:lnTo>
                        <a:pt x="78" y="432"/>
                      </a:lnTo>
                      <a:lnTo>
                        <a:pt x="84" y="438"/>
                      </a:lnTo>
                      <a:lnTo>
                        <a:pt x="90" y="438"/>
                      </a:lnTo>
                      <a:lnTo>
                        <a:pt x="90" y="450"/>
                      </a:lnTo>
                      <a:lnTo>
                        <a:pt x="96" y="462"/>
                      </a:lnTo>
                      <a:lnTo>
                        <a:pt x="108" y="474"/>
                      </a:lnTo>
                      <a:lnTo>
                        <a:pt x="108" y="486"/>
                      </a:lnTo>
                      <a:lnTo>
                        <a:pt x="114" y="486"/>
                      </a:lnTo>
                      <a:lnTo>
                        <a:pt x="114" y="492"/>
                      </a:lnTo>
                      <a:lnTo>
                        <a:pt x="120" y="498"/>
                      </a:lnTo>
                      <a:lnTo>
                        <a:pt x="126" y="504"/>
                      </a:lnTo>
                      <a:lnTo>
                        <a:pt x="126" y="510"/>
                      </a:lnTo>
                      <a:lnTo>
                        <a:pt x="132" y="510"/>
                      </a:lnTo>
                      <a:lnTo>
                        <a:pt x="138" y="510"/>
                      </a:lnTo>
                      <a:lnTo>
                        <a:pt x="144" y="504"/>
                      </a:lnTo>
                      <a:lnTo>
                        <a:pt x="144" y="510"/>
                      </a:lnTo>
                      <a:lnTo>
                        <a:pt x="144" y="516"/>
                      </a:lnTo>
                      <a:lnTo>
                        <a:pt x="150" y="522"/>
                      </a:lnTo>
                      <a:lnTo>
                        <a:pt x="150" y="528"/>
                      </a:lnTo>
                      <a:lnTo>
                        <a:pt x="156" y="528"/>
                      </a:lnTo>
                      <a:lnTo>
                        <a:pt x="162" y="534"/>
                      </a:lnTo>
                      <a:lnTo>
                        <a:pt x="168" y="540"/>
                      </a:lnTo>
                      <a:lnTo>
                        <a:pt x="180" y="540"/>
                      </a:lnTo>
                      <a:lnTo>
                        <a:pt x="186" y="546"/>
                      </a:lnTo>
                      <a:lnTo>
                        <a:pt x="198" y="546"/>
                      </a:lnTo>
                      <a:lnTo>
                        <a:pt x="204" y="552"/>
                      </a:lnTo>
                      <a:lnTo>
                        <a:pt x="210" y="552"/>
                      </a:lnTo>
                      <a:lnTo>
                        <a:pt x="216" y="558"/>
                      </a:lnTo>
                      <a:lnTo>
                        <a:pt x="222" y="558"/>
                      </a:lnTo>
                      <a:lnTo>
                        <a:pt x="228" y="558"/>
                      </a:lnTo>
                      <a:lnTo>
                        <a:pt x="234" y="564"/>
                      </a:lnTo>
                      <a:lnTo>
                        <a:pt x="234" y="570"/>
                      </a:lnTo>
                      <a:lnTo>
                        <a:pt x="246" y="582"/>
                      </a:lnTo>
                      <a:lnTo>
                        <a:pt x="252" y="582"/>
                      </a:lnTo>
                      <a:lnTo>
                        <a:pt x="258" y="588"/>
                      </a:lnTo>
                      <a:lnTo>
                        <a:pt x="258" y="600"/>
                      </a:lnTo>
                      <a:lnTo>
                        <a:pt x="264" y="612"/>
                      </a:lnTo>
                      <a:lnTo>
                        <a:pt x="270" y="612"/>
                      </a:lnTo>
                      <a:lnTo>
                        <a:pt x="276" y="624"/>
                      </a:lnTo>
                      <a:lnTo>
                        <a:pt x="282" y="630"/>
                      </a:lnTo>
                      <a:lnTo>
                        <a:pt x="282" y="636"/>
                      </a:lnTo>
                      <a:lnTo>
                        <a:pt x="282" y="642"/>
                      </a:lnTo>
                      <a:lnTo>
                        <a:pt x="282" y="648"/>
                      </a:lnTo>
                      <a:lnTo>
                        <a:pt x="282" y="654"/>
                      </a:lnTo>
                      <a:lnTo>
                        <a:pt x="282" y="660"/>
                      </a:lnTo>
                      <a:lnTo>
                        <a:pt x="276" y="666"/>
                      </a:lnTo>
                      <a:lnTo>
                        <a:pt x="276" y="672"/>
                      </a:lnTo>
                      <a:lnTo>
                        <a:pt x="276" y="678"/>
                      </a:lnTo>
                      <a:lnTo>
                        <a:pt x="282" y="678"/>
                      </a:lnTo>
                      <a:lnTo>
                        <a:pt x="282" y="684"/>
                      </a:lnTo>
                      <a:lnTo>
                        <a:pt x="282" y="690"/>
                      </a:lnTo>
                      <a:lnTo>
                        <a:pt x="276" y="690"/>
                      </a:lnTo>
                      <a:lnTo>
                        <a:pt x="282" y="702"/>
                      </a:lnTo>
                      <a:lnTo>
                        <a:pt x="294" y="696"/>
                      </a:lnTo>
                      <a:lnTo>
                        <a:pt x="306" y="684"/>
                      </a:lnTo>
                      <a:lnTo>
                        <a:pt x="318" y="684"/>
                      </a:lnTo>
                      <a:lnTo>
                        <a:pt x="330" y="678"/>
                      </a:lnTo>
                      <a:lnTo>
                        <a:pt x="336" y="672"/>
                      </a:lnTo>
                      <a:lnTo>
                        <a:pt x="354" y="666"/>
                      </a:lnTo>
                      <a:lnTo>
                        <a:pt x="360" y="660"/>
                      </a:lnTo>
                      <a:lnTo>
                        <a:pt x="372" y="660"/>
                      </a:lnTo>
                      <a:lnTo>
                        <a:pt x="378" y="660"/>
                      </a:lnTo>
                      <a:lnTo>
                        <a:pt x="384" y="660"/>
                      </a:lnTo>
                      <a:lnTo>
                        <a:pt x="402" y="654"/>
                      </a:lnTo>
                      <a:lnTo>
                        <a:pt x="408" y="654"/>
                      </a:lnTo>
                      <a:lnTo>
                        <a:pt x="426" y="654"/>
                      </a:lnTo>
                      <a:lnTo>
                        <a:pt x="438" y="654"/>
                      </a:lnTo>
                      <a:lnTo>
                        <a:pt x="450" y="648"/>
                      </a:lnTo>
                      <a:lnTo>
                        <a:pt x="468" y="648"/>
                      </a:lnTo>
                      <a:lnTo>
                        <a:pt x="480" y="648"/>
                      </a:lnTo>
                      <a:lnTo>
                        <a:pt x="492" y="648"/>
                      </a:lnTo>
                      <a:lnTo>
                        <a:pt x="504" y="654"/>
                      </a:lnTo>
                      <a:lnTo>
                        <a:pt x="534" y="654"/>
                      </a:lnTo>
                      <a:lnTo>
                        <a:pt x="564" y="660"/>
                      </a:lnTo>
                      <a:lnTo>
                        <a:pt x="588" y="660"/>
                      </a:lnTo>
                      <a:lnTo>
                        <a:pt x="618" y="660"/>
                      </a:lnTo>
                      <a:lnTo>
                        <a:pt x="642" y="666"/>
                      </a:lnTo>
                      <a:lnTo>
                        <a:pt x="666" y="666"/>
                      </a:lnTo>
                      <a:lnTo>
                        <a:pt x="684" y="666"/>
                      </a:lnTo>
                      <a:lnTo>
                        <a:pt x="690" y="666"/>
                      </a:lnTo>
                      <a:lnTo>
                        <a:pt x="696" y="666"/>
                      </a:lnTo>
                      <a:lnTo>
                        <a:pt x="708" y="666"/>
                      </a:lnTo>
                      <a:lnTo>
                        <a:pt x="714" y="666"/>
                      </a:lnTo>
                      <a:lnTo>
                        <a:pt x="720" y="660"/>
                      </a:lnTo>
                      <a:lnTo>
                        <a:pt x="726" y="660"/>
                      </a:lnTo>
                      <a:lnTo>
                        <a:pt x="732" y="660"/>
                      </a:lnTo>
                      <a:lnTo>
                        <a:pt x="738" y="654"/>
                      </a:lnTo>
                      <a:lnTo>
                        <a:pt x="744" y="648"/>
                      </a:lnTo>
                      <a:lnTo>
                        <a:pt x="750" y="642"/>
                      </a:lnTo>
                      <a:lnTo>
                        <a:pt x="756" y="636"/>
                      </a:lnTo>
                      <a:lnTo>
                        <a:pt x="762" y="630"/>
                      </a:lnTo>
                      <a:lnTo>
                        <a:pt x="768" y="624"/>
                      </a:lnTo>
                      <a:lnTo>
                        <a:pt x="768" y="618"/>
                      </a:lnTo>
                      <a:lnTo>
                        <a:pt x="780" y="612"/>
                      </a:lnTo>
                      <a:lnTo>
                        <a:pt x="786" y="600"/>
                      </a:lnTo>
                      <a:lnTo>
                        <a:pt x="786" y="582"/>
                      </a:lnTo>
                      <a:lnTo>
                        <a:pt x="798" y="576"/>
                      </a:lnTo>
                      <a:lnTo>
                        <a:pt x="804" y="564"/>
                      </a:lnTo>
                      <a:lnTo>
                        <a:pt x="804" y="558"/>
                      </a:lnTo>
                      <a:lnTo>
                        <a:pt x="810" y="540"/>
                      </a:lnTo>
                      <a:lnTo>
                        <a:pt x="816" y="528"/>
                      </a:lnTo>
                      <a:lnTo>
                        <a:pt x="822" y="516"/>
                      </a:lnTo>
                      <a:lnTo>
                        <a:pt x="828" y="504"/>
                      </a:lnTo>
                      <a:lnTo>
                        <a:pt x="828" y="498"/>
                      </a:lnTo>
                      <a:lnTo>
                        <a:pt x="834" y="492"/>
                      </a:lnTo>
                      <a:lnTo>
                        <a:pt x="834" y="486"/>
                      </a:lnTo>
                      <a:lnTo>
                        <a:pt x="840" y="480"/>
                      </a:lnTo>
                      <a:lnTo>
                        <a:pt x="846" y="480"/>
                      </a:lnTo>
                      <a:lnTo>
                        <a:pt x="846" y="474"/>
                      </a:lnTo>
                      <a:lnTo>
                        <a:pt x="852" y="474"/>
                      </a:lnTo>
                      <a:lnTo>
                        <a:pt x="858" y="468"/>
                      </a:lnTo>
                      <a:lnTo>
                        <a:pt x="864" y="468"/>
                      </a:lnTo>
                      <a:lnTo>
                        <a:pt x="870" y="468"/>
                      </a:lnTo>
                      <a:lnTo>
                        <a:pt x="876" y="468"/>
                      </a:lnTo>
                      <a:lnTo>
                        <a:pt x="882" y="474"/>
                      </a:lnTo>
                      <a:lnTo>
                        <a:pt x="888" y="474"/>
                      </a:lnTo>
                      <a:lnTo>
                        <a:pt x="894" y="474"/>
                      </a:lnTo>
                      <a:lnTo>
                        <a:pt x="912" y="474"/>
                      </a:lnTo>
                      <a:lnTo>
                        <a:pt x="930" y="510"/>
                      </a:lnTo>
                      <a:close/>
                    </a:path>
                  </a:pathLst>
                </a:custGeom>
                <a:solidFill>
                  <a:srgbClr val="FFC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89" name="Freeform 7">
                  <a:extLst>
                    <a:ext uri="{FF2B5EF4-FFF2-40B4-BE49-F238E27FC236}">
                      <a16:creationId xmlns:a16="http://schemas.microsoft.com/office/drawing/2014/main" id="{4EE13A1B-CB13-7715-E1F2-1A6609950E24}"/>
                    </a:ext>
                  </a:extLst>
                </p:cNvPr>
                <p:cNvSpPr>
                  <a:spLocks/>
                </p:cNvSpPr>
                <p:nvPr/>
              </p:nvSpPr>
              <p:spPr bwMode="auto">
                <a:xfrm>
                  <a:off x="3222" y="1602"/>
                  <a:ext cx="402" cy="384"/>
                </a:xfrm>
                <a:custGeom>
                  <a:avLst/>
                  <a:gdLst>
                    <a:gd name="T0" fmla="*/ 384 w 402"/>
                    <a:gd name="T1" fmla="*/ 0 h 384"/>
                    <a:gd name="T2" fmla="*/ 360 w 402"/>
                    <a:gd name="T3" fmla="*/ 12 h 384"/>
                    <a:gd name="T4" fmla="*/ 342 w 402"/>
                    <a:gd name="T5" fmla="*/ 24 h 384"/>
                    <a:gd name="T6" fmla="*/ 318 w 402"/>
                    <a:gd name="T7" fmla="*/ 36 h 384"/>
                    <a:gd name="T8" fmla="*/ 306 w 402"/>
                    <a:gd name="T9" fmla="*/ 48 h 384"/>
                    <a:gd name="T10" fmla="*/ 282 w 402"/>
                    <a:gd name="T11" fmla="*/ 66 h 384"/>
                    <a:gd name="T12" fmla="*/ 264 w 402"/>
                    <a:gd name="T13" fmla="*/ 84 h 384"/>
                    <a:gd name="T14" fmla="*/ 240 w 402"/>
                    <a:gd name="T15" fmla="*/ 114 h 384"/>
                    <a:gd name="T16" fmla="*/ 216 w 402"/>
                    <a:gd name="T17" fmla="*/ 144 h 384"/>
                    <a:gd name="T18" fmla="*/ 210 w 402"/>
                    <a:gd name="T19" fmla="*/ 162 h 384"/>
                    <a:gd name="T20" fmla="*/ 198 w 402"/>
                    <a:gd name="T21" fmla="*/ 180 h 384"/>
                    <a:gd name="T22" fmla="*/ 192 w 402"/>
                    <a:gd name="T23" fmla="*/ 192 h 384"/>
                    <a:gd name="T24" fmla="*/ 186 w 402"/>
                    <a:gd name="T25" fmla="*/ 216 h 384"/>
                    <a:gd name="T26" fmla="*/ 180 w 402"/>
                    <a:gd name="T27" fmla="*/ 234 h 384"/>
                    <a:gd name="T28" fmla="*/ 168 w 402"/>
                    <a:gd name="T29" fmla="*/ 264 h 384"/>
                    <a:gd name="T30" fmla="*/ 168 w 402"/>
                    <a:gd name="T31" fmla="*/ 282 h 384"/>
                    <a:gd name="T32" fmla="*/ 156 w 402"/>
                    <a:gd name="T33" fmla="*/ 300 h 384"/>
                    <a:gd name="T34" fmla="*/ 150 w 402"/>
                    <a:gd name="T35" fmla="*/ 306 h 384"/>
                    <a:gd name="T36" fmla="*/ 144 w 402"/>
                    <a:gd name="T37" fmla="*/ 318 h 384"/>
                    <a:gd name="T38" fmla="*/ 144 w 402"/>
                    <a:gd name="T39" fmla="*/ 318 h 384"/>
                    <a:gd name="T40" fmla="*/ 132 w 402"/>
                    <a:gd name="T41" fmla="*/ 324 h 384"/>
                    <a:gd name="T42" fmla="*/ 120 w 402"/>
                    <a:gd name="T43" fmla="*/ 330 h 384"/>
                    <a:gd name="T44" fmla="*/ 114 w 402"/>
                    <a:gd name="T45" fmla="*/ 330 h 384"/>
                    <a:gd name="T46" fmla="*/ 96 w 402"/>
                    <a:gd name="T47" fmla="*/ 330 h 384"/>
                    <a:gd name="T48" fmla="*/ 42 w 402"/>
                    <a:gd name="T49" fmla="*/ 330 h 384"/>
                    <a:gd name="T50" fmla="*/ 24 w 402"/>
                    <a:gd name="T51" fmla="*/ 330 h 384"/>
                    <a:gd name="T52" fmla="*/ 18 w 402"/>
                    <a:gd name="T53" fmla="*/ 336 h 384"/>
                    <a:gd name="T54" fmla="*/ 6 w 402"/>
                    <a:gd name="T55" fmla="*/ 336 h 384"/>
                    <a:gd name="T56" fmla="*/ 0 w 402"/>
                    <a:gd name="T57" fmla="*/ 342 h 384"/>
                    <a:gd name="T58" fmla="*/ 144 w 402"/>
                    <a:gd name="T59" fmla="*/ 384 h 384"/>
                    <a:gd name="T60" fmla="*/ 150 w 402"/>
                    <a:gd name="T61" fmla="*/ 378 h 384"/>
                    <a:gd name="T62" fmla="*/ 162 w 402"/>
                    <a:gd name="T63" fmla="*/ 366 h 384"/>
                    <a:gd name="T64" fmla="*/ 168 w 402"/>
                    <a:gd name="T65" fmla="*/ 360 h 384"/>
                    <a:gd name="T66" fmla="*/ 180 w 402"/>
                    <a:gd name="T67" fmla="*/ 348 h 384"/>
                    <a:gd name="T68" fmla="*/ 186 w 402"/>
                    <a:gd name="T69" fmla="*/ 342 h 384"/>
                    <a:gd name="T70" fmla="*/ 198 w 402"/>
                    <a:gd name="T71" fmla="*/ 318 h 384"/>
                    <a:gd name="T72" fmla="*/ 216 w 402"/>
                    <a:gd name="T73" fmla="*/ 288 h 384"/>
                    <a:gd name="T74" fmla="*/ 228 w 402"/>
                    <a:gd name="T75" fmla="*/ 264 h 384"/>
                    <a:gd name="T76" fmla="*/ 240 w 402"/>
                    <a:gd name="T77" fmla="*/ 240 h 384"/>
                    <a:gd name="T78" fmla="*/ 252 w 402"/>
                    <a:gd name="T79" fmla="*/ 216 h 384"/>
                    <a:gd name="T80" fmla="*/ 258 w 402"/>
                    <a:gd name="T81" fmla="*/ 210 h 384"/>
                    <a:gd name="T82" fmla="*/ 270 w 402"/>
                    <a:gd name="T83" fmla="*/ 192 h 384"/>
                    <a:gd name="T84" fmla="*/ 294 w 402"/>
                    <a:gd name="T85" fmla="*/ 162 h 384"/>
                    <a:gd name="T86" fmla="*/ 306 w 402"/>
                    <a:gd name="T87" fmla="*/ 144 h 384"/>
                    <a:gd name="T88" fmla="*/ 312 w 402"/>
                    <a:gd name="T89" fmla="*/ 144 h 384"/>
                    <a:gd name="T90" fmla="*/ 312 w 402"/>
                    <a:gd name="T91" fmla="*/ 144 h 384"/>
                    <a:gd name="T92" fmla="*/ 318 w 402"/>
                    <a:gd name="T93" fmla="*/ 144 h 384"/>
                    <a:gd name="T94" fmla="*/ 336 w 402"/>
                    <a:gd name="T95" fmla="*/ 138 h 384"/>
                    <a:gd name="T96" fmla="*/ 342 w 402"/>
                    <a:gd name="T97" fmla="*/ 138 h 384"/>
                    <a:gd name="T98" fmla="*/ 360 w 402"/>
                    <a:gd name="T99" fmla="*/ 132 h 384"/>
                    <a:gd name="T100" fmla="*/ 372 w 402"/>
                    <a:gd name="T101" fmla="*/ 120 h 384"/>
                    <a:gd name="T102" fmla="*/ 384 w 402"/>
                    <a:gd name="T103" fmla="*/ 108 h 384"/>
                    <a:gd name="T104" fmla="*/ 396 w 402"/>
                    <a:gd name="T105" fmla="*/ 96 h 384"/>
                    <a:gd name="T106" fmla="*/ 402 w 402"/>
                    <a:gd name="T107" fmla="*/ 90 h 384"/>
                    <a:gd name="T108" fmla="*/ 402 w 402"/>
                    <a:gd name="T109" fmla="*/ 84 h 384"/>
                    <a:gd name="T110" fmla="*/ 402 w 402"/>
                    <a:gd name="T111" fmla="*/ 24 h 384"/>
                    <a:gd name="T112" fmla="*/ 390 w 402"/>
                    <a:gd name="T113" fmla="*/ 12 h 384"/>
                    <a:gd name="T114" fmla="*/ 384 w 402"/>
                    <a:gd name="T115" fmla="*/ 0 h 38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2"/>
                    <a:gd name="T175" fmla="*/ 0 h 384"/>
                    <a:gd name="T176" fmla="*/ 402 w 402"/>
                    <a:gd name="T177" fmla="*/ 384 h 38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2" h="384">
                      <a:moveTo>
                        <a:pt x="384" y="0"/>
                      </a:moveTo>
                      <a:lnTo>
                        <a:pt x="384" y="0"/>
                      </a:lnTo>
                      <a:lnTo>
                        <a:pt x="366" y="6"/>
                      </a:lnTo>
                      <a:lnTo>
                        <a:pt x="360" y="12"/>
                      </a:lnTo>
                      <a:lnTo>
                        <a:pt x="348" y="18"/>
                      </a:lnTo>
                      <a:lnTo>
                        <a:pt x="342" y="24"/>
                      </a:lnTo>
                      <a:lnTo>
                        <a:pt x="336" y="24"/>
                      </a:lnTo>
                      <a:lnTo>
                        <a:pt x="318" y="36"/>
                      </a:lnTo>
                      <a:lnTo>
                        <a:pt x="312" y="42"/>
                      </a:lnTo>
                      <a:lnTo>
                        <a:pt x="306" y="48"/>
                      </a:lnTo>
                      <a:lnTo>
                        <a:pt x="288" y="60"/>
                      </a:lnTo>
                      <a:lnTo>
                        <a:pt x="282" y="66"/>
                      </a:lnTo>
                      <a:lnTo>
                        <a:pt x="276" y="72"/>
                      </a:lnTo>
                      <a:lnTo>
                        <a:pt x="264" y="84"/>
                      </a:lnTo>
                      <a:lnTo>
                        <a:pt x="252" y="96"/>
                      </a:lnTo>
                      <a:lnTo>
                        <a:pt x="240" y="114"/>
                      </a:lnTo>
                      <a:lnTo>
                        <a:pt x="228" y="126"/>
                      </a:lnTo>
                      <a:lnTo>
                        <a:pt x="216" y="144"/>
                      </a:lnTo>
                      <a:lnTo>
                        <a:pt x="216" y="150"/>
                      </a:lnTo>
                      <a:lnTo>
                        <a:pt x="210" y="162"/>
                      </a:lnTo>
                      <a:lnTo>
                        <a:pt x="204" y="168"/>
                      </a:lnTo>
                      <a:lnTo>
                        <a:pt x="198" y="180"/>
                      </a:lnTo>
                      <a:lnTo>
                        <a:pt x="198" y="192"/>
                      </a:lnTo>
                      <a:lnTo>
                        <a:pt x="192" y="192"/>
                      </a:lnTo>
                      <a:lnTo>
                        <a:pt x="186" y="216"/>
                      </a:lnTo>
                      <a:lnTo>
                        <a:pt x="186" y="222"/>
                      </a:lnTo>
                      <a:lnTo>
                        <a:pt x="180" y="234"/>
                      </a:lnTo>
                      <a:lnTo>
                        <a:pt x="174" y="252"/>
                      </a:lnTo>
                      <a:lnTo>
                        <a:pt x="168" y="264"/>
                      </a:lnTo>
                      <a:lnTo>
                        <a:pt x="168" y="270"/>
                      </a:lnTo>
                      <a:lnTo>
                        <a:pt x="168" y="282"/>
                      </a:lnTo>
                      <a:lnTo>
                        <a:pt x="162" y="288"/>
                      </a:lnTo>
                      <a:lnTo>
                        <a:pt x="156" y="300"/>
                      </a:lnTo>
                      <a:lnTo>
                        <a:pt x="150" y="306"/>
                      </a:lnTo>
                      <a:lnTo>
                        <a:pt x="150" y="312"/>
                      </a:lnTo>
                      <a:lnTo>
                        <a:pt x="144" y="318"/>
                      </a:lnTo>
                      <a:lnTo>
                        <a:pt x="138" y="318"/>
                      </a:lnTo>
                      <a:lnTo>
                        <a:pt x="132" y="324"/>
                      </a:lnTo>
                      <a:lnTo>
                        <a:pt x="126" y="324"/>
                      </a:lnTo>
                      <a:lnTo>
                        <a:pt x="120" y="330"/>
                      </a:lnTo>
                      <a:lnTo>
                        <a:pt x="114" y="330"/>
                      </a:lnTo>
                      <a:lnTo>
                        <a:pt x="102" y="330"/>
                      </a:lnTo>
                      <a:lnTo>
                        <a:pt x="96" y="330"/>
                      </a:lnTo>
                      <a:lnTo>
                        <a:pt x="54" y="330"/>
                      </a:lnTo>
                      <a:lnTo>
                        <a:pt x="42" y="330"/>
                      </a:lnTo>
                      <a:lnTo>
                        <a:pt x="36" y="330"/>
                      </a:lnTo>
                      <a:lnTo>
                        <a:pt x="24" y="330"/>
                      </a:lnTo>
                      <a:lnTo>
                        <a:pt x="24" y="336"/>
                      </a:lnTo>
                      <a:lnTo>
                        <a:pt x="18" y="336"/>
                      </a:lnTo>
                      <a:lnTo>
                        <a:pt x="12" y="336"/>
                      </a:lnTo>
                      <a:lnTo>
                        <a:pt x="6" y="336"/>
                      </a:lnTo>
                      <a:lnTo>
                        <a:pt x="6" y="342"/>
                      </a:lnTo>
                      <a:lnTo>
                        <a:pt x="0" y="342"/>
                      </a:lnTo>
                      <a:lnTo>
                        <a:pt x="144" y="384"/>
                      </a:lnTo>
                      <a:lnTo>
                        <a:pt x="144" y="378"/>
                      </a:lnTo>
                      <a:lnTo>
                        <a:pt x="150" y="378"/>
                      </a:lnTo>
                      <a:lnTo>
                        <a:pt x="156" y="372"/>
                      </a:lnTo>
                      <a:lnTo>
                        <a:pt x="162" y="366"/>
                      </a:lnTo>
                      <a:lnTo>
                        <a:pt x="168" y="366"/>
                      </a:lnTo>
                      <a:lnTo>
                        <a:pt x="168" y="360"/>
                      </a:lnTo>
                      <a:lnTo>
                        <a:pt x="174" y="354"/>
                      </a:lnTo>
                      <a:lnTo>
                        <a:pt x="180" y="348"/>
                      </a:lnTo>
                      <a:lnTo>
                        <a:pt x="186" y="342"/>
                      </a:lnTo>
                      <a:lnTo>
                        <a:pt x="192" y="330"/>
                      </a:lnTo>
                      <a:lnTo>
                        <a:pt x="198" y="318"/>
                      </a:lnTo>
                      <a:lnTo>
                        <a:pt x="210" y="300"/>
                      </a:lnTo>
                      <a:lnTo>
                        <a:pt x="216" y="288"/>
                      </a:lnTo>
                      <a:lnTo>
                        <a:pt x="216" y="276"/>
                      </a:lnTo>
                      <a:lnTo>
                        <a:pt x="228" y="264"/>
                      </a:lnTo>
                      <a:lnTo>
                        <a:pt x="234" y="252"/>
                      </a:lnTo>
                      <a:lnTo>
                        <a:pt x="240" y="240"/>
                      </a:lnTo>
                      <a:lnTo>
                        <a:pt x="246" y="228"/>
                      </a:lnTo>
                      <a:lnTo>
                        <a:pt x="252" y="216"/>
                      </a:lnTo>
                      <a:lnTo>
                        <a:pt x="258" y="210"/>
                      </a:lnTo>
                      <a:lnTo>
                        <a:pt x="264" y="204"/>
                      </a:lnTo>
                      <a:lnTo>
                        <a:pt x="270" y="192"/>
                      </a:lnTo>
                      <a:lnTo>
                        <a:pt x="282" y="174"/>
                      </a:lnTo>
                      <a:lnTo>
                        <a:pt x="294" y="162"/>
                      </a:lnTo>
                      <a:lnTo>
                        <a:pt x="300" y="150"/>
                      </a:lnTo>
                      <a:lnTo>
                        <a:pt x="306" y="144"/>
                      </a:lnTo>
                      <a:lnTo>
                        <a:pt x="312" y="144"/>
                      </a:lnTo>
                      <a:lnTo>
                        <a:pt x="318" y="144"/>
                      </a:lnTo>
                      <a:lnTo>
                        <a:pt x="324" y="144"/>
                      </a:lnTo>
                      <a:lnTo>
                        <a:pt x="336" y="138"/>
                      </a:lnTo>
                      <a:lnTo>
                        <a:pt x="342" y="138"/>
                      </a:lnTo>
                      <a:lnTo>
                        <a:pt x="354" y="132"/>
                      </a:lnTo>
                      <a:lnTo>
                        <a:pt x="360" y="132"/>
                      </a:lnTo>
                      <a:lnTo>
                        <a:pt x="360" y="126"/>
                      </a:lnTo>
                      <a:lnTo>
                        <a:pt x="372" y="120"/>
                      </a:lnTo>
                      <a:lnTo>
                        <a:pt x="378" y="114"/>
                      </a:lnTo>
                      <a:lnTo>
                        <a:pt x="384" y="108"/>
                      </a:lnTo>
                      <a:lnTo>
                        <a:pt x="396" y="96"/>
                      </a:lnTo>
                      <a:lnTo>
                        <a:pt x="402" y="96"/>
                      </a:lnTo>
                      <a:lnTo>
                        <a:pt x="402" y="90"/>
                      </a:lnTo>
                      <a:lnTo>
                        <a:pt x="402" y="84"/>
                      </a:lnTo>
                      <a:lnTo>
                        <a:pt x="402" y="36"/>
                      </a:lnTo>
                      <a:lnTo>
                        <a:pt x="402" y="24"/>
                      </a:lnTo>
                      <a:lnTo>
                        <a:pt x="396" y="24"/>
                      </a:lnTo>
                      <a:lnTo>
                        <a:pt x="390" y="12"/>
                      </a:lnTo>
                      <a:lnTo>
                        <a:pt x="384" y="6"/>
                      </a:lnTo>
                      <a:lnTo>
                        <a:pt x="384" y="0"/>
                      </a:lnTo>
                      <a:close/>
                    </a:path>
                  </a:pathLst>
                </a:custGeom>
                <a:solidFill>
                  <a:srgbClr val="E599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0" name="Freeform 8">
                  <a:extLst>
                    <a:ext uri="{FF2B5EF4-FFF2-40B4-BE49-F238E27FC236}">
                      <a16:creationId xmlns:a16="http://schemas.microsoft.com/office/drawing/2014/main" id="{CDB266D6-E8BD-1997-3A14-8262252CBB4E}"/>
                    </a:ext>
                  </a:extLst>
                </p:cNvPr>
                <p:cNvSpPr>
                  <a:spLocks/>
                </p:cNvSpPr>
                <p:nvPr/>
              </p:nvSpPr>
              <p:spPr bwMode="auto">
                <a:xfrm>
                  <a:off x="2880" y="1530"/>
                  <a:ext cx="468" cy="330"/>
                </a:xfrm>
                <a:custGeom>
                  <a:avLst/>
                  <a:gdLst>
                    <a:gd name="T0" fmla="*/ 330 w 468"/>
                    <a:gd name="T1" fmla="*/ 6 h 330"/>
                    <a:gd name="T2" fmla="*/ 288 w 468"/>
                    <a:gd name="T3" fmla="*/ 42 h 330"/>
                    <a:gd name="T4" fmla="*/ 252 w 468"/>
                    <a:gd name="T5" fmla="*/ 66 h 330"/>
                    <a:gd name="T6" fmla="*/ 222 w 468"/>
                    <a:gd name="T7" fmla="*/ 72 h 330"/>
                    <a:gd name="T8" fmla="*/ 198 w 468"/>
                    <a:gd name="T9" fmla="*/ 78 h 330"/>
                    <a:gd name="T10" fmla="*/ 108 w 468"/>
                    <a:gd name="T11" fmla="*/ 72 h 330"/>
                    <a:gd name="T12" fmla="*/ 102 w 468"/>
                    <a:gd name="T13" fmla="*/ 84 h 330"/>
                    <a:gd name="T14" fmla="*/ 108 w 468"/>
                    <a:gd name="T15" fmla="*/ 120 h 330"/>
                    <a:gd name="T16" fmla="*/ 114 w 468"/>
                    <a:gd name="T17" fmla="*/ 156 h 330"/>
                    <a:gd name="T18" fmla="*/ 108 w 468"/>
                    <a:gd name="T19" fmla="*/ 186 h 330"/>
                    <a:gd name="T20" fmla="*/ 102 w 468"/>
                    <a:gd name="T21" fmla="*/ 216 h 330"/>
                    <a:gd name="T22" fmla="*/ 90 w 468"/>
                    <a:gd name="T23" fmla="*/ 240 h 330"/>
                    <a:gd name="T24" fmla="*/ 72 w 468"/>
                    <a:gd name="T25" fmla="*/ 264 h 330"/>
                    <a:gd name="T26" fmla="*/ 54 w 468"/>
                    <a:gd name="T27" fmla="*/ 288 h 330"/>
                    <a:gd name="T28" fmla="*/ 6 w 468"/>
                    <a:gd name="T29" fmla="*/ 312 h 330"/>
                    <a:gd name="T30" fmla="*/ 6 w 468"/>
                    <a:gd name="T31" fmla="*/ 330 h 330"/>
                    <a:gd name="T32" fmla="*/ 18 w 468"/>
                    <a:gd name="T33" fmla="*/ 330 h 330"/>
                    <a:gd name="T34" fmla="*/ 42 w 468"/>
                    <a:gd name="T35" fmla="*/ 330 h 330"/>
                    <a:gd name="T36" fmla="*/ 78 w 468"/>
                    <a:gd name="T37" fmla="*/ 312 h 330"/>
                    <a:gd name="T38" fmla="*/ 96 w 468"/>
                    <a:gd name="T39" fmla="*/ 300 h 330"/>
                    <a:gd name="T40" fmla="*/ 114 w 468"/>
                    <a:gd name="T41" fmla="*/ 288 h 330"/>
                    <a:gd name="T42" fmla="*/ 126 w 468"/>
                    <a:gd name="T43" fmla="*/ 264 h 330"/>
                    <a:gd name="T44" fmla="*/ 138 w 468"/>
                    <a:gd name="T45" fmla="*/ 246 h 330"/>
                    <a:gd name="T46" fmla="*/ 144 w 468"/>
                    <a:gd name="T47" fmla="*/ 210 h 330"/>
                    <a:gd name="T48" fmla="*/ 150 w 468"/>
                    <a:gd name="T49" fmla="*/ 192 h 330"/>
                    <a:gd name="T50" fmla="*/ 168 w 468"/>
                    <a:gd name="T51" fmla="*/ 180 h 330"/>
                    <a:gd name="T52" fmla="*/ 192 w 468"/>
                    <a:gd name="T53" fmla="*/ 162 h 330"/>
                    <a:gd name="T54" fmla="*/ 216 w 468"/>
                    <a:gd name="T55" fmla="*/ 144 h 330"/>
                    <a:gd name="T56" fmla="*/ 210 w 468"/>
                    <a:gd name="T57" fmla="*/ 150 h 330"/>
                    <a:gd name="T58" fmla="*/ 186 w 468"/>
                    <a:gd name="T59" fmla="*/ 186 h 330"/>
                    <a:gd name="T60" fmla="*/ 162 w 468"/>
                    <a:gd name="T61" fmla="*/ 228 h 330"/>
                    <a:gd name="T62" fmla="*/ 150 w 468"/>
                    <a:gd name="T63" fmla="*/ 264 h 330"/>
                    <a:gd name="T64" fmla="*/ 150 w 468"/>
                    <a:gd name="T65" fmla="*/ 288 h 330"/>
                    <a:gd name="T66" fmla="*/ 150 w 468"/>
                    <a:gd name="T67" fmla="*/ 294 h 330"/>
                    <a:gd name="T68" fmla="*/ 156 w 468"/>
                    <a:gd name="T69" fmla="*/ 300 h 330"/>
                    <a:gd name="T70" fmla="*/ 222 w 468"/>
                    <a:gd name="T71" fmla="*/ 294 h 330"/>
                    <a:gd name="T72" fmla="*/ 270 w 468"/>
                    <a:gd name="T73" fmla="*/ 288 h 330"/>
                    <a:gd name="T74" fmla="*/ 312 w 468"/>
                    <a:gd name="T75" fmla="*/ 276 h 330"/>
                    <a:gd name="T76" fmla="*/ 336 w 468"/>
                    <a:gd name="T77" fmla="*/ 264 h 330"/>
                    <a:gd name="T78" fmla="*/ 348 w 468"/>
                    <a:gd name="T79" fmla="*/ 240 h 330"/>
                    <a:gd name="T80" fmla="*/ 366 w 468"/>
                    <a:gd name="T81" fmla="*/ 204 h 330"/>
                    <a:gd name="T82" fmla="*/ 390 w 468"/>
                    <a:gd name="T83" fmla="*/ 156 h 330"/>
                    <a:gd name="T84" fmla="*/ 408 w 468"/>
                    <a:gd name="T85" fmla="*/ 132 h 330"/>
                    <a:gd name="T86" fmla="*/ 438 w 468"/>
                    <a:gd name="T87" fmla="*/ 96 h 330"/>
                    <a:gd name="T88" fmla="*/ 462 w 468"/>
                    <a:gd name="T89" fmla="*/ 72 h 330"/>
                    <a:gd name="T90" fmla="*/ 426 w 468"/>
                    <a:gd name="T91" fmla="*/ 78 h 330"/>
                    <a:gd name="T92" fmla="*/ 414 w 468"/>
                    <a:gd name="T93" fmla="*/ 84 h 330"/>
                    <a:gd name="T94" fmla="*/ 390 w 468"/>
                    <a:gd name="T95" fmla="*/ 84 h 330"/>
                    <a:gd name="T96" fmla="*/ 366 w 468"/>
                    <a:gd name="T97" fmla="*/ 72 h 330"/>
                    <a:gd name="T98" fmla="*/ 342 w 468"/>
                    <a:gd name="T99" fmla="*/ 60 h 330"/>
                    <a:gd name="T100" fmla="*/ 330 w 468"/>
                    <a:gd name="T101" fmla="*/ 42 h 3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68"/>
                    <a:gd name="T154" fmla="*/ 0 h 330"/>
                    <a:gd name="T155" fmla="*/ 468 w 468"/>
                    <a:gd name="T156" fmla="*/ 330 h 33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68" h="330">
                      <a:moveTo>
                        <a:pt x="348" y="0"/>
                      </a:moveTo>
                      <a:lnTo>
                        <a:pt x="348" y="0"/>
                      </a:lnTo>
                      <a:lnTo>
                        <a:pt x="342" y="0"/>
                      </a:lnTo>
                      <a:lnTo>
                        <a:pt x="330" y="6"/>
                      </a:lnTo>
                      <a:lnTo>
                        <a:pt x="318" y="18"/>
                      </a:lnTo>
                      <a:lnTo>
                        <a:pt x="318" y="24"/>
                      </a:lnTo>
                      <a:lnTo>
                        <a:pt x="294" y="36"/>
                      </a:lnTo>
                      <a:lnTo>
                        <a:pt x="288" y="42"/>
                      </a:lnTo>
                      <a:lnTo>
                        <a:pt x="276" y="48"/>
                      </a:lnTo>
                      <a:lnTo>
                        <a:pt x="270" y="54"/>
                      </a:lnTo>
                      <a:lnTo>
                        <a:pt x="258" y="60"/>
                      </a:lnTo>
                      <a:lnTo>
                        <a:pt x="252" y="66"/>
                      </a:lnTo>
                      <a:lnTo>
                        <a:pt x="246" y="66"/>
                      </a:lnTo>
                      <a:lnTo>
                        <a:pt x="240" y="72"/>
                      </a:lnTo>
                      <a:lnTo>
                        <a:pt x="234" y="72"/>
                      </a:lnTo>
                      <a:lnTo>
                        <a:pt x="222" y="72"/>
                      </a:lnTo>
                      <a:lnTo>
                        <a:pt x="216" y="72"/>
                      </a:lnTo>
                      <a:lnTo>
                        <a:pt x="210" y="78"/>
                      </a:lnTo>
                      <a:lnTo>
                        <a:pt x="204" y="78"/>
                      </a:lnTo>
                      <a:lnTo>
                        <a:pt x="198" y="78"/>
                      </a:lnTo>
                      <a:lnTo>
                        <a:pt x="192" y="78"/>
                      </a:lnTo>
                      <a:lnTo>
                        <a:pt x="180" y="78"/>
                      </a:lnTo>
                      <a:lnTo>
                        <a:pt x="108" y="72"/>
                      </a:lnTo>
                      <a:lnTo>
                        <a:pt x="108" y="78"/>
                      </a:lnTo>
                      <a:lnTo>
                        <a:pt x="102" y="78"/>
                      </a:lnTo>
                      <a:lnTo>
                        <a:pt x="102" y="84"/>
                      </a:lnTo>
                      <a:lnTo>
                        <a:pt x="102" y="90"/>
                      </a:lnTo>
                      <a:lnTo>
                        <a:pt x="102" y="96"/>
                      </a:lnTo>
                      <a:lnTo>
                        <a:pt x="108" y="102"/>
                      </a:lnTo>
                      <a:lnTo>
                        <a:pt x="108" y="120"/>
                      </a:lnTo>
                      <a:lnTo>
                        <a:pt x="114" y="138"/>
                      </a:lnTo>
                      <a:lnTo>
                        <a:pt x="114" y="144"/>
                      </a:lnTo>
                      <a:lnTo>
                        <a:pt x="114" y="156"/>
                      </a:lnTo>
                      <a:lnTo>
                        <a:pt x="114" y="162"/>
                      </a:lnTo>
                      <a:lnTo>
                        <a:pt x="114" y="168"/>
                      </a:lnTo>
                      <a:lnTo>
                        <a:pt x="108" y="180"/>
                      </a:lnTo>
                      <a:lnTo>
                        <a:pt x="108" y="186"/>
                      </a:lnTo>
                      <a:lnTo>
                        <a:pt x="108" y="192"/>
                      </a:lnTo>
                      <a:lnTo>
                        <a:pt x="102" y="198"/>
                      </a:lnTo>
                      <a:lnTo>
                        <a:pt x="102" y="210"/>
                      </a:lnTo>
                      <a:lnTo>
                        <a:pt x="102" y="216"/>
                      </a:lnTo>
                      <a:lnTo>
                        <a:pt x="102" y="222"/>
                      </a:lnTo>
                      <a:lnTo>
                        <a:pt x="96" y="228"/>
                      </a:lnTo>
                      <a:lnTo>
                        <a:pt x="96" y="234"/>
                      </a:lnTo>
                      <a:lnTo>
                        <a:pt x="90" y="240"/>
                      </a:lnTo>
                      <a:lnTo>
                        <a:pt x="84" y="246"/>
                      </a:lnTo>
                      <a:lnTo>
                        <a:pt x="78" y="258"/>
                      </a:lnTo>
                      <a:lnTo>
                        <a:pt x="78" y="264"/>
                      </a:lnTo>
                      <a:lnTo>
                        <a:pt x="72" y="264"/>
                      </a:lnTo>
                      <a:lnTo>
                        <a:pt x="66" y="270"/>
                      </a:lnTo>
                      <a:lnTo>
                        <a:pt x="60" y="276"/>
                      </a:lnTo>
                      <a:lnTo>
                        <a:pt x="54" y="282"/>
                      </a:lnTo>
                      <a:lnTo>
                        <a:pt x="54" y="288"/>
                      </a:lnTo>
                      <a:lnTo>
                        <a:pt x="42" y="294"/>
                      </a:lnTo>
                      <a:lnTo>
                        <a:pt x="30" y="300"/>
                      </a:lnTo>
                      <a:lnTo>
                        <a:pt x="24" y="312"/>
                      </a:lnTo>
                      <a:lnTo>
                        <a:pt x="6" y="312"/>
                      </a:lnTo>
                      <a:lnTo>
                        <a:pt x="0" y="324"/>
                      </a:lnTo>
                      <a:lnTo>
                        <a:pt x="6" y="324"/>
                      </a:lnTo>
                      <a:lnTo>
                        <a:pt x="6" y="330"/>
                      </a:lnTo>
                      <a:lnTo>
                        <a:pt x="12" y="330"/>
                      </a:lnTo>
                      <a:lnTo>
                        <a:pt x="18" y="330"/>
                      </a:lnTo>
                      <a:lnTo>
                        <a:pt x="30" y="330"/>
                      </a:lnTo>
                      <a:lnTo>
                        <a:pt x="36" y="330"/>
                      </a:lnTo>
                      <a:lnTo>
                        <a:pt x="42" y="330"/>
                      </a:lnTo>
                      <a:lnTo>
                        <a:pt x="48" y="324"/>
                      </a:lnTo>
                      <a:lnTo>
                        <a:pt x="54" y="324"/>
                      </a:lnTo>
                      <a:lnTo>
                        <a:pt x="66" y="318"/>
                      </a:lnTo>
                      <a:lnTo>
                        <a:pt x="78" y="312"/>
                      </a:lnTo>
                      <a:lnTo>
                        <a:pt x="84" y="312"/>
                      </a:lnTo>
                      <a:lnTo>
                        <a:pt x="90" y="312"/>
                      </a:lnTo>
                      <a:lnTo>
                        <a:pt x="90" y="306"/>
                      </a:lnTo>
                      <a:lnTo>
                        <a:pt x="96" y="300"/>
                      </a:lnTo>
                      <a:lnTo>
                        <a:pt x="102" y="300"/>
                      </a:lnTo>
                      <a:lnTo>
                        <a:pt x="102" y="294"/>
                      </a:lnTo>
                      <a:lnTo>
                        <a:pt x="108" y="288"/>
                      </a:lnTo>
                      <a:lnTo>
                        <a:pt x="114" y="288"/>
                      </a:lnTo>
                      <a:lnTo>
                        <a:pt x="120" y="282"/>
                      </a:lnTo>
                      <a:lnTo>
                        <a:pt x="126" y="270"/>
                      </a:lnTo>
                      <a:lnTo>
                        <a:pt x="126" y="264"/>
                      </a:lnTo>
                      <a:lnTo>
                        <a:pt x="132" y="258"/>
                      </a:lnTo>
                      <a:lnTo>
                        <a:pt x="132" y="252"/>
                      </a:lnTo>
                      <a:lnTo>
                        <a:pt x="138" y="246"/>
                      </a:lnTo>
                      <a:lnTo>
                        <a:pt x="138" y="240"/>
                      </a:lnTo>
                      <a:lnTo>
                        <a:pt x="144" y="222"/>
                      </a:lnTo>
                      <a:lnTo>
                        <a:pt x="144" y="216"/>
                      </a:lnTo>
                      <a:lnTo>
                        <a:pt x="144" y="210"/>
                      </a:lnTo>
                      <a:lnTo>
                        <a:pt x="150" y="204"/>
                      </a:lnTo>
                      <a:lnTo>
                        <a:pt x="150" y="198"/>
                      </a:lnTo>
                      <a:lnTo>
                        <a:pt x="150" y="192"/>
                      </a:lnTo>
                      <a:lnTo>
                        <a:pt x="156" y="186"/>
                      </a:lnTo>
                      <a:lnTo>
                        <a:pt x="162" y="186"/>
                      </a:lnTo>
                      <a:lnTo>
                        <a:pt x="168" y="180"/>
                      </a:lnTo>
                      <a:lnTo>
                        <a:pt x="174" y="174"/>
                      </a:lnTo>
                      <a:lnTo>
                        <a:pt x="180" y="168"/>
                      </a:lnTo>
                      <a:lnTo>
                        <a:pt x="192" y="162"/>
                      </a:lnTo>
                      <a:lnTo>
                        <a:pt x="198" y="156"/>
                      </a:lnTo>
                      <a:lnTo>
                        <a:pt x="204" y="150"/>
                      </a:lnTo>
                      <a:lnTo>
                        <a:pt x="210" y="150"/>
                      </a:lnTo>
                      <a:lnTo>
                        <a:pt x="216" y="144"/>
                      </a:lnTo>
                      <a:lnTo>
                        <a:pt x="222" y="144"/>
                      </a:lnTo>
                      <a:lnTo>
                        <a:pt x="216" y="144"/>
                      </a:lnTo>
                      <a:lnTo>
                        <a:pt x="210" y="150"/>
                      </a:lnTo>
                      <a:lnTo>
                        <a:pt x="198" y="162"/>
                      </a:lnTo>
                      <a:lnTo>
                        <a:pt x="198" y="168"/>
                      </a:lnTo>
                      <a:lnTo>
                        <a:pt x="192" y="174"/>
                      </a:lnTo>
                      <a:lnTo>
                        <a:pt x="186" y="186"/>
                      </a:lnTo>
                      <a:lnTo>
                        <a:pt x="180" y="192"/>
                      </a:lnTo>
                      <a:lnTo>
                        <a:pt x="174" y="210"/>
                      </a:lnTo>
                      <a:lnTo>
                        <a:pt x="168" y="216"/>
                      </a:lnTo>
                      <a:lnTo>
                        <a:pt x="162" y="228"/>
                      </a:lnTo>
                      <a:lnTo>
                        <a:pt x="156" y="240"/>
                      </a:lnTo>
                      <a:lnTo>
                        <a:pt x="156" y="252"/>
                      </a:lnTo>
                      <a:lnTo>
                        <a:pt x="150" y="264"/>
                      </a:lnTo>
                      <a:lnTo>
                        <a:pt x="150" y="270"/>
                      </a:lnTo>
                      <a:lnTo>
                        <a:pt x="150" y="276"/>
                      </a:lnTo>
                      <a:lnTo>
                        <a:pt x="150" y="282"/>
                      </a:lnTo>
                      <a:lnTo>
                        <a:pt x="150" y="288"/>
                      </a:lnTo>
                      <a:lnTo>
                        <a:pt x="150" y="294"/>
                      </a:lnTo>
                      <a:lnTo>
                        <a:pt x="150" y="300"/>
                      </a:lnTo>
                      <a:lnTo>
                        <a:pt x="156" y="300"/>
                      </a:lnTo>
                      <a:lnTo>
                        <a:pt x="174" y="300"/>
                      </a:lnTo>
                      <a:lnTo>
                        <a:pt x="198" y="300"/>
                      </a:lnTo>
                      <a:lnTo>
                        <a:pt x="210" y="300"/>
                      </a:lnTo>
                      <a:lnTo>
                        <a:pt x="222" y="294"/>
                      </a:lnTo>
                      <a:lnTo>
                        <a:pt x="234" y="294"/>
                      </a:lnTo>
                      <a:lnTo>
                        <a:pt x="246" y="294"/>
                      </a:lnTo>
                      <a:lnTo>
                        <a:pt x="264" y="288"/>
                      </a:lnTo>
                      <a:lnTo>
                        <a:pt x="270" y="288"/>
                      </a:lnTo>
                      <a:lnTo>
                        <a:pt x="282" y="288"/>
                      </a:lnTo>
                      <a:lnTo>
                        <a:pt x="294" y="282"/>
                      </a:lnTo>
                      <a:lnTo>
                        <a:pt x="306" y="282"/>
                      </a:lnTo>
                      <a:lnTo>
                        <a:pt x="312" y="276"/>
                      </a:lnTo>
                      <a:lnTo>
                        <a:pt x="318" y="270"/>
                      </a:lnTo>
                      <a:lnTo>
                        <a:pt x="324" y="264"/>
                      </a:lnTo>
                      <a:lnTo>
                        <a:pt x="330" y="264"/>
                      </a:lnTo>
                      <a:lnTo>
                        <a:pt x="336" y="264"/>
                      </a:lnTo>
                      <a:lnTo>
                        <a:pt x="336" y="258"/>
                      </a:lnTo>
                      <a:lnTo>
                        <a:pt x="342" y="252"/>
                      </a:lnTo>
                      <a:lnTo>
                        <a:pt x="342" y="246"/>
                      </a:lnTo>
                      <a:lnTo>
                        <a:pt x="348" y="240"/>
                      </a:lnTo>
                      <a:lnTo>
                        <a:pt x="354" y="234"/>
                      </a:lnTo>
                      <a:lnTo>
                        <a:pt x="360" y="222"/>
                      </a:lnTo>
                      <a:lnTo>
                        <a:pt x="366" y="216"/>
                      </a:lnTo>
                      <a:lnTo>
                        <a:pt x="366" y="204"/>
                      </a:lnTo>
                      <a:lnTo>
                        <a:pt x="372" y="192"/>
                      </a:lnTo>
                      <a:lnTo>
                        <a:pt x="384" y="168"/>
                      </a:lnTo>
                      <a:lnTo>
                        <a:pt x="390" y="168"/>
                      </a:lnTo>
                      <a:lnTo>
                        <a:pt x="390" y="156"/>
                      </a:lnTo>
                      <a:lnTo>
                        <a:pt x="390" y="144"/>
                      </a:lnTo>
                      <a:lnTo>
                        <a:pt x="396" y="144"/>
                      </a:lnTo>
                      <a:lnTo>
                        <a:pt x="402" y="138"/>
                      </a:lnTo>
                      <a:lnTo>
                        <a:pt x="408" y="132"/>
                      </a:lnTo>
                      <a:lnTo>
                        <a:pt x="414" y="120"/>
                      </a:lnTo>
                      <a:lnTo>
                        <a:pt x="426" y="114"/>
                      </a:lnTo>
                      <a:lnTo>
                        <a:pt x="432" y="102"/>
                      </a:lnTo>
                      <a:lnTo>
                        <a:pt x="438" y="96"/>
                      </a:lnTo>
                      <a:lnTo>
                        <a:pt x="450" y="84"/>
                      </a:lnTo>
                      <a:lnTo>
                        <a:pt x="462" y="72"/>
                      </a:lnTo>
                      <a:lnTo>
                        <a:pt x="468" y="72"/>
                      </a:lnTo>
                      <a:lnTo>
                        <a:pt x="462" y="72"/>
                      </a:lnTo>
                      <a:lnTo>
                        <a:pt x="450" y="72"/>
                      </a:lnTo>
                      <a:lnTo>
                        <a:pt x="438" y="72"/>
                      </a:lnTo>
                      <a:lnTo>
                        <a:pt x="438" y="78"/>
                      </a:lnTo>
                      <a:lnTo>
                        <a:pt x="426" y="78"/>
                      </a:lnTo>
                      <a:lnTo>
                        <a:pt x="426" y="84"/>
                      </a:lnTo>
                      <a:lnTo>
                        <a:pt x="420" y="84"/>
                      </a:lnTo>
                      <a:lnTo>
                        <a:pt x="414" y="84"/>
                      </a:lnTo>
                      <a:lnTo>
                        <a:pt x="408" y="84"/>
                      </a:lnTo>
                      <a:lnTo>
                        <a:pt x="402" y="84"/>
                      </a:lnTo>
                      <a:lnTo>
                        <a:pt x="396" y="84"/>
                      </a:lnTo>
                      <a:lnTo>
                        <a:pt x="390" y="84"/>
                      </a:lnTo>
                      <a:lnTo>
                        <a:pt x="384" y="84"/>
                      </a:lnTo>
                      <a:lnTo>
                        <a:pt x="378" y="78"/>
                      </a:lnTo>
                      <a:lnTo>
                        <a:pt x="372" y="78"/>
                      </a:lnTo>
                      <a:lnTo>
                        <a:pt x="366" y="72"/>
                      </a:lnTo>
                      <a:lnTo>
                        <a:pt x="360" y="72"/>
                      </a:lnTo>
                      <a:lnTo>
                        <a:pt x="354" y="72"/>
                      </a:lnTo>
                      <a:lnTo>
                        <a:pt x="348" y="66"/>
                      </a:lnTo>
                      <a:lnTo>
                        <a:pt x="342" y="60"/>
                      </a:lnTo>
                      <a:lnTo>
                        <a:pt x="342" y="54"/>
                      </a:lnTo>
                      <a:lnTo>
                        <a:pt x="342" y="48"/>
                      </a:lnTo>
                      <a:lnTo>
                        <a:pt x="336" y="48"/>
                      </a:lnTo>
                      <a:lnTo>
                        <a:pt x="330" y="42"/>
                      </a:lnTo>
                      <a:lnTo>
                        <a:pt x="330" y="36"/>
                      </a:lnTo>
                      <a:lnTo>
                        <a:pt x="324" y="30"/>
                      </a:lnTo>
                      <a:lnTo>
                        <a:pt x="348" y="0"/>
                      </a:lnTo>
                      <a:close/>
                    </a:path>
                  </a:pathLst>
                </a:custGeom>
                <a:solidFill>
                  <a:srgbClr val="E599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1" name="Freeform 9">
                  <a:extLst>
                    <a:ext uri="{FF2B5EF4-FFF2-40B4-BE49-F238E27FC236}">
                      <a16:creationId xmlns:a16="http://schemas.microsoft.com/office/drawing/2014/main" id="{67C92C8D-5C99-9A33-27DA-C1AD2A491121}"/>
                    </a:ext>
                  </a:extLst>
                </p:cNvPr>
                <p:cNvSpPr>
                  <a:spLocks/>
                </p:cNvSpPr>
                <p:nvPr/>
              </p:nvSpPr>
              <p:spPr bwMode="auto">
                <a:xfrm>
                  <a:off x="2886" y="1404"/>
                  <a:ext cx="222" cy="108"/>
                </a:xfrm>
                <a:custGeom>
                  <a:avLst/>
                  <a:gdLst>
                    <a:gd name="T0" fmla="*/ 222 w 222"/>
                    <a:gd name="T1" fmla="*/ 0 h 108"/>
                    <a:gd name="T2" fmla="*/ 222 w 222"/>
                    <a:gd name="T3" fmla="*/ 0 h 108"/>
                    <a:gd name="T4" fmla="*/ 210 w 222"/>
                    <a:gd name="T5" fmla="*/ 12 h 108"/>
                    <a:gd name="T6" fmla="*/ 198 w 222"/>
                    <a:gd name="T7" fmla="*/ 18 h 108"/>
                    <a:gd name="T8" fmla="*/ 168 w 222"/>
                    <a:gd name="T9" fmla="*/ 30 h 108"/>
                    <a:gd name="T10" fmla="*/ 144 w 222"/>
                    <a:gd name="T11" fmla="*/ 48 h 108"/>
                    <a:gd name="T12" fmla="*/ 120 w 222"/>
                    <a:gd name="T13" fmla="*/ 60 h 108"/>
                    <a:gd name="T14" fmla="*/ 90 w 222"/>
                    <a:gd name="T15" fmla="*/ 72 h 108"/>
                    <a:gd name="T16" fmla="*/ 72 w 222"/>
                    <a:gd name="T17" fmla="*/ 78 h 108"/>
                    <a:gd name="T18" fmla="*/ 60 w 222"/>
                    <a:gd name="T19" fmla="*/ 84 h 108"/>
                    <a:gd name="T20" fmla="*/ 30 w 222"/>
                    <a:gd name="T21" fmla="*/ 102 h 108"/>
                    <a:gd name="T22" fmla="*/ 0 w 222"/>
                    <a:gd name="T23" fmla="*/ 108 h 108"/>
                    <a:gd name="T24" fmla="*/ 18 w 222"/>
                    <a:gd name="T25" fmla="*/ 108 h 108"/>
                    <a:gd name="T26" fmla="*/ 18 w 222"/>
                    <a:gd name="T27" fmla="*/ 108 h 108"/>
                    <a:gd name="T28" fmla="*/ 18 w 222"/>
                    <a:gd name="T29" fmla="*/ 108 h 108"/>
                    <a:gd name="T30" fmla="*/ 18 w 222"/>
                    <a:gd name="T31" fmla="*/ 108 h 108"/>
                    <a:gd name="T32" fmla="*/ 24 w 222"/>
                    <a:gd name="T33" fmla="*/ 108 h 108"/>
                    <a:gd name="T34" fmla="*/ 24 w 222"/>
                    <a:gd name="T35" fmla="*/ 108 h 108"/>
                    <a:gd name="T36" fmla="*/ 24 w 222"/>
                    <a:gd name="T37" fmla="*/ 108 h 108"/>
                    <a:gd name="T38" fmla="*/ 42 w 222"/>
                    <a:gd name="T39" fmla="*/ 108 h 108"/>
                    <a:gd name="T40" fmla="*/ 54 w 222"/>
                    <a:gd name="T41" fmla="*/ 108 h 108"/>
                    <a:gd name="T42" fmla="*/ 72 w 222"/>
                    <a:gd name="T43" fmla="*/ 102 h 108"/>
                    <a:gd name="T44" fmla="*/ 84 w 222"/>
                    <a:gd name="T45" fmla="*/ 102 h 108"/>
                    <a:gd name="T46" fmla="*/ 96 w 222"/>
                    <a:gd name="T47" fmla="*/ 102 h 108"/>
                    <a:gd name="T48" fmla="*/ 114 w 222"/>
                    <a:gd name="T49" fmla="*/ 96 h 108"/>
                    <a:gd name="T50" fmla="*/ 126 w 222"/>
                    <a:gd name="T51" fmla="*/ 90 h 108"/>
                    <a:gd name="T52" fmla="*/ 144 w 222"/>
                    <a:gd name="T53" fmla="*/ 78 h 108"/>
                    <a:gd name="T54" fmla="*/ 156 w 222"/>
                    <a:gd name="T55" fmla="*/ 72 h 108"/>
                    <a:gd name="T56" fmla="*/ 162 w 222"/>
                    <a:gd name="T57" fmla="*/ 72 h 108"/>
                    <a:gd name="T58" fmla="*/ 168 w 222"/>
                    <a:gd name="T59" fmla="*/ 72 h 108"/>
                    <a:gd name="T60" fmla="*/ 174 w 222"/>
                    <a:gd name="T61" fmla="*/ 66 h 108"/>
                    <a:gd name="T62" fmla="*/ 180 w 222"/>
                    <a:gd name="T63" fmla="*/ 60 h 108"/>
                    <a:gd name="T64" fmla="*/ 186 w 222"/>
                    <a:gd name="T65" fmla="*/ 54 h 108"/>
                    <a:gd name="T66" fmla="*/ 192 w 222"/>
                    <a:gd name="T67" fmla="*/ 48 h 108"/>
                    <a:gd name="T68" fmla="*/ 192 w 222"/>
                    <a:gd name="T69" fmla="*/ 48 h 108"/>
                    <a:gd name="T70" fmla="*/ 192 w 222"/>
                    <a:gd name="T71" fmla="*/ 42 h 108"/>
                    <a:gd name="T72" fmla="*/ 198 w 222"/>
                    <a:gd name="T73" fmla="*/ 36 h 108"/>
                    <a:gd name="T74" fmla="*/ 204 w 222"/>
                    <a:gd name="T75" fmla="*/ 30 h 108"/>
                    <a:gd name="T76" fmla="*/ 204 w 222"/>
                    <a:gd name="T77" fmla="*/ 24 h 108"/>
                    <a:gd name="T78" fmla="*/ 210 w 222"/>
                    <a:gd name="T79" fmla="*/ 24 h 108"/>
                    <a:gd name="T80" fmla="*/ 210 w 222"/>
                    <a:gd name="T81" fmla="*/ 18 h 108"/>
                    <a:gd name="T82" fmla="*/ 210 w 222"/>
                    <a:gd name="T83" fmla="*/ 12 h 108"/>
                    <a:gd name="T84" fmla="*/ 222 w 222"/>
                    <a:gd name="T85" fmla="*/ 0 h 1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2"/>
                    <a:gd name="T130" fmla="*/ 0 h 108"/>
                    <a:gd name="T131" fmla="*/ 222 w 222"/>
                    <a:gd name="T132" fmla="*/ 108 h 1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2" h="108">
                      <a:moveTo>
                        <a:pt x="222" y="0"/>
                      </a:moveTo>
                      <a:lnTo>
                        <a:pt x="222" y="0"/>
                      </a:lnTo>
                      <a:lnTo>
                        <a:pt x="210" y="12"/>
                      </a:lnTo>
                      <a:lnTo>
                        <a:pt x="198" y="18"/>
                      </a:lnTo>
                      <a:lnTo>
                        <a:pt x="168" y="30"/>
                      </a:lnTo>
                      <a:lnTo>
                        <a:pt x="144" y="48"/>
                      </a:lnTo>
                      <a:lnTo>
                        <a:pt x="120" y="60"/>
                      </a:lnTo>
                      <a:lnTo>
                        <a:pt x="90" y="72"/>
                      </a:lnTo>
                      <a:lnTo>
                        <a:pt x="72" y="78"/>
                      </a:lnTo>
                      <a:lnTo>
                        <a:pt x="60" y="84"/>
                      </a:lnTo>
                      <a:lnTo>
                        <a:pt x="30" y="102"/>
                      </a:lnTo>
                      <a:lnTo>
                        <a:pt x="0" y="108"/>
                      </a:lnTo>
                      <a:lnTo>
                        <a:pt x="18" y="108"/>
                      </a:lnTo>
                      <a:lnTo>
                        <a:pt x="24" y="108"/>
                      </a:lnTo>
                      <a:lnTo>
                        <a:pt x="42" y="108"/>
                      </a:lnTo>
                      <a:lnTo>
                        <a:pt x="54" y="108"/>
                      </a:lnTo>
                      <a:lnTo>
                        <a:pt x="72" y="102"/>
                      </a:lnTo>
                      <a:lnTo>
                        <a:pt x="84" y="102"/>
                      </a:lnTo>
                      <a:lnTo>
                        <a:pt x="96" y="102"/>
                      </a:lnTo>
                      <a:lnTo>
                        <a:pt x="114" y="96"/>
                      </a:lnTo>
                      <a:lnTo>
                        <a:pt x="126" y="90"/>
                      </a:lnTo>
                      <a:lnTo>
                        <a:pt x="144" y="78"/>
                      </a:lnTo>
                      <a:lnTo>
                        <a:pt x="156" y="72"/>
                      </a:lnTo>
                      <a:lnTo>
                        <a:pt x="162" y="72"/>
                      </a:lnTo>
                      <a:lnTo>
                        <a:pt x="168" y="72"/>
                      </a:lnTo>
                      <a:lnTo>
                        <a:pt x="174" y="66"/>
                      </a:lnTo>
                      <a:lnTo>
                        <a:pt x="180" y="60"/>
                      </a:lnTo>
                      <a:lnTo>
                        <a:pt x="186" y="54"/>
                      </a:lnTo>
                      <a:lnTo>
                        <a:pt x="192" y="48"/>
                      </a:lnTo>
                      <a:lnTo>
                        <a:pt x="192" y="42"/>
                      </a:lnTo>
                      <a:lnTo>
                        <a:pt x="198" y="36"/>
                      </a:lnTo>
                      <a:lnTo>
                        <a:pt x="204" y="30"/>
                      </a:lnTo>
                      <a:lnTo>
                        <a:pt x="204" y="24"/>
                      </a:lnTo>
                      <a:lnTo>
                        <a:pt x="210" y="24"/>
                      </a:lnTo>
                      <a:lnTo>
                        <a:pt x="210" y="18"/>
                      </a:lnTo>
                      <a:lnTo>
                        <a:pt x="210" y="12"/>
                      </a:lnTo>
                      <a:lnTo>
                        <a:pt x="222" y="0"/>
                      </a:lnTo>
                      <a:close/>
                    </a:path>
                  </a:pathLst>
                </a:custGeom>
                <a:solidFill>
                  <a:srgbClr val="E599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2" name="Freeform 10">
                  <a:extLst>
                    <a:ext uri="{FF2B5EF4-FFF2-40B4-BE49-F238E27FC236}">
                      <a16:creationId xmlns:a16="http://schemas.microsoft.com/office/drawing/2014/main" id="{FBF54EB7-DFD7-CD50-648D-D6E189405160}"/>
                    </a:ext>
                  </a:extLst>
                </p:cNvPr>
                <p:cNvSpPr>
                  <a:spLocks/>
                </p:cNvSpPr>
                <p:nvPr/>
              </p:nvSpPr>
              <p:spPr bwMode="auto">
                <a:xfrm>
                  <a:off x="2820" y="1560"/>
                  <a:ext cx="66" cy="210"/>
                </a:xfrm>
                <a:custGeom>
                  <a:avLst/>
                  <a:gdLst>
                    <a:gd name="T0" fmla="*/ 42 w 66"/>
                    <a:gd name="T1" fmla="*/ 0 h 210"/>
                    <a:gd name="T2" fmla="*/ 42 w 66"/>
                    <a:gd name="T3" fmla="*/ 0 h 210"/>
                    <a:gd name="T4" fmla="*/ 42 w 66"/>
                    <a:gd name="T5" fmla="*/ 42 h 210"/>
                    <a:gd name="T6" fmla="*/ 42 w 66"/>
                    <a:gd name="T7" fmla="*/ 48 h 210"/>
                    <a:gd name="T8" fmla="*/ 42 w 66"/>
                    <a:gd name="T9" fmla="*/ 60 h 210"/>
                    <a:gd name="T10" fmla="*/ 42 w 66"/>
                    <a:gd name="T11" fmla="*/ 66 h 210"/>
                    <a:gd name="T12" fmla="*/ 42 w 66"/>
                    <a:gd name="T13" fmla="*/ 72 h 210"/>
                    <a:gd name="T14" fmla="*/ 42 w 66"/>
                    <a:gd name="T15" fmla="*/ 84 h 210"/>
                    <a:gd name="T16" fmla="*/ 36 w 66"/>
                    <a:gd name="T17" fmla="*/ 90 h 210"/>
                    <a:gd name="T18" fmla="*/ 36 w 66"/>
                    <a:gd name="T19" fmla="*/ 90 h 210"/>
                    <a:gd name="T20" fmla="*/ 36 w 66"/>
                    <a:gd name="T21" fmla="*/ 96 h 210"/>
                    <a:gd name="T22" fmla="*/ 36 w 66"/>
                    <a:gd name="T23" fmla="*/ 102 h 210"/>
                    <a:gd name="T24" fmla="*/ 30 w 66"/>
                    <a:gd name="T25" fmla="*/ 108 h 210"/>
                    <a:gd name="T26" fmla="*/ 30 w 66"/>
                    <a:gd name="T27" fmla="*/ 108 h 210"/>
                    <a:gd name="T28" fmla="*/ 24 w 66"/>
                    <a:gd name="T29" fmla="*/ 114 h 210"/>
                    <a:gd name="T30" fmla="*/ 18 w 66"/>
                    <a:gd name="T31" fmla="*/ 126 h 210"/>
                    <a:gd name="T32" fmla="*/ 18 w 66"/>
                    <a:gd name="T33" fmla="*/ 132 h 210"/>
                    <a:gd name="T34" fmla="*/ 18 w 66"/>
                    <a:gd name="T35" fmla="*/ 138 h 210"/>
                    <a:gd name="T36" fmla="*/ 12 w 66"/>
                    <a:gd name="T37" fmla="*/ 138 h 210"/>
                    <a:gd name="T38" fmla="*/ 12 w 66"/>
                    <a:gd name="T39" fmla="*/ 144 h 210"/>
                    <a:gd name="T40" fmla="*/ 12 w 66"/>
                    <a:gd name="T41" fmla="*/ 150 h 210"/>
                    <a:gd name="T42" fmla="*/ 12 w 66"/>
                    <a:gd name="T43" fmla="*/ 156 h 210"/>
                    <a:gd name="T44" fmla="*/ 6 w 66"/>
                    <a:gd name="T45" fmla="*/ 168 h 210"/>
                    <a:gd name="T46" fmla="*/ 6 w 66"/>
                    <a:gd name="T47" fmla="*/ 192 h 210"/>
                    <a:gd name="T48" fmla="*/ 0 w 66"/>
                    <a:gd name="T49" fmla="*/ 204 h 210"/>
                    <a:gd name="T50" fmla="*/ 0 w 66"/>
                    <a:gd name="T51" fmla="*/ 210 h 210"/>
                    <a:gd name="T52" fmla="*/ 6 w 66"/>
                    <a:gd name="T53" fmla="*/ 210 h 210"/>
                    <a:gd name="T54" fmla="*/ 6 w 66"/>
                    <a:gd name="T55" fmla="*/ 210 h 210"/>
                    <a:gd name="T56" fmla="*/ 12 w 66"/>
                    <a:gd name="T57" fmla="*/ 204 h 210"/>
                    <a:gd name="T58" fmla="*/ 12 w 66"/>
                    <a:gd name="T59" fmla="*/ 204 h 210"/>
                    <a:gd name="T60" fmla="*/ 18 w 66"/>
                    <a:gd name="T61" fmla="*/ 198 h 210"/>
                    <a:gd name="T62" fmla="*/ 18 w 66"/>
                    <a:gd name="T63" fmla="*/ 192 h 210"/>
                    <a:gd name="T64" fmla="*/ 18 w 66"/>
                    <a:gd name="T65" fmla="*/ 186 h 210"/>
                    <a:gd name="T66" fmla="*/ 18 w 66"/>
                    <a:gd name="T67" fmla="*/ 186 h 210"/>
                    <a:gd name="T68" fmla="*/ 24 w 66"/>
                    <a:gd name="T69" fmla="*/ 180 h 210"/>
                    <a:gd name="T70" fmla="*/ 30 w 66"/>
                    <a:gd name="T71" fmla="*/ 174 h 210"/>
                    <a:gd name="T72" fmla="*/ 42 w 66"/>
                    <a:gd name="T73" fmla="*/ 150 h 210"/>
                    <a:gd name="T74" fmla="*/ 48 w 66"/>
                    <a:gd name="T75" fmla="*/ 138 h 210"/>
                    <a:gd name="T76" fmla="*/ 54 w 66"/>
                    <a:gd name="T77" fmla="*/ 138 h 210"/>
                    <a:gd name="T78" fmla="*/ 54 w 66"/>
                    <a:gd name="T79" fmla="*/ 126 h 210"/>
                    <a:gd name="T80" fmla="*/ 60 w 66"/>
                    <a:gd name="T81" fmla="*/ 120 h 210"/>
                    <a:gd name="T82" fmla="*/ 66 w 66"/>
                    <a:gd name="T83" fmla="*/ 114 h 210"/>
                    <a:gd name="T84" fmla="*/ 66 w 66"/>
                    <a:gd name="T85" fmla="*/ 108 h 210"/>
                    <a:gd name="T86" fmla="*/ 66 w 66"/>
                    <a:gd name="T87" fmla="*/ 102 h 210"/>
                    <a:gd name="T88" fmla="*/ 66 w 66"/>
                    <a:gd name="T89" fmla="*/ 90 h 210"/>
                    <a:gd name="T90" fmla="*/ 66 w 66"/>
                    <a:gd name="T91" fmla="*/ 84 h 210"/>
                    <a:gd name="T92" fmla="*/ 66 w 66"/>
                    <a:gd name="T93" fmla="*/ 72 h 210"/>
                    <a:gd name="T94" fmla="*/ 66 w 66"/>
                    <a:gd name="T95" fmla="*/ 66 h 210"/>
                    <a:gd name="T96" fmla="*/ 66 w 66"/>
                    <a:gd name="T97" fmla="*/ 54 h 210"/>
                    <a:gd name="T98" fmla="*/ 66 w 66"/>
                    <a:gd name="T99" fmla="*/ 48 h 210"/>
                    <a:gd name="T100" fmla="*/ 66 w 66"/>
                    <a:gd name="T101" fmla="*/ 42 h 210"/>
                    <a:gd name="T102" fmla="*/ 66 w 66"/>
                    <a:gd name="T103" fmla="*/ 42 h 210"/>
                    <a:gd name="T104" fmla="*/ 66 w 66"/>
                    <a:gd name="T105" fmla="*/ 36 h 210"/>
                    <a:gd name="T106" fmla="*/ 66 w 66"/>
                    <a:gd name="T107" fmla="*/ 30 h 210"/>
                    <a:gd name="T108" fmla="*/ 66 w 66"/>
                    <a:gd name="T109" fmla="*/ 24 h 210"/>
                    <a:gd name="T110" fmla="*/ 60 w 66"/>
                    <a:gd name="T111" fmla="*/ 18 h 210"/>
                    <a:gd name="T112" fmla="*/ 60 w 66"/>
                    <a:gd name="T113" fmla="*/ 18 h 210"/>
                    <a:gd name="T114" fmla="*/ 54 w 66"/>
                    <a:gd name="T115" fmla="*/ 18 h 210"/>
                    <a:gd name="T116" fmla="*/ 54 w 66"/>
                    <a:gd name="T117" fmla="*/ 12 h 210"/>
                    <a:gd name="T118" fmla="*/ 48 w 66"/>
                    <a:gd name="T119" fmla="*/ 12 h 210"/>
                    <a:gd name="T120" fmla="*/ 48 w 66"/>
                    <a:gd name="T121" fmla="*/ 6 h 210"/>
                    <a:gd name="T122" fmla="*/ 42 w 66"/>
                    <a:gd name="T123" fmla="*/ 6 h 210"/>
                    <a:gd name="T124" fmla="*/ 42 w 66"/>
                    <a:gd name="T125" fmla="*/ 0 h 2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
                    <a:gd name="T190" fmla="*/ 0 h 210"/>
                    <a:gd name="T191" fmla="*/ 66 w 66"/>
                    <a:gd name="T192" fmla="*/ 210 h 21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 h="210">
                      <a:moveTo>
                        <a:pt x="42" y="0"/>
                      </a:moveTo>
                      <a:lnTo>
                        <a:pt x="42" y="0"/>
                      </a:lnTo>
                      <a:lnTo>
                        <a:pt x="42" y="42"/>
                      </a:lnTo>
                      <a:lnTo>
                        <a:pt x="42" y="48"/>
                      </a:lnTo>
                      <a:lnTo>
                        <a:pt x="42" y="60"/>
                      </a:lnTo>
                      <a:lnTo>
                        <a:pt x="42" y="66"/>
                      </a:lnTo>
                      <a:lnTo>
                        <a:pt x="42" y="72"/>
                      </a:lnTo>
                      <a:lnTo>
                        <a:pt x="42" y="84"/>
                      </a:lnTo>
                      <a:lnTo>
                        <a:pt x="36" y="90"/>
                      </a:lnTo>
                      <a:lnTo>
                        <a:pt x="36" y="96"/>
                      </a:lnTo>
                      <a:lnTo>
                        <a:pt x="36" y="102"/>
                      </a:lnTo>
                      <a:lnTo>
                        <a:pt x="30" y="108"/>
                      </a:lnTo>
                      <a:lnTo>
                        <a:pt x="24" y="114"/>
                      </a:lnTo>
                      <a:lnTo>
                        <a:pt x="18" y="126"/>
                      </a:lnTo>
                      <a:lnTo>
                        <a:pt x="18" y="132"/>
                      </a:lnTo>
                      <a:lnTo>
                        <a:pt x="18" y="138"/>
                      </a:lnTo>
                      <a:lnTo>
                        <a:pt x="12" y="138"/>
                      </a:lnTo>
                      <a:lnTo>
                        <a:pt x="12" y="144"/>
                      </a:lnTo>
                      <a:lnTo>
                        <a:pt x="12" y="150"/>
                      </a:lnTo>
                      <a:lnTo>
                        <a:pt x="12" y="156"/>
                      </a:lnTo>
                      <a:lnTo>
                        <a:pt x="6" y="168"/>
                      </a:lnTo>
                      <a:lnTo>
                        <a:pt x="6" y="192"/>
                      </a:lnTo>
                      <a:lnTo>
                        <a:pt x="0" y="204"/>
                      </a:lnTo>
                      <a:lnTo>
                        <a:pt x="0" y="210"/>
                      </a:lnTo>
                      <a:lnTo>
                        <a:pt x="6" y="210"/>
                      </a:lnTo>
                      <a:lnTo>
                        <a:pt x="12" y="204"/>
                      </a:lnTo>
                      <a:lnTo>
                        <a:pt x="18" y="198"/>
                      </a:lnTo>
                      <a:lnTo>
                        <a:pt x="18" y="192"/>
                      </a:lnTo>
                      <a:lnTo>
                        <a:pt x="18" y="186"/>
                      </a:lnTo>
                      <a:lnTo>
                        <a:pt x="24" y="180"/>
                      </a:lnTo>
                      <a:lnTo>
                        <a:pt x="30" y="174"/>
                      </a:lnTo>
                      <a:lnTo>
                        <a:pt x="42" y="150"/>
                      </a:lnTo>
                      <a:lnTo>
                        <a:pt x="48" y="138"/>
                      </a:lnTo>
                      <a:lnTo>
                        <a:pt x="54" y="138"/>
                      </a:lnTo>
                      <a:lnTo>
                        <a:pt x="54" y="126"/>
                      </a:lnTo>
                      <a:lnTo>
                        <a:pt x="60" y="120"/>
                      </a:lnTo>
                      <a:lnTo>
                        <a:pt x="66" y="114"/>
                      </a:lnTo>
                      <a:lnTo>
                        <a:pt x="66" y="108"/>
                      </a:lnTo>
                      <a:lnTo>
                        <a:pt x="66" y="102"/>
                      </a:lnTo>
                      <a:lnTo>
                        <a:pt x="66" y="90"/>
                      </a:lnTo>
                      <a:lnTo>
                        <a:pt x="66" y="84"/>
                      </a:lnTo>
                      <a:lnTo>
                        <a:pt x="66" y="72"/>
                      </a:lnTo>
                      <a:lnTo>
                        <a:pt x="66" y="66"/>
                      </a:lnTo>
                      <a:lnTo>
                        <a:pt x="66" y="54"/>
                      </a:lnTo>
                      <a:lnTo>
                        <a:pt x="66" y="48"/>
                      </a:lnTo>
                      <a:lnTo>
                        <a:pt x="66" y="42"/>
                      </a:lnTo>
                      <a:lnTo>
                        <a:pt x="66" y="36"/>
                      </a:lnTo>
                      <a:lnTo>
                        <a:pt x="66" y="30"/>
                      </a:lnTo>
                      <a:lnTo>
                        <a:pt x="66" y="24"/>
                      </a:lnTo>
                      <a:lnTo>
                        <a:pt x="60" y="18"/>
                      </a:lnTo>
                      <a:lnTo>
                        <a:pt x="54" y="18"/>
                      </a:lnTo>
                      <a:lnTo>
                        <a:pt x="54" y="12"/>
                      </a:lnTo>
                      <a:lnTo>
                        <a:pt x="48" y="12"/>
                      </a:lnTo>
                      <a:lnTo>
                        <a:pt x="48" y="6"/>
                      </a:lnTo>
                      <a:lnTo>
                        <a:pt x="42" y="6"/>
                      </a:lnTo>
                      <a:lnTo>
                        <a:pt x="42" y="0"/>
                      </a:lnTo>
                      <a:close/>
                    </a:path>
                  </a:pathLst>
                </a:custGeom>
                <a:solidFill>
                  <a:srgbClr val="E599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3" name="Freeform 11">
                  <a:extLst>
                    <a:ext uri="{FF2B5EF4-FFF2-40B4-BE49-F238E27FC236}">
                      <a16:creationId xmlns:a16="http://schemas.microsoft.com/office/drawing/2014/main" id="{7D9DD06F-D0FB-E94E-4757-1871462C4F61}"/>
                    </a:ext>
                  </a:extLst>
                </p:cNvPr>
                <p:cNvSpPr>
                  <a:spLocks/>
                </p:cNvSpPr>
                <p:nvPr/>
              </p:nvSpPr>
              <p:spPr bwMode="auto">
                <a:xfrm>
                  <a:off x="2730" y="1650"/>
                  <a:ext cx="54" cy="144"/>
                </a:xfrm>
                <a:custGeom>
                  <a:avLst/>
                  <a:gdLst>
                    <a:gd name="T0" fmla="*/ 0 w 54"/>
                    <a:gd name="T1" fmla="*/ 0 h 144"/>
                    <a:gd name="T2" fmla="*/ 0 w 54"/>
                    <a:gd name="T3" fmla="*/ 0 h 144"/>
                    <a:gd name="T4" fmla="*/ 0 w 54"/>
                    <a:gd name="T5" fmla="*/ 0 h 144"/>
                    <a:gd name="T6" fmla="*/ 0 w 54"/>
                    <a:gd name="T7" fmla="*/ 6 h 144"/>
                    <a:gd name="T8" fmla="*/ 0 w 54"/>
                    <a:gd name="T9" fmla="*/ 6 h 144"/>
                    <a:gd name="T10" fmla="*/ 0 w 54"/>
                    <a:gd name="T11" fmla="*/ 12 h 144"/>
                    <a:gd name="T12" fmla="*/ 0 w 54"/>
                    <a:gd name="T13" fmla="*/ 18 h 144"/>
                    <a:gd name="T14" fmla="*/ 0 w 54"/>
                    <a:gd name="T15" fmla="*/ 24 h 144"/>
                    <a:gd name="T16" fmla="*/ 0 w 54"/>
                    <a:gd name="T17" fmla="*/ 30 h 144"/>
                    <a:gd name="T18" fmla="*/ 0 w 54"/>
                    <a:gd name="T19" fmla="*/ 36 h 144"/>
                    <a:gd name="T20" fmla="*/ 0 w 54"/>
                    <a:gd name="T21" fmla="*/ 48 h 144"/>
                    <a:gd name="T22" fmla="*/ 6 w 54"/>
                    <a:gd name="T23" fmla="*/ 48 h 144"/>
                    <a:gd name="T24" fmla="*/ 6 w 54"/>
                    <a:gd name="T25" fmla="*/ 60 h 144"/>
                    <a:gd name="T26" fmla="*/ 12 w 54"/>
                    <a:gd name="T27" fmla="*/ 72 h 144"/>
                    <a:gd name="T28" fmla="*/ 12 w 54"/>
                    <a:gd name="T29" fmla="*/ 72 h 144"/>
                    <a:gd name="T30" fmla="*/ 12 w 54"/>
                    <a:gd name="T31" fmla="*/ 84 h 144"/>
                    <a:gd name="T32" fmla="*/ 24 w 54"/>
                    <a:gd name="T33" fmla="*/ 102 h 144"/>
                    <a:gd name="T34" fmla="*/ 30 w 54"/>
                    <a:gd name="T35" fmla="*/ 120 h 144"/>
                    <a:gd name="T36" fmla="*/ 42 w 54"/>
                    <a:gd name="T37" fmla="*/ 144 h 144"/>
                    <a:gd name="T38" fmla="*/ 42 w 54"/>
                    <a:gd name="T39" fmla="*/ 144 h 144"/>
                    <a:gd name="T40" fmla="*/ 48 w 54"/>
                    <a:gd name="T41" fmla="*/ 144 h 144"/>
                    <a:gd name="T42" fmla="*/ 48 w 54"/>
                    <a:gd name="T43" fmla="*/ 138 h 144"/>
                    <a:gd name="T44" fmla="*/ 54 w 54"/>
                    <a:gd name="T45" fmla="*/ 132 h 144"/>
                    <a:gd name="T46" fmla="*/ 54 w 54"/>
                    <a:gd name="T47" fmla="*/ 132 h 144"/>
                    <a:gd name="T48" fmla="*/ 54 w 54"/>
                    <a:gd name="T49" fmla="*/ 126 h 144"/>
                    <a:gd name="T50" fmla="*/ 54 w 54"/>
                    <a:gd name="T51" fmla="*/ 120 h 144"/>
                    <a:gd name="T52" fmla="*/ 54 w 54"/>
                    <a:gd name="T53" fmla="*/ 120 h 144"/>
                    <a:gd name="T54" fmla="*/ 54 w 54"/>
                    <a:gd name="T55" fmla="*/ 114 h 144"/>
                    <a:gd name="T56" fmla="*/ 54 w 54"/>
                    <a:gd name="T57" fmla="*/ 108 h 144"/>
                    <a:gd name="T58" fmla="*/ 54 w 54"/>
                    <a:gd name="T59" fmla="*/ 108 h 144"/>
                    <a:gd name="T60" fmla="*/ 54 w 54"/>
                    <a:gd name="T61" fmla="*/ 102 h 144"/>
                    <a:gd name="T62" fmla="*/ 48 w 54"/>
                    <a:gd name="T63" fmla="*/ 102 h 144"/>
                    <a:gd name="T64" fmla="*/ 48 w 54"/>
                    <a:gd name="T65" fmla="*/ 102 h 144"/>
                    <a:gd name="T66" fmla="*/ 42 w 54"/>
                    <a:gd name="T67" fmla="*/ 96 h 144"/>
                    <a:gd name="T68" fmla="*/ 36 w 54"/>
                    <a:gd name="T69" fmla="*/ 96 h 144"/>
                    <a:gd name="T70" fmla="*/ 0 w 54"/>
                    <a:gd name="T71" fmla="*/ 0 h 1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
                    <a:gd name="T109" fmla="*/ 0 h 144"/>
                    <a:gd name="T110" fmla="*/ 54 w 54"/>
                    <a:gd name="T111" fmla="*/ 144 h 1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 h="144">
                      <a:moveTo>
                        <a:pt x="0" y="0"/>
                      </a:moveTo>
                      <a:lnTo>
                        <a:pt x="0" y="0"/>
                      </a:lnTo>
                      <a:lnTo>
                        <a:pt x="0" y="6"/>
                      </a:lnTo>
                      <a:lnTo>
                        <a:pt x="0" y="12"/>
                      </a:lnTo>
                      <a:lnTo>
                        <a:pt x="0" y="18"/>
                      </a:lnTo>
                      <a:lnTo>
                        <a:pt x="0" y="24"/>
                      </a:lnTo>
                      <a:lnTo>
                        <a:pt x="0" y="30"/>
                      </a:lnTo>
                      <a:lnTo>
                        <a:pt x="0" y="36"/>
                      </a:lnTo>
                      <a:lnTo>
                        <a:pt x="0" y="48"/>
                      </a:lnTo>
                      <a:lnTo>
                        <a:pt x="6" y="48"/>
                      </a:lnTo>
                      <a:lnTo>
                        <a:pt x="6" y="60"/>
                      </a:lnTo>
                      <a:lnTo>
                        <a:pt x="12" y="72"/>
                      </a:lnTo>
                      <a:lnTo>
                        <a:pt x="12" y="84"/>
                      </a:lnTo>
                      <a:lnTo>
                        <a:pt x="24" y="102"/>
                      </a:lnTo>
                      <a:lnTo>
                        <a:pt x="30" y="120"/>
                      </a:lnTo>
                      <a:lnTo>
                        <a:pt x="42" y="144"/>
                      </a:lnTo>
                      <a:lnTo>
                        <a:pt x="48" y="144"/>
                      </a:lnTo>
                      <a:lnTo>
                        <a:pt x="48" y="138"/>
                      </a:lnTo>
                      <a:lnTo>
                        <a:pt x="54" y="132"/>
                      </a:lnTo>
                      <a:lnTo>
                        <a:pt x="54" y="126"/>
                      </a:lnTo>
                      <a:lnTo>
                        <a:pt x="54" y="120"/>
                      </a:lnTo>
                      <a:lnTo>
                        <a:pt x="54" y="114"/>
                      </a:lnTo>
                      <a:lnTo>
                        <a:pt x="54" y="108"/>
                      </a:lnTo>
                      <a:lnTo>
                        <a:pt x="54" y="102"/>
                      </a:lnTo>
                      <a:lnTo>
                        <a:pt x="48" y="102"/>
                      </a:lnTo>
                      <a:lnTo>
                        <a:pt x="42" y="96"/>
                      </a:lnTo>
                      <a:lnTo>
                        <a:pt x="36" y="96"/>
                      </a:lnTo>
                      <a:lnTo>
                        <a:pt x="0" y="0"/>
                      </a:lnTo>
                      <a:close/>
                    </a:path>
                  </a:pathLst>
                </a:custGeom>
                <a:solidFill>
                  <a:srgbClr val="E599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4" name="Freeform 12">
                  <a:extLst>
                    <a:ext uri="{FF2B5EF4-FFF2-40B4-BE49-F238E27FC236}">
                      <a16:creationId xmlns:a16="http://schemas.microsoft.com/office/drawing/2014/main" id="{D8C57F9E-0B07-22F8-B407-E9C6320DD3B2}"/>
                    </a:ext>
                  </a:extLst>
                </p:cNvPr>
                <p:cNvSpPr>
                  <a:spLocks/>
                </p:cNvSpPr>
                <p:nvPr/>
              </p:nvSpPr>
              <p:spPr bwMode="auto">
                <a:xfrm>
                  <a:off x="2766" y="1938"/>
                  <a:ext cx="72" cy="84"/>
                </a:xfrm>
                <a:custGeom>
                  <a:avLst/>
                  <a:gdLst>
                    <a:gd name="T0" fmla="*/ 24 w 72"/>
                    <a:gd name="T1" fmla="*/ 0 h 84"/>
                    <a:gd name="T2" fmla="*/ 24 w 72"/>
                    <a:gd name="T3" fmla="*/ 0 h 84"/>
                    <a:gd name="T4" fmla="*/ 24 w 72"/>
                    <a:gd name="T5" fmla="*/ 6 h 84"/>
                    <a:gd name="T6" fmla="*/ 24 w 72"/>
                    <a:gd name="T7" fmla="*/ 6 h 84"/>
                    <a:gd name="T8" fmla="*/ 24 w 72"/>
                    <a:gd name="T9" fmla="*/ 18 h 84"/>
                    <a:gd name="T10" fmla="*/ 18 w 72"/>
                    <a:gd name="T11" fmla="*/ 24 h 84"/>
                    <a:gd name="T12" fmla="*/ 12 w 72"/>
                    <a:gd name="T13" fmla="*/ 30 h 84"/>
                    <a:gd name="T14" fmla="*/ 12 w 72"/>
                    <a:gd name="T15" fmla="*/ 30 h 84"/>
                    <a:gd name="T16" fmla="*/ 6 w 72"/>
                    <a:gd name="T17" fmla="*/ 36 h 84"/>
                    <a:gd name="T18" fmla="*/ 6 w 72"/>
                    <a:gd name="T19" fmla="*/ 42 h 84"/>
                    <a:gd name="T20" fmla="*/ 0 w 72"/>
                    <a:gd name="T21" fmla="*/ 48 h 84"/>
                    <a:gd name="T22" fmla="*/ 0 w 72"/>
                    <a:gd name="T23" fmla="*/ 54 h 84"/>
                    <a:gd name="T24" fmla="*/ 0 w 72"/>
                    <a:gd name="T25" fmla="*/ 54 h 84"/>
                    <a:gd name="T26" fmla="*/ 0 w 72"/>
                    <a:gd name="T27" fmla="*/ 60 h 84"/>
                    <a:gd name="T28" fmla="*/ 0 w 72"/>
                    <a:gd name="T29" fmla="*/ 66 h 84"/>
                    <a:gd name="T30" fmla="*/ 0 w 72"/>
                    <a:gd name="T31" fmla="*/ 72 h 84"/>
                    <a:gd name="T32" fmla="*/ 0 w 72"/>
                    <a:gd name="T33" fmla="*/ 84 h 84"/>
                    <a:gd name="T34" fmla="*/ 24 w 72"/>
                    <a:gd name="T35" fmla="*/ 84 h 84"/>
                    <a:gd name="T36" fmla="*/ 30 w 72"/>
                    <a:gd name="T37" fmla="*/ 84 h 84"/>
                    <a:gd name="T38" fmla="*/ 36 w 72"/>
                    <a:gd name="T39" fmla="*/ 78 h 84"/>
                    <a:gd name="T40" fmla="*/ 48 w 72"/>
                    <a:gd name="T41" fmla="*/ 78 h 84"/>
                    <a:gd name="T42" fmla="*/ 54 w 72"/>
                    <a:gd name="T43" fmla="*/ 78 h 84"/>
                    <a:gd name="T44" fmla="*/ 54 w 72"/>
                    <a:gd name="T45" fmla="*/ 78 h 84"/>
                    <a:gd name="T46" fmla="*/ 60 w 72"/>
                    <a:gd name="T47" fmla="*/ 72 h 84"/>
                    <a:gd name="T48" fmla="*/ 66 w 72"/>
                    <a:gd name="T49" fmla="*/ 72 h 84"/>
                    <a:gd name="T50" fmla="*/ 66 w 72"/>
                    <a:gd name="T51" fmla="*/ 72 h 84"/>
                    <a:gd name="T52" fmla="*/ 72 w 72"/>
                    <a:gd name="T53" fmla="*/ 66 h 84"/>
                    <a:gd name="T54" fmla="*/ 72 w 72"/>
                    <a:gd name="T55" fmla="*/ 66 h 84"/>
                    <a:gd name="T56" fmla="*/ 72 w 72"/>
                    <a:gd name="T57" fmla="*/ 60 h 84"/>
                    <a:gd name="T58" fmla="*/ 72 w 72"/>
                    <a:gd name="T59" fmla="*/ 60 h 84"/>
                    <a:gd name="T60" fmla="*/ 72 w 72"/>
                    <a:gd name="T61" fmla="*/ 54 h 84"/>
                    <a:gd name="T62" fmla="*/ 72 w 72"/>
                    <a:gd name="T63" fmla="*/ 54 h 84"/>
                    <a:gd name="T64" fmla="*/ 72 w 72"/>
                    <a:gd name="T65" fmla="*/ 54 h 84"/>
                    <a:gd name="T66" fmla="*/ 72 w 72"/>
                    <a:gd name="T67" fmla="*/ 48 h 84"/>
                    <a:gd name="T68" fmla="*/ 66 w 72"/>
                    <a:gd name="T69" fmla="*/ 42 h 84"/>
                    <a:gd name="T70" fmla="*/ 60 w 72"/>
                    <a:gd name="T71" fmla="*/ 36 h 84"/>
                    <a:gd name="T72" fmla="*/ 54 w 72"/>
                    <a:gd name="T73" fmla="*/ 30 h 84"/>
                    <a:gd name="T74" fmla="*/ 48 w 72"/>
                    <a:gd name="T75" fmla="*/ 24 h 84"/>
                    <a:gd name="T76" fmla="*/ 42 w 72"/>
                    <a:gd name="T77" fmla="*/ 18 h 84"/>
                    <a:gd name="T78" fmla="*/ 36 w 72"/>
                    <a:gd name="T79" fmla="*/ 6 h 84"/>
                    <a:gd name="T80" fmla="*/ 30 w 72"/>
                    <a:gd name="T81" fmla="*/ 6 h 84"/>
                    <a:gd name="T82" fmla="*/ 30 w 72"/>
                    <a:gd name="T83" fmla="*/ 6 h 84"/>
                    <a:gd name="T84" fmla="*/ 24 w 72"/>
                    <a:gd name="T85" fmla="*/ 0 h 8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2"/>
                    <a:gd name="T130" fmla="*/ 0 h 84"/>
                    <a:gd name="T131" fmla="*/ 72 w 72"/>
                    <a:gd name="T132" fmla="*/ 84 h 8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2" h="84">
                      <a:moveTo>
                        <a:pt x="24" y="0"/>
                      </a:moveTo>
                      <a:lnTo>
                        <a:pt x="24" y="0"/>
                      </a:lnTo>
                      <a:lnTo>
                        <a:pt x="24" y="6"/>
                      </a:lnTo>
                      <a:lnTo>
                        <a:pt x="24" y="18"/>
                      </a:lnTo>
                      <a:lnTo>
                        <a:pt x="18" y="24"/>
                      </a:lnTo>
                      <a:lnTo>
                        <a:pt x="12" y="30"/>
                      </a:lnTo>
                      <a:lnTo>
                        <a:pt x="6" y="36"/>
                      </a:lnTo>
                      <a:lnTo>
                        <a:pt x="6" y="42"/>
                      </a:lnTo>
                      <a:lnTo>
                        <a:pt x="0" y="48"/>
                      </a:lnTo>
                      <a:lnTo>
                        <a:pt x="0" y="54"/>
                      </a:lnTo>
                      <a:lnTo>
                        <a:pt x="0" y="60"/>
                      </a:lnTo>
                      <a:lnTo>
                        <a:pt x="0" y="66"/>
                      </a:lnTo>
                      <a:lnTo>
                        <a:pt x="0" y="72"/>
                      </a:lnTo>
                      <a:lnTo>
                        <a:pt x="0" y="84"/>
                      </a:lnTo>
                      <a:lnTo>
                        <a:pt x="24" y="84"/>
                      </a:lnTo>
                      <a:lnTo>
                        <a:pt x="30" y="84"/>
                      </a:lnTo>
                      <a:lnTo>
                        <a:pt x="36" y="78"/>
                      </a:lnTo>
                      <a:lnTo>
                        <a:pt x="48" y="78"/>
                      </a:lnTo>
                      <a:lnTo>
                        <a:pt x="54" y="78"/>
                      </a:lnTo>
                      <a:lnTo>
                        <a:pt x="60" y="72"/>
                      </a:lnTo>
                      <a:lnTo>
                        <a:pt x="66" y="72"/>
                      </a:lnTo>
                      <a:lnTo>
                        <a:pt x="72" y="66"/>
                      </a:lnTo>
                      <a:lnTo>
                        <a:pt x="72" y="60"/>
                      </a:lnTo>
                      <a:lnTo>
                        <a:pt x="72" y="54"/>
                      </a:lnTo>
                      <a:lnTo>
                        <a:pt x="72" y="48"/>
                      </a:lnTo>
                      <a:lnTo>
                        <a:pt x="66" y="42"/>
                      </a:lnTo>
                      <a:lnTo>
                        <a:pt x="60" y="36"/>
                      </a:lnTo>
                      <a:lnTo>
                        <a:pt x="54" y="30"/>
                      </a:lnTo>
                      <a:lnTo>
                        <a:pt x="48" y="24"/>
                      </a:lnTo>
                      <a:lnTo>
                        <a:pt x="42" y="18"/>
                      </a:lnTo>
                      <a:lnTo>
                        <a:pt x="36" y="6"/>
                      </a:lnTo>
                      <a:lnTo>
                        <a:pt x="30" y="6"/>
                      </a:lnTo>
                      <a:lnTo>
                        <a:pt x="24" y="0"/>
                      </a:lnTo>
                      <a:close/>
                    </a:path>
                  </a:pathLst>
                </a:custGeom>
                <a:solidFill>
                  <a:srgbClr val="FFF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5" name="Freeform 13">
                  <a:extLst>
                    <a:ext uri="{FF2B5EF4-FFF2-40B4-BE49-F238E27FC236}">
                      <a16:creationId xmlns:a16="http://schemas.microsoft.com/office/drawing/2014/main" id="{380413DF-1DDE-AADD-62A9-FFC98EED8E24}"/>
                    </a:ext>
                  </a:extLst>
                </p:cNvPr>
                <p:cNvSpPr>
                  <a:spLocks/>
                </p:cNvSpPr>
                <p:nvPr/>
              </p:nvSpPr>
              <p:spPr bwMode="auto">
                <a:xfrm>
                  <a:off x="3558" y="1842"/>
                  <a:ext cx="432" cy="108"/>
                </a:xfrm>
                <a:custGeom>
                  <a:avLst/>
                  <a:gdLst>
                    <a:gd name="T0" fmla="*/ 0 w 432"/>
                    <a:gd name="T1" fmla="*/ 96 h 108"/>
                    <a:gd name="T2" fmla="*/ 24 w 432"/>
                    <a:gd name="T3" fmla="*/ 84 h 108"/>
                    <a:gd name="T4" fmla="*/ 42 w 432"/>
                    <a:gd name="T5" fmla="*/ 78 h 108"/>
                    <a:gd name="T6" fmla="*/ 60 w 432"/>
                    <a:gd name="T7" fmla="*/ 78 h 108"/>
                    <a:gd name="T8" fmla="*/ 72 w 432"/>
                    <a:gd name="T9" fmla="*/ 78 h 108"/>
                    <a:gd name="T10" fmla="*/ 90 w 432"/>
                    <a:gd name="T11" fmla="*/ 78 h 108"/>
                    <a:gd name="T12" fmla="*/ 114 w 432"/>
                    <a:gd name="T13" fmla="*/ 78 h 108"/>
                    <a:gd name="T14" fmla="*/ 138 w 432"/>
                    <a:gd name="T15" fmla="*/ 78 h 108"/>
                    <a:gd name="T16" fmla="*/ 144 w 432"/>
                    <a:gd name="T17" fmla="*/ 78 h 108"/>
                    <a:gd name="T18" fmla="*/ 156 w 432"/>
                    <a:gd name="T19" fmla="*/ 78 h 108"/>
                    <a:gd name="T20" fmla="*/ 162 w 432"/>
                    <a:gd name="T21" fmla="*/ 72 h 108"/>
                    <a:gd name="T22" fmla="*/ 174 w 432"/>
                    <a:gd name="T23" fmla="*/ 66 h 108"/>
                    <a:gd name="T24" fmla="*/ 186 w 432"/>
                    <a:gd name="T25" fmla="*/ 48 h 108"/>
                    <a:gd name="T26" fmla="*/ 204 w 432"/>
                    <a:gd name="T27" fmla="*/ 42 h 108"/>
                    <a:gd name="T28" fmla="*/ 228 w 432"/>
                    <a:gd name="T29" fmla="*/ 36 h 108"/>
                    <a:gd name="T30" fmla="*/ 240 w 432"/>
                    <a:gd name="T31" fmla="*/ 30 h 108"/>
                    <a:gd name="T32" fmla="*/ 270 w 432"/>
                    <a:gd name="T33" fmla="*/ 24 h 108"/>
                    <a:gd name="T34" fmla="*/ 318 w 432"/>
                    <a:gd name="T35" fmla="*/ 12 h 108"/>
                    <a:gd name="T36" fmla="*/ 330 w 432"/>
                    <a:gd name="T37" fmla="*/ 6 h 108"/>
                    <a:gd name="T38" fmla="*/ 354 w 432"/>
                    <a:gd name="T39" fmla="*/ 0 h 108"/>
                    <a:gd name="T40" fmla="*/ 378 w 432"/>
                    <a:gd name="T41" fmla="*/ 0 h 108"/>
                    <a:gd name="T42" fmla="*/ 420 w 432"/>
                    <a:gd name="T43" fmla="*/ 6 h 108"/>
                    <a:gd name="T44" fmla="*/ 432 w 432"/>
                    <a:gd name="T45" fmla="*/ 6 h 108"/>
                    <a:gd name="T46" fmla="*/ 432 w 432"/>
                    <a:gd name="T47" fmla="*/ 6 h 108"/>
                    <a:gd name="T48" fmla="*/ 432 w 432"/>
                    <a:gd name="T49" fmla="*/ 12 h 108"/>
                    <a:gd name="T50" fmla="*/ 420 w 432"/>
                    <a:gd name="T51" fmla="*/ 12 h 108"/>
                    <a:gd name="T52" fmla="*/ 396 w 432"/>
                    <a:gd name="T53" fmla="*/ 18 h 108"/>
                    <a:gd name="T54" fmla="*/ 360 w 432"/>
                    <a:gd name="T55" fmla="*/ 24 h 108"/>
                    <a:gd name="T56" fmla="*/ 324 w 432"/>
                    <a:gd name="T57" fmla="*/ 30 h 108"/>
                    <a:gd name="T58" fmla="*/ 282 w 432"/>
                    <a:gd name="T59" fmla="*/ 48 h 108"/>
                    <a:gd name="T60" fmla="*/ 252 w 432"/>
                    <a:gd name="T61" fmla="*/ 48 h 108"/>
                    <a:gd name="T62" fmla="*/ 234 w 432"/>
                    <a:gd name="T63" fmla="*/ 54 h 108"/>
                    <a:gd name="T64" fmla="*/ 210 w 432"/>
                    <a:gd name="T65" fmla="*/ 60 h 108"/>
                    <a:gd name="T66" fmla="*/ 198 w 432"/>
                    <a:gd name="T67" fmla="*/ 72 h 108"/>
                    <a:gd name="T68" fmla="*/ 186 w 432"/>
                    <a:gd name="T69" fmla="*/ 78 h 108"/>
                    <a:gd name="T70" fmla="*/ 168 w 432"/>
                    <a:gd name="T71" fmla="*/ 90 h 108"/>
                    <a:gd name="T72" fmla="*/ 162 w 432"/>
                    <a:gd name="T73" fmla="*/ 96 h 108"/>
                    <a:gd name="T74" fmla="*/ 156 w 432"/>
                    <a:gd name="T75" fmla="*/ 102 h 108"/>
                    <a:gd name="T76" fmla="*/ 144 w 432"/>
                    <a:gd name="T77" fmla="*/ 102 h 108"/>
                    <a:gd name="T78" fmla="*/ 138 w 432"/>
                    <a:gd name="T79" fmla="*/ 102 h 108"/>
                    <a:gd name="T80" fmla="*/ 126 w 432"/>
                    <a:gd name="T81" fmla="*/ 102 h 108"/>
                    <a:gd name="T82" fmla="*/ 102 w 432"/>
                    <a:gd name="T83" fmla="*/ 102 h 108"/>
                    <a:gd name="T84" fmla="*/ 84 w 432"/>
                    <a:gd name="T85" fmla="*/ 96 h 108"/>
                    <a:gd name="T86" fmla="*/ 66 w 432"/>
                    <a:gd name="T87" fmla="*/ 96 h 108"/>
                    <a:gd name="T88" fmla="*/ 54 w 432"/>
                    <a:gd name="T89" fmla="*/ 96 h 108"/>
                    <a:gd name="T90" fmla="*/ 42 w 432"/>
                    <a:gd name="T91" fmla="*/ 102 h 108"/>
                    <a:gd name="T92" fmla="*/ 30 w 432"/>
                    <a:gd name="T93" fmla="*/ 102 h 108"/>
                    <a:gd name="T94" fmla="*/ 12 w 432"/>
                    <a:gd name="T95" fmla="*/ 108 h 108"/>
                    <a:gd name="T96" fmla="*/ 6 w 432"/>
                    <a:gd name="T97" fmla="*/ 108 h 108"/>
                    <a:gd name="T98" fmla="*/ 0 w 432"/>
                    <a:gd name="T99" fmla="*/ 108 h 108"/>
                    <a:gd name="T100" fmla="*/ 0 w 432"/>
                    <a:gd name="T101" fmla="*/ 108 h 108"/>
                    <a:gd name="T102" fmla="*/ 0 w 432"/>
                    <a:gd name="T103" fmla="*/ 102 h 108"/>
                    <a:gd name="T104" fmla="*/ 0 w 432"/>
                    <a:gd name="T105" fmla="*/ 102 h 108"/>
                    <a:gd name="T106" fmla="*/ 0 w 432"/>
                    <a:gd name="T107" fmla="*/ 102 h 108"/>
                    <a:gd name="T108" fmla="*/ 0 w 432"/>
                    <a:gd name="T109" fmla="*/ 96 h 108"/>
                    <a:gd name="T110" fmla="*/ 0 w 432"/>
                    <a:gd name="T111" fmla="*/ 96 h 1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32"/>
                    <a:gd name="T169" fmla="*/ 0 h 108"/>
                    <a:gd name="T170" fmla="*/ 432 w 432"/>
                    <a:gd name="T171" fmla="*/ 108 h 1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32" h="108">
                      <a:moveTo>
                        <a:pt x="0" y="96"/>
                      </a:moveTo>
                      <a:lnTo>
                        <a:pt x="0" y="96"/>
                      </a:lnTo>
                      <a:lnTo>
                        <a:pt x="12" y="90"/>
                      </a:lnTo>
                      <a:lnTo>
                        <a:pt x="24" y="84"/>
                      </a:lnTo>
                      <a:lnTo>
                        <a:pt x="30" y="78"/>
                      </a:lnTo>
                      <a:lnTo>
                        <a:pt x="42" y="78"/>
                      </a:lnTo>
                      <a:lnTo>
                        <a:pt x="48" y="78"/>
                      </a:lnTo>
                      <a:lnTo>
                        <a:pt x="60" y="78"/>
                      </a:lnTo>
                      <a:lnTo>
                        <a:pt x="66" y="78"/>
                      </a:lnTo>
                      <a:lnTo>
                        <a:pt x="72" y="78"/>
                      </a:lnTo>
                      <a:lnTo>
                        <a:pt x="78" y="78"/>
                      </a:lnTo>
                      <a:lnTo>
                        <a:pt x="90" y="78"/>
                      </a:lnTo>
                      <a:lnTo>
                        <a:pt x="102" y="78"/>
                      </a:lnTo>
                      <a:lnTo>
                        <a:pt x="114" y="78"/>
                      </a:lnTo>
                      <a:lnTo>
                        <a:pt x="138" y="78"/>
                      </a:lnTo>
                      <a:lnTo>
                        <a:pt x="144" y="78"/>
                      </a:lnTo>
                      <a:lnTo>
                        <a:pt x="150" y="78"/>
                      </a:lnTo>
                      <a:lnTo>
                        <a:pt x="156" y="78"/>
                      </a:lnTo>
                      <a:lnTo>
                        <a:pt x="162" y="78"/>
                      </a:lnTo>
                      <a:lnTo>
                        <a:pt x="162" y="72"/>
                      </a:lnTo>
                      <a:lnTo>
                        <a:pt x="168" y="72"/>
                      </a:lnTo>
                      <a:lnTo>
                        <a:pt x="174" y="66"/>
                      </a:lnTo>
                      <a:lnTo>
                        <a:pt x="180" y="54"/>
                      </a:lnTo>
                      <a:lnTo>
                        <a:pt x="186" y="48"/>
                      </a:lnTo>
                      <a:lnTo>
                        <a:pt x="198" y="42"/>
                      </a:lnTo>
                      <a:lnTo>
                        <a:pt x="204" y="42"/>
                      </a:lnTo>
                      <a:lnTo>
                        <a:pt x="210" y="36"/>
                      </a:lnTo>
                      <a:lnTo>
                        <a:pt x="228" y="36"/>
                      </a:lnTo>
                      <a:lnTo>
                        <a:pt x="234" y="30"/>
                      </a:lnTo>
                      <a:lnTo>
                        <a:pt x="240" y="30"/>
                      </a:lnTo>
                      <a:lnTo>
                        <a:pt x="258" y="24"/>
                      </a:lnTo>
                      <a:lnTo>
                        <a:pt x="270" y="24"/>
                      </a:lnTo>
                      <a:lnTo>
                        <a:pt x="300" y="18"/>
                      </a:lnTo>
                      <a:lnTo>
                        <a:pt x="318" y="12"/>
                      </a:lnTo>
                      <a:lnTo>
                        <a:pt x="324" y="6"/>
                      </a:lnTo>
                      <a:lnTo>
                        <a:pt x="330" y="6"/>
                      </a:lnTo>
                      <a:lnTo>
                        <a:pt x="348" y="0"/>
                      </a:lnTo>
                      <a:lnTo>
                        <a:pt x="354" y="0"/>
                      </a:lnTo>
                      <a:lnTo>
                        <a:pt x="366" y="0"/>
                      </a:lnTo>
                      <a:lnTo>
                        <a:pt x="378" y="0"/>
                      </a:lnTo>
                      <a:lnTo>
                        <a:pt x="402" y="6"/>
                      </a:lnTo>
                      <a:lnTo>
                        <a:pt x="420" y="6"/>
                      </a:lnTo>
                      <a:lnTo>
                        <a:pt x="432" y="6"/>
                      </a:lnTo>
                      <a:lnTo>
                        <a:pt x="432" y="12"/>
                      </a:lnTo>
                      <a:lnTo>
                        <a:pt x="420" y="12"/>
                      </a:lnTo>
                      <a:lnTo>
                        <a:pt x="402" y="12"/>
                      </a:lnTo>
                      <a:lnTo>
                        <a:pt x="396" y="18"/>
                      </a:lnTo>
                      <a:lnTo>
                        <a:pt x="378" y="18"/>
                      </a:lnTo>
                      <a:lnTo>
                        <a:pt x="360" y="24"/>
                      </a:lnTo>
                      <a:lnTo>
                        <a:pt x="336" y="30"/>
                      </a:lnTo>
                      <a:lnTo>
                        <a:pt x="324" y="30"/>
                      </a:lnTo>
                      <a:lnTo>
                        <a:pt x="306" y="36"/>
                      </a:lnTo>
                      <a:lnTo>
                        <a:pt x="282" y="48"/>
                      </a:lnTo>
                      <a:lnTo>
                        <a:pt x="264" y="48"/>
                      </a:lnTo>
                      <a:lnTo>
                        <a:pt x="252" y="48"/>
                      </a:lnTo>
                      <a:lnTo>
                        <a:pt x="240" y="54"/>
                      </a:lnTo>
                      <a:lnTo>
                        <a:pt x="234" y="54"/>
                      </a:lnTo>
                      <a:lnTo>
                        <a:pt x="216" y="60"/>
                      </a:lnTo>
                      <a:lnTo>
                        <a:pt x="210" y="60"/>
                      </a:lnTo>
                      <a:lnTo>
                        <a:pt x="204" y="66"/>
                      </a:lnTo>
                      <a:lnTo>
                        <a:pt x="198" y="72"/>
                      </a:lnTo>
                      <a:lnTo>
                        <a:pt x="192" y="72"/>
                      </a:lnTo>
                      <a:lnTo>
                        <a:pt x="186" y="78"/>
                      </a:lnTo>
                      <a:lnTo>
                        <a:pt x="174" y="84"/>
                      </a:lnTo>
                      <a:lnTo>
                        <a:pt x="168" y="90"/>
                      </a:lnTo>
                      <a:lnTo>
                        <a:pt x="162" y="96"/>
                      </a:lnTo>
                      <a:lnTo>
                        <a:pt x="156" y="102"/>
                      </a:lnTo>
                      <a:lnTo>
                        <a:pt x="150" y="102"/>
                      </a:lnTo>
                      <a:lnTo>
                        <a:pt x="144" y="102"/>
                      </a:lnTo>
                      <a:lnTo>
                        <a:pt x="138" y="102"/>
                      </a:lnTo>
                      <a:lnTo>
                        <a:pt x="126" y="102"/>
                      </a:lnTo>
                      <a:lnTo>
                        <a:pt x="114" y="102"/>
                      </a:lnTo>
                      <a:lnTo>
                        <a:pt x="102" y="102"/>
                      </a:lnTo>
                      <a:lnTo>
                        <a:pt x="90" y="96"/>
                      </a:lnTo>
                      <a:lnTo>
                        <a:pt x="84" y="96"/>
                      </a:lnTo>
                      <a:lnTo>
                        <a:pt x="72" y="96"/>
                      </a:lnTo>
                      <a:lnTo>
                        <a:pt x="66" y="96"/>
                      </a:lnTo>
                      <a:lnTo>
                        <a:pt x="60" y="96"/>
                      </a:lnTo>
                      <a:lnTo>
                        <a:pt x="54" y="96"/>
                      </a:lnTo>
                      <a:lnTo>
                        <a:pt x="42" y="102"/>
                      </a:lnTo>
                      <a:lnTo>
                        <a:pt x="36" y="102"/>
                      </a:lnTo>
                      <a:lnTo>
                        <a:pt x="30" y="102"/>
                      </a:lnTo>
                      <a:lnTo>
                        <a:pt x="24" y="102"/>
                      </a:lnTo>
                      <a:lnTo>
                        <a:pt x="12" y="108"/>
                      </a:lnTo>
                      <a:lnTo>
                        <a:pt x="6" y="108"/>
                      </a:lnTo>
                      <a:lnTo>
                        <a:pt x="0" y="108"/>
                      </a:lnTo>
                      <a:lnTo>
                        <a:pt x="0" y="102"/>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6" name="Freeform 14">
                  <a:extLst>
                    <a:ext uri="{FF2B5EF4-FFF2-40B4-BE49-F238E27FC236}">
                      <a16:creationId xmlns:a16="http://schemas.microsoft.com/office/drawing/2014/main" id="{A79C009A-9BF7-B8AB-E137-2492B28F485B}"/>
                    </a:ext>
                  </a:extLst>
                </p:cNvPr>
                <p:cNvSpPr>
                  <a:spLocks/>
                </p:cNvSpPr>
                <p:nvPr/>
              </p:nvSpPr>
              <p:spPr bwMode="auto">
                <a:xfrm>
                  <a:off x="3648" y="1722"/>
                  <a:ext cx="204" cy="114"/>
                </a:xfrm>
                <a:custGeom>
                  <a:avLst/>
                  <a:gdLst>
                    <a:gd name="T0" fmla="*/ 0 w 204"/>
                    <a:gd name="T1" fmla="*/ 90 h 114"/>
                    <a:gd name="T2" fmla="*/ 0 w 204"/>
                    <a:gd name="T3" fmla="*/ 90 h 114"/>
                    <a:gd name="T4" fmla="*/ 120 w 204"/>
                    <a:gd name="T5" fmla="*/ 24 h 114"/>
                    <a:gd name="T6" fmla="*/ 126 w 204"/>
                    <a:gd name="T7" fmla="*/ 24 h 114"/>
                    <a:gd name="T8" fmla="*/ 144 w 204"/>
                    <a:gd name="T9" fmla="*/ 18 h 114"/>
                    <a:gd name="T10" fmla="*/ 162 w 204"/>
                    <a:gd name="T11" fmla="*/ 12 h 114"/>
                    <a:gd name="T12" fmla="*/ 180 w 204"/>
                    <a:gd name="T13" fmla="*/ 6 h 114"/>
                    <a:gd name="T14" fmla="*/ 192 w 204"/>
                    <a:gd name="T15" fmla="*/ 6 h 114"/>
                    <a:gd name="T16" fmla="*/ 204 w 204"/>
                    <a:gd name="T17" fmla="*/ 0 h 114"/>
                    <a:gd name="T18" fmla="*/ 204 w 204"/>
                    <a:gd name="T19" fmla="*/ 0 h 114"/>
                    <a:gd name="T20" fmla="*/ 204 w 204"/>
                    <a:gd name="T21" fmla="*/ 0 h 114"/>
                    <a:gd name="T22" fmla="*/ 204 w 204"/>
                    <a:gd name="T23" fmla="*/ 0 h 114"/>
                    <a:gd name="T24" fmla="*/ 204 w 204"/>
                    <a:gd name="T25" fmla="*/ 0 h 114"/>
                    <a:gd name="T26" fmla="*/ 204 w 204"/>
                    <a:gd name="T27" fmla="*/ 6 h 114"/>
                    <a:gd name="T28" fmla="*/ 204 w 204"/>
                    <a:gd name="T29" fmla="*/ 6 h 114"/>
                    <a:gd name="T30" fmla="*/ 204 w 204"/>
                    <a:gd name="T31" fmla="*/ 6 h 114"/>
                    <a:gd name="T32" fmla="*/ 192 w 204"/>
                    <a:gd name="T33" fmla="*/ 12 h 114"/>
                    <a:gd name="T34" fmla="*/ 186 w 204"/>
                    <a:gd name="T35" fmla="*/ 18 h 114"/>
                    <a:gd name="T36" fmla="*/ 174 w 204"/>
                    <a:gd name="T37" fmla="*/ 24 h 114"/>
                    <a:gd name="T38" fmla="*/ 168 w 204"/>
                    <a:gd name="T39" fmla="*/ 24 h 114"/>
                    <a:gd name="T40" fmla="*/ 156 w 204"/>
                    <a:gd name="T41" fmla="*/ 30 h 114"/>
                    <a:gd name="T42" fmla="*/ 144 w 204"/>
                    <a:gd name="T43" fmla="*/ 36 h 114"/>
                    <a:gd name="T44" fmla="*/ 144 w 204"/>
                    <a:gd name="T45" fmla="*/ 36 h 114"/>
                    <a:gd name="T46" fmla="*/ 138 w 204"/>
                    <a:gd name="T47" fmla="*/ 42 h 114"/>
                    <a:gd name="T48" fmla="*/ 132 w 204"/>
                    <a:gd name="T49" fmla="*/ 42 h 114"/>
                    <a:gd name="T50" fmla="*/ 126 w 204"/>
                    <a:gd name="T51" fmla="*/ 42 h 114"/>
                    <a:gd name="T52" fmla="*/ 12 w 204"/>
                    <a:gd name="T53" fmla="*/ 108 h 114"/>
                    <a:gd name="T54" fmla="*/ 12 w 204"/>
                    <a:gd name="T55" fmla="*/ 114 h 114"/>
                    <a:gd name="T56" fmla="*/ 6 w 204"/>
                    <a:gd name="T57" fmla="*/ 114 h 114"/>
                    <a:gd name="T58" fmla="*/ 6 w 204"/>
                    <a:gd name="T59" fmla="*/ 114 h 114"/>
                    <a:gd name="T60" fmla="*/ 0 w 204"/>
                    <a:gd name="T61" fmla="*/ 114 h 114"/>
                    <a:gd name="T62" fmla="*/ 0 w 204"/>
                    <a:gd name="T63" fmla="*/ 114 h 114"/>
                    <a:gd name="T64" fmla="*/ 0 w 204"/>
                    <a:gd name="T65" fmla="*/ 108 h 114"/>
                    <a:gd name="T66" fmla="*/ 0 w 204"/>
                    <a:gd name="T67" fmla="*/ 108 h 114"/>
                    <a:gd name="T68" fmla="*/ 0 w 204"/>
                    <a:gd name="T69" fmla="*/ 108 h 114"/>
                    <a:gd name="T70" fmla="*/ 0 w 204"/>
                    <a:gd name="T71" fmla="*/ 108 h 114"/>
                    <a:gd name="T72" fmla="*/ 0 w 204"/>
                    <a:gd name="T73" fmla="*/ 102 h 114"/>
                    <a:gd name="T74" fmla="*/ 0 w 204"/>
                    <a:gd name="T75" fmla="*/ 102 h 114"/>
                    <a:gd name="T76" fmla="*/ 0 w 204"/>
                    <a:gd name="T77" fmla="*/ 102 h 114"/>
                    <a:gd name="T78" fmla="*/ 0 w 204"/>
                    <a:gd name="T79" fmla="*/ 96 h 114"/>
                    <a:gd name="T80" fmla="*/ 0 w 204"/>
                    <a:gd name="T81" fmla="*/ 96 h 114"/>
                    <a:gd name="T82" fmla="*/ 0 w 204"/>
                    <a:gd name="T83" fmla="*/ 96 h 114"/>
                    <a:gd name="T84" fmla="*/ 0 w 204"/>
                    <a:gd name="T85" fmla="*/ 96 h 114"/>
                    <a:gd name="T86" fmla="*/ 0 w 204"/>
                    <a:gd name="T87" fmla="*/ 96 h 114"/>
                    <a:gd name="T88" fmla="*/ 0 w 204"/>
                    <a:gd name="T89" fmla="*/ 90 h 1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
                    <a:gd name="T136" fmla="*/ 0 h 114"/>
                    <a:gd name="T137" fmla="*/ 204 w 204"/>
                    <a:gd name="T138" fmla="*/ 114 h 1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 h="114">
                      <a:moveTo>
                        <a:pt x="0" y="90"/>
                      </a:moveTo>
                      <a:lnTo>
                        <a:pt x="0" y="90"/>
                      </a:lnTo>
                      <a:lnTo>
                        <a:pt x="120" y="24"/>
                      </a:lnTo>
                      <a:lnTo>
                        <a:pt x="126" y="24"/>
                      </a:lnTo>
                      <a:lnTo>
                        <a:pt x="144" y="18"/>
                      </a:lnTo>
                      <a:lnTo>
                        <a:pt x="162" y="12"/>
                      </a:lnTo>
                      <a:lnTo>
                        <a:pt x="180" y="6"/>
                      </a:lnTo>
                      <a:lnTo>
                        <a:pt x="192" y="6"/>
                      </a:lnTo>
                      <a:lnTo>
                        <a:pt x="204" y="0"/>
                      </a:lnTo>
                      <a:lnTo>
                        <a:pt x="204" y="6"/>
                      </a:lnTo>
                      <a:lnTo>
                        <a:pt x="192" y="12"/>
                      </a:lnTo>
                      <a:lnTo>
                        <a:pt x="186" y="18"/>
                      </a:lnTo>
                      <a:lnTo>
                        <a:pt x="174" y="24"/>
                      </a:lnTo>
                      <a:lnTo>
                        <a:pt x="168" y="24"/>
                      </a:lnTo>
                      <a:lnTo>
                        <a:pt x="156" y="30"/>
                      </a:lnTo>
                      <a:lnTo>
                        <a:pt x="144" y="36"/>
                      </a:lnTo>
                      <a:lnTo>
                        <a:pt x="138" y="42"/>
                      </a:lnTo>
                      <a:lnTo>
                        <a:pt x="132" y="42"/>
                      </a:lnTo>
                      <a:lnTo>
                        <a:pt x="126" y="42"/>
                      </a:lnTo>
                      <a:lnTo>
                        <a:pt x="12" y="108"/>
                      </a:lnTo>
                      <a:lnTo>
                        <a:pt x="12" y="114"/>
                      </a:lnTo>
                      <a:lnTo>
                        <a:pt x="6" y="114"/>
                      </a:lnTo>
                      <a:lnTo>
                        <a:pt x="0" y="114"/>
                      </a:lnTo>
                      <a:lnTo>
                        <a:pt x="0" y="108"/>
                      </a:lnTo>
                      <a:lnTo>
                        <a:pt x="0" y="102"/>
                      </a:lnTo>
                      <a:lnTo>
                        <a:pt x="0" y="96"/>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7" name="Freeform 15">
                  <a:extLst>
                    <a:ext uri="{FF2B5EF4-FFF2-40B4-BE49-F238E27FC236}">
                      <a16:creationId xmlns:a16="http://schemas.microsoft.com/office/drawing/2014/main" id="{959EEDE8-CB5C-940F-6DC1-228269026B3D}"/>
                    </a:ext>
                  </a:extLst>
                </p:cNvPr>
                <p:cNvSpPr>
                  <a:spLocks/>
                </p:cNvSpPr>
                <p:nvPr/>
              </p:nvSpPr>
              <p:spPr bwMode="auto">
                <a:xfrm>
                  <a:off x="3024" y="1638"/>
                  <a:ext cx="180" cy="192"/>
                </a:xfrm>
                <a:custGeom>
                  <a:avLst/>
                  <a:gdLst>
                    <a:gd name="T0" fmla="*/ 84 w 180"/>
                    <a:gd name="T1" fmla="*/ 0 h 192"/>
                    <a:gd name="T2" fmla="*/ 78 w 180"/>
                    <a:gd name="T3" fmla="*/ 12 h 192"/>
                    <a:gd name="T4" fmla="*/ 60 w 180"/>
                    <a:gd name="T5" fmla="*/ 12 h 192"/>
                    <a:gd name="T6" fmla="*/ 48 w 180"/>
                    <a:gd name="T7" fmla="*/ 18 h 192"/>
                    <a:gd name="T8" fmla="*/ 30 w 180"/>
                    <a:gd name="T9" fmla="*/ 18 h 192"/>
                    <a:gd name="T10" fmla="*/ 6 w 180"/>
                    <a:gd name="T11" fmla="*/ 18 h 192"/>
                    <a:gd name="T12" fmla="*/ 0 w 180"/>
                    <a:gd name="T13" fmla="*/ 24 h 192"/>
                    <a:gd name="T14" fmla="*/ 0 w 180"/>
                    <a:gd name="T15" fmla="*/ 24 h 192"/>
                    <a:gd name="T16" fmla="*/ 6 w 180"/>
                    <a:gd name="T17" fmla="*/ 36 h 192"/>
                    <a:gd name="T18" fmla="*/ 6 w 180"/>
                    <a:gd name="T19" fmla="*/ 36 h 192"/>
                    <a:gd name="T20" fmla="*/ 6 w 180"/>
                    <a:gd name="T21" fmla="*/ 54 h 192"/>
                    <a:gd name="T22" fmla="*/ 6 w 180"/>
                    <a:gd name="T23" fmla="*/ 72 h 192"/>
                    <a:gd name="T24" fmla="*/ 12 w 180"/>
                    <a:gd name="T25" fmla="*/ 96 h 192"/>
                    <a:gd name="T26" fmla="*/ 12 w 180"/>
                    <a:gd name="T27" fmla="*/ 108 h 192"/>
                    <a:gd name="T28" fmla="*/ 18 w 180"/>
                    <a:gd name="T29" fmla="*/ 114 h 192"/>
                    <a:gd name="T30" fmla="*/ 18 w 180"/>
                    <a:gd name="T31" fmla="*/ 126 h 192"/>
                    <a:gd name="T32" fmla="*/ 18 w 180"/>
                    <a:gd name="T33" fmla="*/ 132 h 192"/>
                    <a:gd name="T34" fmla="*/ 12 w 180"/>
                    <a:gd name="T35" fmla="*/ 138 h 192"/>
                    <a:gd name="T36" fmla="*/ 12 w 180"/>
                    <a:gd name="T37" fmla="*/ 144 h 192"/>
                    <a:gd name="T38" fmla="*/ 6 w 180"/>
                    <a:gd name="T39" fmla="*/ 156 h 192"/>
                    <a:gd name="T40" fmla="*/ 6 w 180"/>
                    <a:gd name="T41" fmla="*/ 156 h 192"/>
                    <a:gd name="T42" fmla="*/ 6 w 180"/>
                    <a:gd name="T43" fmla="*/ 168 h 192"/>
                    <a:gd name="T44" fmla="*/ 0 w 180"/>
                    <a:gd name="T45" fmla="*/ 174 h 192"/>
                    <a:gd name="T46" fmla="*/ 0 w 180"/>
                    <a:gd name="T47" fmla="*/ 180 h 192"/>
                    <a:gd name="T48" fmla="*/ 6 w 180"/>
                    <a:gd name="T49" fmla="*/ 180 h 192"/>
                    <a:gd name="T50" fmla="*/ 12 w 180"/>
                    <a:gd name="T51" fmla="*/ 186 h 192"/>
                    <a:gd name="T52" fmla="*/ 18 w 180"/>
                    <a:gd name="T53" fmla="*/ 192 h 192"/>
                    <a:gd name="T54" fmla="*/ 30 w 180"/>
                    <a:gd name="T55" fmla="*/ 192 h 192"/>
                    <a:gd name="T56" fmla="*/ 54 w 180"/>
                    <a:gd name="T57" fmla="*/ 192 h 192"/>
                    <a:gd name="T58" fmla="*/ 66 w 180"/>
                    <a:gd name="T59" fmla="*/ 186 h 192"/>
                    <a:gd name="T60" fmla="*/ 84 w 180"/>
                    <a:gd name="T61" fmla="*/ 186 h 192"/>
                    <a:gd name="T62" fmla="*/ 102 w 180"/>
                    <a:gd name="T63" fmla="*/ 180 h 192"/>
                    <a:gd name="T64" fmla="*/ 114 w 180"/>
                    <a:gd name="T65" fmla="*/ 180 h 192"/>
                    <a:gd name="T66" fmla="*/ 126 w 180"/>
                    <a:gd name="T67" fmla="*/ 168 h 192"/>
                    <a:gd name="T68" fmla="*/ 132 w 180"/>
                    <a:gd name="T69" fmla="*/ 162 h 192"/>
                    <a:gd name="T70" fmla="*/ 144 w 180"/>
                    <a:gd name="T71" fmla="*/ 156 h 192"/>
                    <a:gd name="T72" fmla="*/ 150 w 180"/>
                    <a:gd name="T73" fmla="*/ 144 h 192"/>
                    <a:gd name="T74" fmla="*/ 156 w 180"/>
                    <a:gd name="T75" fmla="*/ 132 h 192"/>
                    <a:gd name="T76" fmla="*/ 162 w 180"/>
                    <a:gd name="T77" fmla="*/ 120 h 192"/>
                    <a:gd name="T78" fmla="*/ 168 w 180"/>
                    <a:gd name="T79" fmla="*/ 102 h 192"/>
                    <a:gd name="T80" fmla="*/ 174 w 180"/>
                    <a:gd name="T81" fmla="*/ 66 h 192"/>
                    <a:gd name="T82" fmla="*/ 168 w 180"/>
                    <a:gd name="T83" fmla="*/ 48 h 192"/>
                    <a:gd name="T84" fmla="*/ 162 w 180"/>
                    <a:gd name="T85" fmla="*/ 48 h 192"/>
                    <a:gd name="T86" fmla="*/ 150 w 180"/>
                    <a:gd name="T87" fmla="*/ 60 h 192"/>
                    <a:gd name="T88" fmla="*/ 138 w 180"/>
                    <a:gd name="T89" fmla="*/ 60 h 192"/>
                    <a:gd name="T90" fmla="*/ 132 w 180"/>
                    <a:gd name="T91" fmla="*/ 66 h 192"/>
                    <a:gd name="T92" fmla="*/ 126 w 180"/>
                    <a:gd name="T93" fmla="*/ 66 h 192"/>
                    <a:gd name="T94" fmla="*/ 126 w 180"/>
                    <a:gd name="T95" fmla="*/ 66 h 192"/>
                    <a:gd name="T96" fmla="*/ 114 w 180"/>
                    <a:gd name="T97" fmla="*/ 66 h 192"/>
                    <a:gd name="T98" fmla="*/ 114 w 180"/>
                    <a:gd name="T99" fmla="*/ 60 h 192"/>
                    <a:gd name="T100" fmla="*/ 108 w 180"/>
                    <a:gd name="T101" fmla="*/ 60 h 192"/>
                    <a:gd name="T102" fmla="*/ 102 w 180"/>
                    <a:gd name="T103" fmla="*/ 54 h 192"/>
                    <a:gd name="T104" fmla="*/ 102 w 180"/>
                    <a:gd name="T105" fmla="*/ 42 h 192"/>
                    <a:gd name="T106" fmla="*/ 102 w 180"/>
                    <a:gd name="T107" fmla="*/ 36 h 192"/>
                    <a:gd name="T108" fmla="*/ 102 w 180"/>
                    <a:gd name="T109" fmla="*/ 36 h 192"/>
                    <a:gd name="T110" fmla="*/ 96 w 180"/>
                    <a:gd name="T111" fmla="*/ 30 h 192"/>
                    <a:gd name="T112" fmla="*/ 84 w 180"/>
                    <a:gd name="T113" fmla="*/ 24 h 192"/>
                    <a:gd name="T114" fmla="*/ 78 w 180"/>
                    <a:gd name="T115" fmla="*/ 18 h 192"/>
                    <a:gd name="T116" fmla="*/ 72 w 180"/>
                    <a:gd name="T117" fmla="*/ 12 h 192"/>
                    <a:gd name="T118" fmla="*/ 60 w 180"/>
                    <a:gd name="T119" fmla="*/ 12 h 192"/>
                    <a:gd name="T120" fmla="*/ 54 w 180"/>
                    <a:gd name="T121" fmla="*/ 12 h 192"/>
                    <a:gd name="T122" fmla="*/ 84 w 180"/>
                    <a:gd name="T123" fmla="*/ 0 h 1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80"/>
                    <a:gd name="T187" fmla="*/ 0 h 192"/>
                    <a:gd name="T188" fmla="*/ 180 w 180"/>
                    <a:gd name="T189" fmla="*/ 192 h 19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80" h="192">
                      <a:moveTo>
                        <a:pt x="84" y="0"/>
                      </a:moveTo>
                      <a:lnTo>
                        <a:pt x="84" y="0"/>
                      </a:lnTo>
                      <a:lnTo>
                        <a:pt x="78" y="6"/>
                      </a:lnTo>
                      <a:lnTo>
                        <a:pt x="78" y="12"/>
                      </a:lnTo>
                      <a:lnTo>
                        <a:pt x="66" y="12"/>
                      </a:lnTo>
                      <a:lnTo>
                        <a:pt x="60" y="12"/>
                      </a:lnTo>
                      <a:lnTo>
                        <a:pt x="54" y="18"/>
                      </a:lnTo>
                      <a:lnTo>
                        <a:pt x="48" y="18"/>
                      </a:lnTo>
                      <a:lnTo>
                        <a:pt x="36" y="18"/>
                      </a:lnTo>
                      <a:lnTo>
                        <a:pt x="30" y="18"/>
                      </a:lnTo>
                      <a:lnTo>
                        <a:pt x="6" y="18"/>
                      </a:lnTo>
                      <a:lnTo>
                        <a:pt x="0" y="18"/>
                      </a:lnTo>
                      <a:lnTo>
                        <a:pt x="0" y="24"/>
                      </a:lnTo>
                      <a:lnTo>
                        <a:pt x="0" y="30"/>
                      </a:lnTo>
                      <a:lnTo>
                        <a:pt x="6" y="36"/>
                      </a:lnTo>
                      <a:lnTo>
                        <a:pt x="6" y="48"/>
                      </a:lnTo>
                      <a:lnTo>
                        <a:pt x="6" y="54"/>
                      </a:lnTo>
                      <a:lnTo>
                        <a:pt x="6" y="60"/>
                      </a:lnTo>
                      <a:lnTo>
                        <a:pt x="6" y="72"/>
                      </a:lnTo>
                      <a:lnTo>
                        <a:pt x="12" y="84"/>
                      </a:lnTo>
                      <a:lnTo>
                        <a:pt x="12" y="96"/>
                      </a:lnTo>
                      <a:lnTo>
                        <a:pt x="12" y="102"/>
                      </a:lnTo>
                      <a:lnTo>
                        <a:pt x="12" y="108"/>
                      </a:lnTo>
                      <a:lnTo>
                        <a:pt x="18" y="108"/>
                      </a:lnTo>
                      <a:lnTo>
                        <a:pt x="18" y="114"/>
                      </a:lnTo>
                      <a:lnTo>
                        <a:pt x="18" y="120"/>
                      </a:lnTo>
                      <a:lnTo>
                        <a:pt x="18" y="126"/>
                      </a:lnTo>
                      <a:lnTo>
                        <a:pt x="18" y="132"/>
                      </a:lnTo>
                      <a:lnTo>
                        <a:pt x="12" y="138"/>
                      </a:lnTo>
                      <a:lnTo>
                        <a:pt x="12" y="144"/>
                      </a:lnTo>
                      <a:lnTo>
                        <a:pt x="6" y="150"/>
                      </a:lnTo>
                      <a:lnTo>
                        <a:pt x="6" y="156"/>
                      </a:lnTo>
                      <a:lnTo>
                        <a:pt x="6" y="162"/>
                      </a:lnTo>
                      <a:lnTo>
                        <a:pt x="6" y="168"/>
                      </a:lnTo>
                      <a:lnTo>
                        <a:pt x="0" y="168"/>
                      </a:lnTo>
                      <a:lnTo>
                        <a:pt x="0" y="174"/>
                      </a:lnTo>
                      <a:lnTo>
                        <a:pt x="0" y="180"/>
                      </a:lnTo>
                      <a:lnTo>
                        <a:pt x="6" y="180"/>
                      </a:lnTo>
                      <a:lnTo>
                        <a:pt x="6" y="186"/>
                      </a:lnTo>
                      <a:lnTo>
                        <a:pt x="12" y="186"/>
                      </a:lnTo>
                      <a:lnTo>
                        <a:pt x="12" y="192"/>
                      </a:lnTo>
                      <a:lnTo>
                        <a:pt x="18" y="192"/>
                      </a:lnTo>
                      <a:lnTo>
                        <a:pt x="30" y="192"/>
                      </a:lnTo>
                      <a:lnTo>
                        <a:pt x="36" y="192"/>
                      </a:lnTo>
                      <a:lnTo>
                        <a:pt x="54" y="192"/>
                      </a:lnTo>
                      <a:lnTo>
                        <a:pt x="60" y="186"/>
                      </a:lnTo>
                      <a:lnTo>
                        <a:pt x="66" y="186"/>
                      </a:lnTo>
                      <a:lnTo>
                        <a:pt x="78" y="186"/>
                      </a:lnTo>
                      <a:lnTo>
                        <a:pt x="84" y="186"/>
                      </a:lnTo>
                      <a:lnTo>
                        <a:pt x="90" y="180"/>
                      </a:lnTo>
                      <a:lnTo>
                        <a:pt x="102" y="180"/>
                      </a:lnTo>
                      <a:lnTo>
                        <a:pt x="114" y="180"/>
                      </a:lnTo>
                      <a:lnTo>
                        <a:pt x="120" y="174"/>
                      </a:lnTo>
                      <a:lnTo>
                        <a:pt x="126" y="168"/>
                      </a:lnTo>
                      <a:lnTo>
                        <a:pt x="132" y="162"/>
                      </a:lnTo>
                      <a:lnTo>
                        <a:pt x="138" y="156"/>
                      </a:lnTo>
                      <a:lnTo>
                        <a:pt x="144" y="156"/>
                      </a:lnTo>
                      <a:lnTo>
                        <a:pt x="144" y="150"/>
                      </a:lnTo>
                      <a:lnTo>
                        <a:pt x="150" y="144"/>
                      </a:lnTo>
                      <a:lnTo>
                        <a:pt x="150" y="138"/>
                      </a:lnTo>
                      <a:lnTo>
                        <a:pt x="156" y="132"/>
                      </a:lnTo>
                      <a:lnTo>
                        <a:pt x="162" y="120"/>
                      </a:lnTo>
                      <a:lnTo>
                        <a:pt x="162" y="114"/>
                      </a:lnTo>
                      <a:lnTo>
                        <a:pt x="168" y="102"/>
                      </a:lnTo>
                      <a:lnTo>
                        <a:pt x="174" y="84"/>
                      </a:lnTo>
                      <a:lnTo>
                        <a:pt x="174" y="66"/>
                      </a:lnTo>
                      <a:lnTo>
                        <a:pt x="180" y="48"/>
                      </a:lnTo>
                      <a:lnTo>
                        <a:pt x="168" y="48"/>
                      </a:lnTo>
                      <a:lnTo>
                        <a:pt x="162" y="48"/>
                      </a:lnTo>
                      <a:lnTo>
                        <a:pt x="156" y="54"/>
                      </a:lnTo>
                      <a:lnTo>
                        <a:pt x="150" y="60"/>
                      </a:lnTo>
                      <a:lnTo>
                        <a:pt x="144" y="60"/>
                      </a:lnTo>
                      <a:lnTo>
                        <a:pt x="138" y="60"/>
                      </a:lnTo>
                      <a:lnTo>
                        <a:pt x="132" y="66"/>
                      </a:lnTo>
                      <a:lnTo>
                        <a:pt x="126" y="66"/>
                      </a:lnTo>
                      <a:lnTo>
                        <a:pt x="120" y="66"/>
                      </a:lnTo>
                      <a:lnTo>
                        <a:pt x="114" y="66"/>
                      </a:lnTo>
                      <a:lnTo>
                        <a:pt x="114" y="60"/>
                      </a:lnTo>
                      <a:lnTo>
                        <a:pt x="108" y="60"/>
                      </a:lnTo>
                      <a:lnTo>
                        <a:pt x="102" y="54"/>
                      </a:lnTo>
                      <a:lnTo>
                        <a:pt x="102" y="48"/>
                      </a:lnTo>
                      <a:lnTo>
                        <a:pt x="102" y="42"/>
                      </a:lnTo>
                      <a:lnTo>
                        <a:pt x="102" y="36"/>
                      </a:lnTo>
                      <a:lnTo>
                        <a:pt x="96" y="30"/>
                      </a:lnTo>
                      <a:lnTo>
                        <a:pt x="90" y="24"/>
                      </a:lnTo>
                      <a:lnTo>
                        <a:pt x="84" y="24"/>
                      </a:lnTo>
                      <a:lnTo>
                        <a:pt x="84" y="18"/>
                      </a:lnTo>
                      <a:lnTo>
                        <a:pt x="78" y="18"/>
                      </a:lnTo>
                      <a:lnTo>
                        <a:pt x="72" y="12"/>
                      </a:lnTo>
                      <a:lnTo>
                        <a:pt x="66" y="12"/>
                      </a:lnTo>
                      <a:lnTo>
                        <a:pt x="60" y="12"/>
                      </a:lnTo>
                      <a:lnTo>
                        <a:pt x="54" y="12"/>
                      </a:lnTo>
                      <a:lnTo>
                        <a:pt x="48" y="12"/>
                      </a:lnTo>
                      <a:lnTo>
                        <a:pt x="84" y="0"/>
                      </a:lnTo>
                      <a:close/>
                    </a:path>
                  </a:pathLst>
                </a:custGeom>
                <a:solidFill>
                  <a:srgbClr val="7F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8" name="Freeform 16">
                  <a:extLst>
                    <a:ext uri="{FF2B5EF4-FFF2-40B4-BE49-F238E27FC236}">
                      <a16:creationId xmlns:a16="http://schemas.microsoft.com/office/drawing/2014/main" id="{1E0CD536-6B1F-12A8-DFF0-C755701EFF2A}"/>
                    </a:ext>
                  </a:extLst>
                </p:cNvPr>
                <p:cNvSpPr>
                  <a:spLocks/>
                </p:cNvSpPr>
                <p:nvPr/>
              </p:nvSpPr>
              <p:spPr bwMode="auto">
                <a:xfrm>
                  <a:off x="2802" y="1308"/>
                  <a:ext cx="630" cy="564"/>
                </a:xfrm>
                <a:custGeom>
                  <a:avLst/>
                  <a:gdLst>
                    <a:gd name="T0" fmla="*/ 588 w 630"/>
                    <a:gd name="T1" fmla="*/ 150 h 564"/>
                    <a:gd name="T2" fmla="*/ 540 w 630"/>
                    <a:gd name="T3" fmla="*/ 138 h 564"/>
                    <a:gd name="T4" fmla="*/ 486 w 630"/>
                    <a:gd name="T5" fmla="*/ 108 h 564"/>
                    <a:gd name="T6" fmla="*/ 426 w 630"/>
                    <a:gd name="T7" fmla="*/ 66 h 564"/>
                    <a:gd name="T8" fmla="*/ 396 w 630"/>
                    <a:gd name="T9" fmla="*/ 12 h 564"/>
                    <a:gd name="T10" fmla="*/ 390 w 630"/>
                    <a:gd name="T11" fmla="*/ 0 h 564"/>
                    <a:gd name="T12" fmla="*/ 396 w 630"/>
                    <a:gd name="T13" fmla="*/ 0 h 564"/>
                    <a:gd name="T14" fmla="*/ 342 w 630"/>
                    <a:gd name="T15" fmla="*/ 78 h 564"/>
                    <a:gd name="T16" fmla="*/ 294 w 630"/>
                    <a:gd name="T17" fmla="*/ 138 h 564"/>
                    <a:gd name="T18" fmla="*/ 246 w 630"/>
                    <a:gd name="T19" fmla="*/ 168 h 564"/>
                    <a:gd name="T20" fmla="*/ 168 w 630"/>
                    <a:gd name="T21" fmla="*/ 204 h 564"/>
                    <a:gd name="T22" fmla="*/ 96 w 630"/>
                    <a:gd name="T23" fmla="*/ 222 h 564"/>
                    <a:gd name="T24" fmla="*/ 60 w 630"/>
                    <a:gd name="T25" fmla="*/ 222 h 564"/>
                    <a:gd name="T26" fmla="*/ 60 w 630"/>
                    <a:gd name="T27" fmla="*/ 222 h 564"/>
                    <a:gd name="T28" fmla="*/ 60 w 630"/>
                    <a:gd name="T29" fmla="*/ 222 h 564"/>
                    <a:gd name="T30" fmla="*/ 84 w 630"/>
                    <a:gd name="T31" fmla="*/ 270 h 564"/>
                    <a:gd name="T32" fmla="*/ 96 w 630"/>
                    <a:gd name="T33" fmla="*/ 312 h 564"/>
                    <a:gd name="T34" fmla="*/ 90 w 630"/>
                    <a:gd name="T35" fmla="*/ 360 h 564"/>
                    <a:gd name="T36" fmla="*/ 78 w 630"/>
                    <a:gd name="T37" fmla="*/ 402 h 564"/>
                    <a:gd name="T38" fmla="*/ 36 w 630"/>
                    <a:gd name="T39" fmla="*/ 480 h 564"/>
                    <a:gd name="T40" fmla="*/ 18 w 630"/>
                    <a:gd name="T41" fmla="*/ 510 h 564"/>
                    <a:gd name="T42" fmla="*/ 24 w 630"/>
                    <a:gd name="T43" fmla="*/ 534 h 564"/>
                    <a:gd name="T44" fmla="*/ 42 w 630"/>
                    <a:gd name="T45" fmla="*/ 552 h 564"/>
                    <a:gd name="T46" fmla="*/ 66 w 630"/>
                    <a:gd name="T47" fmla="*/ 552 h 564"/>
                    <a:gd name="T48" fmla="*/ 132 w 630"/>
                    <a:gd name="T49" fmla="*/ 534 h 564"/>
                    <a:gd name="T50" fmla="*/ 174 w 630"/>
                    <a:gd name="T51" fmla="*/ 510 h 564"/>
                    <a:gd name="T52" fmla="*/ 198 w 630"/>
                    <a:gd name="T53" fmla="*/ 486 h 564"/>
                    <a:gd name="T54" fmla="*/ 216 w 630"/>
                    <a:gd name="T55" fmla="*/ 456 h 564"/>
                    <a:gd name="T56" fmla="*/ 228 w 630"/>
                    <a:gd name="T57" fmla="*/ 408 h 564"/>
                    <a:gd name="T58" fmla="*/ 228 w 630"/>
                    <a:gd name="T59" fmla="*/ 354 h 564"/>
                    <a:gd name="T60" fmla="*/ 228 w 630"/>
                    <a:gd name="T61" fmla="*/ 342 h 564"/>
                    <a:gd name="T62" fmla="*/ 228 w 630"/>
                    <a:gd name="T63" fmla="*/ 390 h 564"/>
                    <a:gd name="T64" fmla="*/ 228 w 630"/>
                    <a:gd name="T65" fmla="*/ 444 h 564"/>
                    <a:gd name="T66" fmla="*/ 216 w 630"/>
                    <a:gd name="T67" fmla="*/ 486 h 564"/>
                    <a:gd name="T68" fmla="*/ 204 w 630"/>
                    <a:gd name="T69" fmla="*/ 510 h 564"/>
                    <a:gd name="T70" fmla="*/ 180 w 630"/>
                    <a:gd name="T71" fmla="*/ 534 h 564"/>
                    <a:gd name="T72" fmla="*/ 114 w 630"/>
                    <a:gd name="T73" fmla="*/ 558 h 564"/>
                    <a:gd name="T74" fmla="*/ 60 w 630"/>
                    <a:gd name="T75" fmla="*/ 564 h 564"/>
                    <a:gd name="T76" fmla="*/ 24 w 630"/>
                    <a:gd name="T77" fmla="*/ 558 h 564"/>
                    <a:gd name="T78" fmla="*/ 6 w 630"/>
                    <a:gd name="T79" fmla="*/ 540 h 564"/>
                    <a:gd name="T80" fmla="*/ 0 w 630"/>
                    <a:gd name="T81" fmla="*/ 510 h 564"/>
                    <a:gd name="T82" fmla="*/ 12 w 630"/>
                    <a:gd name="T83" fmla="*/ 462 h 564"/>
                    <a:gd name="T84" fmla="*/ 60 w 630"/>
                    <a:gd name="T85" fmla="*/ 390 h 564"/>
                    <a:gd name="T86" fmla="*/ 78 w 630"/>
                    <a:gd name="T87" fmla="*/ 348 h 564"/>
                    <a:gd name="T88" fmla="*/ 84 w 630"/>
                    <a:gd name="T89" fmla="*/ 312 h 564"/>
                    <a:gd name="T90" fmla="*/ 60 w 630"/>
                    <a:gd name="T91" fmla="*/ 258 h 564"/>
                    <a:gd name="T92" fmla="*/ 54 w 630"/>
                    <a:gd name="T93" fmla="*/ 216 h 564"/>
                    <a:gd name="T94" fmla="*/ 54 w 630"/>
                    <a:gd name="T95" fmla="*/ 210 h 564"/>
                    <a:gd name="T96" fmla="*/ 96 w 630"/>
                    <a:gd name="T97" fmla="*/ 198 h 564"/>
                    <a:gd name="T98" fmla="*/ 156 w 630"/>
                    <a:gd name="T99" fmla="*/ 192 h 564"/>
                    <a:gd name="T100" fmla="*/ 222 w 630"/>
                    <a:gd name="T101" fmla="*/ 168 h 564"/>
                    <a:gd name="T102" fmla="*/ 276 w 630"/>
                    <a:gd name="T103" fmla="*/ 126 h 564"/>
                    <a:gd name="T104" fmla="*/ 372 w 630"/>
                    <a:gd name="T105" fmla="*/ 24 h 564"/>
                    <a:gd name="T106" fmla="*/ 390 w 630"/>
                    <a:gd name="T107" fmla="*/ 0 h 564"/>
                    <a:gd name="T108" fmla="*/ 438 w 630"/>
                    <a:gd name="T109" fmla="*/ 48 h 564"/>
                    <a:gd name="T110" fmla="*/ 528 w 630"/>
                    <a:gd name="T111" fmla="*/ 108 h 564"/>
                    <a:gd name="T112" fmla="*/ 588 w 630"/>
                    <a:gd name="T113" fmla="*/ 144 h 564"/>
                    <a:gd name="T114" fmla="*/ 618 w 630"/>
                    <a:gd name="T115" fmla="*/ 150 h 564"/>
                    <a:gd name="T116" fmla="*/ 630 w 630"/>
                    <a:gd name="T117" fmla="*/ 156 h 5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30"/>
                    <a:gd name="T178" fmla="*/ 0 h 564"/>
                    <a:gd name="T179" fmla="*/ 630 w 630"/>
                    <a:gd name="T180" fmla="*/ 564 h 56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30" h="564">
                      <a:moveTo>
                        <a:pt x="624" y="156"/>
                      </a:moveTo>
                      <a:lnTo>
                        <a:pt x="624" y="156"/>
                      </a:lnTo>
                      <a:lnTo>
                        <a:pt x="612" y="156"/>
                      </a:lnTo>
                      <a:lnTo>
                        <a:pt x="600" y="150"/>
                      </a:lnTo>
                      <a:lnTo>
                        <a:pt x="588" y="150"/>
                      </a:lnTo>
                      <a:lnTo>
                        <a:pt x="576" y="144"/>
                      </a:lnTo>
                      <a:lnTo>
                        <a:pt x="564" y="144"/>
                      </a:lnTo>
                      <a:lnTo>
                        <a:pt x="558" y="144"/>
                      </a:lnTo>
                      <a:lnTo>
                        <a:pt x="552" y="144"/>
                      </a:lnTo>
                      <a:lnTo>
                        <a:pt x="540" y="138"/>
                      </a:lnTo>
                      <a:lnTo>
                        <a:pt x="528" y="132"/>
                      </a:lnTo>
                      <a:lnTo>
                        <a:pt x="522" y="132"/>
                      </a:lnTo>
                      <a:lnTo>
                        <a:pt x="516" y="126"/>
                      </a:lnTo>
                      <a:lnTo>
                        <a:pt x="510" y="120"/>
                      </a:lnTo>
                      <a:lnTo>
                        <a:pt x="504" y="120"/>
                      </a:lnTo>
                      <a:lnTo>
                        <a:pt x="486" y="108"/>
                      </a:lnTo>
                      <a:lnTo>
                        <a:pt x="474" y="102"/>
                      </a:lnTo>
                      <a:lnTo>
                        <a:pt x="456" y="90"/>
                      </a:lnTo>
                      <a:lnTo>
                        <a:pt x="438" y="72"/>
                      </a:lnTo>
                      <a:lnTo>
                        <a:pt x="432" y="72"/>
                      </a:lnTo>
                      <a:lnTo>
                        <a:pt x="426" y="66"/>
                      </a:lnTo>
                      <a:lnTo>
                        <a:pt x="426" y="60"/>
                      </a:lnTo>
                      <a:lnTo>
                        <a:pt x="420" y="48"/>
                      </a:lnTo>
                      <a:lnTo>
                        <a:pt x="414" y="42"/>
                      </a:lnTo>
                      <a:lnTo>
                        <a:pt x="408" y="30"/>
                      </a:lnTo>
                      <a:lnTo>
                        <a:pt x="402" y="24"/>
                      </a:lnTo>
                      <a:lnTo>
                        <a:pt x="396" y="12"/>
                      </a:lnTo>
                      <a:lnTo>
                        <a:pt x="390" y="12"/>
                      </a:lnTo>
                      <a:lnTo>
                        <a:pt x="390" y="6"/>
                      </a:lnTo>
                      <a:lnTo>
                        <a:pt x="384" y="6"/>
                      </a:lnTo>
                      <a:lnTo>
                        <a:pt x="384" y="0"/>
                      </a:lnTo>
                      <a:lnTo>
                        <a:pt x="390" y="0"/>
                      </a:lnTo>
                      <a:lnTo>
                        <a:pt x="396" y="0"/>
                      </a:lnTo>
                      <a:lnTo>
                        <a:pt x="396" y="6"/>
                      </a:lnTo>
                      <a:lnTo>
                        <a:pt x="390" y="12"/>
                      </a:lnTo>
                      <a:lnTo>
                        <a:pt x="372" y="30"/>
                      </a:lnTo>
                      <a:lnTo>
                        <a:pt x="366" y="48"/>
                      </a:lnTo>
                      <a:lnTo>
                        <a:pt x="354" y="66"/>
                      </a:lnTo>
                      <a:lnTo>
                        <a:pt x="342" y="78"/>
                      </a:lnTo>
                      <a:lnTo>
                        <a:pt x="330" y="96"/>
                      </a:lnTo>
                      <a:lnTo>
                        <a:pt x="318" y="108"/>
                      </a:lnTo>
                      <a:lnTo>
                        <a:pt x="312" y="114"/>
                      </a:lnTo>
                      <a:lnTo>
                        <a:pt x="306" y="120"/>
                      </a:lnTo>
                      <a:lnTo>
                        <a:pt x="300" y="126"/>
                      </a:lnTo>
                      <a:lnTo>
                        <a:pt x="294" y="138"/>
                      </a:lnTo>
                      <a:lnTo>
                        <a:pt x="282" y="144"/>
                      </a:lnTo>
                      <a:lnTo>
                        <a:pt x="276" y="150"/>
                      </a:lnTo>
                      <a:lnTo>
                        <a:pt x="270" y="156"/>
                      </a:lnTo>
                      <a:lnTo>
                        <a:pt x="264" y="162"/>
                      </a:lnTo>
                      <a:lnTo>
                        <a:pt x="252" y="168"/>
                      </a:lnTo>
                      <a:lnTo>
                        <a:pt x="246" y="168"/>
                      </a:lnTo>
                      <a:lnTo>
                        <a:pt x="228" y="180"/>
                      </a:lnTo>
                      <a:lnTo>
                        <a:pt x="222" y="186"/>
                      </a:lnTo>
                      <a:lnTo>
                        <a:pt x="204" y="192"/>
                      </a:lnTo>
                      <a:lnTo>
                        <a:pt x="192" y="198"/>
                      </a:lnTo>
                      <a:lnTo>
                        <a:pt x="180" y="198"/>
                      </a:lnTo>
                      <a:lnTo>
                        <a:pt x="168" y="204"/>
                      </a:lnTo>
                      <a:lnTo>
                        <a:pt x="156" y="210"/>
                      </a:lnTo>
                      <a:lnTo>
                        <a:pt x="138" y="216"/>
                      </a:lnTo>
                      <a:lnTo>
                        <a:pt x="126" y="222"/>
                      </a:lnTo>
                      <a:lnTo>
                        <a:pt x="108" y="222"/>
                      </a:lnTo>
                      <a:lnTo>
                        <a:pt x="96" y="222"/>
                      </a:lnTo>
                      <a:lnTo>
                        <a:pt x="90" y="222"/>
                      </a:lnTo>
                      <a:lnTo>
                        <a:pt x="84" y="222"/>
                      </a:lnTo>
                      <a:lnTo>
                        <a:pt x="78" y="222"/>
                      </a:lnTo>
                      <a:lnTo>
                        <a:pt x="66" y="222"/>
                      </a:lnTo>
                      <a:lnTo>
                        <a:pt x="60" y="222"/>
                      </a:lnTo>
                      <a:lnTo>
                        <a:pt x="60" y="216"/>
                      </a:lnTo>
                      <a:lnTo>
                        <a:pt x="60" y="222"/>
                      </a:lnTo>
                      <a:lnTo>
                        <a:pt x="66" y="228"/>
                      </a:lnTo>
                      <a:lnTo>
                        <a:pt x="66" y="240"/>
                      </a:lnTo>
                      <a:lnTo>
                        <a:pt x="66" y="246"/>
                      </a:lnTo>
                      <a:lnTo>
                        <a:pt x="72" y="246"/>
                      </a:lnTo>
                      <a:lnTo>
                        <a:pt x="72" y="258"/>
                      </a:lnTo>
                      <a:lnTo>
                        <a:pt x="84" y="270"/>
                      </a:lnTo>
                      <a:lnTo>
                        <a:pt x="84" y="282"/>
                      </a:lnTo>
                      <a:lnTo>
                        <a:pt x="84" y="288"/>
                      </a:lnTo>
                      <a:lnTo>
                        <a:pt x="90" y="294"/>
                      </a:lnTo>
                      <a:lnTo>
                        <a:pt x="90" y="300"/>
                      </a:lnTo>
                      <a:lnTo>
                        <a:pt x="96" y="306"/>
                      </a:lnTo>
                      <a:lnTo>
                        <a:pt x="96" y="312"/>
                      </a:lnTo>
                      <a:lnTo>
                        <a:pt x="96" y="318"/>
                      </a:lnTo>
                      <a:lnTo>
                        <a:pt x="96" y="324"/>
                      </a:lnTo>
                      <a:lnTo>
                        <a:pt x="96" y="336"/>
                      </a:lnTo>
                      <a:lnTo>
                        <a:pt x="96" y="342"/>
                      </a:lnTo>
                      <a:lnTo>
                        <a:pt x="96" y="348"/>
                      </a:lnTo>
                      <a:lnTo>
                        <a:pt x="90" y="360"/>
                      </a:lnTo>
                      <a:lnTo>
                        <a:pt x="90" y="366"/>
                      </a:lnTo>
                      <a:lnTo>
                        <a:pt x="84" y="372"/>
                      </a:lnTo>
                      <a:lnTo>
                        <a:pt x="84" y="384"/>
                      </a:lnTo>
                      <a:lnTo>
                        <a:pt x="84" y="390"/>
                      </a:lnTo>
                      <a:lnTo>
                        <a:pt x="84" y="396"/>
                      </a:lnTo>
                      <a:lnTo>
                        <a:pt x="78" y="402"/>
                      </a:lnTo>
                      <a:lnTo>
                        <a:pt x="72" y="414"/>
                      </a:lnTo>
                      <a:lnTo>
                        <a:pt x="60" y="426"/>
                      </a:lnTo>
                      <a:lnTo>
                        <a:pt x="60" y="438"/>
                      </a:lnTo>
                      <a:lnTo>
                        <a:pt x="48" y="456"/>
                      </a:lnTo>
                      <a:lnTo>
                        <a:pt x="36" y="468"/>
                      </a:lnTo>
                      <a:lnTo>
                        <a:pt x="36" y="480"/>
                      </a:lnTo>
                      <a:lnTo>
                        <a:pt x="30" y="486"/>
                      </a:lnTo>
                      <a:lnTo>
                        <a:pt x="24" y="486"/>
                      </a:lnTo>
                      <a:lnTo>
                        <a:pt x="24" y="492"/>
                      </a:lnTo>
                      <a:lnTo>
                        <a:pt x="18" y="498"/>
                      </a:lnTo>
                      <a:lnTo>
                        <a:pt x="18" y="504"/>
                      </a:lnTo>
                      <a:lnTo>
                        <a:pt x="18" y="510"/>
                      </a:lnTo>
                      <a:lnTo>
                        <a:pt x="18" y="516"/>
                      </a:lnTo>
                      <a:lnTo>
                        <a:pt x="18" y="522"/>
                      </a:lnTo>
                      <a:lnTo>
                        <a:pt x="18" y="534"/>
                      </a:lnTo>
                      <a:lnTo>
                        <a:pt x="24" y="534"/>
                      </a:lnTo>
                      <a:lnTo>
                        <a:pt x="24" y="540"/>
                      </a:lnTo>
                      <a:lnTo>
                        <a:pt x="30" y="546"/>
                      </a:lnTo>
                      <a:lnTo>
                        <a:pt x="36" y="546"/>
                      </a:lnTo>
                      <a:lnTo>
                        <a:pt x="36" y="552"/>
                      </a:lnTo>
                      <a:lnTo>
                        <a:pt x="42" y="552"/>
                      </a:lnTo>
                      <a:lnTo>
                        <a:pt x="48" y="552"/>
                      </a:lnTo>
                      <a:lnTo>
                        <a:pt x="54" y="552"/>
                      </a:lnTo>
                      <a:lnTo>
                        <a:pt x="60" y="552"/>
                      </a:lnTo>
                      <a:lnTo>
                        <a:pt x="66" y="552"/>
                      </a:lnTo>
                      <a:lnTo>
                        <a:pt x="84" y="552"/>
                      </a:lnTo>
                      <a:lnTo>
                        <a:pt x="84" y="546"/>
                      </a:lnTo>
                      <a:lnTo>
                        <a:pt x="90" y="546"/>
                      </a:lnTo>
                      <a:lnTo>
                        <a:pt x="108" y="540"/>
                      </a:lnTo>
                      <a:lnTo>
                        <a:pt x="114" y="540"/>
                      </a:lnTo>
                      <a:lnTo>
                        <a:pt x="132" y="534"/>
                      </a:lnTo>
                      <a:lnTo>
                        <a:pt x="138" y="534"/>
                      </a:lnTo>
                      <a:lnTo>
                        <a:pt x="150" y="528"/>
                      </a:lnTo>
                      <a:lnTo>
                        <a:pt x="156" y="522"/>
                      </a:lnTo>
                      <a:lnTo>
                        <a:pt x="162" y="516"/>
                      </a:lnTo>
                      <a:lnTo>
                        <a:pt x="168" y="516"/>
                      </a:lnTo>
                      <a:lnTo>
                        <a:pt x="174" y="510"/>
                      </a:lnTo>
                      <a:lnTo>
                        <a:pt x="180" y="510"/>
                      </a:lnTo>
                      <a:lnTo>
                        <a:pt x="180" y="504"/>
                      </a:lnTo>
                      <a:lnTo>
                        <a:pt x="186" y="504"/>
                      </a:lnTo>
                      <a:lnTo>
                        <a:pt x="192" y="498"/>
                      </a:lnTo>
                      <a:lnTo>
                        <a:pt x="192" y="492"/>
                      </a:lnTo>
                      <a:lnTo>
                        <a:pt x="198" y="486"/>
                      </a:lnTo>
                      <a:lnTo>
                        <a:pt x="204" y="486"/>
                      </a:lnTo>
                      <a:lnTo>
                        <a:pt x="204" y="480"/>
                      </a:lnTo>
                      <a:lnTo>
                        <a:pt x="204" y="474"/>
                      </a:lnTo>
                      <a:lnTo>
                        <a:pt x="210" y="462"/>
                      </a:lnTo>
                      <a:lnTo>
                        <a:pt x="216" y="456"/>
                      </a:lnTo>
                      <a:lnTo>
                        <a:pt x="216" y="450"/>
                      </a:lnTo>
                      <a:lnTo>
                        <a:pt x="222" y="438"/>
                      </a:lnTo>
                      <a:lnTo>
                        <a:pt x="222" y="432"/>
                      </a:lnTo>
                      <a:lnTo>
                        <a:pt x="222" y="426"/>
                      </a:lnTo>
                      <a:lnTo>
                        <a:pt x="228" y="414"/>
                      </a:lnTo>
                      <a:lnTo>
                        <a:pt x="228" y="408"/>
                      </a:lnTo>
                      <a:lnTo>
                        <a:pt x="228" y="396"/>
                      </a:lnTo>
                      <a:lnTo>
                        <a:pt x="228" y="390"/>
                      </a:lnTo>
                      <a:lnTo>
                        <a:pt x="228" y="384"/>
                      </a:lnTo>
                      <a:lnTo>
                        <a:pt x="228" y="378"/>
                      </a:lnTo>
                      <a:lnTo>
                        <a:pt x="228" y="366"/>
                      </a:lnTo>
                      <a:lnTo>
                        <a:pt x="228" y="354"/>
                      </a:lnTo>
                      <a:lnTo>
                        <a:pt x="222" y="342"/>
                      </a:lnTo>
                      <a:lnTo>
                        <a:pt x="228" y="342"/>
                      </a:lnTo>
                      <a:lnTo>
                        <a:pt x="228" y="360"/>
                      </a:lnTo>
                      <a:lnTo>
                        <a:pt x="228" y="372"/>
                      </a:lnTo>
                      <a:lnTo>
                        <a:pt x="228" y="390"/>
                      </a:lnTo>
                      <a:lnTo>
                        <a:pt x="228" y="402"/>
                      </a:lnTo>
                      <a:lnTo>
                        <a:pt x="228" y="414"/>
                      </a:lnTo>
                      <a:lnTo>
                        <a:pt x="228" y="426"/>
                      </a:lnTo>
                      <a:lnTo>
                        <a:pt x="228" y="432"/>
                      </a:lnTo>
                      <a:lnTo>
                        <a:pt x="228" y="438"/>
                      </a:lnTo>
                      <a:lnTo>
                        <a:pt x="228" y="444"/>
                      </a:lnTo>
                      <a:lnTo>
                        <a:pt x="228" y="456"/>
                      </a:lnTo>
                      <a:lnTo>
                        <a:pt x="228" y="462"/>
                      </a:lnTo>
                      <a:lnTo>
                        <a:pt x="222" y="462"/>
                      </a:lnTo>
                      <a:lnTo>
                        <a:pt x="222" y="474"/>
                      </a:lnTo>
                      <a:lnTo>
                        <a:pt x="222" y="480"/>
                      </a:lnTo>
                      <a:lnTo>
                        <a:pt x="216" y="486"/>
                      </a:lnTo>
                      <a:lnTo>
                        <a:pt x="210" y="498"/>
                      </a:lnTo>
                      <a:lnTo>
                        <a:pt x="204" y="504"/>
                      </a:lnTo>
                      <a:lnTo>
                        <a:pt x="204" y="510"/>
                      </a:lnTo>
                      <a:lnTo>
                        <a:pt x="198" y="516"/>
                      </a:lnTo>
                      <a:lnTo>
                        <a:pt x="192" y="516"/>
                      </a:lnTo>
                      <a:lnTo>
                        <a:pt x="192" y="522"/>
                      </a:lnTo>
                      <a:lnTo>
                        <a:pt x="186" y="528"/>
                      </a:lnTo>
                      <a:lnTo>
                        <a:pt x="180" y="528"/>
                      </a:lnTo>
                      <a:lnTo>
                        <a:pt x="180" y="534"/>
                      </a:lnTo>
                      <a:lnTo>
                        <a:pt x="174" y="534"/>
                      </a:lnTo>
                      <a:lnTo>
                        <a:pt x="162" y="540"/>
                      </a:lnTo>
                      <a:lnTo>
                        <a:pt x="156" y="546"/>
                      </a:lnTo>
                      <a:lnTo>
                        <a:pt x="144" y="552"/>
                      </a:lnTo>
                      <a:lnTo>
                        <a:pt x="132" y="558"/>
                      </a:lnTo>
                      <a:lnTo>
                        <a:pt x="114" y="558"/>
                      </a:lnTo>
                      <a:lnTo>
                        <a:pt x="108" y="558"/>
                      </a:lnTo>
                      <a:lnTo>
                        <a:pt x="102" y="558"/>
                      </a:lnTo>
                      <a:lnTo>
                        <a:pt x="84" y="564"/>
                      </a:lnTo>
                      <a:lnTo>
                        <a:pt x="72" y="564"/>
                      </a:lnTo>
                      <a:lnTo>
                        <a:pt x="66" y="564"/>
                      </a:lnTo>
                      <a:lnTo>
                        <a:pt x="60" y="564"/>
                      </a:lnTo>
                      <a:lnTo>
                        <a:pt x="54" y="564"/>
                      </a:lnTo>
                      <a:lnTo>
                        <a:pt x="42" y="564"/>
                      </a:lnTo>
                      <a:lnTo>
                        <a:pt x="36" y="564"/>
                      </a:lnTo>
                      <a:lnTo>
                        <a:pt x="36" y="558"/>
                      </a:lnTo>
                      <a:lnTo>
                        <a:pt x="30" y="558"/>
                      </a:lnTo>
                      <a:lnTo>
                        <a:pt x="24" y="558"/>
                      </a:lnTo>
                      <a:lnTo>
                        <a:pt x="18" y="558"/>
                      </a:lnTo>
                      <a:lnTo>
                        <a:pt x="12" y="558"/>
                      </a:lnTo>
                      <a:lnTo>
                        <a:pt x="12" y="552"/>
                      </a:lnTo>
                      <a:lnTo>
                        <a:pt x="12" y="546"/>
                      </a:lnTo>
                      <a:lnTo>
                        <a:pt x="6" y="540"/>
                      </a:lnTo>
                      <a:lnTo>
                        <a:pt x="6" y="534"/>
                      </a:lnTo>
                      <a:lnTo>
                        <a:pt x="0" y="534"/>
                      </a:lnTo>
                      <a:lnTo>
                        <a:pt x="0" y="528"/>
                      </a:lnTo>
                      <a:lnTo>
                        <a:pt x="0" y="516"/>
                      </a:lnTo>
                      <a:lnTo>
                        <a:pt x="0" y="510"/>
                      </a:lnTo>
                      <a:lnTo>
                        <a:pt x="0" y="498"/>
                      </a:lnTo>
                      <a:lnTo>
                        <a:pt x="6" y="486"/>
                      </a:lnTo>
                      <a:lnTo>
                        <a:pt x="12" y="480"/>
                      </a:lnTo>
                      <a:lnTo>
                        <a:pt x="12" y="468"/>
                      </a:lnTo>
                      <a:lnTo>
                        <a:pt x="12" y="462"/>
                      </a:lnTo>
                      <a:lnTo>
                        <a:pt x="18" y="462"/>
                      </a:lnTo>
                      <a:lnTo>
                        <a:pt x="30" y="444"/>
                      </a:lnTo>
                      <a:lnTo>
                        <a:pt x="42" y="426"/>
                      </a:lnTo>
                      <a:lnTo>
                        <a:pt x="54" y="408"/>
                      </a:lnTo>
                      <a:lnTo>
                        <a:pt x="60" y="396"/>
                      </a:lnTo>
                      <a:lnTo>
                        <a:pt x="60" y="390"/>
                      </a:lnTo>
                      <a:lnTo>
                        <a:pt x="66" y="384"/>
                      </a:lnTo>
                      <a:lnTo>
                        <a:pt x="72" y="378"/>
                      </a:lnTo>
                      <a:lnTo>
                        <a:pt x="72" y="366"/>
                      </a:lnTo>
                      <a:lnTo>
                        <a:pt x="78" y="366"/>
                      </a:lnTo>
                      <a:lnTo>
                        <a:pt x="78" y="354"/>
                      </a:lnTo>
                      <a:lnTo>
                        <a:pt x="78" y="348"/>
                      </a:lnTo>
                      <a:lnTo>
                        <a:pt x="84" y="342"/>
                      </a:lnTo>
                      <a:lnTo>
                        <a:pt x="84" y="336"/>
                      </a:lnTo>
                      <a:lnTo>
                        <a:pt x="84" y="324"/>
                      </a:lnTo>
                      <a:lnTo>
                        <a:pt x="84" y="318"/>
                      </a:lnTo>
                      <a:lnTo>
                        <a:pt x="84" y="312"/>
                      </a:lnTo>
                      <a:lnTo>
                        <a:pt x="78" y="300"/>
                      </a:lnTo>
                      <a:lnTo>
                        <a:pt x="78" y="294"/>
                      </a:lnTo>
                      <a:lnTo>
                        <a:pt x="72" y="288"/>
                      </a:lnTo>
                      <a:lnTo>
                        <a:pt x="72" y="282"/>
                      </a:lnTo>
                      <a:lnTo>
                        <a:pt x="66" y="270"/>
                      </a:lnTo>
                      <a:lnTo>
                        <a:pt x="60" y="258"/>
                      </a:lnTo>
                      <a:lnTo>
                        <a:pt x="60" y="246"/>
                      </a:lnTo>
                      <a:lnTo>
                        <a:pt x="54" y="240"/>
                      </a:lnTo>
                      <a:lnTo>
                        <a:pt x="54" y="228"/>
                      </a:lnTo>
                      <a:lnTo>
                        <a:pt x="54" y="222"/>
                      </a:lnTo>
                      <a:lnTo>
                        <a:pt x="54" y="216"/>
                      </a:lnTo>
                      <a:lnTo>
                        <a:pt x="54" y="210"/>
                      </a:lnTo>
                      <a:lnTo>
                        <a:pt x="60" y="210"/>
                      </a:lnTo>
                      <a:lnTo>
                        <a:pt x="66" y="210"/>
                      </a:lnTo>
                      <a:lnTo>
                        <a:pt x="78" y="204"/>
                      </a:lnTo>
                      <a:lnTo>
                        <a:pt x="84" y="204"/>
                      </a:lnTo>
                      <a:lnTo>
                        <a:pt x="96" y="198"/>
                      </a:lnTo>
                      <a:lnTo>
                        <a:pt x="108" y="198"/>
                      </a:lnTo>
                      <a:lnTo>
                        <a:pt x="120" y="198"/>
                      </a:lnTo>
                      <a:lnTo>
                        <a:pt x="132" y="198"/>
                      </a:lnTo>
                      <a:lnTo>
                        <a:pt x="138" y="198"/>
                      </a:lnTo>
                      <a:lnTo>
                        <a:pt x="150" y="192"/>
                      </a:lnTo>
                      <a:lnTo>
                        <a:pt x="156" y="192"/>
                      </a:lnTo>
                      <a:lnTo>
                        <a:pt x="174" y="186"/>
                      </a:lnTo>
                      <a:lnTo>
                        <a:pt x="180" y="180"/>
                      </a:lnTo>
                      <a:lnTo>
                        <a:pt x="186" y="180"/>
                      </a:lnTo>
                      <a:lnTo>
                        <a:pt x="204" y="174"/>
                      </a:lnTo>
                      <a:lnTo>
                        <a:pt x="210" y="168"/>
                      </a:lnTo>
                      <a:lnTo>
                        <a:pt x="222" y="168"/>
                      </a:lnTo>
                      <a:lnTo>
                        <a:pt x="234" y="156"/>
                      </a:lnTo>
                      <a:lnTo>
                        <a:pt x="246" y="150"/>
                      </a:lnTo>
                      <a:lnTo>
                        <a:pt x="252" y="144"/>
                      </a:lnTo>
                      <a:lnTo>
                        <a:pt x="264" y="138"/>
                      </a:lnTo>
                      <a:lnTo>
                        <a:pt x="276" y="132"/>
                      </a:lnTo>
                      <a:lnTo>
                        <a:pt x="276" y="126"/>
                      </a:lnTo>
                      <a:lnTo>
                        <a:pt x="306" y="96"/>
                      </a:lnTo>
                      <a:lnTo>
                        <a:pt x="324" y="84"/>
                      </a:lnTo>
                      <a:lnTo>
                        <a:pt x="330" y="72"/>
                      </a:lnTo>
                      <a:lnTo>
                        <a:pt x="348" y="54"/>
                      </a:lnTo>
                      <a:lnTo>
                        <a:pt x="354" y="42"/>
                      </a:lnTo>
                      <a:lnTo>
                        <a:pt x="372" y="24"/>
                      </a:lnTo>
                      <a:lnTo>
                        <a:pt x="378" y="6"/>
                      </a:lnTo>
                      <a:lnTo>
                        <a:pt x="384" y="0"/>
                      </a:lnTo>
                      <a:lnTo>
                        <a:pt x="390" y="0"/>
                      </a:lnTo>
                      <a:lnTo>
                        <a:pt x="396" y="0"/>
                      </a:lnTo>
                      <a:lnTo>
                        <a:pt x="414" y="12"/>
                      </a:lnTo>
                      <a:lnTo>
                        <a:pt x="426" y="30"/>
                      </a:lnTo>
                      <a:lnTo>
                        <a:pt x="438" y="48"/>
                      </a:lnTo>
                      <a:lnTo>
                        <a:pt x="450" y="60"/>
                      </a:lnTo>
                      <a:lnTo>
                        <a:pt x="468" y="72"/>
                      </a:lnTo>
                      <a:lnTo>
                        <a:pt x="486" y="84"/>
                      </a:lnTo>
                      <a:lnTo>
                        <a:pt x="492" y="96"/>
                      </a:lnTo>
                      <a:lnTo>
                        <a:pt x="516" y="102"/>
                      </a:lnTo>
                      <a:lnTo>
                        <a:pt x="528" y="108"/>
                      </a:lnTo>
                      <a:lnTo>
                        <a:pt x="540" y="120"/>
                      </a:lnTo>
                      <a:lnTo>
                        <a:pt x="552" y="120"/>
                      </a:lnTo>
                      <a:lnTo>
                        <a:pt x="564" y="132"/>
                      </a:lnTo>
                      <a:lnTo>
                        <a:pt x="570" y="138"/>
                      </a:lnTo>
                      <a:lnTo>
                        <a:pt x="576" y="138"/>
                      </a:lnTo>
                      <a:lnTo>
                        <a:pt x="588" y="144"/>
                      </a:lnTo>
                      <a:lnTo>
                        <a:pt x="594" y="144"/>
                      </a:lnTo>
                      <a:lnTo>
                        <a:pt x="600" y="144"/>
                      </a:lnTo>
                      <a:lnTo>
                        <a:pt x="612" y="144"/>
                      </a:lnTo>
                      <a:lnTo>
                        <a:pt x="612" y="150"/>
                      </a:lnTo>
                      <a:lnTo>
                        <a:pt x="618" y="150"/>
                      </a:lnTo>
                      <a:lnTo>
                        <a:pt x="624" y="150"/>
                      </a:lnTo>
                      <a:lnTo>
                        <a:pt x="630" y="150"/>
                      </a:lnTo>
                      <a:lnTo>
                        <a:pt x="630" y="156"/>
                      </a:lnTo>
                      <a:lnTo>
                        <a:pt x="624"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9" name="Freeform 17">
                  <a:extLst>
                    <a:ext uri="{FF2B5EF4-FFF2-40B4-BE49-F238E27FC236}">
                      <a16:creationId xmlns:a16="http://schemas.microsoft.com/office/drawing/2014/main" id="{20D34EAA-5F2C-8B81-20D0-F2892BE50A8F}"/>
                    </a:ext>
                  </a:extLst>
                </p:cNvPr>
                <p:cNvSpPr>
                  <a:spLocks/>
                </p:cNvSpPr>
                <p:nvPr/>
              </p:nvSpPr>
              <p:spPr bwMode="auto">
                <a:xfrm>
                  <a:off x="3024" y="1554"/>
                  <a:ext cx="198" cy="108"/>
                </a:xfrm>
                <a:custGeom>
                  <a:avLst/>
                  <a:gdLst>
                    <a:gd name="T0" fmla="*/ 6 w 198"/>
                    <a:gd name="T1" fmla="*/ 96 h 108"/>
                    <a:gd name="T2" fmla="*/ 18 w 198"/>
                    <a:gd name="T3" fmla="*/ 96 h 108"/>
                    <a:gd name="T4" fmla="*/ 30 w 198"/>
                    <a:gd name="T5" fmla="*/ 96 h 108"/>
                    <a:gd name="T6" fmla="*/ 48 w 198"/>
                    <a:gd name="T7" fmla="*/ 96 h 108"/>
                    <a:gd name="T8" fmla="*/ 54 w 198"/>
                    <a:gd name="T9" fmla="*/ 96 h 108"/>
                    <a:gd name="T10" fmla="*/ 72 w 198"/>
                    <a:gd name="T11" fmla="*/ 96 h 108"/>
                    <a:gd name="T12" fmla="*/ 78 w 198"/>
                    <a:gd name="T13" fmla="*/ 90 h 108"/>
                    <a:gd name="T14" fmla="*/ 84 w 198"/>
                    <a:gd name="T15" fmla="*/ 84 h 108"/>
                    <a:gd name="T16" fmla="*/ 102 w 198"/>
                    <a:gd name="T17" fmla="*/ 78 h 108"/>
                    <a:gd name="T18" fmla="*/ 108 w 198"/>
                    <a:gd name="T19" fmla="*/ 72 h 108"/>
                    <a:gd name="T20" fmla="*/ 126 w 198"/>
                    <a:gd name="T21" fmla="*/ 60 h 108"/>
                    <a:gd name="T22" fmla="*/ 138 w 198"/>
                    <a:gd name="T23" fmla="*/ 48 h 108"/>
                    <a:gd name="T24" fmla="*/ 150 w 198"/>
                    <a:gd name="T25" fmla="*/ 24 h 108"/>
                    <a:gd name="T26" fmla="*/ 174 w 198"/>
                    <a:gd name="T27" fmla="*/ 6 h 108"/>
                    <a:gd name="T28" fmla="*/ 174 w 198"/>
                    <a:gd name="T29" fmla="*/ 6 h 108"/>
                    <a:gd name="T30" fmla="*/ 174 w 198"/>
                    <a:gd name="T31" fmla="*/ 0 h 108"/>
                    <a:gd name="T32" fmla="*/ 180 w 198"/>
                    <a:gd name="T33" fmla="*/ 0 h 108"/>
                    <a:gd name="T34" fmla="*/ 180 w 198"/>
                    <a:gd name="T35" fmla="*/ 6 h 108"/>
                    <a:gd name="T36" fmla="*/ 186 w 198"/>
                    <a:gd name="T37" fmla="*/ 6 h 108"/>
                    <a:gd name="T38" fmla="*/ 186 w 198"/>
                    <a:gd name="T39" fmla="*/ 12 h 108"/>
                    <a:gd name="T40" fmla="*/ 180 w 198"/>
                    <a:gd name="T41" fmla="*/ 24 h 108"/>
                    <a:gd name="T42" fmla="*/ 186 w 198"/>
                    <a:gd name="T43" fmla="*/ 48 h 108"/>
                    <a:gd name="T44" fmla="*/ 192 w 198"/>
                    <a:gd name="T45" fmla="*/ 60 h 108"/>
                    <a:gd name="T46" fmla="*/ 198 w 198"/>
                    <a:gd name="T47" fmla="*/ 72 h 108"/>
                    <a:gd name="T48" fmla="*/ 198 w 198"/>
                    <a:gd name="T49" fmla="*/ 90 h 108"/>
                    <a:gd name="T50" fmla="*/ 198 w 198"/>
                    <a:gd name="T51" fmla="*/ 96 h 108"/>
                    <a:gd name="T52" fmla="*/ 198 w 198"/>
                    <a:gd name="T53" fmla="*/ 96 h 108"/>
                    <a:gd name="T54" fmla="*/ 198 w 198"/>
                    <a:gd name="T55" fmla="*/ 96 h 108"/>
                    <a:gd name="T56" fmla="*/ 198 w 198"/>
                    <a:gd name="T57" fmla="*/ 102 h 108"/>
                    <a:gd name="T58" fmla="*/ 192 w 198"/>
                    <a:gd name="T59" fmla="*/ 102 h 108"/>
                    <a:gd name="T60" fmla="*/ 186 w 198"/>
                    <a:gd name="T61" fmla="*/ 102 h 108"/>
                    <a:gd name="T62" fmla="*/ 186 w 198"/>
                    <a:gd name="T63" fmla="*/ 96 h 108"/>
                    <a:gd name="T64" fmla="*/ 180 w 198"/>
                    <a:gd name="T65" fmla="*/ 90 h 108"/>
                    <a:gd name="T66" fmla="*/ 174 w 198"/>
                    <a:gd name="T67" fmla="*/ 72 h 108"/>
                    <a:gd name="T68" fmla="*/ 174 w 198"/>
                    <a:gd name="T69" fmla="*/ 54 h 108"/>
                    <a:gd name="T70" fmla="*/ 168 w 198"/>
                    <a:gd name="T71" fmla="*/ 36 h 108"/>
                    <a:gd name="T72" fmla="*/ 168 w 198"/>
                    <a:gd name="T73" fmla="*/ 12 h 108"/>
                    <a:gd name="T74" fmla="*/ 168 w 198"/>
                    <a:gd name="T75" fmla="*/ 12 h 108"/>
                    <a:gd name="T76" fmla="*/ 174 w 198"/>
                    <a:gd name="T77" fmla="*/ 6 h 108"/>
                    <a:gd name="T78" fmla="*/ 174 w 198"/>
                    <a:gd name="T79" fmla="*/ 6 h 108"/>
                    <a:gd name="T80" fmla="*/ 174 w 198"/>
                    <a:gd name="T81" fmla="*/ 12 h 108"/>
                    <a:gd name="T82" fmla="*/ 180 w 198"/>
                    <a:gd name="T83" fmla="*/ 12 h 108"/>
                    <a:gd name="T84" fmla="*/ 180 w 198"/>
                    <a:gd name="T85" fmla="*/ 12 h 108"/>
                    <a:gd name="T86" fmla="*/ 186 w 198"/>
                    <a:gd name="T87" fmla="*/ 18 h 108"/>
                    <a:gd name="T88" fmla="*/ 180 w 198"/>
                    <a:gd name="T89" fmla="*/ 18 h 108"/>
                    <a:gd name="T90" fmla="*/ 174 w 198"/>
                    <a:gd name="T91" fmla="*/ 24 h 108"/>
                    <a:gd name="T92" fmla="*/ 156 w 198"/>
                    <a:gd name="T93" fmla="*/ 48 h 108"/>
                    <a:gd name="T94" fmla="*/ 144 w 198"/>
                    <a:gd name="T95" fmla="*/ 66 h 108"/>
                    <a:gd name="T96" fmla="*/ 126 w 198"/>
                    <a:gd name="T97" fmla="*/ 72 h 108"/>
                    <a:gd name="T98" fmla="*/ 114 w 198"/>
                    <a:gd name="T99" fmla="*/ 84 h 108"/>
                    <a:gd name="T100" fmla="*/ 102 w 198"/>
                    <a:gd name="T101" fmla="*/ 96 h 108"/>
                    <a:gd name="T102" fmla="*/ 84 w 198"/>
                    <a:gd name="T103" fmla="*/ 96 h 108"/>
                    <a:gd name="T104" fmla="*/ 78 w 198"/>
                    <a:gd name="T105" fmla="*/ 96 h 108"/>
                    <a:gd name="T106" fmla="*/ 60 w 198"/>
                    <a:gd name="T107" fmla="*/ 102 h 108"/>
                    <a:gd name="T108" fmla="*/ 48 w 198"/>
                    <a:gd name="T109" fmla="*/ 108 h 108"/>
                    <a:gd name="T110" fmla="*/ 30 w 198"/>
                    <a:gd name="T111" fmla="*/ 108 h 108"/>
                    <a:gd name="T112" fmla="*/ 18 w 198"/>
                    <a:gd name="T113" fmla="*/ 108 h 108"/>
                    <a:gd name="T114" fmla="*/ 6 w 198"/>
                    <a:gd name="T115" fmla="*/ 102 h 108"/>
                    <a:gd name="T116" fmla="*/ 0 w 198"/>
                    <a:gd name="T117" fmla="*/ 102 h 108"/>
                    <a:gd name="T118" fmla="*/ 0 w 198"/>
                    <a:gd name="T119" fmla="*/ 96 h 108"/>
                    <a:gd name="T120" fmla="*/ 0 w 198"/>
                    <a:gd name="T121" fmla="*/ 96 h 108"/>
                    <a:gd name="T122" fmla="*/ 0 w 198"/>
                    <a:gd name="T123" fmla="*/ 96 h 108"/>
                    <a:gd name="T124" fmla="*/ 6 w 198"/>
                    <a:gd name="T125" fmla="*/ 96 h 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8"/>
                    <a:gd name="T190" fmla="*/ 0 h 108"/>
                    <a:gd name="T191" fmla="*/ 198 w 198"/>
                    <a:gd name="T192" fmla="*/ 108 h 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8" h="108">
                      <a:moveTo>
                        <a:pt x="6" y="96"/>
                      </a:moveTo>
                      <a:lnTo>
                        <a:pt x="6" y="96"/>
                      </a:lnTo>
                      <a:lnTo>
                        <a:pt x="12" y="96"/>
                      </a:lnTo>
                      <a:lnTo>
                        <a:pt x="18" y="96"/>
                      </a:lnTo>
                      <a:lnTo>
                        <a:pt x="30" y="96"/>
                      </a:lnTo>
                      <a:lnTo>
                        <a:pt x="36" y="96"/>
                      </a:lnTo>
                      <a:lnTo>
                        <a:pt x="48" y="96"/>
                      </a:lnTo>
                      <a:lnTo>
                        <a:pt x="54" y="96"/>
                      </a:lnTo>
                      <a:lnTo>
                        <a:pt x="66" y="96"/>
                      </a:lnTo>
                      <a:lnTo>
                        <a:pt x="72" y="96"/>
                      </a:lnTo>
                      <a:lnTo>
                        <a:pt x="72" y="90"/>
                      </a:lnTo>
                      <a:lnTo>
                        <a:pt x="78" y="90"/>
                      </a:lnTo>
                      <a:lnTo>
                        <a:pt x="84" y="84"/>
                      </a:lnTo>
                      <a:lnTo>
                        <a:pt x="90" y="78"/>
                      </a:lnTo>
                      <a:lnTo>
                        <a:pt x="102" y="78"/>
                      </a:lnTo>
                      <a:lnTo>
                        <a:pt x="102" y="72"/>
                      </a:lnTo>
                      <a:lnTo>
                        <a:pt x="108" y="72"/>
                      </a:lnTo>
                      <a:lnTo>
                        <a:pt x="114" y="72"/>
                      </a:lnTo>
                      <a:lnTo>
                        <a:pt x="126" y="60"/>
                      </a:lnTo>
                      <a:lnTo>
                        <a:pt x="126" y="48"/>
                      </a:lnTo>
                      <a:lnTo>
                        <a:pt x="138" y="48"/>
                      </a:lnTo>
                      <a:lnTo>
                        <a:pt x="150" y="36"/>
                      </a:lnTo>
                      <a:lnTo>
                        <a:pt x="150" y="24"/>
                      </a:lnTo>
                      <a:lnTo>
                        <a:pt x="168" y="6"/>
                      </a:lnTo>
                      <a:lnTo>
                        <a:pt x="174" y="6"/>
                      </a:lnTo>
                      <a:lnTo>
                        <a:pt x="174" y="0"/>
                      </a:lnTo>
                      <a:lnTo>
                        <a:pt x="180" y="0"/>
                      </a:lnTo>
                      <a:lnTo>
                        <a:pt x="180" y="6"/>
                      </a:lnTo>
                      <a:lnTo>
                        <a:pt x="186" y="6"/>
                      </a:lnTo>
                      <a:lnTo>
                        <a:pt x="186" y="12"/>
                      </a:lnTo>
                      <a:lnTo>
                        <a:pt x="180" y="24"/>
                      </a:lnTo>
                      <a:lnTo>
                        <a:pt x="186" y="36"/>
                      </a:lnTo>
                      <a:lnTo>
                        <a:pt x="186" y="48"/>
                      </a:lnTo>
                      <a:lnTo>
                        <a:pt x="192" y="60"/>
                      </a:lnTo>
                      <a:lnTo>
                        <a:pt x="192" y="72"/>
                      </a:lnTo>
                      <a:lnTo>
                        <a:pt x="198" y="72"/>
                      </a:lnTo>
                      <a:lnTo>
                        <a:pt x="198" y="90"/>
                      </a:lnTo>
                      <a:lnTo>
                        <a:pt x="198" y="96"/>
                      </a:lnTo>
                      <a:lnTo>
                        <a:pt x="198" y="102"/>
                      </a:lnTo>
                      <a:lnTo>
                        <a:pt x="192" y="102"/>
                      </a:lnTo>
                      <a:lnTo>
                        <a:pt x="186" y="102"/>
                      </a:lnTo>
                      <a:lnTo>
                        <a:pt x="186" y="96"/>
                      </a:lnTo>
                      <a:lnTo>
                        <a:pt x="180" y="90"/>
                      </a:lnTo>
                      <a:lnTo>
                        <a:pt x="174" y="84"/>
                      </a:lnTo>
                      <a:lnTo>
                        <a:pt x="174" y="72"/>
                      </a:lnTo>
                      <a:lnTo>
                        <a:pt x="174" y="66"/>
                      </a:lnTo>
                      <a:lnTo>
                        <a:pt x="174" y="54"/>
                      </a:lnTo>
                      <a:lnTo>
                        <a:pt x="174" y="48"/>
                      </a:lnTo>
                      <a:lnTo>
                        <a:pt x="168" y="36"/>
                      </a:lnTo>
                      <a:lnTo>
                        <a:pt x="168" y="24"/>
                      </a:lnTo>
                      <a:lnTo>
                        <a:pt x="168" y="12"/>
                      </a:lnTo>
                      <a:lnTo>
                        <a:pt x="174" y="6"/>
                      </a:lnTo>
                      <a:lnTo>
                        <a:pt x="174" y="12"/>
                      </a:lnTo>
                      <a:lnTo>
                        <a:pt x="180" y="12"/>
                      </a:lnTo>
                      <a:lnTo>
                        <a:pt x="180" y="18"/>
                      </a:lnTo>
                      <a:lnTo>
                        <a:pt x="186" y="18"/>
                      </a:lnTo>
                      <a:lnTo>
                        <a:pt x="180" y="18"/>
                      </a:lnTo>
                      <a:lnTo>
                        <a:pt x="174" y="24"/>
                      </a:lnTo>
                      <a:lnTo>
                        <a:pt x="168" y="36"/>
                      </a:lnTo>
                      <a:lnTo>
                        <a:pt x="156" y="48"/>
                      </a:lnTo>
                      <a:lnTo>
                        <a:pt x="150" y="54"/>
                      </a:lnTo>
                      <a:lnTo>
                        <a:pt x="144" y="66"/>
                      </a:lnTo>
                      <a:lnTo>
                        <a:pt x="132" y="72"/>
                      </a:lnTo>
                      <a:lnTo>
                        <a:pt x="126" y="72"/>
                      </a:lnTo>
                      <a:lnTo>
                        <a:pt x="120" y="78"/>
                      </a:lnTo>
                      <a:lnTo>
                        <a:pt x="114" y="84"/>
                      </a:lnTo>
                      <a:lnTo>
                        <a:pt x="108" y="84"/>
                      </a:lnTo>
                      <a:lnTo>
                        <a:pt x="102" y="96"/>
                      </a:lnTo>
                      <a:lnTo>
                        <a:pt x="96" y="96"/>
                      </a:lnTo>
                      <a:lnTo>
                        <a:pt x="84" y="96"/>
                      </a:lnTo>
                      <a:lnTo>
                        <a:pt x="78" y="96"/>
                      </a:lnTo>
                      <a:lnTo>
                        <a:pt x="66" y="102"/>
                      </a:lnTo>
                      <a:lnTo>
                        <a:pt x="60" y="102"/>
                      </a:lnTo>
                      <a:lnTo>
                        <a:pt x="54" y="102"/>
                      </a:lnTo>
                      <a:lnTo>
                        <a:pt x="48" y="108"/>
                      </a:lnTo>
                      <a:lnTo>
                        <a:pt x="42" y="108"/>
                      </a:lnTo>
                      <a:lnTo>
                        <a:pt x="30" y="108"/>
                      </a:lnTo>
                      <a:lnTo>
                        <a:pt x="18" y="108"/>
                      </a:lnTo>
                      <a:lnTo>
                        <a:pt x="6" y="102"/>
                      </a:lnTo>
                      <a:lnTo>
                        <a:pt x="0" y="102"/>
                      </a:lnTo>
                      <a:lnTo>
                        <a:pt x="0" y="96"/>
                      </a:lnTo>
                      <a:lnTo>
                        <a:pt x="6"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0" name="Freeform 18">
                  <a:extLst>
                    <a:ext uri="{FF2B5EF4-FFF2-40B4-BE49-F238E27FC236}">
                      <a16:creationId xmlns:a16="http://schemas.microsoft.com/office/drawing/2014/main" id="{9CF296B3-29E0-77BE-EC3B-04CDA3CEEA1D}"/>
                    </a:ext>
                  </a:extLst>
                </p:cNvPr>
                <p:cNvSpPr>
                  <a:spLocks/>
                </p:cNvSpPr>
                <p:nvPr/>
              </p:nvSpPr>
              <p:spPr bwMode="auto">
                <a:xfrm>
                  <a:off x="2910" y="1566"/>
                  <a:ext cx="330" cy="420"/>
                </a:xfrm>
                <a:custGeom>
                  <a:avLst/>
                  <a:gdLst>
                    <a:gd name="T0" fmla="*/ 318 w 330"/>
                    <a:gd name="T1" fmla="*/ 48 h 420"/>
                    <a:gd name="T2" fmla="*/ 312 w 330"/>
                    <a:gd name="T3" fmla="*/ 84 h 420"/>
                    <a:gd name="T4" fmla="*/ 312 w 330"/>
                    <a:gd name="T5" fmla="*/ 126 h 420"/>
                    <a:gd name="T6" fmla="*/ 312 w 330"/>
                    <a:gd name="T7" fmla="*/ 156 h 420"/>
                    <a:gd name="T8" fmla="*/ 306 w 330"/>
                    <a:gd name="T9" fmla="*/ 168 h 420"/>
                    <a:gd name="T10" fmla="*/ 300 w 330"/>
                    <a:gd name="T11" fmla="*/ 180 h 420"/>
                    <a:gd name="T12" fmla="*/ 294 w 330"/>
                    <a:gd name="T13" fmla="*/ 204 h 420"/>
                    <a:gd name="T14" fmla="*/ 288 w 330"/>
                    <a:gd name="T15" fmla="*/ 222 h 420"/>
                    <a:gd name="T16" fmla="*/ 276 w 330"/>
                    <a:gd name="T17" fmla="*/ 234 h 420"/>
                    <a:gd name="T18" fmla="*/ 264 w 330"/>
                    <a:gd name="T19" fmla="*/ 246 h 420"/>
                    <a:gd name="T20" fmla="*/ 246 w 330"/>
                    <a:gd name="T21" fmla="*/ 252 h 420"/>
                    <a:gd name="T22" fmla="*/ 222 w 330"/>
                    <a:gd name="T23" fmla="*/ 264 h 420"/>
                    <a:gd name="T24" fmla="*/ 192 w 330"/>
                    <a:gd name="T25" fmla="*/ 270 h 420"/>
                    <a:gd name="T26" fmla="*/ 156 w 330"/>
                    <a:gd name="T27" fmla="*/ 276 h 420"/>
                    <a:gd name="T28" fmla="*/ 126 w 330"/>
                    <a:gd name="T29" fmla="*/ 276 h 420"/>
                    <a:gd name="T30" fmla="*/ 102 w 330"/>
                    <a:gd name="T31" fmla="*/ 282 h 420"/>
                    <a:gd name="T32" fmla="*/ 84 w 330"/>
                    <a:gd name="T33" fmla="*/ 288 h 420"/>
                    <a:gd name="T34" fmla="*/ 60 w 330"/>
                    <a:gd name="T35" fmla="*/ 300 h 420"/>
                    <a:gd name="T36" fmla="*/ 48 w 330"/>
                    <a:gd name="T37" fmla="*/ 318 h 420"/>
                    <a:gd name="T38" fmla="*/ 30 w 330"/>
                    <a:gd name="T39" fmla="*/ 336 h 420"/>
                    <a:gd name="T40" fmla="*/ 24 w 330"/>
                    <a:gd name="T41" fmla="*/ 360 h 420"/>
                    <a:gd name="T42" fmla="*/ 24 w 330"/>
                    <a:gd name="T43" fmla="*/ 378 h 420"/>
                    <a:gd name="T44" fmla="*/ 24 w 330"/>
                    <a:gd name="T45" fmla="*/ 390 h 420"/>
                    <a:gd name="T46" fmla="*/ 24 w 330"/>
                    <a:gd name="T47" fmla="*/ 402 h 420"/>
                    <a:gd name="T48" fmla="*/ 36 w 330"/>
                    <a:gd name="T49" fmla="*/ 402 h 420"/>
                    <a:gd name="T50" fmla="*/ 36 w 330"/>
                    <a:gd name="T51" fmla="*/ 402 h 420"/>
                    <a:gd name="T52" fmla="*/ 42 w 330"/>
                    <a:gd name="T53" fmla="*/ 408 h 420"/>
                    <a:gd name="T54" fmla="*/ 36 w 330"/>
                    <a:gd name="T55" fmla="*/ 414 h 420"/>
                    <a:gd name="T56" fmla="*/ 36 w 330"/>
                    <a:gd name="T57" fmla="*/ 420 h 420"/>
                    <a:gd name="T58" fmla="*/ 24 w 330"/>
                    <a:gd name="T59" fmla="*/ 420 h 420"/>
                    <a:gd name="T60" fmla="*/ 18 w 330"/>
                    <a:gd name="T61" fmla="*/ 414 h 420"/>
                    <a:gd name="T62" fmla="*/ 12 w 330"/>
                    <a:gd name="T63" fmla="*/ 402 h 420"/>
                    <a:gd name="T64" fmla="*/ 6 w 330"/>
                    <a:gd name="T65" fmla="*/ 402 h 420"/>
                    <a:gd name="T66" fmla="*/ 6 w 330"/>
                    <a:gd name="T67" fmla="*/ 384 h 420"/>
                    <a:gd name="T68" fmla="*/ 6 w 330"/>
                    <a:gd name="T69" fmla="*/ 366 h 420"/>
                    <a:gd name="T70" fmla="*/ 12 w 330"/>
                    <a:gd name="T71" fmla="*/ 342 h 420"/>
                    <a:gd name="T72" fmla="*/ 24 w 330"/>
                    <a:gd name="T73" fmla="*/ 318 h 420"/>
                    <a:gd name="T74" fmla="*/ 36 w 330"/>
                    <a:gd name="T75" fmla="*/ 300 h 420"/>
                    <a:gd name="T76" fmla="*/ 48 w 330"/>
                    <a:gd name="T77" fmla="*/ 294 h 420"/>
                    <a:gd name="T78" fmla="*/ 66 w 330"/>
                    <a:gd name="T79" fmla="*/ 276 h 420"/>
                    <a:gd name="T80" fmla="*/ 90 w 330"/>
                    <a:gd name="T81" fmla="*/ 270 h 420"/>
                    <a:gd name="T82" fmla="*/ 114 w 330"/>
                    <a:gd name="T83" fmla="*/ 258 h 420"/>
                    <a:gd name="T84" fmla="*/ 168 w 330"/>
                    <a:gd name="T85" fmla="*/ 252 h 420"/>
                    <a:gd name="T86" fmla="*/ 198 w 330"/>
                    <a:gd name="T87" fmla="*/ 252 h 420"/>
                    <a:gd name="T88" fmla="*/ 216 w 330"/>
                    <a:gd name="T89" fmla="*/ 246 h 420"/>
                    <a:gd name="T90" fmla="*/ 246 w 330"/>
                    <a:gd name="T91" fmla="*/ 234 h 420"/>
                    <a:gd name="T92" fmla="*/ 264 w 330"/>
                    <a:gd name="T93" fmla="*/ 228 h 420"/>
                    <a:gd name="T94" fmla="*/ 264 w 330"/>
                    <a:gd name="T95" fmla="*/ 216 h 420"/>
                    <a:gd name="T96" fmla="*/ 276 w 330"/>
                    <a:gd name="T97" fmla="*/ 204 h 420"/>
                    <a:gd name="T98" fmla="*/ 288 w 330"/>
                    <a:gd name="T99" fmla="*/ 180 h 420"/>
                    <a:gd name="T100" fmla="*/ 288 w 330"/>
                    <a:gd name="T101" fmla="*/ 156 h 420"/>
                    <a:gd name="T102" fmla="*/ 288 w 330"/>
                    <a:gd name="T103" fmla="*/ 120 h 420"/>
                    <a:gd name="T104" fmla="*/ 288 w 330"/>
                    <a:gd name="T105" fmla="*/ 96 h 420"/>
                    <a:gd name="T106" fmla="*/ 306 w 330"/>
                    <a:gd name="T107" fmla="*/ 42 h 420"/>
                    <a:gd name="T108" fmla="*/ 312 w 330"/>
                    <a:gd name="T109" fmla="*/ 12 h 420"/>
                    <a:gd name="T110" fmla="*/ 312 w 330"/>
                    <a:gd name="T111" fmla="*/ 6 h 420"/>
                    <a:gd name="T112" fmla="*/ 318 w 330"/>
                    <a:gd name="T113" fmla="*/ 0 h 420"/>
                    <a:gd name="T114" fmla="*/ 324 w 330"/>
                    <a:gd name="T115" fmla="*/ 0 h 420"/>
                    <a:gd name="T116" fmla="*/ 324 w 330"/>
                    <a:gd name="T117" fmla="*/ 6 h 420"/>
                    <a:gd name="T118" fmla="*/ 330 w 330"/>
                    <a:gd name="T119" fmla="*/ 12 h 42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30"/>
                    <a:gd name="T181" fmla="*/ 0 h 420"/>
                    <a:gd name="T182" fmla="*/ 330 w 330"/>
                    <a:gd name="T183" fmla="*/ 420 h 42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30" h="420">
                      <a:moveTo>
                        <a:pt x="330" y="12"/>
                      </a:moveTo>
                      <a:lnTo>
                        <a:pt x="330" y="12"/>
                      </a:lnTo>
                      <a:lnTo>
                        <a:pt x="318" y="48"/>
                      </a:lnTo>
                      <a:lnTo>
                        <a:pt x="312" y="60"/>
                      </a:lnTo>
                      <a:lnTo>
                        <a:pt x="312" y="84"/>
                      </a:lnTo>
                      <a:lnTo>
                        <a:pt x="312" y="96"/>
                      </a:lnTo>
                      <a:lnTo>
                        <a:pt x="312" y="114"/>
                      </a:lnTo>
                      <a:lnTo>
                        <a:pt x="312" y="126"/>
                      </a:lnTo>
                      <a:lnTo>
                        <a:pt x="312" y="132"/>
                      </a:lnTo>
                      <a:lnTo>
                        <a:pt x="312" y="144"/>
                      </a:lnTo>
                      <a:lnTo>
                        <a:pt x="312" y="156"/>
                      </a:lnTo>
                      <a:lnTo>
                        <a:pt x="306" y="162"/>
                      </a:lnTo>
                      <a:lnTo>
                        <a:pt x="306" y="168"/>
                      </a:lnTo>
                      <a:lnTo>
                        <a:pt x="306" y="174"/>
                      </a:lnTo>
                      <a:lnTo>
                        <a:pt x="306" y="180"/>
                      </a:lnTo>
                      <a:lnTo>
                        <a:pt x="300" y="180"/>
                      </a:lnTo>
                      <a:lnTo>
                        <a:pt x="300" y="186"/>
                      </a:lnTo>
                      <a:lnTo>
                        <a:pt x="300" y="192"/>
                      </a:lnTo>
                      <a:lnTo>
                        <a:pt x="294" y="204"/>
                      </a:lnTo>
                      <a:lnTo>
                        <a:pt x="288" y="210"/>
                      </a:lnTo>
                      <a:lnTo>
                        <a:pt x="288" y="216"/>
                      </a:lnTo>
                      <a:lnTo>
                        <a:pt x="288" y="222"/>
                      </a:lnTo>
                      <a:lnTo>
                        <a:pt x="282" y="228"/>
                      </a:lnTo>
                      <a:lnTo>
                        <a:pt x="276" y="228"/>
                      </a:lnTo>
                      <a:lnTo>
                        <a:pt x="276" y="234"/>
                      </a:lnTo>
                      <a:lnTo>
                        <a:pt x="270" y="234"/>
                      </a:lnTo>
                      <a:lnTo>
                        <a:pt x="264" y="240"/>
                      </a:lnTo>
                      <a:lnTo>
                        <a:pt x="264" y="246"/>
                      </a:lnTo>
                      <a:lnTo>
                        <a:pt x="258" y="252"/>
                      </a:lnTo>
                      <a:lnTo>
                        <a:pt x="252" y="252"/>
                      </a:lnTo>
                      <a:lnTo>
                        <a:pt x="246" y="252"/>
                      </a:lnTo>
                      <a:lnTo>
                        <a:pt x="240" y="252"/>
                      </a:lnTo>
                      <a:lnTo>
                        <a:pt x="240" y="258"/>
                      </a:lnTo>
                      <a:lnTo>
                        <a:pt x="222" y="264"/>
                      </a:lnTo>
                      <a:lnTo>
                        <a:pt x="216" y="264"/>
                      </a:lnTo>
                      <a:lnTo>
                        <a:pt x="198" y="270"/>
                      </a:lnTo>
                      <a:lnTo>
                        <a:pt x="192" y="270"/>
                      </a:lnTo>
                      <a:lnTo>
                        <a:pt x="168" y="270"/>
                      </a:lnTo>
                      <a:lnTo>
                        <a:pt x="168" y="276"/>
                      </a:lnTo>
                      <a:lnTo>
                        <a:pt x="156" y="276"/>
                      </a:lnTo>
                      <a:lnTo>
                        <a:pt x="144" y="276"/>
                      </a:lnTo>
                      <a:lnTo>
                        <a:pt x="132" y="276"/>
                      </a:lnTo>
                      <a:lnTo>
                        <a:pt x="126" y="276"/>
                      </a:lnTo>
                      <a:lnTo>
                        <a:pt x="120" y="276"/>
                      </a:lnTo>
                      <a:lnTo>
                        <a:pt x="108" y="276"/>
                      </a:lnTo>
                      <a:lnTo>
                        <a:pt x="102" y="282"/>
                      </a:lnTo>
                      <a:lnTo>
                        <a:pt x="96" y="282"/>
                      </a:lnTo>
                      <a:lnTo>
                        <a:pt x="90" y="282"/>
                      </a:lnTo>
                      <a:lnTo>
                        <a:pt x="84" y="288"/>
                      </a:lnTo>
                      <a:lnTo>
                        <a:pt x="72" y="294"/>
                      </a:lnTo>
                      <a:lnTo>
                        <a:pt x="66" y="300"/>
                      </a:lnTo>
                      <a:lnTo>
                        <a:pt x="60" y="300"/>
                      </a:lnTo>
                      <a:lnTo>
                        <a:pt x="54" y="306"/>
                      </a:lnTo>
                      <a:lnTo>
                        <a:pt x="48" y="318"/>
                      </a:lnTo>
                      <a:lnTo>
                        <a:pt x="42" y="324"/>
                      </a:lnTo>
                      <a:lnTo>
                        <a:pt x="36" y="324"/>
                      </a:lnTo>
                      <a:lnTo>
                        <a:pt x="30" y="336"/>
                      </a:lnTo>
                      <a:lnTo>
                        <a:pt x="30" y="348"/>
                      </a:lnTo>
                      <a:lnTo>
                        <a:pt x="24" y="354"/>
                      </a:lnTo>
                      <a:lnTo>
                        <a:pt x="24" y="360"/>
                      </a:lnTo>
                      <a:lnTo>
                        <a:pt x="24" y="366"/>
                      </a:lnTo>
                      <a:lnTo>
                        <a:pt x="24" y="372"/>
                      </a:lnTo>
                      <a:lnTo>
                        <a:pt x="24" y="378"/>
                      </a:lnTo>
                      <a:lnTo>
                        <a:pt x="24" y="384"/>
                      </a:lnTo>
                      <a:lnTo>
                        <a:pt x="24" y="390"/>
                      </a:lnTo>
                      <a:lnTo>
                        <a:pt x="24" y="396"/>
                      </a:lnTo>
                      <a:lnTo>
                        <a:pt x="24" y="402"/>
                      </a:lnTo>
                      <a:lnTo>
                        <a:pt x="30" y="402"/>
                      </a:lnTo>
                      <a:lnTo>
                        <a:pt x="36" y="402"/>
                      </a:lnTo>
                      <a:lnTo>
                        <a:pt x="42" y="408"/>
                      </a:lnTo>
                      <a:lnTo>
                        <a:pt x="42" y="414"/>
                      </a:lnTo>
                      <a:lnTo>
                        <a:pt x="36" y="414"/>
                      </a:lnTo>
                      <a:lnTo>
                        <a:pt x="36" y="420"/>
                      </a:lnTo>
                      <a:lnTo>
                        <a:pt x="30" y="420"/>
                      </a:lnTo>
                      <a:lnTo>
                        <a:pt x="24" y="420"/>
                      </a:lnTo>
                      <a:lnTo>
                        <a:pt x="24" y="414"/>
                      </a:lnTo>
                      <a:lnTo>
                        <a:pt x="18" y="414"/>
                      </a:lnTo>
                      <a:lnTo>
                        <a:pt x="12" y="408"/>
                      </a:lnTo>
                      <a:lnTo>
                        <a:pt x="12" y="402"/>
                      </a:lnTo>
                      <a:lnTo>
                        <a:pt x="6" y="402"/>
                      </a:lnTo>
                      <a:lnTo>
                        <a:pt x="6" y="396"/>
                      </a:lnTo>
                      <a:lnTo>
                        <a:pt x="6" y="384"/>
                      </a:lnTo>
                      <a:lnTo>
                        <a:pt x="0" y="378"/>
                      </a:lnTo>
                      <a:lnTo>
                        <a:pt x="6" y="372"/>
                      </a:lnTo>
                      <a:lnTo>
                        <a:pt x="6" y="366"/>
                      </a:lnTo>
                      <a:lnTo>
                        <a:pt x="6" y="354"/>
                      </a:lnTo>
                      <a:lnTo>
                        <a:pt x="12" y="354"/>
                      </a:lnTo>
                      <a:lnTo>
                        <a:pt x="12" y="342"/>
                      </a:lnTo>
                      <a:lnTo>
                        <a:pt x="18" y="330"/>
                      </a:lnTo>
                      <a:lnTo>
                        <a:pt x="24" y="324"/>
                      </a:lnTo>
                      <a:lnTo>
                        <a:pt x="24" y="318"/>
                      </a:lnTo>
                      <a:lnTo>
                        <a:pt x="24" y="312"/>
                      </a:lnTo>
                      <a:lnTo>
                        <a:pt x="30" y="306"/>
                      </a:lnTo>
                      <a:lnTo>
                        <a:pt x="36" y="300"/>
                      </a:lnTo>
                      <a:lnTo>
                        <a:pt x="42" y="300"/>
                      </a:lnTo>
                      <a:lnTo>
                        <a:pt x="48" y="294"/>
                      </a:lnTo>
                      <a:lnTo>
                        <a:pt x="48" y="288"/>
                      </a:lnTo>
                      <a:lnTo>
                        <a:pt x="54" y="282"/>
                      </a:lnTo>
                      <a:lnTo>
                        <a:pt x="66" y="276"/>
                      </a:lnTo>
                      <a:lnTo>
                        <a:pt x="72" y="276"/>
                      </a:lnTo>
                      <a:lnTo>
                        <a:pt x="78" y="270"/>
                      </a:lnTo>
                      <a:lnTo>
                        <a:pt x="90" y="270"/>
                      </a:lnTo>
                      <a:lnTo>
                        <a:pt x="96" y="264"/>
                      </a:lnTo>
                      <a:lnTo>
                        <a:pt x="114" y="258"/>
                      </a:lnTo>
                      <a:lnTo>
                        <a:pt x="126" y="258"/>
                      </a:lnTo>
                      <a:lnTo>
                        <a:pt x="156" y="252"/>
                      </a:lnTo>
                      <a:lnTo>
                        <a:pt x="168" y="252"/>
                      </a:lnTo>
                      <a:lnTo>
                        <a:pt x="174" y="252"/>
                      </a:lnTo>
                      <a:lnTo>
                        <a:pt x="186" y="252"/>
                      </a:lnTo>
                      <a:lnTo>
                        <a:pt x="198" y="252"/>
                      </a:lnTo>
                      <a:lnTo>
                        <a:pt x="210" y="252"/>
                      </a:lnTo>
                      <a:lnTo>
                        <a:pt x="216" y="246"/>
                      </a:lnTo>
                      <a:lnTo>
                        <a:pt x="234" y="246"/>
                      </a:lnTo>
                      <a:lnTo>
                        <a:pt x="240" y="240"/>
                      </a:lnTo>
                      <a:lnTo>
                        <a:pt x="246" y="234"/>
                      </a:lnTo>
                      <a:lnTo>
                        <a:pt x="252" y="228"/>
                      </a:lnTo>
                      <a:lnTo>
                        <a:pt x="258" y="228"/>
                      </a:lnTo>
                      <a:lnTo>
                        <a:pt x="264" y="228"/>
                      </a:lnTo>
                      <a:lnTo>
                        <a:pt x="264" y="222"/>
                      </a:lnTo>
                      <a:lnTo>
                        <a:pt x="264" y="216"/>
                      </a:lnTo>
                      <a:lnTo>
                        <a:pt x="270" y="210"/>
                      </a:lnTo>
                      <a:lnTo>
                        <a:pt x="276" y="204"/>
                      </a:lnTo>
                      <a:lnTo>
                        <a:pt x="282" y="204"/>
                      </a:lnTo>
                      <a:lnTo>
                        <a:pt x="288" y="186"/>
                      </a:lnTo>
                      <a:lnTo>
                        <a:pt x="288" y="180"/>
                      </a:lnTo>
                      <a:lnTo>
                        <a:pt x="288" y="174"/>
                      </a:lnTo>
                      <a:lnTo>
                        <a:pt x="288" y="162"/>
                      </a:lnTo>
                      <a:lnTo>
                        <a:pt x="288" y="156"/>
                      </a:lnTo>
                      <a:lnTo>
                        <a:pt x="288" y="144"/>
                      </a:lnTo>
                      <a:lnTo>
                        <a:pt x="288" y="132"/>
                      </a:lnTo>
                      <a:lnTo>
                        <a:pt x="288" y="120"/>
                      </a:lnTo>
                      <a:lnTo>
                        <a:pt x="288" y="108"/>
                      </a:lnTo>
                      <a:lnTo>
                        <a:pt x="288" y="96"/>
                      </a:lnTo>
                      <a:lnTo>
                        <a:pt x="294" y="78"/>
                      </a:lnTo>
                      <a:lnTo>
                        <a:pt x="300" y="60"/>
                      </a:lnTo>
                      <a:lnTo>
                        <a:pt x="306" y="42"/>
                      </a:lnTo>
                      <a:lnTo>
                        <a:pt x="312" y="30"/>
                      </a:lnTo>
                      <a:lnTo>
                        <a:pt x="312" y="18"/>
                      </a:lnTo>
                      <a:lnTo>
                        <a:pt x="312" y="12"/>
                      </a:lnTo>
                      <a:lnTo>
                        <a:pt x="312" y="6"/>
                      </a:lnTo>
                      <a:lnTo>
                        <a:pt x="318" y="6"/>
                      </a:lnTo>
                      <a:lnTo>
                        <a:pt x="318" y="0"/>
                      </a:lnTo>
                      <a:lnTo>
                        <a:pt x="324" y="0"/>
                      </a:lnTo>
                      <a:lnTo>
                        <a:pt x="324" y="6"/>
                      </a:lnTo>
                      <a:lnTo>
                        <a:pt x="330" y="6"/>
                      </a:lnTo>
                      <a:lnTo>
                        <a:pt x="3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1" name="Freeform 19">
                  <a:extLst>
                    <a:ext uri="{FF2B5EF4-FFF2-40B4-BE49-F238E27FC236}">
                      <a16:creationId xmlns:a16="http://schemas.microsoft.com/office/drawing/2014/main" id="{F7B0CC08-A38D-5CEE-780A-B672E3E3DB1C}"/>
                    </a:ext>
                  </a:extLst>
                </p:cNvPr>
                <p:cNvSpPr>
                  <a:spLocks/>
                </p:cNvSpPr>
                <p:nvPr/>
              </p:nvSpPr>
              <p:spPr bwMode="auto">
                <a:xfrm>
                  <a:off x="2946" y="1662"/>
                  <a:ext cx="660" cy="354"/>
                </a:xfrm>
                <a:custGeom>
                  <a:avLst/>
                  <a:gdLst>
                    <a:gd name="T0" fmla="*/ 12 w 660"/>
                    <a:gd name="T1" fmla="*/ 342 h 354"/>
                    <a:gd name="T2" fmla="*/ 30 w 660"/>
                    <a:gd name="T3" fmla="*/ 330 h 354"/>
                    <a:gd name="T4" fmla="*/ 54 w 660"/>
                    <a:gd name="T5" fmla="*/ 312 h 354"/>
                    <a:gd name="T6" fmla="*/ 84 w 660"/>
                    <a:gd name="T7" fmla="*/ 306 h 354"/>
                    <a:gd name="T8" fmla="*/ 120 w 660"/>
                    <a:gd name="T9" fmla="*/ 288 h 354"/>
                    <a:gd name="T10" fmla="*/ 156 w 660"/>
                    <a:gd name="T11" fmla="*/ 282 h 354"/>
                    <a:gd name="T12" fmla="*/ 210 w 660"/>
                    <a:gd name="T13" fmla="*/ 276 h 354"/>
                    <a:gd name="T14" fmla="*/ 270 w 660"/>
                    <a:gd name="T15" fmla="*/ 276 h 354"/>
                    <a:gd name="T16" fmla="*/ 294 w 660"/>
                    <a:gd name="T17" fmla="*/ 276 h 354"/>
                    <a:gd name="T18" fmla="*/ 336 w 660"/>
                    <a:gd name="T19" fmla="*/ 282 h 354"/>
                    <a:gd name="T20" fmla="*/ 384 w 660"/>
                    <a:gd name="T21" fmla="*/ 300 h 354"/>
                    <a:gd name="T22" fmla="*/ 402 w 660"/>
                    <a:gd name="T23" fmla="*/ 306 h 354"/>
                    <a:gd name="T24" fmla="*/ 420 w 660"/>
                    <a:gd name="T25" fmla="*/ 306 h 354"/>
                    <a:gd name="T26" fmla="*/ 438 w 660"/>
                    <a:gd name="T27" fmla="*/ 300 h 354"/>
                    <a:gd name="T28" fmla="*/ 444 w 660"/>
                    <a:gd name="T29" fmla="*/ 288 h 354"/>
                    <a:gd name="T30" fmla="*/ 462 w 660"/>
                    <a:gd name="T31" fmla="*/ 264 h 354"/>
                    <a:gd name="T32" fmla="*/ 486 w 660"/>
                    <a:gd name="T33" fmla="*/ 204 h 354"/>
                    <a:gd name="T34" fmla="*/ 504 w 660"/>
                    <a:gd name="T35" fmla="*/ 162 h 354"/>
                    <a:gd name="T36" fmla="*/ 528 w 660"/>
                    <a:gd name="T37" fmla="*/ 126 h 354"/>
                    <a:gd name="T38" fmla="*/ 552 w 660"/>
                    <a:gd name="T39" fmla="*/ 90 h 354"/>
                    <a:gd name="T40" fmla="*/ 582 w 660"/>
                    <a:gd name="T41" fmla="*/ 54 h 354"/>
                    <a:gd name="T42" fmla="*/ 606 w 660"/>
                    <a:gd name="T43" fmla="*/ 36 h 354"/>
                    <a:gd name="T44" fmla="*/ 630 w 660"/>
                    <a:gd name="T45" fmla="*/ 12 h 354"/>
                    <a:gd name="T46" fmla="*/ 642 w 660"/>
                    <a:gd name="T47" fmla="*/ 6 h 354"/>
                    <a:gd name="T48" fmla="*/ 654 w 660"/>
                    <a:gd name="T49" fmla="*/ 0 h 354"/>
                    <a:gd name="T50" fmla="*/ 654 w 660"/>
                    <a:gd name="T51" fmla="*/ 0 h 354"/>
                    <a:gd name="T52" fmla="*/ 660 w 660"/>
                    <a:gd name="T53" fmla="*/ 6 h 354"/>
                    <a:gd name="T54" fmla="*/ 660 w 660"/>
                    <a:gd name="T55" fmla="*/ 12 h 354"/>
                    <a:gd name="T56" fmla="*/ 654 w 660"/>
                    <a:gd name="T57" fmla="*/ 12 h 354"/>
                    <a:gd name="T58" fmla="*/ 636 w 660"/>
                    <a:gd name="T59" fmla="*/ 30 h 354"/>
                    <a:gd name="T60" fmla="*/ 618 w 660"/>
                    <a:gd name="T61" fmla="*/ 42 h 354"/>
                    <a:gd name="T62" fmla="*/ 594 w 660"/>
                    <a:gd name="T63" fmla="*/ 66 h 354"/>
                    <a:gd name="T64" fmla="*/ 576 w 660"/>
                    <a:gd name="T65" fmla="*/ 90 h 354"/>
                    <a:gd name="T66" fmla="*/ 552 w 660"/>
                    <a:gd name="T67" fmla="*/ 126 h 354"/>
                    <a:gd name="T68" fmla="*/ 516 w 660"/>
                    <a:gd name="T69" fmla="*/ 186 h 354"/>
                    <a:gd name="T70" fmla="*/ 468 w 660"/>
                    <a:gd name="T71" fmla="*/ 282 h 354"/>
                    <a:gd name="T72" fmla="*/ 456 w 660"/>
                    <a:gd name="T73" fmla="*/ 306 h 354"/>
                    <a:gd name="T74" fmla="*/ 444 w 660"/>
                    <a:gd name="T75" fmla="*/ 318 h 354"/>
                    <a:gd name="T76" fmla="*/ 420 w 660"/>
                    <a:gd name="T77" fmla="*/ 324 h 354"/>
                    <a:gd name="T78" fmla="*/ 396 w 660"/>
                    <a:gd name="T79" fmla="*/ 324 h 354"/>
                    <a:gd name="T80" fmla="*/ 366 w 660"/>
                    <a:gd name="T81" fmla="*/ 318 h 354"/>
                    <a:gd name="T82" fmla="*/ 318 w 660"/>
                    <a:gd name="T83" fmla="*/ 306 h 354"/>
                    <a:gd name="T84" fmla="*/ 264 w 660"/>
                    <a:gd name="T85" fmla="*/ 300 h 354"/>
                    <a:gd name="T86" fmla="*/ 192 w 660"/>
                    <a:gd name="T87" fmla="*/ 300 h 354"/>
                    <a:gd name="T88" fmla="*/ 144 w 660"/>
                    <a:gd name="T89" fmla="*/ 306 h 354"/>
                    <a:gd name="T90" fmla="*/ 108 w 660"/>
                    <a:gd name="T91" fmla="*/ 306 h 354"/>
                    <a:gd name="T92" fmla="*/ 78 w 660"/>
                    <a:gd name="T93" fmla="*/ 318 h 354"/>
                    <a:gd name="T94" fmla="*/ 60 w 660"/>
                    <a:gd name="T95" fmla="*/ 324 h 354"/>
                    <a:gd name="T96" fmla="*/ 36 w 660"/>
                    <a:gd name="T97" fmla="*/ 330 h 354"/>
                    <a:gd name="T98" fmla="*/ 18 w 660"/>
                    <a:gd name="T99" fmla="*/ 348 h 354"/>
                    <a:gd name="T100" fmla="*/ 12 w 660"/>
                    <a:gd name="T101" fmla="*/ 354 h 354"/>
                    <a:gd name="T102" fmla="*/ 6 w 660"/>
                    <a:gd name="T103" fmla="*/ 354 h 354"/>
                    <a:gd name="T104" fmla="*/ 0 w 660"/>
                    <a:gd name="T105" fmla="*/ 354 h 35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60"/>
                    <a:gd name="T160" fmla="*/ 0 h 354"/>
                    <a:gd name="T161" fmla="*/ 660 w 660"/>
                    <a:gd name="T162" fmla="*/ 354 h 35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60" h="354">
                      <a:moveTo>
                        <a:pt x="6" y="348"/>
                      </a:moveTo>
                      <a:lnTo>
                        <a:pt x="6" y="348"/>
                      </a:lnTo>
                      <a:lnTo>
                        <a:pt x="12" y="342"/>
                      </a:lnTo>
                      <a:lnTo>
                        <a:pt x="12" y="336"/>
                      </a:lnTo>
                      <a:lnTo>
                        <a:pt x="24" y="330"/>
                      </a:lnTo>
                      <a:lnTo>
                        <a:pt x="30" y="330"/>
                      </a:lnTo>
                      <a:lnTo>
                        <a:pt x="36" y="324"/>
                      </a:lnTo>
                      <a:lnTo>
                        <a:pt x="54" y="312"/>
                      </a:lnTo>
                      <a:lnTo>
                        <a:pt x="66" y="306"/>
                      </a:lnTo>
                      <a:lnTo>
                        <a:pt x="72" y="306"/>
                      </a:lnTo>
                      <a:lnTo>
                        <a:pt x="84" y="306"/>
                      </a:lnTo>
                      <a:lnTo>
                        <a:pt x="96" y="294"/>
                      </a:lnTo>
                      <a:lnTo>
                        <a:pt x="108" y="288"/>
                      </a:lnTo>
                      <a:lnTo>
                        <a:pt x="120" y="288"/>
                      </a:lnTo>
                      <a:lnTo>
                        <a:pt x="126" y="288"/>
                      </a:lnTo>
                      <a:lnTo>
                        <a:pt x="138" y="282"/>
                      </a:lnTo>
                      <a:lnTo>
                        <a:pt x="156" y="282"/>
                      </a:lnTo>
                      <a:lnTo>
                        <a:pt x="174" y="282"/>
                      </a:lnTo>
                      <a:lnTo>
                        <a:pt x="192" y="276"/>
                      </a:lnTo>
                      <a:lnTo>
                        <a:pt x="210" y="276"/>
                      </a:lnTo>
                      <a:lnTo>
                        <a:pt x="228" y="276"/>
                      </a:lnTo>
                      <a:lnTo>
                        <a:pt x="246" y="270"/>
                      </a:lnTo>
                      <a:lnTo>
                        <a:pt x="270" y="276"/>
                      </a:lnTo>
                      <a:lnTo>
                        <a:pt x="276" y="276"/>
                      </a:lnTo>
                      <a:lnTo>
                        <a:pt x="282" y="276"/>
                      </a:lnTo>
                      <a:lnTo>
                        <a:pt x="294" y="276"/>
                      </a:lnTo>
                      <a:lnTo>
                        <a:pt x="300" y="282"/>
                      </a:lnTo>
                      <a:lnTo>
                        <a:pt x="324" y="282"/>
                      </a:lnTo>
                      <a:lnTo>
                        <a:pt x="336" y="282"/>
                      </a:lnTo>
                      <a:lnTo>
                        <a:pt x="354" y="288"/>
                      </a:lnTo>
                      <a:lnTo>
                        <a:pt x="372" y="294"/>
                      </a:lnTo>
                      <a:lnTo>
                        <a:pt x="384" y="300"/>
                      </a:lnTo>
                      <a:lnTo>
                        <a:pt x="390" y="300"/>
                      </a:lnTo>
                      <a:lnTo>
                        <a:pt x="396" y="306"/>
                      </a:lnTo>
                      <a:lnTo>
                        <a:pt x="402" y="306"/>
                      </a:lnTo>
                      <a:lnTo>
                        <a:pt x="408" y="306"/>
                      </a:lnTo>
                      <a:lnTo>
                        <a:pt x="414" y="306"/>
                      </a:lnTo>
                      <a:lnTo>
                        <a:pt x="420" y="306"/>
                      </a:lnTo>
                      <a:lnTo>
                        <a:pt x="432" y="306"/>
                      </a:lnTo>
                      <a:lnTo>
                        <a:pt x="438" y="300"/>
                      </a:lnTo>
                      <a:lnTo>
                        <a:pt x="444" y="294"/>
                      </a:lnTo>
                      <a:lnTo>
                        <a:pt x="444" y="288"/>
                      </a:lnTo>
                      <a:lnTo>
                        <a:pt x="444" y="282"/>
                      </a:lnTo>
                      <a:lnTo>
                        <a:pt x="456" y="276"/>
                      </a:lnTo>
                      <a:lnTo>
                        <a:pt x="462" y="264"/>
                      </a:lnTo>
                      <a:lnTo>
                        <a:pt x="468" y="252"/>
                      </a:lnTo>
                      <a:lnTo>
                        <a:pt x="474" y="228"/>
                      </a:lnTo>
                      <a:lnTo>
                        <a:pt x="486" y="204"/>
                      </a:lnTo>
                      <a:lnTo>
                        <a:pt x="492" y="186"/>
                      </a:lnTo>
                      <a:lnTo>
                        <a:pt x="492" y="180"/>
                      </a:lnTo>
                      <a:lnTo>
                        <a:pt x="504" y="162"/>
                      </a:lnTo>
                      <a:lnTo>
                        <a:pt x="510" y="150"/>
                      </a:lnTo>
                      <a:lnTo>
                        <a:pt x="516" y="138"/>
                      </a:lnTo>
                      <a:lnTo>
                        <a:pt x="528" y="126"/>
                      </a:lnTo>
                      <a:lnTo>
                        <a:pt x="534" y="114"/>
                      </a:lnTo>
                      <a:lnTo>
                        <a:pt x="540" y="102"/>
                      </a:lnTo>
                      <a:lnTo>
                        <a:pt x="552" y="90"/>
                      </a:lnTo>
                      <a:lnTo>
                        <a:pt x="564" y="78"/>
                      </a:lnTo>
                      <a:lnTo>
                        <a:pt x="570" y="66"/>
                      </a:lnTo>
                      <a:lnTo>
                        <a:pt x="582" y="54"/>
                      </a:lnTo>
                      <a:lnTo>
                        <a:pt x="588" y="42"/>
                      </a:lnTo>
                      <a:lnTo>
                        <a:pt x="600" y="36"/>
                      </a:lnTo>
                      <a:lnTo>
                        <a:pt x="606" y="36"/>
                      </a:lnTo>
                      <a:lnTo>
                        <a:pt x="612" y="24"/>
                      </a:lnTo>
                      <a:lnTo>
                        <a:pt x="618" y="18"/>
                      </a:lnTo>
                      <a:lnTo>
                        <a:pt x="630" y="12"/>
                      </a:lnTo>
                      <a:lnTo>
                        <a:pt x="636" y="12"/>
                      </a:lnTo>
                      <a:lnTo>
                        <a:pt x="642" y="6"/>
                      </a:lnTo>
                      <a:lnTo>
                        <a:pt x="654" y="0"/>
                      </a:lnTo>
                      <a:lnTo>
                        <a:pt x="660" y="6"/>
                      </a:lnTo>
                      <a:lnTo>
                        <a:pt x="660" y="12"/>
                      </a:lnTo>
                      <a:lnTo>
                        <a:pt x="654" y="12"/>
                      </a:lnTo>
                      <a:lnTo>
                        <a:pt x="648" y="18"/>
                      </a:lnTo>
                      <a:lnTo>
                        <a:pt x="636" y="24"/>
                      </a:lnTo>
                      <a:lnTo>
                        <a:pt x="636" y="30"/>
                      </a:lnTo>
                      <a:lnTo>
                        <a:pt x="630" y="36"/>
                      </a:lnTo>
                      <a:lnTo>
                        <a:pt x="624" y="36"/>
                      </a:lnTo>
                      <a:lnTo>
                        <a:pt x="618" y="42"/>
                      </a:lnTo>
                      <a:lnTo>
                        <a:pt x="612" y="48"/>
                      </a:lnTo>
                      <a:lnTo>
                        <a:pt x="606" y="60"/>
                      </a:lnTo>
                      <a:lnTo>
                        <a:pt x="594" y="66"/>
                      </a:lnTo>
                      <a:lnTo>
                        <a:pt x="588" y="72"/>
                      </a:lnTo>
                      <a:lnTo>
                        <a:pt x="588" y="78"/>
                      </a:lnTo>
                      <a:lnTo>
                        <a:pt x="576" y="90"/>
                      </a:lnTo>
                      <a:lnTo>
                        <a:pt x="564" y="102"/>
                      </a:lnTo>
                      <a:lnTo>
                        <a:pt x="564" y="108"/>
                      </a:lnTo>
                      <a:lnTo>
                        <a:pt x="552" y="126"/>
                      </a:lnTo>
                      <a:lnTo>
                        <a:pt x="540" y="138"/>
                      </a:lnTo>
                      <a:lnTo>
                        <a:pt x="528" y="162"/>
                      </a:lnTo>
                      <a:lnTo>
                        <a:pt x="516" y="186"/>
                      </a:lnTo>
                      <a:lnTo>
                        <a:pt x="492" y="234"/>
                      </a:lnTo>
                      <a:lnTo>
                        <a:pt x="480" y="258"/>
                      </a:lnTo>
                      <a:lnTo>
                        <a:pt x="468" y="282"/>
                      </a:lnTo>
                      <a:lnTo>
                        <a:pt x="468" y="300"/>
                      </a:lnTo>
                      <a:lnTo>
                        <a:pt x="462" y="306"/>
                      </a:lnTo>
                      <a:lnTo>
                        <a:pt x="456" y="306"/>
                      </a:lnTo>
                      <a:lnTo>
                        <a:pt x="450" y="306"/>
                      </a:lnTo>
                      <a:lnTo>
                        <a:pt x="444" y="312"/>
                      </a:lnTo>
                      <a:lnTo>
                        <a:pt x="444" y="318"/>
                      </a:lnTo>
                      <a:lnTo>
                        <a:pt x="438" y="324"/>
                      </a:lnTo>
                      <a:lnTo>
                        <a:pt x="426" y="324"/>
                      </a:lnTo>
                      <a:lnTo>
                        <a:pt x="420" y="324"/>
                      </a:lnTo>
                      <a:lnTo>
                        <a:pt x="402" y="324"/>
                      </a:lnTo>
                      <a:lnTo>
                        <a:pt x="396" y="324"/>
                      </a:lnTo>
                      <a:lnTo>
                        <a:pt x="384" y="324"/>
                      </a:lnTo>
                      <a:lnTo>
                        <a:pt x="378" y="324"/>
                      </a:lnTo>
                      <a:lnTo>
                        <a:pt x="366" y="318"/>
                      </a:lnTo>
                      <a:lnTo>
                        <a:pt x="348" y="312"/>
                      </a:lnTo>
                      <a:lnTo>
                        <a:pt x="330" y="306"/>
                      </a:lnTo>
                      <a:lnTo>
                        <a:pt x="318" y="306"/>
                      </a:lnTo>
                      <a:lnTo>
                        <a:pt x="300" y="306"/>
                      </a:lnTo>
                      <a:lnTo>
                        <a:pt x="282" y="300"/>
                      </a:lnTo>
                      <a:lnTo>
                        <a:pt x="264" y="300"/>
                      </a:lnTo>
                      <a:lnTo>
                        <a:pt x="246" y="294"/>
                      </a:lnTo>
                      <a:lnTo>
                        <a:pt x="210" y="300"/>
                      </a:lnTo>
                      <a:lnTo>
                        <a:pt x="192" y="300"/>
                      </a:lnTo>
                      <a:lnTo>
                        <a:pt x="180" y="300"/>
                      </a:lnTo>
                      <a:lnTo>
                        <a:pt x="156" y="300"/>
                      </a:lnTo>
                      <a:lnTo>
                        <a:pt x="144" y="306"/>
                      </a:lnTo>
                      <a:lnTo>
                        <a:pt x="132" y="306"/>
                      </a:lnTo>
                      <a:lnTo>
                        <a:pt x="114" y="306"/>
                      </a:lnTo>
                      <a:lnTo>
                        <a:pt x="108" y="306"/>
                      </a:lnTo>
                      <a:lnTo>
                        <a:pt x="102" y="306"/>
                      </a:lnTo>
                      <a:lnTo>
                        <a:pt x="84" y="312"/>
                      </a:lnTo>
                      <a:lnTo>
                        <a:pt x="78" y="318"/>
                      </a:lnTo>
                      <a:lnTo>
                        <a:pt x="72" y="318"/>
                      </a:lnTo>
                      <a:lnTo>
                        <a:pt x="60" y="324"/>
                      </a:lnTo>
                      <a:lnTo>
                        <a:pt x="54" y="330"/>
                      </a:lnTo>
                      <a:lnTo>
                        <a:pt x="42" y="330"/>
                      </a:lnTo>
                      <a:lnTo>
                        <a:pt x="36" y="330"/>
                      </a:lnTo>
                      <a:lnTo>
                        <a:pt x="36" y="336"/>
                      </a:lnTo>
                      <a:lnTo>
                        <a:pt x="30" y="342"/>
                      </a:lnTo>
                      <a:lnTo>
                        <a:pt x="18" y="348"/>
                      </a:lnTo>
                      <a:lnTo>
                        <a:pt x="12" y="354"/>
                      </a:lnTo>
                      <a:lnTo>
                        <a:pt x="6" y="354"/>
                      </a:lnTo>
                      <a:lnTo>
                        <a:pt x="0" y="354"/>
                      </a:lnTo>
                      <a:lnTo>
                        <a:pt x="0" y="348"/>
                      </a:lnTo>
                      <a:lnTo>
                        <a:pt x="6" y="3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2" name="Freeform 20">
                  <a:extLst>
                    <a:ext uri="{FF2B5EF4-FFF2-40B4-BE49-F238E27FC236}">
                      <a16:creationId xmlns:a16="http://schemas.microsoft.com/office/drawing/2014/main" id="{4DFB593A-AA87-E7A1-65E7-7F779E223E5E}"/>
                    </a:ext>
                  </a:extLst>
                </p:cNvPr>
                <p:cNvSpPr>
                  <a:spLocks/>
                </p:cNvSpPr>
                <p:nvPr/>
              </p:nvSpPr>
              <p:spPr bwMode="auto">
                <a:xfrm>
                  <a:off x="2718" y="1296"/>
                  <a:ext cx="432" cy="480"/>
                </a:xfrm>
                <a:custGeom>
                  <a:avLst/>
                  <a:gdLst>
                    <a:gd name="T0" fmla="*/ 414 w 432"/>
                    <a:gd name="T1" fmla="*/ 84 h 480"/>
                    <a:gd name="T2" fmla="*/ 402 w 432"/>
                    <a:gd name="T3" fmla="*/ 78 h 480"/>
                    <a:gd name="T4" fmla="*/ 384 w 432"/>
                    <a:gd name="T5" fmla="*/ 72 h 480"/>
                    <a:gd name="T6" fmla="*/ 354 w 432"/>
                    <a:gd name="T7" fmla="*/ 60 h 480"/>
                    <a:gd name="T8" fmla="*/ 324 w 432"/>
                    <a:gd name="T9" fmla="*/ 36 h 480"/>
                    <a:gd name="T10" fmla="*/ 312 w 432"/>
                    <a:gd name="T11" fmla="*/ 30 h 480"/>
                    <a:gd name="T12" fmla="*/ 306 w 432"/>
                    <a:gd name="T13" fmla="*/ 18 h 480"/>
                    <a:gd name="T14" fmla="*/ 300 w 432"/>
                    <a:gd name="T15" fmla="*/ 12 h 480"/>
                    <a:gd name="T16" fmla="*/ 288 w 432"/>
                    <a:gd name="T17" fmla="*/ 12 h 480"/>
                    <a:gd name="T18" fmla="*/ 264 w 432"/>
                    <a:gd name="T19" fmla="*/ 36 h 480"/>
                    <a:gd name="T20" fmla="*/ 234 w 432"/>
                    <a:gd name="T21" fmla="*/ 66 h 480"/>
                    <a:gd name="T22" fmla="*/ 210 w 432"/>
                    <a:gd name="T23" fmla="*/ 96 h 480"/>
                    <a:gd name="T24" fmla="*/ 162 w 432"/>
                    <a:gd name="T25" fmla="*/ 162 h 480"/>
                    <a:gd name="T26" fmla="*/ 108 w 432"/>
                    <a:gd name="T27" fmla="*/ 240 h 480"/>
                    <a:gd name="T28" fmla="*/ 54 w 432"/>
                    <a:gd name="T29" fmla="*/ 288 h 480"/>
                    <a:gd name="T30" fmla="*/ 24 w 432"/>
                    <a:gd name="T31" fmla="*/ 318 h 480"/>
                    <a:gd name="T32" fmla="*/ 12 w 432"/>
                    <a:gd name="T33" fmla="*/ 336 h 480"/>
                    <a:gd name="T34" fmla="*/ 12 w 432"/>
                    <a:gd name="T35" fmla="*/ 354 h 480"/>
                    <a:gd name="T36" fmla="*/ 18 w 432"/>
                    <a:gd name="T37" fmla="*/ 366 h 480"/>
                    <a:gd name="T38" fmla="*/ 24 w 432"/>
                    <a:gd name="T39" fmla="*/ 384 h 480"/>
                    <a:gd name="T40" fmla="*/ 36 w 432"/>
                    <a:gd name="T41" fmla="*/ 402 h 480"/>
                    <a:gd name="T42" fmla="*/ 54 w 432"/>
                    <a:gd name="T43" fmla="*/ 432 h 480"/>
                    <a:gd name="T44" fmla="*/ 66 w 432"/>
                    <a:gd name="T45" fmla="*/ 450 h 480"/>
                    <a:gd name="T46" fmla="*/ 66 w 432"/>
                    <a:gd name="T47" fmla="*/ 462 h 480"/>
                    <a:gd name="T48" fmla="*/ 66 w 432"/>
                    <a:gd name="T49" fmla="*/ 474 h 480"/>
                    <a:gd name="T50" fmla="*/ 66 w 432"/>
                    <a:gd name="T51" fmla="*/ 480 h 480"/>
                    <a:gd name="T52" fmla="*/ 66 w 432"/>
                    <a:gd name="T53" fmla="*/ 480 h 480"/>
                    <a:gd name="T54" fmla="*/ 60 w 432"/>
                    <a:gd name="T55" fmla="*/ 480 h 480"/>
                    <a:gd name="T56" fmla="*/ 60 w 432"/>
                    <a:gd name="T57" fmla="*/ 474 h 480"/>
                    <a:gd name="T58" fmla="*/ 54 w 432"/>
                    <a:gd name="T59" fmla="*/ 474 h 480"/>
                    <a:gd name="T60" fmla="*/ 48 w 432"/>
                    <a:gd name="T61" fmla="*/ 462 h 480"/>
                    <a:gd name="T62" fmla="*/ 36 w 432"/>
                    <a:gd name="T63" fmla="*/ 438 h 480"/>
                    <a:gd name="T64" fmla="*/ 18 w 432"/>
                    <a:gd name="T65" fmla="*/ 408 h 480"/>
                    <a:gd name="T66" fmla="*/ 0 w 432"/>
                    <a:gd name="T67" fmla="*/ 378 h 480"/>
                    <a:gd name="T68" fmla="*/ 0 w 432"/>
                    <a:gd name="T69" fmla="*/ 354 h 480"/>
                    <a:gd name="T70" fmla="*/ 0 w 432"/>
                    <a:gd name="T71" fmla="*/ 336 h 480"/>
                    <a:gd name="T72" fmla="*/ 6 w 432"/>
                    <a:gd name="T73" fmla="*/ 306 h 480"/>
                    <a:gd name="T74" fmla="*/ 36 w 432"/>
                    <a:gd name="T75" fmla="*/ 282 h 480"/>
                    <a:gd name="T76" fmla="*/ 78 w 432"/>
                    <a:gd name="T77" fmla="*/ 240 h 480"/>
                    <a:gd name="T78" fmla="*/ 120 w 432"/>
                    <a:gd name="T79" fmla="*/ 198 h 480"/>
                    <a:gd name="T80" fmla="*/ 174 w 432"/>
                    <a:gd name="T81" fmla="*/ 114 h 480"/>
                    <a:gd name="T82" fmla="*/ 198 w 432"/>
                    <a:gd name="T83" fmla="*/ 84 h 480"/>
                    <a:gd name="T84" fmla="*/ 234 w 432"/>
                    <a:gd name="T85" fmla="*/ 48 h 480"/>
                    <a:gd name="T86" fmla="*/ 252 w 432"/>
                    <a:gd name="T87" fmla="*/ 24 h 480"/>
                    <a:gd name="T88" fmla="*/ 276 w 432"/>
                    <a:gd name="T89" fmla="*/ 6 h 480"/>
                    <a:gd name="T90" fmla="*/ 288 w 432"/>
                    <a:gd name="T91" fmla="*/ 0 h 480"/>
                    <a:gd name="T92" fmla="*/ 306 w 432"/>
                    <a:gd name="T93" fmla="*/ 0 h 480"/>
                    <a:gd name="T94" fmla="*/ 312 w 432"/>
                    <a:gd name="T95" fmla="*/ 0 h 480"/>
                    <a:gd name="T96" fmla="*/ 324 w 432"/>
                    <a:gd name="T97" fmla="*/ 12 h 480"/>
                    <a:gd name="T98" fmla="*/ 342 w 432"/>
                    <a:gd name="T99" fmla="*/ 30 h 480"/>
                    <a:gd name="T100" fmla="*/ 372 w 432"/>
                    <a:gd name="T101" fmla="*/ 42 h 480"/>
                    <a:gd name="T102" fmla="*/ 384 w 432"/>
                    <a:gd name="T103" fmla="*/ 60 h 480"/>
                    <a:gd name="T104" fmla="*/ 408 w 432"/>
                    <a:gd name="T105" fmla="*/ 60 h 480"/>
                    <a:gd name="T106" fmla="*/ 432 w 432"/>
                    <a:gd name="T107" fmla="*/ 66 h 480"/>
                    <a:gd name="T108" fmla="*/ 432 w 432"/>
                    <a:gd name="T109" fmla="*/ 66 h 480"/>
                    <a:gd name="T110" fmla="*/ 432 w 432"/>
                    <a:gd name="T111" fmla="*/ 72 h 480"/>
                    <a:gd name="T112" fmla="*/ 432 w 432"/>
                    <a:gd name="T113" fmla="*/ 78 h 480"/>
                    <a:gd name="T114" fmla="*/ 432 w 432"/>
                    <a:gd name="T115" fmla="*/ 78 h 480"/>
                    <a:gd name="T116" fmla="*/ 432 w 432"/>
                    <a:gd name="T117" fmla="*/ 84 h 4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2"/>
                    <a:gd name="T178" fmla="*/ 0 h 480"/>
                    <a:gd name="T179" fmla="*/ 432 w 432"/>
                    <a:gd name="T180" fmla="*/ 480 h 4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2" h="480">
                      <a:moveTo>
                        <a:pt x="426" y="84"/>
                      </a:moveTo>
                      <a:lnTo>
                        <a:pt x="426" y="84"/>
                      </a:lnTo>
                      <a:lnTo>
                        <a:pt x="414" y="84"/>
                      </a:lnTo>
                      <a:lnTo>
                        <a:pt x="414" y="78"/>
                      </a:lnTo>
                      <a:lnTo>
                        <a:pt x="408" y="78"/>
                      </a:lnTo>
                      <a:lnTo>
                        <a:pt x="402" y="78"/>
                      </a:lnTo>
                      <a:lnTo>
                        <a:pt x="396" y="78"/>
                      </a:lnTo>
                      <a:lnTo>
                        <a:pt x="390" y="72"/>
                      </a:lnTo>
                      <a:lnTo>
                        <a:pt x="384" y="72"/>
                      </a:lnTo>
                      <a:lnTo>
                        <a:pt x="372" y="66"/>
                      </a:lnTo>
                      <a:lnTo>
                        <a:pt x="360" y="60"/>
                      </a:lnTo>
                      <a:lnTo>
                        <a:pt x="354" y="60"/>
                      </a:lnTo>
                      <a:lnTo>
                        <a:pt x="336" y="48"/>
                      </a:lnTo>
                      <a:lnTo>
                        <a:pt x="330" y="42"/>
                      </a:lnTo>
                      <a:lnTo>
                        <a:pt x="324" y="36"/>
                      </a:lnTo>
                      <a:lnTo>
                        <a:pt x="318" y="36"/>
                      </a:lnTo>
                      <a:lnTo>
                        <a:pt x="312" y="30"/>
                      </a:lnTo>
                      <a:lnTo>
                        <a:pt x="312" y="24"/>
                      </a:lnTo>
                      <a:lnTo>
                        <a:pt x="312" y="18"/>
                      </a:lnTo>
                      <a:lnTo>
                        <a:pt x="306" y="18"/>
                      </a:lnTo>
                      <a:lnTo>
                        <a:pt x="306" y="12"/>
                      </a:lnTo>
                      <a:lnTo>
                        <a:pt x="300" y="12"/>
                      </a:lnTo>
                      <a:lnTo>
                        <a:pt x="294" y="12"/>
                      </a:lnTo>
                      <a:lnTo>
                        <a:pt x="288" y="12"/>
                      </a:lnTo>
                      <a:lnTo>
                        <a:pt x="282" y="24"/>
                      </a:lnTo>
                      <a:lnTo>
                        <a:pt x="276" y="30"/>
                      </a:lnTo>
                      <a:lnTo>
                        <a:pt x="264" y="36"/>
                      </a:lnTo>
                      <a:lnTo>
                        <a:pt x="246" y="54"/>
                      </a:lnTo>
                      <a:lnTo>
                        <a:pt x="234" y="66"/>
                      </a:lnTo>
                      <a:lnTo>
                        <a:pt x="228" y="78"/>
                      </a:lnTo>
                      <a:lnTo>
                        <a:pt x="222" y="84"/>
                      </a:lnTo>
                      <a:lnTo>
                        <a:pt x="210" y="96"/>
                      </a:lnTo>
                      <a:lnTo>
                        <a:pt x="198" y="114"/>
                      </a:lnTo>
                      <a:lnTo>
                        <a:pt x="186" y="132"/>
                      </a:lnTo>
                      <a:lnTo>
                        <a:pt x="162" y="162"/>
                      </a:lnTo>
                      <a:lnTo>
                        <a:pt x="144" y="198"/>
                      </a:lnTo>
                      <a:lnTo>
                        <a:pt x="120" y="228"/>
                      </a:lnTo>
                      <a:lnTo>
                        <a:pt x="108" y="240"/>
                      </a:lnTo>
                      <a:lnTo>
                        <a:pt x="96" y="258"/>
                      </a:lnTo>
                      <a:lnTo>
                        <a:pt x="72" y="276"/>
                      </a:lnTo>
                      <a:lnTo>
                        <a:pt x="54" y="288"/>
                      </a:lnTo>
                      <a:lnTo>
                        <a:pt x="48" y="300"/>
                      </a:lnTo>
                      <a:lnTo>
                        <a:pt x="36" y="306"/>
                      </a:lnTo>
                      <a:lnTo>
                        <a:pt x="24" y="318"/>
                      </a:lnTo>
                      <a:lnTo>
                        <a:pt x="18" y="330"/>
                      </a:lnTo>
                      <a:lnTo>
                        <a:pt x="12" y="330"/>
                      </a:lnTo>
                      <a:lnTo>
                        <a:pt x="12" y="336"/>
                      </a:lnTo>
                      <a:lnTo>
                        <a:pt x="12" y="342"/>
                      </a:lnTo>
                      <a:lnTo>
                        <a:pt x="12" y="354"/>
                      </a:lnTo>
                      <a:lnTo>
                        <a:pt x="18" y="360"/>
                      </a:lnTo>
                      <a:lnTo>
                        <a:pt x="18" y="366"/>
                      </a:lnTo>
                      <a:lnTo>
                        <a:pt x="18" y="372"/>
                      </a:lnTo>
                      <a:lnTo>
                        <a:pt x="18" y="378"/>
                      </a:lnTo>
                      <a:lnTo>
                        <a:pt x="24" y="384"/>
                      </a:lnTo>
                      <a:lnTo>
                        <a:pt x="24" y="390"/>
                      </a:lnTo>
                      <a:lnTo>
                        <a:pt x="30" y="402"/>
                      </a:lnTo>
                      <a:lnTo>
                        <a:pt x="36" y="402"/>
                      </a:lnTo>
                      <a:lnTo>
                        <a:pt x="42" y="414"/>
                      </a:lnTo>
                      <a:lnTo>
                        <a:pt x="48" y="426"/>
                      </a:lnTo>
                      <a:lnTo>
                        <a:pt x="54" y="432"/>
                      </a:lnTo>
                      <a:lnTo>
                        <a:pt x="60" y="438"/>
                      </a:lnTo>
                      <a:lnTo>
                        <a:pt x="60" y="444"/>
                      </a:lnTo>
                      <a:lnTo>
                        <a:pt x="66" y="450"/>
                      </a:lnTo>
                      <a:lnTo>
                        <a:pt x="66" y="456"/>
                      </a:lnTo>
                      <a:lnTo>
                        <a:pt x="66" y="462"/>
                      </a:lnTo>
                      <a:lnTo>
                        <a:pt x="66" y="468"/>
                      </a:lnTo>
                      <a:lnTo>
                        <a:pt x="66" y="474"/>
                      </a:lnTo>
                      <a:lnTo>
                        <a:pt x="66" y="480"/>
                      </a:lnTo>
                      <a:lnTo>
                        <a:pt x="60" y="480"/>
                      </a:lnTo>
                      <a:lnTo>
                        <a:pt x="60" y="474"/>
                      </a:lnTo>
                      <a:lnTo>
                        <a:pt x="54" y="474"/>
                      </a:lnTo>
                      <a:lnTo>
                        <a:pt x="48" y="468"/>
                      </a:lnTo>
                      <a:lnTo>
                        <a:pt x="48" y="462"/>
                      </a:lnTo>
                      <a:lnTo>
                        <a:pt x="48" y="450"/>
                      </a:lnTo>
                      <a:lnTo>
                        <a:pt x="42" y="450"/>
                      </a:lnTo>
                      <a:lnTo>
                        <a:pt x="36" y="438"/>
                      </a:lnTo>
                      <a:lnTo>
                        <a:pt x="30" y="426"/>
                      </a:lnTo>
                      <a:lnTo>
                        <a:pt x="24" y="414"/>
                      </a:lnTo>
                      <a:lnTo>
                        <a:pt x="18" y="408"/>
                      </a:lnTo>
                      <a:lnTo>
                        <a:pt x="12" y="402"/>
                      </a:lnTo>
                      <a:lnTo>
                        <a:pt x="6" y="390"/>
                      </a:lnTo>
                      <a:lnTo>
                        <a:pt x="0" y="378"/>
                      </a:lnTo>
                      <a:lnTo>
                        <a:pt x="0" y="366"/>
                      </a:lnTo>
                      <a:lnTo>
                        <a:pt x="0" y="354"/>
                      </a:lnTo>
                      <a:lnTo>
                        <a:pt x="0" y="348"/>
                      </a:lnTo>
                      <a:lnTo>
                        <a:pt x="0" y="342"/>
                      </a:lnTo>
                      <a:lnTo>
                        <a:pt x="0" y="336"/>
                      </a:lnTo>
                      <a:lnTo>
                        <a:pt x="0" y="330"/>
                      </a:lnTo>
                      <a:lnTo>
                        <a:pt x="0" y="324"/>
                      </a:lnTo>
                      <a:lnTo>
                        <a:pt x="6" y="306"/>
                      </a:lnTo>
                      <a:lnTo>
                        <a:pt x="18" y="300"/>
                      </a:lnTo>
                      <a:lnTo>
                        <a:pt x="24" y="288"/>
                      </a:lnTo>
                      <a:lnTo>
                        <a:pt x="36" y="282"/>
                      </a:lnTo>
                      <a:lnTo>
                        <a:pt x="48" y="270"/>
                      </a:lnTo>
                      <a:lnTo>
                        <a:pt x="60" y="258"/>
                      </a:lnTo>
                      <a:lnTo>
                        <a:pt x="78" y="240"/>
                      </a:lnTo>
                      <a:lnTo>
                        <a:pt x="96" y="234"/>
                      </a:lnTo>
                      <a:lnTo>
                        <a:pt x="102" y="210"/>
                      </a:lnTo>
                      <a:lnTo>
                        <a:pt x="120" y="198"/>
                      </a:lnTo>
                      <a:lnTo>
                        <a:pt x="126" y="180"/>
                      </a:lnTo>
                      <a:lnTo>
                        <a:pt x="150" y="150"/>
                      </a:lnTo>
                      <a:lnTo>
                        <a:pt x="174" y="114"/>
                      </a:lnTo>
                      <a:lnTo>
                        <a:pt x="186" y="102"/>
                      </a:lnTo>
                      <a:lnTo>
                        <a:pt x="192" y="90"/>
                      </a:lnTo>
                      <a:lnTo>
                        <a:pt x="198" y="84"/>
                      </a:lnTo>
                      <a:lnTo>
                        <a:pt x="216" y="66"/>
                      </a:lnTo>
                      <a:lnTo>
                        <a:pt x="222" y="54"/>
                      </a:lnTo>
                      <a:lnTo>
                        <a:pt x="234" y="48"/>
                      </a:lnTo>
                      <a:lnTo>
                        <a:pt x="240" y="36"/>
                      </a:lnTo>
                      <a:lnTo>
                        <a:pt x="246" y="36"/>
                      </a:lnTo>
                      <a:lnTo>
                        <a:pt x="252" y="24"/>
                      </a:lnTo>
                      <a:lnTo>
                        <a:pt x="264" y="18"/>
                      </a:lnTo>
                      <a:lnTo>
                        <a:pt x="264" y="12"/>
                      </a:lnTo>
                      <a:lnTo>
                        <a:pt x="276" y="6"/>
                      </a:lnTo>
                      <a:lnTo>
                        <a:pt x="282" y="0"/>
                      </a:lnTo>
                      <a:lnTo>
                        <a:pt x="288" y="0"/>
                      </a:lnTo>
                      <a:lnTo>
                        <a:pt x="294" y="0"/>
                      </a:lnTo>
                      <a:lnTo>
                        <a:pt x="300" y="0"/>
                      </a:lnTo>
                      <a:lnTo>
                        <a:pt x="306" y="0"/>
                      </a:lnTo>
                      <a:lnTo>
                        <a:pt x="312" y="0"/>
                      </a:lnTo>
                      <a:lnTo>
                        <a:pt x="312" y="6"/>
                      </a:lnTo>
                      <a:lnTo>
                        <a:pt x="318" y="6"/>
                      </a:lnTo>
                      <a:lnTo>
                        <a:pt x="324" y="12"/>
                      </a:lnTo>
                      <a:lnTo>
                        <a:pt x="336" y="12"/>
                      </a:lnTo>
                      <a:lnTo>
                        <a:pt x="336" y="24"/>
                      </a:lnTo>
                      <a:lnTo>
                        <a:pt x="342" y="30"/>
                      </a:lnTo>
                      <a:lnTo>
                        <a:pt x="354" y="30"/>
                      </a:lnTo>
                      <a:lnTo>
                        <a:pt x="360" y="36"/>
                      </a:lnTo>
                      <a:lnTo>
                        <a:pt x="372" y="42"/>
                      </a:lnTo>
                      <a:lnTo>
                        <a:pt x="378" y="48"/>
                      </a:lnTo>
                      <a:lnTo>
                        <a:pt x="384" y="54"/>
                      </a:lnTo>
                      <a:lnTo>
                        <a:pt x="384" y="60"/>
                      </a:lnTo>
                      <a:lnTo>
                        <a:pt x="396" y="60"/>
                      </a:lnTo>
                      <a:lnTo>
                        <a:pt x="402" y="60"/>
                      </a:lnTo>
                      <a:lnTo>
                        <a:pt x="408" y="60"/>
                      </a:lnTo>
                      <a:lnTo>
                        <a:pt x="420" y="66"/>
                      </a:lnTo>
                      <a:lnTo>
                        <a:pt x="432" y="66"/>
                      </a:lnTo>
                      <a:lnTo>
                        <a:pt x="432" y="72"/>
                      </a:lnTo>
                      <a:lnTo>
                        <a:pt x="432" y="78"/>
                      </a:lnTo>
                      <a:lnTo>
                        <a:pt x="432" y="84"/>
                      </a:lnTo>
                      <a:lnTo>
                        <a:pt x="42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3" name="Freeform 21">
                  <a:extLst>
                    <a:ext uri="{FF2B5EF4-FFF2-40B4-BE49-F238E27FC236}">
                      <a16:creationId xmlns:a16="http://schemas.microsoft.com/office/drawing/2014/main" id="{D85821EE-E870-4C0D-B9CC-2C167162931F}"/>
                    </a:ext>
                  </a:extLst>
                </p:cNvPr>
                <p:cNvSpPr>
                  <a:spLocks/>
                </p:cNvSpPr>
                <p:nvPr/>
              </p:nvSpPr>
              <p:spPr bwMode="auto">
                <a:xfrm>
                  <a:off x="2646" y="1350"/>
                  <a:ext cx="282" cy="420"/>
                </a:xfrm>
                <a:custGeom>
                  <a:avLst/>
                  <a:gdLst>
                    <a:gd name="T0" fmla="*/ 258 w 282"/>
                    <a:gd name="T1" fmla="*/ 24 h 420"/>
                    <a:gd name="T2" fmla="*/ 216 w 282"/>
                    <a:gd name="T3" fmla="*/ 24 h 420"/>
                    <a:gd name="T4" fmla="*/ 192 w 282"/>
                    <a:gd name="T5" fmla="*/ 18 h 420"/>
                    <a:gd name="T6" fmla="*/ 168 w 282"/>
                    <a:gd name="T7" fmla="*/ 18 h 420"/>
                    <a:gd name="T8" fmla="*/ 168 w 282"/>
                    <a:gd name="T9" fmla="*/ 12 h 420"/>
                    <a:gd name="T10" fmla="*/ 180 w 282"/>
                    <a:gd name="T11" fmla="*/ 6 h 420"/>
                    <a:gd name="T12" fmla="*/ 180 w 282"/>
                    <a:gd name="T13" fmla="*/ 12 h 420"/>
                    <a:gd name="T14" fmla="*/ 168 w 282"/>
                    <a:gd name="T15" fmla="*/ 42 h 420"/>
                    <a:gd name="T16" fmla="*/ 150 w 282"/>
                    <a:gd name="T17" fmla="*/ 78 h 420"/>
                    <a:gd name="T18" fmla="*/ 126 w 282"/>
                    <a:gd name="T19" fmla="*/ 132 h 420"/>
                    <a:gd name="T20" fmla="*/ 90 w 282"/>
                    <a:gd name="T21" fmla="*/ 198 h 420"/>
                    <a:gd name="T22" fmla="*/ 60 w 282"/>
                    <a:gd name="T23" fmla="*/ 246 h 420"/>
                    <a:gd name="T24" fmla="*/ 42 w 282"/>
                    <a:gd name="T25" fmla="*/ 276 h 420"/>
                    <a:gd name="T26" fmla="*/ 30 w 282"/>
                    <a:gd name="T27" fmla="*/ 300 h 420"/>
                    <a:gd name="T28" fmla="*/ 24 w 282"/>
                    <a:gd name="T29" fmla="*/ 306 h 420"/>
                    <a:gd name="T30" fmla="*/ 12 w 282"/>
                    <a:gd name="T31" fmla="*/ 318 h 420"/>
                    <a:gd name="T32" fmla="*/ 18 w 282"/>
                    <a:gd name="T33" fmla="*/ 312 h 420"/>
                    <a:gd name="T34" fmla="*/ 18 w 282"/>
                    <a:gd name="T35" fmla="*/ 318 h 420"/>
                    <a:gd name="T36" fmla="*/ 24 w 282"/>
                    <a:gd name="T37" fmla="*/ 324 h 420"/>
                    <a:gd name="T38" fmla="*/ 48 w 282"/>
                    <a:gd name="T39" fmla="*/ 342 h 420"/>
                    <a:gd name="T40" fmla="*/ 60 w 282"/>
                    <a:gd name="T41" fmla="*/ 348 h 420"/>
                    <a:gd name="T42" fmla="*/ 78 w 282"/>
                    <a:gd name="T43" fmla="*/ 372 h 420"/>
                    <a:gd name="T44" fmla="*/ 96 w 282"/>
                    <a:gd name="T45" fmla="*/ 384 h 420"/>
                    <a:gd name="T46" fmla="*/ 108 w 282"/>
                    <a:gd name="T47" fmla="*/ 420 h 420"/>
                    <a:gd name="T48" fmla="*/ 108 w 282"/>
                    <a:gd name="T49" fmla="*/ 420 h 420"/>
                    <a:gd name="T50" fmla="*/ 108 w 282"/>
                    <a:gd name="T51" fmla="*/ 420 h 420"/>
                    <a:gd name="T52" fmla="*/ 102 w 282"/>
                    <a:gd name="T53" fmla="*/ 420 h 420"/>
                    <a:gd name="T54" fmla="*/ 96 w 282"/>
                    <a:gd name="T55" fmla="*/ 402 h 420"/>
                    <a:gd name="T56" fmla="*/ 84 w 282"/>
                    <a:gd name="T57" fmla="*/ 396 h 420"/>
                    <a:gd name="T58" fmla="*/ 66 w 282"/>
                    <a:gd name="T59" fmla="*/ 372 h 420"/>
                    <a:gd name="T60" fmla="*/ 42 w 282"/>
                    <a:gd name="T61" fmla="*/ 360 h 420"/>
                    <a:gd name="T62" fmla="*/ 18 w 282"/>
                    <a:gd name="T63" fmla="*/ 348 h 420"/>
                    <a:gd name="T64" fmla="*/ 0 w 282"/>
                    <a:gd name="T65" fmla="*/ 336 h 420"/>
                    <a:gd name="T66" fmla="*/ 0 w 282"/>
                    <a:gd name="T67" fmla="*/ 324 h 420"/>
                    <a:gd name="T68" fmla="*/ 0 w 282"/>
                    <a:gd name="T69" fmla="*/ 312 h 420"/>
                    <a:gd name="T70" fmla="*/ 0 w 282"/>
                    <a:gd name="T71" fmla="*/ 306 h 420"/>
                    <a:gd name="T72" fmla="*/ 6 w 282"/>
                    <a:gd name="T73" fmla="*/ 300 h 420"/>
                    <a:gd name="T74" fmla="*/ 24 w 282"/>
                    <a:gd name="T75" fmla="*/ 276 h 420"/>
                    <a:gd name="T76" fmla="*/ 42 w 282"/>
                    <a:gd name="T77" fmla="*/ 246 h 420"/>
                    <a:gd name="T78" fmla="*/ 66 w 282"/>
                    <a:gd name="T79" fmla="*/ 204 h 420"/>
                    <a:gd name="T80" fmla="*/ 102 w 282"/>
                    <a:gd name="T81" fmla="*/ 144 h 420"/>
                    <a:gd name="T82" fmla="*/ 126 w 282"/>
                    <a:gd name="T83" fmla="*/ 90 h 420"/>
                    <a:gd name="T84" fmla="*/ 144 w 282"/>
                    <a:gd name="T85" fmla="*/ 54 h 420"/>
                    <a:gd name="T86" fmla="*/ 162 w 282"/>
                    <a:gd name="T87" fmla="*/ 18 h 420"/>
                    <a:gd name="T88" fmla="*/ 168 w 282"/>
                    <a:gd name="T89" fmla="*/ 0 h 420"/>
                    <a:gd name="T90" fmla="*/ 174 w 282"/>
                    <a:gd name="T91" fmla="*/ 0 h 420"/>
                    <a:gd name="T92" fmla="*/ 204 w 282"/>
                    <a:gd name="T93" fmla="*/ 6 h 420"/>
                    <a:gd name="T94" fmla="*/ 240 w 282"/>
                    <a:gd name="T95" fmla="*/ 6 h 420"/>
                    <a:gd name="T96" fmla="*/ 264 w 282"/>
                    <a:gd name="T97" fmla="*/ 6 h 420"/>
                    <a:gd name="T98" fmla="*/ 276 w 282"/>
                    <a:gd name="T99" fmla="*/ 6 h 420"/>
                    <a:gd name="T100" fmla="*/ 282 w 282"/>
                    <a:gd name="T101" fmla="*/ 12 h 420"/>
                    <a:gd name="T102" fmla="*/ 282 w 282"/>
                    <a:gd name="T103" fmla="*/ 12 h 420"/>
                    <a:gd name="T104" fmla="*/ 282 w 282"/>
                    <a:gd name="T105" fmla="*/ 18 h 420"/>
                    <a:gd name="T106" fmla="*/ 276 w 282"/>
                    <a:gd name="T107" fmla="*/ 24 h 4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82"/>
                    <a:gd name="T163" fmla="*/ 0 h 420"/>
                    <a:gd name="T164" fmla="*/ 282 w 282"/>
                    <a:gd name="T165" fmla="*/ 420 h 4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82" h="420">
                      <a:moveTo>
                        <a:pt x="276" y="24"/>
                      </a:moveTo>
                      <a:lnTo>
                        <a:pt x="276" y="24"/>
                      </a:lnTo>
                      <a:lnTo>
                        <a:pt x="258" y="24"/>
                      </a:lnTo>
                      <a:lnTo>
                        <a:pt x="240" y="24"/>
                      </a:lnTo>
                      <a:lnTo>
                        <a:pt x="228" y="24"/>
                      </a:lnTo>
                      <a:lnTo>
                        <a:pt x="216" y="24"/>
                      </a:lnTo>
                      <a:lnTo>
                        <a:pt x="210" y="24"/>
                      </a:lnTo>
                      <a:lnTo>
                        <a:pt x="198" y="24"/>
                      </a:lnTo>
                      <a:lnTo>
                        <a:pt x="192" y="18"/>
                      </a:lnTo>
                      <a:lnTo>
                        <a:pt x="186" y="18"/>
                      </a:lnTo>
                      <a:lnTo>
                        <a:pt x="180" y="18"/>
                      </a:lnTo>
                      <a:lnTo>
                        <a:pt x="168" y="18"/>
                      </a:lnTo>
                      <a:lnTo>
                        <a:pt x="168" y="12"/>
                      </a:lnTo>
                      <a:lnTo>
                        <a:pt x="174" y="12"/>
                      </a:lnTo>
                      <a:lnTo>
                        <a:pt x="180" y="6"/>
                      </a:lnTo>
                      <a:lnTo>
                        <a:pt x="180" y="12"/>
                      </a:lnTo>
                      <a:lnTo>
                        <a:pt x="174" y="24"/>
                      </a:lnTo>
                      <a:lnTo>
                        <a:pt x="168" y="30"/>
                      </a:lnTo>
                      <a:lnTo>
                        <a:pt x="168" y="42"/>
                      </a:lnTo>
                      <a:lnTo>
                        <a:pt x="162" y="54"/>
                      </a:lnTo>
                      <a:lnTo>
                        <a:pt x="150" y="78"/>
                      </a:lnTo>
                      <a:lnTo>
                        <a:pt x="144" y="96"/>
                      </a:lnTo>
                      <a:lnTo>
                        <a:pt x="138" y="114"/>
                      </a:lnTo>
                      <a:lnTo>
                        <a:pt x="126" y="132"/>
                      </a:lnTo>
                      <a:lnTo>
                        <a:pt x="120" y="156"/>
                      </a:lnTo>
                      <a:lnTo>
                        <a:pt x="108" y="168"/>
                      </a:lnTo>
                      <a:lnTo>
                        <a:pt x="90" y="198"/>
                      </a:lnTo>
                      <a:lnTo>
                        <a:pt x="78" y="210"/>
                      </a:lnTo>
                      <a:lnTo>
                        <a:pt x="72" y="228"/>
                      </a:lnTo>
                      <a:lnTo>
                        <a:pt x="60" y="246"/>
                      </a:lnTo>
                      <a:lnTo>
                        <a:pt x="54" y="258"/>
                      </a:lnTo>
                      <a:lnTo>
                        <a:pt x="48" y="270"/>
                      </a:lnTo>
                      <a:lnTo>
                        <a:pt x="42" y="276"/>
                      </a:lnTo>
                      <a:lnTo>
                        <a:pt x="36" y="288"/>
                      </a:lnTo>
                      <a:lnTo>
                        <a:pt x="36" y="294"/>
                      </a:lnTo>
                      <a:lnTo>
                        <a:pt x="30" y="300"/>
                      </a:lnTo>
                      <a:lnTo>
                        <a:pt x="24" y="300"/>
                      </a:lnTo>
                      <a:lnTo>
                        <a:pt x="24" y="306"/>
                      </a:lnTo>
                      <a:lnTo>
                        <a:pt x="12" y="318"/>
                      </a:lnTo>
                      <a:lnTo>
                        <a:pt x="12" y="312"/>
                      </a:lnTo>
                      <a:lnTo>
                        <a:pt x="18" y="312"/>
                      </a:lnTo>
                      <a:lnTo>
                        <a:pt x="18" y="318"/>
                      </a:lnTo>
                      <a:lnTo>
                        <a:pt x="18" y="324"/>
                      </a:lnTo>
                      <a:lnTo>
                        <a:pt x="24" y="324"/>
                      </a:lnTo>
                      <a:lnTo>
                        <a:pt x="24" y="330"/>
                      </a:lnTo>
                      <a:lnTo>
                        <a:pt x="36" y="336"/>
                      </a:lnTo>
                      <a:lnTo>
                        <a:pt x="48" y="342"/>
                      </a:lnTo>
                      <a:lnTo>
                        <a:pt x="48" y="348"/>
                      </a:lnTo>
                      <a:lnTo>
                        <a:pt x="54" y="348"/>
                      </a:lnTo>
                      <a:lnTo>
                        <a:pt x="60" y="348"/>
                      </a:lnTo>
                      <a:lnTo>
                        <a:pt x="66" y="354"/>
                      </a:lnTo>
                      <a:lnTo>
                        <a:pt x="72" y="360"/>
                      </a:lnTo>
                      <a:lnTo>
                        <a:pt x="78" y="372"/>
                      </a:lnTo>
                      <a:lnTo>
                        <a:pt x="84" y="372"/>
                      </a:lnTo>
                      <a:lnTo>
                        <a:pt x="96" y="384"/>
                      </a:lnTo>
                      <a:lnTo>
                        <a:pt x="96" y="396"/>
                      </a:lnTo>
                      <a:lnTo>
                        <a:pt x="102" y="408"/>
                      </a:lnTo>
                      <a:lnTo>
                        <a:pt x="108" y="420"/>
                      </a:lnTo>
                      <a:lnTo>
                        <a:pt x="102" y="420"/>
                      </a:lnTo>
                      <a:lnTo>
                        <a:pt x="102" y="414"/>
                      </a:lnTo>
                      <a:lnTo>
                        <a:pt x="96" y="408"/>
                      </a:lnTo>
                      <a:lnTo>
                        <a:pt x="96" y="402"/>
                      </a:lnTo>
                      <a:lnTo>
                        <a:pt x="90" y="396"/>
                      </a:lnTo>
                      <a:lnTo>
                        <a:pt x="84" y="396"/>
                      </a:lnTo>
                      <a:lnTo>
                        <a:pt x="78" y="384"/>
                      </a:lnTo>
                      <a:lnTo>
                        <a:pt x="72" y="378"/>
                      </a:lnTo>
                      <a:lnTo>
                        <a:pt x="66" y="372"/>
                      </a:lnTo>
                      <a:lnTo>
                        <a:pt x="60" y="372"/>
                      </a:lnTo>
                      <a:lnTo>
                        <a:pt x="48" y="366"/>
                      </a:lnTo>
                      <a:lnTo>
                        <a:pt x="42" y="360"/>
                      </a:lnTo>
                      <a:lnTo>
                        <a:pt x="36" y="354"/>
                      </a:lnTo>
                      <a:lnTo>
                        <a:pt x="24" y="348"/>
                      </a:lnTo>
                      <a:lnTo>
                        <a:pt x="18" y="348"/>
                      </a:lnTo>
                      <a:lnTo>
                        <a:pt x="6" y="342"/>
                      </a:lnTo>
                      <a:lnTo>
                        <a:pt x="6" y="336"/>
                      </a:lnTo>
                      <a:lnTo>
                        <a:pt x="0" y="336"/>
                      </a:lnTo>
                      <a:lnTo>
                        <a:pt x="0" y="330"/>
                      </a:lnTo>
                      <a:lnTo>
                        <a:pt x="0" y="324"/>
                      </a:lnTo>
                      <a:lnTo>
                        <a:pt x="0" y="318"/>
                      </a:lnTo>
                      <a:lnTo>
                        <a:pt x="0" y="312"/>
                      </a:lnTo>
                      <a:lnTo>
                        <a:pt x="0" y="306"/>
                      </a:lnTo>
                      <a:lnTo>
                        <a:pt x="0" y="300"/>
                      </a:lnTo>
                      <a:lnTo>
                        <a:pt x="6" y="300"/>
                      </a:lnTo>
                      <a:lnTo>
                        <a:pt x="18" y="288"/>
                      </a:lnTo>
                      <a:lnTo>
                        <a:pt x="18" y="282"/>
                      </a:lnTo>
                      <a:lnTo>
                        <a:pt x="24" y="276"/>
                      </a:lnTo>
                      <a:lnTo>
                        <a:pt x="24" y="270"/>
                      </a:lnTo>
                      <a:lnTo>
                        <a:pt x="36" y="252"/>
                      </a:lnTo>
                      <a:lnTo>
                        <a:pt x="42" y="246"/>
                      </a:lnTo>
                      <a:lnTo>
                        <a:pt x="48" y="234"/>
                      </a:lnTo>
                      <a:lnTo>
                        <a:pt x="54" y="222"/>
                      </a:lnTo>
                      <a:lnTo>
                        <a:pt x="66" y="204"/>
                      </a:lnTo>
                      <a:lnTo>
                        <a:pt x="72" y="192"/>
                      </a:lnTo>
                      <a:lnTo>
                        <a:pt x="96" y="156"/>
                      </a:lnTo>
                      <a:lnTo>
                        <a:pt x="102" y="144"/>
                      </a:lnTo>
                      <a:lnTo>
                        <a:pt x="108" y="132"/>
                      </a:lnTo>
                      <a:lnTo>
                        <a:pt x="114" y="126"/>
                      </a:lnTo>
                      <a:lnTo>
                        <a:pt x="126" y="90"/>
                      </a:lnTo>
                      <a:lnTo>
                        <a:pt x="138" y="72"/>
                      </a:lnTo>
                      <a:lnTo>
                        <a:pt x="144" y="60"/>
                      </a:lnTo>
                      <a:lnTo>
                        <a:pt x="144" y="54"/>
                      </a:lnTo>
                      <a:lnTo>
                        <a:pt x="150" y="36"/>
                      </a:lnTo>
                      <a:lnTo>
                        <a:pt x="156" y="30"/>
                      </a:lnTo>
                      <a:lnTo>
                        <a:pt x="162" y="18"/>
                      </a:lnTo>
                      <a:lnTo>
                        <a:pt x="168" y="6"/>
                      </a:lnTo>
                      <a:lnTo>
                        <a:pt x="168" y="0"/>
                      </a:lnTo>
                      <a:lnTo>
                        <a:pt x="174" y="0"/>
                      </a:lnTo>
                      <a:lnTo>
                        <a:pt x="192" y="0"/>
                      </a:lnTo>
                      <a:lnTo>
                        <a:pt x="192" y="6"/>
                      </a:lnTo>
                      <a:lnTo>
                        <a:pt x="204" y="6"/>
                      </a:lnTo>
                      <a:lnTo>
                        <a:pt x="222" y="6"/>
                      </a:lnTo>
                      <a:lnTo>
                        <a:pt x="228" y="6"/>
                      </a:lnTo>
                      <a:lnTo>
                        <a:pt x="240" y="6"/>
                      </a:lnTo>
                      <a:lnTo>
                        <a:pt x="246" y="6"/>
                      </a:lnTo>
                      <a:lnTo>
                        <a:pt x="258" y="6"/>
                      </a:lnTo>
                      <a:lnTo>
                        <a:pt x="264" y="6"/>
                      </a:lnTo>
                      <a:lnTo>
                        <a:pt x="276" y="6"/>
                      </a:lnTo>
                      <a:lnTo>
                        <a:pt x="282" y="6"/>
                      </a:lnTo>
                      <a:lnTo>
                        <a:pt x="282" y="12"/>
                      </a:lnTo>
                      <a:lnTo>
                        <a:pt x="282" y="18"/>
                      </a:lnTo>
                      <a:lnTo>
                        <a:pt x="27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4" name="Freeform 22">
                  <a:extLst>
                    <a:ext uri="{FF2B5EF4-FFF2-40B4-BE49-F238E27FC236}">
                      <a16:creationId xmlns:a16="http://schemas.microsoft.com/office/drawing/2014/main" id="{6E2FF398-0FE8-6D8F-C3BA-FA2EC83B17F4}"/>
                    </a:ext>
                  </a:extLst>
                </p:cNvPr>
                <p:cNvSpPr>
                  <a:spLocks/>
                </p:cNvSpPr>
                <p:nvPr/>
              </p:nvSpPr>
              <p:spPr bwMode="auto">
                <a:xfrm>
                  <a:off x="3078" y="1638"/>
                  <a:ext cx="72" cy="150"/>
                </a:xfrm>
                <a:custGeom>
                  <a:avLst/>
                  <a:gdLst>
                    <a:gd name="T0" fmla="*/ 6 w 72"/>
                    <a:gd name="T1" fmla="*/ 6 h 150"/>
                    <a:gd name="T2" fmla="*/ 12 w 72"/>
                    <a:gd name="T3" fmla="*/ 12 h 150"/>
                    <a:gd name="T4" fmla="*/ 18 w 72"/>
                    <a:gd name="T5" fmla="*/ 18 h 150"/>
                    <a:gd name="T6" fmla="*/ 24 w 72"/>
                    <a:gd name="T7" fmla="*/ 24 h 150"/>
                    <a:gd name="T8" fmla="*/ 30 w 72"/>
                    <a:gd name="T9" fmla="*/ 30 h 150"/>
                    <a:gd name="T10" fmla="*/ 42 w 72"/>
                    <a:gd name="T11" fmla="*/ 30 h 150"/>
                    <a:gd name="T12" fmla="*/ 54 w 72"/>
                    <a:gd name="T13" fmla="*/ 36 h 150"/>
                    <a:gd name="T14" fmla="*/ 66 w 72"/>
                    <a:gd name="T15" fmla="*/ 36 h 150"/>
                    <a:gd name="T16" fmla="*/ 66 w 72"/>
                    <a:gd name="T17" fmla="*/ 42 h 150"/>
                    <a:gd name="T18" fmla="*/ 72 w 72"/>
                    <a:gd name="T19" fmla="*/ 60 h 150"/>
                    <a:gd name="T20" fmla="*/ 72 w 72"/>
                    <a:gd name="T21" fmla="*/ 96 h 150"/>
                    <a:gd name="T22" fmla="*/ 72 w 72"/>
                    <a:gd name="T23" fmla="*/ 114 h 150"/>
                    <a:gd name="T24" fmla="*/ 72 w 72"/>
                    <a:gd name="T25" fmla="*/ 132 h 150"/>
                    <a:gd name="T26" fmla="*/ 72 w 72"/>
                    <a:gd name="T27" fmla="*/ 144 h 150"/>
                    <a:gd name="T28" fmla="*/ 72 w 72"/>
                    <a:gd name="T29" fmla="*/ 144 h 150"/>
                    <a:gd name="T30" fmla="*/ 72 w 72"/>
                    <a:gd name="T31" fmla="*/ 150 h 150"/>
                    <a:gd name="T32" fmla="*/ 72 w 72"/>
                    <a:gd name="T33" fmla="*/ 150 h 150"/>
                    <a:gd name="T34" fmla="*/ 66 w 72"/>
                    <a:gd name="T35" fmla="*/ 150 h 150"/>
                    <a:gd name="T36" fmla="*/ 60 w 72"/>
                    <a:gd name="T37" fmla="*/ 150 h 150"/>
                    <a:gd name="T38" fmla="*/ 60 w 72"/>
                    <a:gd name="T39" fmla="*/ 144 h 150"/>
                    <a:gd name="T40" fmla="*/ 54 w 72"/>
                    <a:gd name="T41" fmla="*/ 96 h 150"/>
                    <a:gd name="T42" fmla="*/ 48 w 72"/>
                    <a:gd name="T43" fmla="*/ 48 h 150"/>
                    <a:gd name="T44" fmla="*/ 48 w 72"/>
                    <a:gd name="T45" fmla="*/ 48 h 150"/>
                    <a:gd name="T46" fmla="*/ 48 w 72"/>
                    <a:gd name="T47" fmla="*/ 54 h 150"/>
                    <a:gd name="T48" fmla="*/ 48 w 72"/>
                    <a:gd name="T49" fmla="*/ 54 h 150"/>
                    <a:gd name="T50" fmla="*/ 48 w 72"/>
                    <a:gd name="T51" fmla="*/ 60 h 150"/>
                    <a:gd name="T52" fmla="*/ 30 w 72"/>
                    <a:gd name="T53" fmla="*/ 42 h 150"/>
                    <a:gd name="T54" fmla="*/ 18 w 72"/>
                    <a:gd name="T55" fmla="*/ 36 h 150"/>
                    <a:gd name="T56" fmla="*/ 12 w 72"/>
                    <a:gd name="T57" fmla="*/ 30 h 150"/>
                    <a:gd name="T58" fmla="*/ 6 w 72"/>
                    <a:gd name="T59" fmla="*/ 18 h 150"/>
                    <a:gd name="T60" fmla="*/ 0 w 72"/>
                    <a:gd name="T61" fmla="*/ 12 h 150"/>
                    <a:gd name="T62" fmla="*/ 0 w 72"/>
                    <a:gd name="T63" fmla="*/ 6 h 150"/>
                    <a:gd name="T64" fmla="*/ 0 w 72"/>
                    <a:gd name="T65" fmla="*/ 6 h 150"/>
                    <a:gd name="T66" fmla="*/ 0 w 72"/>
                    <a:gd name="T67" fmla="*/ 0 h 150"/>
                    <a:gd name="T68" fmla="*/ 6 w 72"/>
                    <a:gd name="T69" fmla="*/ 0 h 150"/>
                    <a:gd name="T70" fmla="*/ 6 w 72"/>
                    <a:gd name="T71" fmla="*/ 6 h 1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2"/>
                    <a:gd name="T109" fmla="*/ 0 h 150"/>
                    <a:gd name="T110" fmla="*/ 72 w 72"/>
                    <a:gd name="T111" fmla="*/ 150 h 1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2" h="150">
                      <a:moveTo>
                        <a:pt x="6" y="6"/>
                      </a:moveTo>
                      <a:lnTo>
                        <a:pt x="6" y="6"/>
                      </a:lnTo>
                      <a:lnTo>
                        <a:pt x="12" y="12"/>
                      </a:lnTo>
                      <a:lnTo>
                        <a:pt x="18" y="12"/>
                      </a:lnTo>
                      <a:lnTo>
                        <a:pt x="18" y="18"/>
                      </a:lnTo>
                      <a:lnTo>
                        <a:pt x="24" y="18"/>
                      </a:lnTo>
                      <a:lnTo>
                        <a:pt x="24" y="24"/>
                      </a:lnTo>
                      <a:lnTo>
                        <a:pt x="30" y="30"/>
                      </a:lnTo>
                      <a:lnTo>
                        <a:pt x="36" y="30"/>
                      </a:lnTo>
                      <a:lnTo>
                        <a:pt x="42" y="30"/>
                      </a:lnTo>
                      <a:lnTo>
                        <a:pt x="48" y="36"/>
                      </a:lnTo>
                      <a:lnTo>
                        <a:pt x="54" y="36"/>
                      </a:lnTo>
                      <a:lnTo>
                        <a:pt x="60" y="36"/>
                      </a:lnTo>
                      <a:lnTo>
                        <a:pt x="66" y="36"/>
                      </a:lnTo>
                      <a:lnTo>
                        <a:pt x="66" y="42"/>
                      </a:lnTo>
                      <a:lnTo>
                        <a:pt x="66" y="48"/>
                      </a:lnTo>
                      <a:lnTo>
                        <a:pt x="72" y="60"/>
                      </a:lnTo>
                      <a:lnTo>
                        <a:pt x="72" y="72"/>
                      </a:lnTo>
                      <a:lnTo>
                        <a:pt x="72" y="96"/>
                      </a:lnTo>
                      <a:lnTo>
                        <a:pt x="72" y="108"/>
                      </a:lnTo>
                      <a:lnTo>
                        <a:pt x="72" y="114"/>
                      </a:lnTo>
                      <a:lnTo>
                        <a:pt x="72" y="126"/>
                      </a:lnTo>
                      <a:lnTo>
                        <a:pt x="72" y="132"/>
                      </a:lnTo>
                      <a:lnTo>
                        <a:pt x="72" y="144"/>
                      </a:lnTo>
                      <a:lnTo>
                        <a:pt x="72" y="150"/>
                      </a:lnTo>
                      <a:lnTo>
                        <a:pt x="66" y="150"/>
                      </a:lnTo>
                      <a:lnTo>
                        <a:pt x="60" y="150"/>
                      </a:lnTo>
                      <a:lnTo>
                        <a:pt x="60" y="144"/>
                      </a:lnTo>
                      <a:lnTo>
                        <a:pt x="54" y="120"/>
                      </a:lnTo>
                      <a:lnTo>
                        <a:pt x="54" y="96"/>
                      </a:lnTo>
                      <a:lnTo>
                        <a:pt x="48" y="72"/>
                      </a:lnTo>
                      <a:lnTo>
                        <a:pt x="48" y="48"/>
                      </a:lnTo>
                      <a:lnTo>
                        <a:pt x="48" y="54"/>
                      </a:lnTo>
                      <a:lnTo>
                        <a:pt x="48" y="60"/>
                      </a:lnTo>
                      <a:lnTo>
                        <a:pt x="36" y="48"/>
                      </a:lnTo>
                      <a:lnTo>
                        <a:pt x="30" y="42"/>
                      </a:lnTo>
                      <a:lnTo>
                        <a:pt x="24" y="36"/>
                      </a:lnTo>
                      <a:lnTo>
                        <a:pt x="18" y="36"/>
                      </a:lnTo>
                      <a:lnTo>
                        <a:pt x="12" y="30"/>
                      </a:lnTo>
                      <a:lnTo>
                        <a:pt x="6" y="24"/>
                      </a:lnTo>
                      <a:lnTo>
                        <a:pt x="6" y="18"/>
                      </a:lnTo>
                      <a:lnTo>
                        <a:pt x="0" y="18"/>
                      </a:lnTo>
                      <a:lnTo>
                        <a:pt x="0" y="12"/>
                      </a:lnTo>
                      <a:lnTo>
                        <a:pt x="0" y="6"/>
                      </a:lnTo>
                      <a:lnTo>
                        <a:pt x="0" y="0"/>
                      </a:lnTo>
                      <a:lnTo>
                        <a:pt x="6" y="0"/>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5" name="Freeform 23">
                  <a:extLst>
                    <a:ext uri="{FF2B5EF4-FFF2-40B4-BE49-F238E27FC236}">
                      <a16:creationId xmlns:a16="http://schemas.microsoft.com/office/drawing/2014/main" id="{6696C4C6-1A38-4B74-7445-8CDF859A3721}"/>
                    </a:ext>
                  </a:extLst>
                </p:cNvPr>
                <p:cNvSpPr>
                  <a:spLocks/>
                </p:cNvSpPr>
                <p:nvPr/>
              </p:nvSpPr>
              <p:spPr bwMode="auto">
                <a:xfrm>
                  <a:off x="3126" y="1632"/>
                  <a:ext cx="54" cy="36"/>
                </a:xfrm>
                <a:custGeom>
                  <a:avLst/>
                  <a:gdLst>
                    <a:gd name="T0" fmla="*/ 18 w 54"/>
                    <a:gd name="T1" fmla="*/ 0 h 36"/>
                    <a:gd name="T2" fmla="*/ 18 w 54"/>
                    <a:gd name="T3" fmla="*/ 0 h 36"/>
                    <a:gd name="T4" fmla="*/ 48 w 54"/>
                    <a:gd name="T5" fmla="*/ 18 h 36"/>
                    <a:gd name="T6" fmla="*/ 48 w 54"/>
                    <a:gd name="T7" fmla="*/ 18 h 36"/>
                    <a:gd name="T8" fmla="*/ 48 w 54"/>
                    <a:gd name="T9" fmla="*/ 18 h 36"/>
                    <a:gd name="T10" fmla="*/ 54 w 54"/>
                    <a:gd name="T11" fmla="*/ 18 h 36"/>
                    <a:gd name="T12" fmla="*/ 54 w 54"/>
                    <a:gd name="T13" fmla="*/ 18 h 36"/>
                    <a:gd name="T14" fmla="*/ 54 w 54"/>
                    <a:gd name="T15" fmla="*/ 24 h 36"/>
                    <a:gd name="T16" fmla="*/ 54 w 54"/>
                    <a:gd name="T17" fmla="*/ 24 h 36"/>
                    <a:gd name="T18" fmla="*/ 54 w 54"/>
                    <a:gd name="T19" fmla="*/ 24 h 36"/>
                    <a:gd name="T20" fmla="*/ 54 w 54"/>
                    <a:gd name="T21" fmla="*/ 30 h 36"/>
                    <a:gd name="T22" fmla="*/ 48 w 54"/>
                    <a:gd name="T23" fmla="*/ 30 h 36"/>
                    <a:gd name="T24" fmla="*/ 48 w 54"/>
                    <a:gd name="T25" fmla="*/ 30 h 36"/>
                    <a:gd name="T26" fmla="*/ 48 w 54"/>
                    <a:gd name="T27" fmla="*/ 30 h 36"/>
                    <a:gd name="T28" fmla="*/ 48 w 54"/>
                    <a:gd name="T29" fmla="*/ 36 h 36"/>
                    <a:gd name="T30" fmla="*/ 48 w 54"/>
                    <a:gd name="T31" fmla="*/ 36 h 36"/>
                    <a:gd name="T32" fmla="*/ 48 w 54"/>
                    <a:gd name="T33" fmla="*/ 36 h 36"/>
                    <a:gd name="T34" fmla="*/ 42 w 54"/>
                    <a:gd name="T35" fmla="*/ 36 h 36"/>
                    <a:gd name="T36" fmla="*/ 42 w 54"/>
                    <a:gd name="T37" fmla="*/ 36 h 36"/>
                    <a:gd name="T38" fmla="*/ 6 w 54"/>
                    <a:gd name="T39" fmla="*/ 18 h 36"/>
                    <a:gd name="T40" fmla="*/ 6 w 54"/>
                    <a:gd name="T41" fmla="*/ 18 h 36"/>
                    <a:gd name="T42" fmla="*/ 6 w 54"/>
                    <a:gd name="T43" fmla="*/ 12 h 36"/>
                    <a:gd name="T44" fmla="*/ 0 w 54"/>
                    <a:gd name="T45" fmla="*/ 12 h 36"/>
                    <a:gd name="T46" fmla="*/ 0 w 54"/>
                    <a:gd name="T47" fmla="*/ 12 h 36"/>
                    <a:gd name="T48" fmla="*/ 0 w 54"/>
                    <a:gd name="T49" fmla="*/ 6 h 36"/>
                    <a:gd name="T50" fmla="*/ 0 w 54"/>
                    <a:gd name="T51" fmla="*/ 6 h 36"/>
                    <a:gd name="T52" fmla="*/ 0 w 54"/>
                    <a:gd name="T53" fmla="*/ 6 h 36"/>
                    <a:gd name="T54" fmla="*/ 0 w 54"/>
                    <a:gd name="T55" fmla="*/ 6 h 36"/>
                    <a:gd name="T56" fmla="*/ 6 w 54"/>
                    <a:gd name="T57" fmla="*/ 0 h 36"/>
                    <a:gd name="T58" fmla="*/ 6 w 54"/>
                    <a:gd name="T59" fmla="*/ 0 h 36"/>
                    <a:gd name="T60" fmla="*/ 6 w 54"/>
                    <a:gd name="T61" fmla="*/ 0 h 36"/>
                    <a:gd name="T62" fmla="*/ 6 w 54"/>
                    <a:gd name="T63" fmla="*/ 0 h 36"/>
                    <a:gd name="T64" fmla="*/ 12 w 54"/>
                    <a:gd name="T65" fmla="*/ 0 h 36"/>
                    <a:gd name="T66" fmla="*/ 12 w 54"/>
                    <a:gd name="T67" fmla="*/ 0 h 36"/>
                    <a:gd name="T68" fmla="*/ 12 w 54"/>
                    <a:gd name="T69" fmla="*/ 0 h 36"/>
                    <a:gd name="T70" fmla="*/ 18 w 54"/>
                    <a:gd name="T71" fmla="*/ 0 h 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
                    <a:gd name="T109" fmla="*/ 0 h 36"/>
                    <a:gd name="T110" fmla="*/ 54 w 54"/>
                    <a:gd name="T111" fmla="*/ 36 h 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 h="36">
                      <a:moveTo>
                        <a:pt x="18" y="0"/>
                      </a:moveTo>
                      <a:lnTo>
                        <a:pt x="18" y="0"/>
                      </a:lnTo>
                      <a:lnTo>
                        <a:pt x="48" y="18"/>
                      </a:lnTo>
                      <a:lnTo>
                        <a:pt x="54" y="18"/>
                      </a:lnTo>
                      <a:lnTo>
                        <a:pt x="54" y="24"/>
                      </a:lnTo>
                      <a:lnTo>
                        <a:pt x="54" y="30"/>
                      </a:lnTo>
                      <a:lnTo>
                        <a:pt x="48" y="30"/>
                      </a:lnTo>
                      <a:lnTo>
                        <a:pt x="48" y="36"/>
                      </a:lnTo>
                      <a:lnTo>
                        <a:pt x="42" y="36"/>
                      </a:lnTo>
                      <a:lnTo>
                        <a:pt x="6" y="18"/>
                      </a:lnTo>
                      <a:lnTo>
                        <a:pt x="6" y="12"/>
                      </a:lnTo>
                      <a:lnTo>
                        <a:pt x="0" y="12"/>
                      </a:lnTo>
                      <a:lnTo>
                        <a:pt x="0" y="6"/>
                      </a:lnTo>
                      <a:lnTo>
                        <a:pt x="6" y="0"/>
                      </a:lnTo>
                      <a:lnTo>
                        <a:pt x="12"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6" name="Freeform 24">
                  <a:extLst>
                    <a:ext uri="{FF2B5EF4-FFF2-40B4-BE49-F238E27FC236}">
                      <a16:creationId xmlns:a16="http://schemas.microsoft.com/office/drawing/2014/main" id="{7B1E733E-E2B3-D4B4-9884-82E594C02E53}"/>
                    </a:ext>
                  </a:extLst>
                </p:cNvPr>
                <p:cNvSpPr>
                  <a:spLocks/>
                </p:cNvSpPr>
                <p:nvPr/>
              </p:nvSpPr>
              <p:spPr bwMode="auto">
                <a:xfrm>
                  <a:off x="3324" y="1422"/>
                  <a:ext cx="210" cy="30"/>
                </a:xfrm>
                <a:custGeom>
                  <a:avLst/>
                  <a:gdLst>
                    <a:gd name="T0" fmla="*/ 6 w 210"/>
                    <a:gd name="T1" fmla="*/ 0 h 30"/>
                    <a:gd name="T2" fmla="*/ 6 w 210"/>
                    <a:gd name="T3" fmla="*/ 0 h 30"/>
                    <a:gd name="T4" fmla="*/ 12 w 210"/>
                    <a:gd name="T5" fmla="*/ 6 h 30"/>
                    <a:gd name="T6" fmla="*/ 12 w 210"/>
                    <a:gd name="T7" fmla="*/ 6 h 30"/>
                    <a:gd name="T8" fmla="*/ 18 w 210"/>
                    <a:gd name="T9" fmla="*/ 6 h 30"/>
                    <a:gd name="T10" fmla="*/ 24 w 210"/>
                    <a:gd name="T11" fmla="*/ 6 h 30"/>
                    <a:gd name="T12" fmla="*/ 36 w 210"/>
                    <a:gd name="T13" fmla="*/ 12 h 30"/>
                    <a:gd name="T14" fmla="*/ 42 w 210"/>
                    <a:gd name="T15" fmla="*/ 12 h 30"/>
                    <a:gd name="T16" fmla="*/ 42 w 210"/>
                    <a:gd name="T17" fmla="*/ 12 h 30"/>
                    <a:gd name="T18" fmla="*/ 60 w 210"/>
                    <a:gd name="T19" fmla="*/ 18 h 30"/>
                    <a:gd name="T20" fmla="*/ 72 w 210"/>
                    <a:gd name="T21" fmla="*/ 18 h 30"/>
                    <a:gd name="T22" fmla="*/ 90 w 210"/>
                    <a:gd name="T23" fmla="*/ 18 h 30"/>
                    <a:gd name="T24" fmla="*/ 102 w 210"/>
                    <a:gd name="T25" fmla="*/ 18 h 30"/>
                    <a:gd name="T26" fmla="*/ 108 w 210"/>
                    <a:gd name="T27" fmla="*/ 18 h 30"/>
                    <a:gd name="T28" fmla="*/ 114 w 210"/>
                    <a:gd name="T29" fmla="*/ 18 h 30"/>
                    <a:gd name="T30" fmla="*/ 126 w 210"/>
                    <a:gd name="T31" fmla="*/ 18 h 30"/>
                    <a:gd name="T32" fmla="*/ 138 w 210"/>
                    <a:gd name="T33" fmla="*/ 12 h 30"/>
                    <a:gd name="T34" fmla="*/ 156 w 210"/>
                    <a:gd name="T35" fmla="*/ 12 h 30"/>
                    <a:gd name="T36" fmla="*/ 162 w 210"/>
                    <a:gd name="T37" fmla="*/ 12 h 30"/>
                    <a:gd name="T38" fmla="*/ 180 w 210"/>
                    <a:gd name="T39" fmla="*/ 6 h 30"/>
                    <a:gd name="T40" fmla="*/ 186 w 210"/>
                    <a:gd name="T41" fmla="*/ 6 h 30"/>
                    <a:gd name="T42" fmla="*/ 198 w 210"/>
                    <a:gd name="T43" fmla="*/ 6 h 30"/>
                    <a:gd name="T44" fmla="*/ 204 w 210"/>
                    <a:gd name="T45" fmla="*/ 6 h 30"/>
                    <a:gd name="T46" fmla="*/ 204 w 210"/>
                    <a:gd name="T47" fmla="*/ 6 h 30"/>
                    <a:gd name="T48" fmla="*/ 210 w 210"/>
                    <a:gd name="T49" fmla="*/ 6 h 30"/>
                    <a:gd name="T50" fmla="*/ 210 w 210"/>
                    <a:gd name="T51" fmla="*/ 6 h 30"/>
                    <a:gd name="T52" fmla="*/ 210 w 210"/>
                    <a:gd name="T53" fmla="*/ 6 h 30"/>
                    <a:gd name="T54" fmla="*/ 210 w 210"/>
                    <a:gd name="T55" fmla="*/ 6 h 30"/>
                    <a:gd name="T56" fmla="*/ 210 w 210"/>
                    <a:gd name="T57" fmla="*/ 12 h 30"/>
                    <a:gd name="T58" fmla="*/ 210 w 210"/>
                    <a:gd name="T59" fmla="*/ 12 h 30"/>
                    <a:gd name="T60" fmla="*/ 210 w 210"/>
                    <a:gd name="T61" fmla="*/ 12 h 30"/>
                    <a:gd name="T62" fmla="*/ 210 w 210"/>
                    <a:gd name="T63" fmla="*/ 18 h 30"/>
                    <a:gd name="T64" fmla="*/ 210 w 210"/>
                    <a:gd name="T65" fmla="*/ 18 h 30"/>
                    <a:gd name="T66" fmla="*/ 210 w 210"/>
                    <a:gd name="T67" fmla="*/ 18 h 30"/>
                    <a:gd name="T68" fmla="*/ 210 w 210"/>
                    <a:gd name="T69" fmla="*/ 24 h 30"/>
                    <a:gd name="T70" fmla="*/ 210 w 210"/>
                    <a:gd name="T71" fmla="*/ 24 h 30"/>
                    <a:gd name="T72" fmla="*/ 210 w 210"/>
                    <a:gd name="T73" fmla="*/ 24 h 30"/>
                    <a:gd name="T74" fmla="*/ 204 w 210"/>
                    <a:gd name="T75" fmla="*/ 24 h 30"/>
                    <a:gd name="T76" fmla="*/ 192 w 210"/>
                    <a:gd name="T77" fmla="*/ 30 h 30"/>
                    <a:gd name="T78" fmla="*/ 186 w 210"/>
                    <a:gd name="T79" fmla="*/ 30 h 30"/>
                    <a:gd name="T80" fmla="*/ 168 w 210"/>
                    <a:gd name="T81" fmla="*/ 30 h 30"/>
                    <a:gd name="T82" fmla="*/ 156 w 210"/>
                    <a:gd name="T83" fmla="*/ 30 h 30"/>
                    <a:gd name="T84" fmla="*/ 144 w 210"/>
                    <a:gd name="T85" fmla="*/ 30 h 30"/>
                    <a:gd name="T86" fmla="*/ 132 w 210"/>
                    <a:gd name="T87" fmla="*/ 30 h 30"/>
                    <a:gd name="T88" fmla="*/ 114 w 210"/>
                    <a:gd name="T89" fmla="*/ 30 h 30"/>
                    <a:gd name="T90" fmla="*/ 108 w 210"/>
                    <a:gd name="T91" fmla="*/ 30 h 30"/>
                    <a:gd name="T92" fmla="*/ 102 w 210"/>
                    <a:gd name="T93" fmla="*/ 30 h 30"/>
                    <a:gd name="T94" fmla="*/ 90 w 210"/>
                    <a:gd name="T95" fmla="*/ 30 h 30"/>
                    <a:gd name="T96" fmla="*/ 72 w 210"/>
                    <a:gd name="T97" fmla="*/ 30 h 30"/>
                    <a:gd name="T98" fmla="*/ 60 w 210"/>
                    <a:gd name="T99" fmla="*/ 24 h 30"/>
                    <a:gd name="T100" fmla="*/ 42 w 210"/>
                    <a:gd name="T101" fmla="*/ 24 h 30"/>
                    <a:gd name="T102" fmla="*/ 36 w 210"/>
                    <a:gd name="T103" fmla="*/ 18 h 30"/>
                    <a:gd name="T104" fmla="*/ 18 w 210"/>
                    <a:gd name="T105" fmla="*/ 12 h 30"/>
                    <a:gd name="T106" fmla="*/ 12 w 210"/>
                    <a:gd name="T107" fmla="*/ 6 h 30"/>
                    <a:gd name="T108" fmla="*/ 0 w 210"/>
                    <a:gd name="T109" fmla="*/ 6 h 30"/>
                    <a:gd name="T110" fmla="*/ 0 w 210"/>
                    <a:gd name="T111" fmla="*/ 6 h 30"/>
                    <a:gd name="T112" fmla="*/ 0 w 210"/>
                    <a:gd name="T113" fmla="*/ 6 h 30"/>
                    <a:gd name="T114" fmla="*/ 0 w 210"/>
                    <a:gd name="T115" fmla="*/ 6 h 30"/>
                    <a:gd name="T116" fmla="*/ 0 w 210"/>
                    <a:gd name="T117" fmla="*/ 6 h 30"/>
                    <a:gd name="T118" fmla="*/ 0 w 210"/>
                    <a:gd name="T119" fmla="*/ 0 h 30"/>
                    <a:gd name="T120" fmla="*/ 0 w 210"/>
                    <a:gd name="T121" fmla="*/ 0 h 30"/>
                    <a:gd name="T122" fmla="*/ 0 w 210"/>
                    <a:gd name="T123" fmla="*/ 0 h 30"/>
                    <a:gd name="T124" fmla="*/ 6 w 210"/>
                    <a:gd name="T125" fmla="*/ 0 h 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0"/>
                    <a:gd name="T190" fmla="*/ 0 h 30"/>
                    <a:gd name="T191" fmla="*/ 210 w 210"/>
                    <a:gd name="T192" fmla="*/ 30 h 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0" h="30">
                      <a:moveTo>
                        <a:pt x="6" y="0"/>
                      </a:moveTo>
                      <a:lnTo>
                        <a:pt x="6" y="0"/>
                      </a:lnTo>
                      <a:lnTo>
                        <a:pt x="12" y="6"/>
                      </a:lnTo>
                      <a:lnTo>
                        <a:pt x="18" y="6"/>
                      </a:lnTo>
                      <a:lnTo>
                        <a:pt x="24" y="6"/>
                      </a:lnTo>
                      <a:lnTo>
                        <a:pt x="36" y="12"/>
                      </a:lnTo>
                      <a:lnTo>
                        <a:pt x="42" y="12"/>
                      </a:lnTo>
                      <a:lnTo>
                        <a:pt x="60" y="18"/>
                      </a:lnTo>
                      <a:lnTo>
                        <a:pt x="72" y="18"/>
                      </a:lnTo>
                      <a:lnTo>
                        <a:pt x="90" y="18"/>
                      </a:lnTo>
                      <a:lnTo>
                        <a:pt x="102" y="18"/>
                      </a:lnTo>
                      <a:lnTo>
                        <a:pt x="108" y="18"/>
                      </a:lnTo>
                      <a:lnTo>
                        <a:pt x="114" y="18"/>
                      </a:lnTo>
                      <a:lnTo>
                        <a:pt x="126" y="18"/>
                      </a:lnTo>
                      <a:lnTo>
                        <a:pt x="138" y="12"/>
                      </a:lnTo>
                      <a:lnTo>
                        <a:pt x="156" y="12"/>
                      </a:lnTo>
                      <a:lnTo>
                        <a:pt x="162" y="12"/>
                      </a:lnTo>
                      <a:lnTo>
                        <a:pt x="180" y="6"/>
                      </a:lnTo>
                      <a:lnTo>
                        <a:pt x="186" y="6"/>
                      </a:lnTo>
                      <a:lnTo>
                        <a:pt x="198" y="6"/>
                      </a:lnTo>
                      <a:lnTo>
                        <a:pt x="204" y="6"/>
                      </a:lnTo>
                      <a:lnTo>
                        <a:pt x="210" y="6"/>
                      </a:lnTo>
                      <a:lnTo>
                        <a:pt x="210" y="12"/>
                      </a:lnTo>
                      <a:lnTo>
                        <a:pt x="210" y="18"/>
                      </a:lnTo>
                      <a:lnTo>
                        <a:pt x="210" y="24"/>
                      </a:lnTo>
                      <a:lnTo>
                        <a:pt x="204" y="24"/>
                      </a:lnTo>
                      <a:lnTo>
                        <a:pt x="192" y="30"/>
                      </a:lnTo>
                      <a:lnTo>
                        <a:pt x="186" y="30"/>
                      </a:lnTo>
                      <a:lnTo>
                        <a:pt x="168" y="30"/>
                      </a:lnTo>
                      <a:lnTo>
                        <a:pt x="156" y="30"/>
                      </a:lnTo>
                      <a:lnTo>
                        <a:pt x="144" y="30"/>
                      </a:lnTo>
                      <a:lnTo>
                        <a:pt x="132" y="30"/>
                      </a:lnTo>
                      <a:lnTo>
                        <a:pt x="114" y="30"/>
                      </a:lnTo>
                      <a:lnTo>
                        <a:pt x="108" y="30"/>
                      </a:lnTo>
                      <a:lnTo>
                        <a:pt x="102" y="30"/>
                      </a:lnTo>
                      <a:lnTo>
                        <a:pt x="90" y="30"/>
                      </a:lnTo>
                      <a:lnTo>
                        <a:pt x="72" y="30"/>
                      </a:lnTo>
                      <a:lnTo>
                        <a:pt x="60" y="24"/>
                      </a:lnTo>
                      <a:lnTo>
                        <a:pt x="42" y="24"/>
                      </a:lnTo>
                      <a:lnTo>
                        <a:pt x="36" y="18"/>
                      </a:lnTo>
                      <a:lnTo>
                        <a:pt x="18" y="12"/>
                      </a:lnTo>
                      <a:lnTo>
                        <a:pt x="12" y="6"/>
                      </a:lnTo>
                      <a:lnTo>
                        <a:pt x="0" y="6"/>
                      </a:lnTo>
                      <a:lnTo>
                        <a:pt x="0"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7" name="Freeform 25">
                  <a:extLst>
                    <a:ext uri="{FF2B5EF4-FFF2-40B4-BE49-F238E27FC236}">
                      <a16:creationId xmlns:a16="http://schemas.microsoft.com/office/drawing/2014/main" id="{D62F8DB5-47D9-0847-AD69-C7FC93B73D8C}"/>
                    </a:ext>
                  </a:extLst>
                </p:cNvPr>
                <p:cNvSpPr>
                  <a:spLocks/>
                </p:cNvSpPr>
                <p:nvPr/>
              </p:nvSpPr>
              <p:spPr bwMode="auto">
                <a:xfrm>
                  <a:off x="3510" y="1452"/>
                  <a:ext cx="132" cy="504"/>
                </a:xfrm>
                <a:custGeom>
                  <a:avLst/>
                  <a:gdLst>
                    <a:gd name="T0" fmla="*/ 66 w 132"/>
                    <a:gd name="T1" fmla="*/ 24 h 504"/>
                    <a:gd name="T2" fmla="*/ 90 w 132"/>
                    <a:gd name="T3" fmla="*/ 60 h 504"/>
                    <a:gd name="T4" fmla="*/ 108 w 132"/>
                    <a:gd name="T5" fmla="*/ 84 h 504"/>
                    <a:gd name="T6" fmla="*/ 114 w 132"/>
                    <a:gd name="T7" fmla="*/ 114 h 504"/>
                    <a:gd name="T8" fmla="*/ 126 w 132"/>
                    <a:gd name="T9" fmla="*/ 144 h 504"/>
                    <a:gd name="T10" fmla="*/ 126 w 132"/>
                    <a:gd name="T11" fmla="*/ 180 h 504"/>
                    <a:gd name="T12" fmla="*/ 126 w 132"/>
                    <a:gd name="T13" fmla="*/ 222 h 504"/>
                    <a:gd name="T14" fmla="*/ 120 w 132"/>
                    <a:gd name="T15" fmla="*/ 270 h 504"/>
                    <a:gd name="T16" fmla="*/ 114 w 132"/>
                    <a:gd name="T17" fmla="*/ 318 h 504"/>
                    <a:gd name="T18" fmla="*/ 102 w 132"/>
                    <a:gd name="T19" fmla="*/ 366 h 504"/>
                    <a:gd name="T20" fmla="*/ 72 w 132"/>
                    <a:gd name="T21" fmla="*/ 450 h 504"/>
                    <a:gd name="T22" fmla="*/ 66 w 132"/>
                    <a:gd name="T23" fmla="*/ 480 h 504"/>
                    <a:gd name="T24" fmla="*/ 60 w 132"/>
                    <a:gd name="T25" fmla="*/ 498 h 504"/>
                    <a:gd name="T26" fmla="*/ 54 w 132"/>
                    <a:gd name="T27" fmla="*/ 504 h 504"/>
                    <a:gd name="T28" fmla="*/ 48 w 132"/>
                    <a:gd name="T29" fmla="*/ 504 h 504"/>
                    <a:gd name="T30" fmla="*/ 48 w 132"/>
                    <a:gd name="T31" fmla="*/ 504 h 504"/>
                    <a:gd name="T32" fmla="*/ 42 w 132"/>
                    <a:gd name="T33" fmla="*/ 498 h 504"/>
                    <a:gd name="T34" fmla="*/ 36 w 132"/>
                    <a:gd name="T35" fmla="*/ 492 h 504"/>
                    <a:gd name="T36" fmla="*/ 30 w 132"/>
                    <a:gd name="T37" fmla="*/ 480 h 504"/>
                    <a:gd name="T38" fmla="*/ 30 w 132"/>
                    <a:gd name="T39" fmla="*/ 468 h 504"/>
                    <a:gd name="T40" fmla="*/ 24 w 132"/>
                    <a:gd name="T41" fmla="*/ 414 h 504"/>
                    <a:gd name="T42" fmla="*/ 18 w 132"/>
                    <a:gd name="T43" fmla="*/ 378 h 504"/>
                    <a:gd name="T44" fmla="*/ 0 w 132"/>
                    <a:gd name="T45" fmla="*/ 324 h 504"/>
                    <a:gd name="T46" fmla="*/ 0 w 132"/>
                    <a:gd name="T47" fmla="*/ 318 h 504"/>
                    <a:gd name="T48" fmla="*/ 12 w 132"/>
                    <a:gd name="T49" fmla="*/ 306 h 504"/>
                    <a:gd name="T50" fmla="*/ 18 w 132"/>
                    <a:gd name="T51" fmla="*/ 294 h 504"/>
                    <a:gd name="T52" fmla="*/ 24 w 132"/>
                    <a:gd name="T53" fmla="*/ 294 h 504"/>
                    <a:gd name="T54" fmla="*/ 24 w 132"/>
                    <a:gd name="T55" fmla="*/ 294 h 504"/>
                    <a:gd name="T56" fmla="*/ 24 w 132"/>
                    <a:gd name="T57" fmla="*/ 300 h 504"/>
                    <a:gd name="T58" fmla="*/ 24 w 132"/>
                    <a:gd name="T59" fmla="*/ 306 h 504"/>
                    <a:gd name="T60" fmla="*/ 24 w 132"/>
                    <a:gd name="T61" fmla="*/ 318 h 504"/>
                    <a:gd name="T62" fmla="*/ 24 w 132"/>
                    <a:gd name="T63" fmla="*/ 318 h 504"/>
                    <a:gd name="T64" fmla="*/ 36 w 132"/>
                    <a:gd name="T65" fmla="*/ 354 h 504"/>
                    <a:gd name="T66" fmla="*/ 48 w 132"/>
                    <a:gd name="T67" fmla="*/ 414 h 504"/>
                    <a:gd name="T68" fmla="*/ 60 w 132"/>
                    <a:gd name="T69" fmla="*/ 462 h 504"/>
                    <a:gd name="T70" fmla="*/ 60 w 132"/>
                    <a:gd name="T71" fmla="*/ 480 h 504"/>
                    <a:gd name="T72" fmla="*/ 60 w 132"/>
                    <a:gd name="T73" fmla="*/ 492 h 504"/>
                    <a:gd name="T74" fmla="*/ 60 w 132"/>
                    <a:gd name="T75" fmla="*/ 492 h 504"/>
                    <a:gd name="T76" fmla="*/ 48 w 132"/>
                    <a:gd name="T77" fmla="*/ 492 h 504"/>
                    <a:gd name="T78" fmla="*/ 42 w 132"/>
                    <a:gd name="T79" fmla="*/ 492 h 504"/>
                    <a:gd name="T80" fmla="*/ 36 w 132"/>
                    <a:gd name="T81" fmla="*/ 492 h 504"/>
                    <a:gd name="T82" fmla="*/ 42 w 132"/>
                    <a:gd name="T83" fmla="*/ 468 h 504"/>
                    <a:gd name="T84" fmla="*/ 60 w 132"/>
                    <a:gd name="T85" fmla="*/ 408 h 504"/>
                    <a:gd name="T86" fmla="*/ 72 w 132"/>
                    <a:gd name="T87" fmla="*/ 360 h 504"/>
                    <a:gd name="T88" fmla="*/ 90 w 132"/>
                    <a:gd name="T89" fmla="*/ 306 h 504"/>
                    <a:gd name="T90" fmla="*/ 90 w 132"/>
                    <a:gd name="T91" fmla="*/ 270 h 504"/>
                    <a:gd name="T92" fmla="*/ 96 w 132"/>
                    <a:gd name="T93" fmla="*/ 246 h 504"/>
                    <a:gd name="T94" fmla="*/ 102 w 132"/>
                    <a:gd name="T95" fmla="*/ 216 h 504"/>
                    <a:gd name="T96" fmla="*/ 96 w 132"/>
                    <a:gd name="T97" fmla="*/ 174 h 504"/>
                    <a:gd name="T98" fmla="*/ 96 w 132"/>
                    <a:gd name="T99" fmla="*/ 144 h 504"/>
                    <a:gd name="T100" fmla="*/ 90 w 132"/>
                    <a:gd name="T101" fmla="*/ 102 h 504"/>
                    <a:gd name="T102" fmla="*/ 72 w 132"/>
                    <a:gd name="T103" fmla="*/ 66 h 504"/>
                    <a:gd name="T104" fmla="*/ 66 w 132"/>
                    <a:gd name="T105" fmla="*/ 42 h 504"/>
                    <a:gd name="T106" fmla="*/ 48 w 132"/>
                    <a:gd name="T107" fmla="*/ 24 h 504"/>
                    <a:gd name="T108" fmla="*/ 42 w 132"/>
                    <a:gd name="T109" fmla="*/ 12 h 504"/>
                    <a:gd name="T110" fmla="*/ 42 w 132"/>
                    <a:gd name="T111" fmla="*/ 6 h 504"/>
                    <a:gd name="T112" fmla="*/ 48 w 132"/>
                    <a:gd name="T113" fmla="*/ 0 h 504"/>
                    <a:gd name="T114" fmla="*/ 48 w 132"/>
                    <a:gd name="T115" fmla="*/ 0 h 504"/>
                    <a:gd name="T116" fmla="*/ 48 w 132"/>
                    <a:gd name="T117" fmla="*/ 6 h 50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2"/>
                    <a:gd name="T178" fmla="*/ 0 h 504"/>
                    <a:gd name="T179" fmla="*/ 132 w 132"/>
                    <a:gd name="T180" fmla="*/ 504 h 50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2" h="504">
                      <a:moveTo>
                        <a:pt x="48" y="6"/>
                      </a:moveTo>
                      <a:lnTo>
                        <a:pt x="48" y="6"/>
                      </a:lnTo>
                      <a:lnTo>
                        <a:pt x="66" y="24"/>
                      </a:lnTo>
                      <a:lnTo>
                        <a:pt x="72" y="36"/>
                      </a:lnTo>
                      <a:lnTo>
                        <a:pt x="90" y="54"/>
                      </a:lnTo>
                      <a:lnTo>
                        <a:pt x="90" y="60"/>
                      </a:lnTo>
                      <a:lnTo>
                        <a:pt x="96" y="72"/>
                      </a:lnTo>
                      <a:lnTo>
                        <a:pt x="102" y="78"/>
                      </a:lnTo>
                      <a:lnTo>
                        <a:pt x="108" y="84"/>
                      </a:lnTo>
                      <a:lnTo>
                        <a:pt x="114" y="96"/>
                      </a:lnTo>
                      <a:lnTo>
                        <a:pt x="114" y="102"/>
                      </a:lnTo>
                      <a:lnTo>
                        <a:pt x="114" y="114"/>
                      </a:lnTo>
                      <a:lnTo>
                        <a:pt x="120" y="126"/>
                      </a:lnTo>
                      <a:lnTo>
                        <a:pt x="120" y="138"/>
                      </a:lnTo>
                      <a:lnTo>
                        <a:pt x="126" y="144"/>
                      </a:lnTo>
                      <a:lnTo>
                        <a:pt x="126" y="150"/>
                      </a:lnTo>
                      <a:lnTo>
                        <a:pt x="126" y="174"/>
                      </a:lnTo>
                      <a:lnTo>
                        <a:pt x="126" y="180"/>
                      </a:lnTo>
                      <a:lnTo>
                        <a:pt x="132" y="192"/>
                      </a:lnTo>
                      <a:lnTo>
                        <a:pt x="132" y="210"/>
                      </a:lnTo>
                      <a:lnTo>
                        <a:pt x="126" y="222"/>
                      </a:lnTo>
                      <a:lnTo>
                        <a:pt x="126" y="234"/>
                      </a:lnTo>
                      <a:lnTo>
                        <a:pt x="126" y="252"/>
                      </a:lnTo>
                      <a:lnTo>
                        <a:pt x="120" y="270"/>
                      </a:lnTo>
                      <a:lnTo>
                        <a:pt x="120" y="294"/>
                      </a:lnTo>
                      <a:lnTo>
                        <a:pt x="114" y="312"/>
                      </a:lnTo>
                      <a:lnTo>
                        <a:pt x="114" y="318"/>
                      </a:lnTo>
                      <a:lnTo>
                        <a:pt x="114" y="324"/>
                      </a:lnTo>
                      <a:lnTo>
                        <a:pt x="108" y="342"/>
                      </a:lnTo>
                      <a:lnTo>
                        <a:pt x="102" y="366"/>
                      </a:lnTo>
                      <a:lnTo>
                        <a:pt x="96" y="378"/>
                      </a:lnTo>
                      <a:lnTo>
                        <a:pt x="90" y="414"/>
                      </a:lnTo>
                      <a:lnTo>
                        <a:pt x="72" y="450"/>
                      </a:lnTo>
                      <a:lnTo>
                        <a:pt x="72" y="462"/>
                      </a:lnTo>
                      <a:lnTo>
                        <a:pt x="72" y="468"/>
                      </a:lnTo>
                      <a:lnTo>
                        <a:pt x="66" y="480"/>
                      </a:lnTo>
                      <a:lnTo>
                        <a:pt x="66" y="492"/>
                      </a:lnTo>
                      <a:lnTo>
                        <a:pt x="60" y="492"/>
                      </a:lnTo>
                      <a:lnTo>
                        <a:pt x="60" y="498"/>
                      </a:lnTo>
                      <a:lnTo>
                        <a:pt x="54" y="504"/>
                      </a:lnTo>
                      <a:lnTo>
                        <a:pt x="48" y="504"/>
                      </a:lnTo>
                      <a:lnTo>
                        <a:pt x="42" y="498"/>
                      </a:lnTo>
                      <a:lnTo>
                        <a:pt x="36" y="492"/>
                      </a:lnTo>
                      <a:lnTo>
                        <a:pt x="30" y="486"/>
                      </a:lnTo>
                      <a:lnTo>
                        <a:pt x="30" y="480"/>
                      </a:lnTo>
                      <a:lnTo>
                        <a:pt x="30" y="474"/>
                      </a:lnTo>
                      <a:lnTo>
                        <a:pt x="30" y="468"/>
                      </a:lnTo>
                      <a:lnTo>
                        <a:pt x="24" y="456"/>
                      </a:lnTo>
                      <a:lnTo>
                        <a:pt x="24" y="438"/>
                      </a:lnTo>
                      <a:lnTo>
                        <a:pt x="24" y="414"/>
                      </a:lnTo>
                      <a:lnTo>
                        <a:pt x="24" y="408"/>
                      </a:lnTo>
                      <a:lnTo>
                        <a:pt x="18" y="396"/>
                      </a:lnTo>
                      <a:lnTo>
                        <a:pt x="18" y="378"/>
                      </a:lnTo>
                      <a:lnTo>
                        <a:pt x="12" y="360"/>
                      </a:lnTo>
                      <a:lnTo>
                        <a:pt x="6" y="342"/>
                      </a:lnTo>
                      <a:lnTo>
                        <a:pt x="0" y="324"/>
                      </a:lnTo>
                      <a:lnTo>
                        <a:pt x="0" y="318"/>
                      </a:lnTo>
                      <a:lnTo>
                        <a:pt x="0" y="312"/>
                      </a:lnTo>
                      <a:lnTo>
                        <a:pt x="6" y="312"/>
                      </a:lnTo>
                      <a:lnTo>
                        <a:pt x="12" y="306"/>
                      </a:lnTo>
                      <a:lnTo>
                        <a:pt x="12" y="300"/>
                      </a:lnTo>
                      <a:lnTo>
                        <a:pt x="18" y="294"/>
                      </a:lnTo>
                      <a:lnTo>
                        <a:pt x="24" y="294"/>
                      </a:lnTo>
                      <a:lnTo>
                        <a:pt x="24" y="300"/>
                      </a:lnTo>
                      <a:lnTo>
                        <a:pt x="24" y="306"/>
                      </a:lnTo>
                      <a:lnTo>
                        <a:pt x="24" y="312"/>
                      </a:lnTo>
                      <a:lnTo>
                        <a:pt x="24" y="318"/>
                      </a:lnTo>
                      <a:lnTo>
                        <a:pt x="30" y="336"/>
                      </a:lnTo>
                      <a:lnTo>
                        <a:pt x="36" y="354"/>
                      </a:lnTo>
                      <a:lnTo>
                        <a:pt x="42" y="372"/>
                      </a:lnTo>
                      <a:lnTo>
                        <a:pt x="48" y="390"/>
                      </a:lnTo>
                      <a:lnTo>
                        <a:pt x="48" y="414"/>
                      </a:lnTo>
                      <a:lnTo>
                        <a:pt x="54" y="432"/>
                      </a:lnTo>
                      <a:lnTo>
                        <a:pt x="54" y="450"/>
                      </a:lnTo>
                      <a:lnTo>
                        <a:pt x="60" y="462"/>
                      </a:lnTo>
                      <a:lnTo>
                        <a:pt x="60" y="468"/>
                      </a:lnTo>
                      <a:lnTo>
                        <a:pt x="60" y="474"/>
                      </a:lnTo>
                      <a:lnTo>
                        <a:pt x="60" y="480"/>
                      </a:lnTo>
                      <a:lnTo>
                        <a:pt x="60" y="486"/>
                      </a:lnTo>
                      <a:lnTo>
                        <a:pt x="60" y="492"/>
                      </a:lnTo>
                      <a:lnTo>
                        <a:pt x="54" y="492"/>
                      </a:lnTo>
                      <a:lnTo>
                        <a:pt x="48" y="492"/>
                      </a:lnTo>
                      <a:lnTo>
                        <a:pt x="42" y="492"/>
                      </a:lnTo>
                      <a:lnTo>
                        <a:pt x="36" y="492"/>
                      </a:lnTo>
                      <a:lnTo>
                        <a:pt x="36" y="486"/>
                      </a:lnTo>
                      <a:lnTo>
                        <a:pt x="42" y="468"/>
                      </a:lnTo>
                      <a:lnTo>
                        <a:pt x="48" y="450"/>
                      </a:lnTo>
                      <a:lnTo>
                        <a:pt x="48" y="438"/>
                      </a:lnTo>
                      <a:lnTo>
                        <a:pt x="60" y="408"/>
                      </a:lnTo>
                      <a:lnTo>
                        <a:pt x="66" y="390"/>
                      </a:lnTo>
                      <a:lnTo>
                        <a:pt x="72" y="372"/>
                      </a:lnTo>
                      <a:lnTo>
                        <a:pt x="72" y="360"/>
                      </a:lnTo>
                      <a:lnTo>
                        <a:pt x="78" y="342"/>
                      </a:lnTo>
                      <a:lnTo>
                        <a:pt x="84" y="324"/>
                      </a:lnTo>
                      <a:lnTo>
                        <a:pt x="90" y="306"/>
                      </a:lnTo>
                      <a:lnTo>
                        <a:pt x="90" y="288"/>
                      </a:lnTo>
                      <a:lnTo>
                        <a:pt x="90" y="276"/>
                      </a:lnTo>
                      <a:lnTo>
                        <a:pt x="90" y="270"/>
                      </a:lnTo>
                      <a:lnTo>
                        <a:pt x="96" y="264"/>
                      </a:lnTo>
                      <a:lnTo>
                        <a:pt x="96" y="252"/>
                      </a:lnTo>
                      <a:lnTo>
                        <a:pt x="96" y="246"/>
                      </a:lnTo>
                      <a:lnTo>
                        <a:pt x="96" y="234"/>
                      </a:lnTo>
                      <a:lnTo>
                        <a:pt x="96" y="222"/>
                      </a:lnTo>
                      <a:lnTo>
                        <a:pt x="102" y="216"/>
                      </a:lnTo>
                      <a:lnTo>
                        <a:pt x="102" y="198"/>
                      </a:lnTo>
                      <a:lnTo>
                        <a:pt x="96" y="180"/>
                      </a:lnTo>
                      <a:lnTo>
                        <a:pt x="96" y="174"/>
                      </a:lnTo>
                      <a:lnTo>
                        <a:pt x="96" y="162"/>
                      </a:lnTo>
                      <a:lnTo>
                        <a:pt x="96" y="150"/>
                      </a:lnTo>
                      <a:lnTo>
                        <a:pt x="96" y="144"/>
                      </a:lnTo>
                      <a:lnTo>
                        <a:pt x="90" y="132"/>
                      </a:lnTo>
                      <a:lnTo>
                        <a:pt x="90" y="114"/>
                      </a:lnTo>
                      <a:lnTo>
                        <a:pt x="90" y="102"/>
                      </a:lnTo>
                      <a:lnTo>
                        <a:pt x="84" y="96"/>
                      </a:lnTo>
                      <a:lnTo>
                        <a:pt x="78" y="78"/>
                      </a:lnTo>
                      <a:lnTo>
                        <a:pt x="72" y="66"/>
                      </a:lnTo>
                      <a:lnTo>
                        <a:pt x="72" y="60"/>
                      </a:lnTo>
                      <a:lnTo>
                        <a:pt x="66" y="54"/>
                      </a:lnTo>
                      <a:lnTo>
                        <a:pt x="66" y="42"/>
                      </a:lnTo>
                      <a:lnTo>
                        <a:pt x="60" y="36"/>
                      </a:lnTo>
                      <a:lnTo>
                        <a:pt x="54" y="24"/>
                      </a:lnTo>
                      <a:lnTo>
                        <a:pt x="48" y="24"/>
                      </a:lnTo>
                      <a:lnTo>
                        <a:pt x="42" y="12"/>
                      </a:lnTo>
                      <a:lnTo>
                        <a:pt x="42" y="6"/>
                      </a:lnTo>
                      <a:lnTo>
                        <a:pt x="48" y="0"/>
                      </a:lnTo>
                      <a:lnTo>
                        <a:pt x="4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8" name="Freeform 26">
                  <a:extLst>
                    <a:ext uri="{FF2B5EF4-FFF2-40B4-BE49-F238E27FC236}">
                      <a16:creationId xmlns:a16="http://schemas.microsoft.com/office/drawing/2014/main" id="{E191C36B-03BD-38F0-91E0-2F42AF1F5BEA}"/>
                    </a:ext>
                  </a:extLst>
                </p:cNvPr>
                <p:cNvSpPr>
                  <a:spLocks/>
                </p:cNvSpPr>
                <p:nvPr/>
              </p:nvSpPr>
              <p:spPr bwMode="auto">
                <a:xfrm>
                  <a:off x="3522" y="1674"/>
                  <a:ext cx="102" cy="216"/>
                </a:xfrm>
                <a:custGeom>
                  <a:avLst/>
                  <a:gdLst>
                    <a:gd name="T0" fmla="*/ 54 w 102"/>
                    <a:gd name="T1" fmla="*/ 42 h 216"/>
                    <a:gd name="T2" fmla="*/ 24 w 102"/>
                    <a:gd name="T3" fmla="*/ 96 h 216"/>
                    <a:gd name="T4" fmla="*/ 12 w 102"/>
                    <a:gd name="T5" fmla="*/ 96 h 216"/>
                    <a:gd name="T6" fmla="*/ 6 w 102"/>
                    <a:gd name="T7" fmla="*/ 84 h 216"/>
                    <a:gd name="T8" fmla="*/ 66 w 102"/>
                    <a:gd name="T9" fmla="*/ 24 h 216"/>
                    <a:gd name="T10" fmla="*/ 78 w 102"/>
                    <a:gd name="T11" fmla="*/ 18 h 216"/>
                    <a:gd name="T12" fmla="*/ 84 w 102"/>
                    <a:gd name="T13" fmla="*/ 30 h 216"/>
                    <a:gd name="T14" fmla="*/ 60 w 102"/>
                    <a:gd name="T15" fmla="*/ 90 h 216"/>
                    <a:gd name="T16" fmla="*/ 24 w 102"/>
                    <a:gd name="T17" fmla="*/ 138 h 216"/>
                    <a:gd name="T18" fmla="*/ 12 w 102"/>
                    <a:gd name="T19" fmla="*/ 132 h 216"/>
                    <a:gd name="T20" fmla="*/ 6 w 102"/>
                    <a:gd name="T21" fmla="*/ 114 h 216"/>
                    <a:gd name="T22" fmla="*/ 36 w 102"/>
                    <a:gd name="T23" fmla="*/ 96 h 216"/>
                    <a:gd name="T24" fmla="*/ 84 w 102"/>
                    <a:gd name="T25" fmla="*/ 36 h 216"/>
                    <a:gd name="T26" fmla="*/ 102 w 102"/>
                    <a:gd name="T27" fmla="*/ 36 h 216"/>
                    <a:gd name="T28" fmla="*/ 102 w 102"/>
                    <a:gd name="T29" fmla="*/ 48 h 216"/>
                    <a:gd name="T30" fmla="*/ 36 w 102"/>
                    <a:gd name="T31" fmla="*/ 156 h 216"/>
                    <a:gd name="T32" fmla="*/ 24 w 102"/>
                    <a:gd name="T33" fmla="*/ 156 h 216"/>
                    <a:gd name="T34" fmla="*/ 12 w 102"/>
                    <a:gd name="T35" fmla="*/ 138 h 216"/>
                    <a:gd name="T36" fmla="*/ 36 w 102"/>
                    <a:gd name="T37" fmla="*/ 120 h 216"/>
                    <a:gd name="T38" fmla="*/ 60 w 102"/>
                    <a:gd name="T39" fmla="*/ 96 h 216"/>
                    <a:gd name="T40" fmla="*/ 72 w 102"/>
                    <a:gd name="T41" fmla="*/ 96 h 216"/>
                    <a:gd name="T42" fmla="*/ 78 w 102"/>
                    <a:gd name="T43" fmla="*/ 108 h 216"/>
                    <a:gd name="T44" fmla="*/ 42 w 102"/>
                    <a:gd name="T45" fmla="*/ 174 h 216"/>
                    <a:gd name="T46" fmla="*/ 30 w 102"/>
                    <a:gd name="T47" fmla="*/ 174 h 216"/>
                    <a:gd name="T48" fmla="*/ 18 w 102"/>
                    <a:gd name="T49" fmla="*/ 168 h 216"/>
                    <a:gd name="T50" fmla="*/ 42 w 102"/>
                    <a:gd name="T51" fmla="*/ 132 h 216"/>
                    <a:gd name="T52" fmla="*/ 60 w 102"/>
                    <a:gd name="T53" fmla="*/ 126 h 216"/>
                    <a:gd name="T54" fmla="*/ 72 w 102"/>
                    <a:gd name="T55" fmla="*/ 132 h 216"/>
                    <a:gd name="T56" fmla="*/ 60 w 102"/>
                    <a:gd name="T57" fmla="*/ 162 h 216"/>
                    <a:gd name="T58" fmla="*/ 54 w 102"/>
                    <a:gd name="T59" fmla="*/ 216 h 216"/>
                    <a:gd name="T60" fmla="*/ 36 w 102"/>
                    <a:gd name="T61" fmla="*/ 216 h 216"/>
                    <a:gd name="T62" fmla="*/ 30 w 102"/>
                    <a:gd name="T63" fmla="*/ 198 h 216"/>
                    <a:gd name="T64" fmla="*/ 42 w 102"/>
                    <a:gd name="T65" fmla="*/ 132 h 216"/>
                    <a:gd name="T66" fmla="*/ 60 w 102"/>
                    <a:gd name="T67" fmla="*/ 126 h 216"/>
                    <a:gd name="T68" fmla="*/ 72 w 102"/>
                    <a:gd name="T69" fmla="*/ 138 h 216"/>
                    <a:gd name="T70" fmla="*/ 54 w 102"/>
                    <a:gd name="T71" fmla="*/ 168 h 216"/>
                    <a:gd name="T72" fmla="*/ 30 w 102"/>
                    <a:gd name="T73" fmla="*/ 186 h 216"/>
                    <a:gd name="T74" fmla="*/ 18 w 102"/>
                    <a:gd name="T75" fmla="*/ 174 h 216"/>
                    <a:gd name="T76" fmla="*/ 18 w 102"/>
                    <a:gd name="T77" fmla="*/ 162 h 216"/>
                    <a:gd name="T78" fmla="*/ 60 w 102"/>
                    <a:gd name="T79" fmla="*/ 96 h 216"/>
                    <a:gd name="T80" fmla="*/ 66 w 102"/>
                    <a:gd name="T81" fmla="*/ 96 h 216"/>
                    <a:gd name="T82" fmla="*/ 78 w 102"/>
                    <a:gd name="T83" fmla="*/ 102 h 216"/>
                    <a:gd name="T84" fmla="*/ 54 w 102"/>
                    <a:gd name="T85" fmla="*/ 138 h 216"/>
                    <a:gd name="T86" fmla="*/ 30 w 102"/>
                    <a:gd name="T87" fmla="*/ 156 h 216"/>
                    <a:gd name="T88" fmla="*/ 12 w 102"/>
                    <a:gd name="T89" fmla="*/ 156 h 216"/>
                    <a:gd name="T90" fmla="*/ 12 w 102"/>
                    <a:gd name="T91" fmla="*/ 138 h 216"/>
                    <a:gd name="T92" fmla="*/ 84 w 102"/>
                    <a:gd name="T93" fmla="*/ 36 h 216"/>
                    <a:gd name="T94" fmla="*/ 102 w 102"/>
                    <a:gd name="T95" fmla="*/ 42 h 216"/>
                    <a:gd name="T96" fmla="*/ 102 w 102"/>
                    <a:gd name="T97" fmla="*/ 54 h 216"/>
                    <a:gd name="T98" fmla="*/ 60 w 102"/>
                    <a:gd name="T99" fmla="*/ 108 h 216"/>
                    <a:gd name="T100" fmla="*/ 30 w 102"/>
                    <a:gd name="T101" fmla="*/ 132 h 216"/>
                    <a:gd name="T102" fmla="*/ 12 w 102"/>
                    <a:gd name="T103" fmla="*/ 138 h 216"/>
                    <a:gd name="T104" fmla="*/ 0 w 102"/>
                    <a:gd name="T105" fmla="*/ 120 h 216"/>
                    <a:gd name="T106" fmla="*/ 54 w 102"/>
                    <a:gd name="T107" fmla="*/ 48 h 216"/>
                    <a:gd name="T108" fmla="*/ 66 w 102"/>
                    <a:gd name="T109" fmla="*/ 24 h 216"/>
                    <a:gd name="T110" fmla="*/ 78 w 102"/>
                    <a:gd name="T111" fmla="*/ 24 h 216"/>
                    <a:gd name="T112" fmla="*/ 84 w 102"/>
                    <a:gd name="T113" fmla="*/ 36 h 216"/>
                    <a:gd name="T114" fmla="*/ 18 w 102"/>
                    <a:gd name="T115" fmla="*/ 96 h 216"/>
                    <a:gd name="T116" fmla="*/ 6 w 102"/>
                    <a:gd name="T117" fmla="*/ 96 h 216"/>
                    <a:gd name="T118" fmla="*/ 6 w 102"/>
                    <a:gd name="T119" fmla="*/ 84 h 216"/>
                    <a:gd name="T120" fmla="*/ 30 w 102"/>
                    <a:gd name="T121" fmla="*/ 48 h 216"/>
                    <a:gd name="T122" fmla="*/ 84 w 102"/>
                    <a:gd name="T123" fmla="*/ 0 h 216"/>
                    <a:gd name="T124" fmla="*/ 90 w 102"/>
                    <a:gd name="T125" fmla="*/ 0 h 2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
                    <a:gd name="T190" fmla="*/ 0 h 216"/>
                    <a:gd name="T191" fmla="*/ 102 w 102"/>
                    <a:gd name="T192" fmla="*/ 216 h 21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 h="216">
                      <a:moveTo>
                        <a:pt x="90" y="0"/>
                      </a:moveTo>
                      <a:lnTo>
                        <a:pt x="90" y="0"/>
                      </a:lnTo>
                      <a:lnTo>
                        <a:pt x="78" y="12"/>
                      </a:lnTo>
                      <a:lnTo>
                        <a:pt x="72" y="18"/>
                      </a:lnTo>
                      <a:lnTo>
                        <a:pt x="66" y="24"/>
                      </a:lnTo>
                      <a:lnTo>
                        <a:pt x="60" y="30"/>
                      </a:lnTo>
                      <a:lnTo>
                        <a:pt x="54" y="42"/>
                      </a:lnTo>
                      <a:lnTo>
                        <a:pt x="48" y="48"/>
                      </a:lnTo>
                      <a:lnTo>
                        <a:pt x="42" y="54"/>
                      </a:lnTo>
                      <a:lnTo>
                        <a:pt x="36" y="66"/>
                      </a:lnTo>
                      <a:lnTo>
                        <a:pt x="30" y="78"/>
                      </a:lnTo>
                      <a:lnTo>
                        <a:pt x="30" y="84"/>
                      </a:lnTo>
                      <a:lnTo>
                        <a:pt x="24" y="96"/>
                      </a:lnTo>
                      <a:lnTo>
                        <a:pt x="18" y="96"/>
                      </a:lnTo>
                      <a:lnTo>
                        <a:pt x="12" y="96"/>
                      </a:lnTo>
                      <a:lnTo>
                        <a:pt x="6" y="96"/>
                      </a:lnTo>
                      <a:lnTo>
                        <a:pt x="6" y="90"/>
                      </a:lnTo>
                      <a:lnTo>
                        <a:pt x="6" y="84"/>
                      </a:lnTo>
                      <a:lnTo>
                        <a:pt x="6" y="78"/>
                      </a:lnTo>
                      <a:lnTo>
                        <a:pt x="18" y="66"/>
                      </a:lnTo>
                      <a:lnTo>
                        <a:pt x="36" y="48"/>
                      </a:lnTo>
                      <a:lnTo>
                        <a:pt x="42" y="42"/>
                      </a:lnTo>
                      <a:lnTo>
                        <a:pt x="66" y="24"/>
                      </a:lnTo>
                      <a:lnTo>
                        <a:pt x="72" y="18"/>
                      </a:lnTo>
                      <a:lnTo>
                        <a:pt x="78" y="18"/>
                      </a:lnTo>
                      <a:lnTo>
                        <a:pt x="84" y="18"/>
                      </a:lnTo>
                      <a:lnTo>
                        <a:pt x="84" y="24"/>
                      </a:lnTo>
                      <a:lnTo>
                        <a:pt x="84" y="30"/>
                      </a:lnTo>
                      <a:lnTo>
                        <a:pt x="78" y="42"/>
                      </a:lnTo>
                      <a:lnTo>
                        <a:pt x="78" y="54"/>
                      </a:lnTo>
                      <a:lnTo>
                        <a:pt x="72" y="66"/>
                      </a:lnTo>
                      <a:lnTo>
                        <a:pt x="66" y="72"/>
                      </a:lnTo>
                      <a:lnTo>
                        <a:pt x="60" y="78"/>
                      </a:lnTo>
                      <a:lnTo>
                        <a:pt x="60" y="90"/>
                      </a:lnTo>
                      <a:lnTo>
                        <a:pt x="48" y="96"/>
                      </a:lnTo>
                      <a:lnTo>
                        <a:pt x="42" y="108"/>
                      </a:lnTo>
                      <a:lnTo>
                        <a:pt x="30" y="132"/>
                      </a:lnTo>
                      <a:lnTo>
                        <a:pt x="24" y="132"/>
                      </a:lnTo>
                      <a:lnTo>
                        <a:pt x="24" y="138"/>
                      </a:lnTo>
                      <a:lnTo>
                        <a:pt x="18" y="138"/>
                      </a:lnTo>
                      <a:lnTo>
                        <a:pt x="12" y="138"/>
                      </a:lnTo>
                      <a:lnTo>
                        <a:pt x="12" y="132"/>
                      </a:lnTo>
                      <a:lnTo>
                        <a:pt x="12" y="126"/>
                      </a:lnTo>
                      <a:lnTo>
                        <a:pt x="6" y="126"/>
                      </a:lnTo>
                      <a:lnTo>
                        <a:pt x="6" y="120"/>
                      </a:lnTo>
                      <a:lnTo>
                        <a:pt x="6" y="114"/>
                      </a:lnTo>
                      <a:lnTo>
                        <a:pt x="12" y="114"/>
                      </a:lnTo>
                      <a:lnTo>
                        <a:pt x="18" y="108"/>
                      </a:lnTo>
                      <a:lnTo>
                        <a:pt x="24" y="102"/>
                      </a:lnTo>
                      <a:lnTo>
                        <a:pt x="30" y="96"/>
                      </a:lnTo>
                      <a:lnTo>
                        <a:pt x="36" y="96"/>
                      </a:lnTo>
                      <a:lnTo>
                        <a:pt x="42" y="90"/>
                      </a:lnTo>
                      <a:lnTo>
                        <a:pt x="48" y="90"/>
                      </a:lnTo>
                      <a:lnTo>
                        <a:pt x="54" y="78"/>
                      </a:lnTo>
                      <a:lnTo>
                        <a:pt x="60" y="72"/>
                      </a:lnTo>
                      <a:lnTo>
                        <a:pt x="78" y="54"/>
                      </a:lnTo>
                      <a:lnTo>
                        <a:pt x="78" y="42"/>
                      </a:lnTo>
                      <a:lnTo>
                        <a:pt x="84" y="36"/>
                      </a:lnTo>
                      <a:lnTo>
                        <a:pt x="84" y="30"/>
                      </a:lnTo>
                      <a:lnTo>
                        <a:pt x="90" y="30"/>
                      </a:lnTo>
                      <a:lnTo>
                        <a:pt x="96" y="30"/>
                      </a:lnTo>
                      <a:lnTo>
                        <a:pt x="96" y="36"/>
                      </a:lnTo>
                      <a:lnTo>
                        <a:pt x="102" y="36"/>
                      </a:lnTo>
                      <a:lnTo>
                        <a:pt x="102" y="42"/>
                      </a:lnTo>
                      <a:lnTo>
                        <a:pt x="102" y="48"/>
                      </a:lnTo>
                      <a:lnTo>
                        <a:pt x="102" y="54"/>
                      </a:lnTo>
                      <a:lnTo>
                        <a:pt x="90" y="78"/>
                      </a:lnTo>
                      <a:lnTo>
                        <a:pt x="60" y="120"/>
                      </a:lnTo>
                      <a:lnTo>
                        <a:pt x="36" y="150"/>
                      </a:lnTo>
                      <a:lnTo>
                        <a:pt x="36" y="156"/>
                      </a:lnTo>
                      <a:lnTo>
                        <a:pt x="30" y="156"/>
                      </a:lnTo>
                      <a:lnTo>
                        <a:pt x="24" y="156"/>
                      </a:lnTo>
                      <a:lnTo>
                        <a:pt x="24" y="150"/>
                      </a:lnTo>
                      <a:lnTo>
                        <a:pt x="18" y="150"/>
                      </a:lnTo>
                      <a:lnTo>
                        <a:pt x="18" y="144"/>
                      </a:lnTo>
                      <a:lnTo>
                        <a:pt x="12" y="144"/>
                      </a:lnTo>
                      <a:lnTo>
                        <a:pt x="12" y="138"/>
                      </a:lnTo>
                      <a:lnTo>
                        <a:pt x="18" y="138"/>
                      </a:lnTo>
                      <a:lnTo>
                        <a:pt x="18" y="132"/>
                      </a:lnTo>
                      <a:lnTo>
                        <a:pt x="30" y="126"/>
                      </a:lnTo>
                      <a:lnTo>
                        <a:pt x="36" y="120"/>
                      </a:lnTo>
                      <a:lnTo>
                        <a:pt x="42" y="120"/>
                      </a:lnTo>
                      <a:lnTo>
                        <a:pt x="42" y="114"/>
                      </a:lnTo>
                      <a:lnTo>
                        <a:pt x="60" y="96"/>
                      </a:lnTo>
                      <a:lnTo>
                        <a:pt x="66" y="90"/>
                      </a:lnTo>
                      <a:lnTo>
                        <a:pt x="72" y="96"/>
                      </a:lnTo>
                      <a:lnTo>
                        <a:pt x="78" y="96"/>
                      </a:lnTo>
                      <a:lnTo>
                        <a:pt x="78" y="102"/>
                      </a:lnTo>
                      <a:lnTo>
                        <a:pt x="78" y="108"/>
                      </a:lnTo>
                      <a:lnTo>
                        <a:pt x="66" y="120"/>
                      </a:lnTo>
                      <a:lnTo>
                        <a:pt x="60" y="144"/>
                      </a:lnTo>
                      <a:lnTo>
                        <a:pt x="54" y="156"/>
                      </a:lnTo>
                      <a:lnTo>
                        <a:pt x="48" y="168"/>
                      </a:lnTo>
                      <a:lnTo>
                        <a:pt x="42" y="174"/>
                      </a:lnTo>
                      <a:lnTo>
                        <a:pt x="42" y="180"/>
                      </a:lnTo>
                      <a:lnTo>
                        <a:pt x="36" y="180"/>
                      </a:lnTo>
                      <a:lnTo>
                        <a:pt x="30" y="174"/>
                      </a:lnTo>
                      <a:lnTo>
                        <a:pt x="24" y="174"/>
                      </a:lnTo>
                      <a:lnTo>
                        <a:pt x="24" y="168"/>
                      </a:lnTo>
                      <a:lnTo>
                        <a:pt x="18" y="168"/>
                      </a:lnTo>
                      <a:lnTo>
                        <a:pt x="18" y="162"/>
                      </a:lnTo>
                      <a:lnTo>
                        <a:pt x="18" y="156"/>
                      </a:lnTo>
                      <a:lnTo>
                        <a:pt x="24" y="156"/>
                      </a:lnTo>
                      <a:lnTo>
                        <a:pt x="36" y="150"/>
                      </a:lnTo>
                      <a:lnTo>
                        <a:pt x="42" y="132"/>
                      </a:lnTo>
                      <a:lnTo>
                        <a:pt x="48" y="132"/>
                      </a:lnTo>
                      <a:lnTo>
                        <a:pt x="48" y="126"/>
                      </a:lnTo>
                      <a:lnTo>
                        <a:pt x="54" y="126"/>
                      </a:lnTo>
                      <a:lnTo>
                        <a:pt x="60" y="126"/>
                      </a:lnTo>
                      <a:lnTo>
                        <a:pt x="66" y="126"/>
                      </a:lnTo>
                      <a:lnTo>
                        <a:pt x="66" y="132"/>
                      </a:lnTo>
                      <a:lnTo>
                        <a:pt x="72" y="132"/>
                      </a:lnTo>
                      <a:lnTo>
                        <a:pt x="72" y="138"/>
                      </a:lnTo>
                      <a:lnTo>
                        <a:pt x="72" y="144"/>
                      </a:lnTo>
                      <a:lnTo>
                        <a:pt x="66" y="144"/>
                      </a:lnTo>
                      <a:lnTo>
                        <a:pt x="66" y="156"/>
                      </a:lnTo>
                      <a:lnTo>
                        <a:pt x="60" y="162"/>
                      </a:lnTo>
                      <a:lnTo>
                        <a:pt x="60" y="168"/>
                      </a:lnTo>
                      <a:lnTo>
                        <a:pt x="60" y="174"/>
                      </a:lnTo>
                      <a:lnTo>
                        <a:pt x="60" y="204"/>
                      </a:lnTo>
                      <a:lnTo>
                        <a:pt x="54" y="210"/>
                      </a:lnTo>
                      <a:lnTo>
                        <a:pt x="54" y="216"/>
                      </a:lnTo>
                      <a:lnTo>
                        <a:pt x="48" y="216"/>
                      </a:lnTo>
                      <a:lnTo>
                        <a:pt x="42" y="216"/>
                      </a:lnTo>
                      <a:lnTo>
                        <a:pt x="36" y="216"/>
                      </a:lnTo>
                      <a:lnTo>
                        <a:pt x="36" y="210"/>
                      </a:lnTo>
                      <a:lnTo>
                        <a:pt x="30" y="210"/>
                      </a:lnTo>
                      <a:lnTo>
                        <a:pt x="30" y="204"/>
                      </a:lnTo>
                      <a:lnTo>
                        <a:pt x="30" y="198"/>
                      </a:lnTo>
                      <a:lnTo>
                        <a:pt x="30" y="168"/>
                      </a:lnTo>
                      <a:lnTo>
                        <a:pt x="36" y="156"/>
                      </a:lnTo>
                      <a:lnTo>
                        <a:pt x="36" y="150"/>
                      </a:lnTo>
                      <a:lnTo>
                        <a:pt x="36" y="144"/>
                      </a:lnTo>
                      <a:lnTo>
                        <a:pt x="42" y="132"/>
                      </a:lnTo>
                      <a:lnTo>
                        <a:pt x="48" y="132"/>
                      </a:lnTo>
                      <a:lnTo>
                        <a:pt x="48" y="126"/>
                      </a:lnTo>
                      <a:lnTo>
                        <a:pt x="54" y="126"/>
                      </a:lnTo>
                      <a:lnTo>
                        <a:pt x="60" y="126"/>
                      </a:lnTo>
                      <a:lnTo>
                        <a:pt x="60" y="132"/>
                      </a:lnTo>
                      <a:lnTo>
                        <a:pt x="66" y="132"/>
                      </a:lnTo>
                      <a:lnTo>
                        <a:pt x="72" y="138"/>
                      </a:lnTo>
                      <a:lnTo>
                        <a:pt x="72" y="144"/>
                      </a:lnTo>
                      <a:lnTo>
                        <a:pt x="66" y="150"/>
                      </a:lnTo>
                      <a:lnTo>
                        <a:pt x="54" y="168"/>
                      </a:lnTo>
                      <a:lnTo>
                        <a:pt x="42" y="180"/>
                      </a:lnTo>
                      <a:lnTo>
                        <a:pt x="36" y="180"/>
                      </a:lnTo>
                      <a:lnTo>
                        <a:pt x="36" y="186"/>
                      </a:lnTo>
                      <a:lnTo>
                        <a:pt x="30" y="186"/>
                      </a:lnTo>
                      <a:lnTo>
                        <a:pt x="24" y="180"/>
                      </a:lnTo>
                      <a:lnTo>
                        <a:pt x="18" y="180"/>
                      </a:lnTo>
                      <a:lnTo>
                        <a:pt x="18" y="174"/>
                      </a:lnTo>
                      <a:lnTo>
                        <a:pt x="18" y="168"/>
                      </a:lnTo>
                      <a:lnTo>
                        <a:pt x="18" y="162"/>
                      </a:lnTo>
                      <a:lnTo>
                        <a:pt x="24" y="150"/>
                      </a:lnTo>
                      <a:lnTo>
                        <a:pt x="30" y="144"/>
                      </a:lnTo>
                      <a:lnTo>
                        <a:pt x="36" y="132"/>
                      </a:lnTo>
                      <a:lnTo>
                        <a:pt x="42" y="120"/>
                      </a:lnTo>
                      <a:lnTo>
                        <a:pt x="48" y="120"/>
                      </a:lnTo>
                      <a:lnTo>
                        <a:pt x="54" y="108"/>
                      </a:lnTo>
                      <a:lnTo>
                        <a:pt x="60" y="96"/>
                      </a:lnTo>
                      <a:lnTo>
                        <a:pt x="66" y="96"/>
                      </a:lnTo>
                      <a:lnTo>
                        <a:pt x="72" y="96"/>
                      </a:lnTo>
                      <a:lnTo>
                        <a:pt x="78" y="96"/>
                      </a:lnTo>
                      <a:lnTo>
                        <a:pt x="78" y="102"/>
                      </a:lnTo>
                      <a:lnTo>
                        <a:pt x="78" y="108"/>
                      </a:lnTo>
                      <a:lnTo>
                        <a:pt x="60" y="126"/>
                      </a:lnTo>
                      <a:lnTo>
                        <a:pt x="54" y="138"/>
                      </a:lnTo>
                      <a:lnTo>
                        <a:pt x="48" y="144"/>
                      </a:lnTo>
                      <a:lnTo>
                        <a:pt x="42" y="150"/>
                      </a:lnTo>
                      <a:lnTo>
                        <a:pt x="36" y="150"/>
                      </a:lnTo>
                      <a:lnTo>
                        <a:pt x="36" y="156"/>
                      </a:lnTo>
                      <a:lnTo>
                        <a:pt x="30" y="156"/>
                      </a:lnTo>
                      <a:lnTo>
                        <a:pt x="30" y="162"/>
                      </a:lnTo>
                      <a:lnTo>
                        <a:pt x="24" y="162"/>
                      </a:lnTo>
                      <a:lnTo>
                        <a:pt x="24" y="156"/>
                      </a:lnTo>
                      <a:lnTo>
                        <a:pt x="18" y="156"/>
                      </a:lnTo>
                      <a:lnTo>
                        <a:pt x="12" y="156"/>
                      </a:lnTo>
                      <a:lnTo>
                        <a:pt x="12" y="150"/>
                      </a:lnTo>
                      <a:lnTo>
                        <a:pt x="12" y="144"/>
                      </a:lnTo>
                      <a:lnTo>
                        <a:pt x="12" y="138"/>
                      </a:lnTo>
                      <a:lnTo>
                        <a:pt x="36" y="96"/>
                      </a:lnTo>
                      <a:lnTo>
                        <a:pt x="66" y="60"/>
                      </a:lnTo>
                      <a:lnTo>
                        <a:pt x="78" y="42"/>
                      </a:lnTo>
                      <a:lnTo>
                        <a:pt x="78" y="36"/>
                      </a:lnTo>
                      <a:lnTo>
                        <a:pt x="84" y="36"/>
                      </a:lnTo>
                      <a:lnTo>
                        <a:pt x="90" y="36"/>
                      </a:lnTo>
                      <a:lnTo>
                        <a:pt x="96" y="36"/>
                      </a:lnTo>
                      <a:lnTo>
                        <a:pt x="102" y="36"/>
                      </a:lnTo>
                      <a:lnTo>
                        <a:pt x="102" y="42"/>
                      </a:lnTo>
                      <a:lnTo>
                        <a:pt x="102" y="48"/>
                      </a:lnTo>
                      <a:lnTo>
                        <a:pt x="102" y="54"/>
                      </a:lnTo>
                      <a:lnTo>
                        <a:pt x="90" y="66"/>
                      </a:lnTo>
                      <a:lnTo>
                        <a:pt x="84" y="72"/>
                      </a:lnTo>
                      <a:lnTo>
                        <a:pt x="78" y="72"/>
                      </a:lnTo>
                      <a:lnTo>
                        <a:pt x="78" y="90"/>
                      </a:lnTo>
                      <a:lnTo>
                        <a:pt x="66" y="96"/>
                      </a:lnTo>
                      <a:lnTo>
                        <a:pt x="60" y="102"/>
                      </a:lnTo>
                      <a:lnTo>
                        <a:pt x="60" y="108"/>
                      </a:lnTo>
                      <a:lnTo>
                        <a:pt x="54" y="114"/>
                      </a:lnTo>
                      <a:lnTo>
                        <a:pt x="48" y="120"/>
                      </a:lnTo>
                      <a:lnTo>
                        <a:pt x="42" y="120"/>
                      </a:lnTo>
                      <a:lnTo>
                        <a:pt x="36" y="126"/>
                      </a:lnTo>
                      <a:lnTo>
                        <a:pt x="30" y="132"/>
                      </a:lnTo>
                      <a:lnTo>
                        <a:pt x="24" y="138"/>
                      </a:lnTo>
                      <a:lnTo>
                        <a:pt x="18" y="138"/>
                      </a:lnTo>
                      <a:lnTo>
                        <a:pt x="12" y="138"/>
                      </a:lnTo>
                      <a:lnTo>
                        <a:pt x="6" y="138"/>
                      </a:lnTo>
                      <a:lnTo>
                        <a:pt x="6" y="132"/>
                      </a:lnTo>
                      <a:lnTo>
                        <a:pt x="0" y="132"/>
                      </a:lnTo>
                      <a:lnTo>
                        <a:pt x="0" y="126"/>
                      </a:lnTo>
                      <a:lnTo>
                        <a:pt x="0" y="120"/>
                      </a:lnTo>
                      <a:lnTo>
                        <a:pt x="6" y="120"/>
                      </a:lnTo>
                      <a:lnTo>
                        <a:pt x="24" y="96"/>
                      </a:lnTo>
                      <a:lnTo>
                        <a:pt x="36" y="72"/>
                      </a:lnTo>
                      <a:lnTo>
                        <a:pt x="48" y="60"/>
                      </a:lnTo>
                      <a:lnTo>
                        <a:pt x="54" y="48"/>
                      </a:lnTo>
                      <a:lnTo>
                        <a:pt x="60" y="48"/>
                      </a:lnTo>
                      <a:lnTo>
                        <a:pt x="60" y="42"/>
                      </a:lnTo>
                      <a:lnTo>
                        <a:pt x="60" y="36"/>
                      </a:lnTo>
                      <a:lnTo>
                        <a:pt x="66" y="24"/>
                      </a:lnTo>
                      <a:lnTo>
                        <a:pt x="72" y="24"/>
                      </a:lnTo>
                      <a:lnTo>
                        <a:pt x="78" y="24"/>
                      </a:lnTo>
                      <a:lnTo>
                        <a:pt x="84" y="24"/>
                      </a:lnTo>
                      <a:lnTo>
                        <a:pt x="84" y="30"/>
                      </a:lnTo>
                      <a:lnTo>
                        <a:pt x="84" y="36"/>
                      </a:lnTo>
                      <a:lnTo>
                        <a:pt x="78" y="36"/>
                      </a:lnTo>
                      <a:lnTo>
                        <a:pt x="72" y="48"/>
                      </a:lnTo>
                      <a:lnTo>
                        <a:pt x="60" y="60"/>
                      </a:lnTo>
                      <a:lnTo>
                        <a:pt x="48" y="72"/>
                      </a:lnTo>
                      <a:lnTo>
                        <a:pt x="36" y="78"/>
                      </a:lnTo>
                      <a:lnTo>
                        <a:pt x="24" y="96"/>
                      </a:lnTo>
                      <a:lnTo>
                        <a:pt x="18" y="96"/>
                      </a:lnTo>
                      <a:lnTo>
                        <a:pt x="12" y="96"/>
                      </a:lnTo>
                      <a:lnTo>
                        <a:pt x="6" y="96"/>
                      </a:lnTo>
                      <a:lnTo>
                        <a:pt x="0" y="90"/>
                      </a:lnTo>
                      <a:lnTo>
                        <a:pt x="0" y="84"/>
                      </a:lnTo>
                      <a:lnTo>
                        <a:pt x="6" y="84"/>
                      </a:lnTo>
                      <a:lnTo>
                        <a:pt x="6" y="78"/>
                      </a:lnTo>
                      <a:lnTo>
                        <a:pt x="6" y="72"/>
                      </a:lnTo>
                      <a:lnTo>
                        <a:pt x="12" y="72"/>
                      </a:lnTo>
                      <a:lnTo>
                        <a:pt x="12" y="66"/>
                      </a:lnTo>
                      <a:lnTo>
                        <a:pt x="18" y="54"/>
                      </a:lnTo>
                      <a:lnTo>
                        <a:pt x="24" y="48"/>
                      </a:lnTo>
                      <a:lnTo>
                        <a:pt x="30" y="48"/>
                      </a:lnTo>
                      <a:lnTo>
                        <a:pt x="36" y="42"/>
                      </a:lnTo>
                      <a:lnTo>
                        <a:pt x="36" y="36"/>
                      </a:lnTo>
                      <a:lnTo>
                        <a:pt x="54" y="24"/>
                      </a:lnTo>
                      <a:lnTo>
                        <a:pt x="60" y="18"/>
                      </a:lnTo>
                      <a:lnTo>
                        <a:pt x="78" y="6"/>
                      </a:lnTo>
                      <a:lnTo>
                        <a:pt x="84" y="0"/>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9" name="Freeform 27">
                  <a:extLst>
                    <a:ext uri="{FF2B5EF4-FFF2-40B4-BE49-F238E27FC236}">
                      <a16:creationId xmlns:a16="http://schemas.microsoft.com/office/drawing/2014/main" id="{726FEC74-9581-C7D5-592F-407B9E1F65E3}"/>
                    </a:ext>
                  </a:extLst>
                </p:cNvPr>
                <p:cNvSpPr>
                  <a:spLocks/>
                </p:cNvSpPr>
                <p:nvPr/>
              </p:nvSpPr>
              <p:spPr bwMode="auto">
                <a:xfrm>
                  <a:off x="2790" y="1866"/>
                  <a:ext cx="120" cy="138"/>
                </a:xfrm>
                <a:custGeom>
                  <a:avLst/>
                  <a:gdLst>
                    <a:gd name="T0" fmla="*/ 72 w 120"/>
                    <a:gd name="T1" fmla="*/ 24 h 138"/>
                    <a:gd name="T2" fmla="*/ 60 w 120"/>
                    <a:gd name="T3" fmla="*/ 30 h 138"/>
                    <a:gd name="T4" fmla="*/ 36 w 120"/>
                    <a:gd name="T5" fmla="*/ 48 h 138"/>
                    <a:gd name="T6" fmla="*/ 24 w 120"/>
                    <a:gd name="T7" fmla="*/ 54 h 138"/>
                    <a:gd name="T8" fmla="*/ 18 w 120"/>
                    <a:gd name="T9" fmla="*/ 66 h 138"/>
                    <a:gd name="T10" fmla="*/ 18 w 120"/>
                    <a:gd name="T11" fmla="*/ 78 h 138"/>
                    <a:gd name="T12" fmla="*/ 18 w 120"/>
                    <a:gd name="T13" fmla="*/ 78 h 138"/>
                    <a:gd name="T14" fmla="*/ 12 w 120"/>
                    <a:gd name="T15" fmla="*/ 66 h 138"/>
                    <a:gd name="T16" fmla="*/ 18 w 120"/>
                    <a:gd name="T17" fmla="*/ 72 h 138"/>
                    <a:gd name="T18" fmla="*/ 36 w 120"/>
                    <a:gd name="T19" fmla="*/ 90 h 138"/>
                    <a:gd name="T20" fmla="*/ 54 w 120"/>
                    <a:gd name="T21" fmla="*/ 108 h 138"/>
                    <a:gd name="T22" fmla="*/ 60 w 120"/>
                    <a:gd name="T23" fmla="*/ 120 h 138"/>
                    <a:gd name="T24" fmla="*/ 54 w 120"/>
                    <a:gd name="T25" fmla="*/ 126 h 138"/>
                    <a:gd name="T26" fmla="*/ 48 w 120"/>
                    <a:gd name="T27" fmla="*/ 126 h 138"/>
                    <a:gd name="T28" fmla="*/ 42 w 120"/>
                    <a:gd name="T29" fmla="*/ 120 h 138"/>
                    <a:gd name="T30" fmla="*/ 42 w 120"/>
                    <a:gd name="T31" fmla="*/ 120 h 138"/>
                    <a:gd name="T32" fmla="*/ 42 w 120"/>
                    <a:gd name="T33" fmla="*/ 114 h 138"/>
                    <a:gd name="T34" fmla="*/ 90 w 120"/>
                    <a:gd name="T35" fmla="*/ 78 h 138"/>
                    <a:gd name="T36" fmla="*/ 108 w 120"/>
                    <a:gd name="T37" fmla="*/ 72 h 138"/>
                    <a:gd name="T38" fmla="*/ 114 w 120"/>
                    <a:gd name="T39" fmla="*/ 66 h 138"/>
                    <a:gd name="T40" fmla="*/ 120 w 120"/>
                    <a:gd name="T41" fmla="*/ 72 h 138"/>
                    <a:gd name="T42" fmla="*/ 120 w 120"/>
                    <a:gd name="T43" fmla="*/ 78 h 138"/>
                    <a:gd name="T44" fmla="*/ 120 w 120"/>
                    <a:gd name="T45" fmla="*/ 78 h 138"/>
                    <a:gd name="T46" fmla="*/ 114 w 120"/>
                    <a:gd name="T47" fmla="*/ 84 h 138"/>
                    <a:gd name="T48" fmla="*/ 96 w 120"/>
                    <a:gd name="T49" fmla="*/ 96 h 138"/>
                    <a:gd name="T50" fmla="*/ 78 w 120"/>
                    <a:gd name="T51" fmla="*/ 114 h 138"/>
                    <a:gd name="T52" fmla="*/ 54 w 120"/>
                    <a:gd name="T53" fmla="*/ 138 h 138"/>
                    <a:gd name="T54" fmla="*/ 48 w 120"/>
                    <a:gd name="T55" fmla="*/ 138 h 138"/>
                    <a:gd name="T56" fmla="*/ 42 w 120"/>
                    <a:gd name="T57" fmla="*/ 138 h 138"/>
                    <a:gd name="T58" fmla="*/ 36 w 120"/>
                    <a:gd name="T59" fmla="*/ 132 h 138"/>
                    <a:gd name="T60" fmla="*/ 24 w 120"/>
                    <a:gd name="T61" fmla="*/ 108 h 138"/>
                    <a:gd name="T62" fmla="*/ 12 w 120"/>
                    <a:gd name="T63" fmla="*/ 96 h 138"/>
                    <a:gd name="T64" fmla="*/ 0 w 120"/>
                    <a:gd name="T65" fmla="*/ 78 h 138"/>
                    <a:gd name="T66" fmla="*/ 0 w 120"/>
                    <a:gd name="T67" fmla="*/ 78 h 138"/>
                    <a:gd name="T68" fmla="*/ 0 w 120"/>
                    <a:gd name="T69" fmla="*/ 78 h 138"/>
                    <a:gd name="T70" fmla="*/ 0 w 120"/>
                    <a:gd name="T71" fmla="*/ 60 h 138"/>
                    <a:gd name="T72" fmla="*/ 6 w 120"/>
                    <a:gd name="T73" fmla="*/ 48 h 138"/>
                    <a:gd name="T74" fmla="*/ 24 w 120"/>
                    <a:gd name="T75" fmla="*/ 30 h 138"/>
                    <a:gd name="T76" fmla="*/ 48 w 120"/>
                    <a:gd name="T77" fmla="*/ 6 h 138"/>
                    <a:gd name="T78" fmla="*/ 72 w 120"/>
                    <a:gd name="T79" fmla="*/ 0 h 138"/>
                    <a:gd name="T80" fmla="*/ 72 w 120"/>
                    <a:gd name="T81" fmla="*/ 0 h 138"/>
                    <a:gd name="T82" fmla="*/ 84 w 120"/>
                    <a:gd name="T83" fmla="*/ 0 h 138"/>
                    <a:gd name="T84" fmla="*/ 84 w 120"/>
                    <a:gd name="T85" fmla="*/ 6 h 138"/>
                    <a:gd name="T86" fmla="*/ 84 w 120"/>
                    <a:gd name="T87" fmla="*/ 18 h 138"/>
                    <a:gd name="T88" fmla="*/ 78 w 120"/>
                    <a:gd name="T89" fmla="*/ 24 h 1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38"/>
                    <a:gd name="T137" fmla="*/ 120 w 120"/>
                    <a:gd name="T138" fmla="*/ 138 h 1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38">
                      <a:moveTo>
                        <a:pt x="78" y="24"/>
                      </a:moveTo>
                      <a:lnTo>
                        <a:pt x="78" y="24"/>
                      </a:lnTo>
                      <a:lnTo>
                        <a:pt x="72" y="24"/>
                      </a:lnTo>
                      <a:lnTo>
                        <a:pt x="66" y="30"/>
                      </a:lnTo>
                      <a:lnTo>
                        <a:pt x="60" y="30"/>
                      </a:lnTo>
                      <a:lnTo>
                        <a:pt x="48" y="36"/>
                      </a:lnTo>
                      <a:lnTo>
                        <a:pt x="42" y="48"/>
                      </a:lnTo>
                      <a:lnTo>
                        <a:pt x="36" y="48"/>
                      </a:lnTo>
                      <a:lnTo>
                        <a:pt x="30" y="54"/>
                      </a:lnTo>
                      <a:lnTo>
                        <a:pt x="24" y="54"/>
                      </a:lnTo>
                      <a:lnTo>
                        <a:pt x="24" y="60"/>
                      </a:lnTo>
                      <a:lnTo>
                        <a:pt x="18" y="66"/>
                      </a:lnTo>
                      <a:lnTo>
                        <a:pt x="18" y="72"/>
                      </a:lnTo>
                      <a:lnTo>
                        <a:pt x="18" y="78"/>
                      </a:lnTo>
                      <a:lnTo>
                        <a:pt x="12" y="72"/>
                      </a:lnTo>
                      <a:lnTo>
                        <a:pt x="12" y="66"/>
                      </a:lnTo>
                      <a:lnTo>
                        <a:pt x="18" y="72"/>
                      </a:lnTo>
                      <a:lnTo>
                        <a:pt x="24" y="78"/>
                      </a:lnTo>
                      <a:lnTo>
                        <a:pt x="30" y="84"/>
                      </a:lnTo>
                      <a:lnTo>
                        <a:pt x="36" y="90"/>
                      </a:lnTo>
                      <a:lnTo>
                        <a:pt x="48" y="96"/>
                      </a:lnTo>
                      <a:lnTo>
                        <a:pt x="48" y="102"/>
                      </a:lnTo>
                      <a:lnTo>
                        <a:pt x="54" y="108"/>
                      </a:lnTo>
                      <a:lnTo>
                        <a:pt x="60" y="120"/>
                      </a:lnTo>
                      <a:lnTo>
                        <a:pt x="60" y="126"/>
                      </a:lnTo>
                      <a:lnTo>
                        <a:pt x="54" y="126"/>
                      </a:lnTo>
                      <a:lnTo>
                        <a:pt x="48" y="126"/>
                      </a:lnTo>
                      <a:lnTo>
                        <a:pt x="48" y="120"/>
                      </a:lnTo>
                      <a:lnTo>
                        <a:pt x="42" y="120"/>
                      </a:lnTo>
                      <a:lnTo>
                        <a:pt x="42" y="114"/>
                      </a:lnTo>
                      <a:lnTo>
                        <a:pt x="60" y="102"/>
                      </a:lnTo>
                      <a:lnTo>
                        <a:pt x="72" y="90"/>
                      </a:lnTo>
                      <a:lnTo>
                        <a:pt x="90" y="78"/>
                      </a:lnTo>
                      <a:lnTo>
                        <a:pt x="96" y="78"/>
                      </a:lnTo>
                      <a:lnTo>
                        <a:pt x="108" y="72"/>
                      </a:lnTo>
                      <a:lnTo>
                        <a:pt x="114" y="66"/>
                      </a:lnTo>
                      <a:lnTo>
                        <a:pt x="120" y="72"/>
                      </a:lnTo>
                      <a:lnTo>
                        <a:pt x="120" y="78"/>
                      </a:lnTo>
                      <a:lnTo>
                        <a:pt x="114" y="84"/>
                      </a:lnTo>
                      <a:lnTo>
                        <a:pt x="108" y="84"/>
                      </a:lnTo>
                      <a:lnTo>
                        <a:pt x="102" y="90"/>
                      </a:lnTo>
                      <a:lnTo>
                        <a:pt x="96" y="96"/>
                      </a:lnTo>
                      <a:lnTo>
                        <a:pt x="96" y="102"/>
                      </a:lnTo>
                      <a:lnTo>
                        <a:pt x="84" y="108"/>
                      </a:lnTo>
                      <a:lnTo>
                        <a:pt x="78" y="114"/>
                      </a:lnTo>
                      <a:lnTo>
                        <a:pt x="72" y="126"/>
                      </a:lnTo>
                      <a:lnTo>
                        <a:pt x="66" y="126"/>
                      </a:lnTo>
                      <a:lnTo>
                        <a:pt x="54" y="138"/>
                      </a:lnTo>
                      <a:lnTo>
                        <a:pt x="48" y="138"/>
                      </a:lnTo>
                      <a:lnTo>
                        <a:pt x="42" y="138"/>
                      </a:lnTo>
                      <a:lnTo>
                        <a:pt x="42" y="132"/>
                      </a:lnTo>
                      <a:lnTo>
                        <a:pt x="36" y="132"/>
                      </a:lnTo>
                      <a:lnTo>
                        <a:pt x="24" y="120"/>
                      </a:lnTo>
                      <a:lnTo>
                        <a:pt x="24" y="108"/>
                      </a:lnTo>
                      <a:lnTo>
                        <a:pt x="24" y="102"/>
                      </a:lnTo>
                      <a:lnTo>
                        <a:pt x="18" y="102"/>
                      </a:lnTo>
                      <a:lnTo>
                        <a:pt x="12" y="96"/>
                      </a:lnTo>
                      <a:lnTo>
                        <a:pt x="6" y="84"/>
                      </a:lnTo>
                      <a:lnTo>
                        <a:pt x="0" y="84"/>
                      </a:lnTo>
                      <a:lnTo>
                        <a:pt x="0" y="78"/>
                      </a:lnTo>
                      <a:lnTo>
                        <a:pt x="0" y="72"/>
                      </a:lnTo>
                      <a:lnTo>
                        <a:pt x="0" y="66"/>
                      </a:lnTo>
                      <a:lnTo>
                        <a:pt x="0" y="60"/>
                      </a:lnTo>
                      <a:lnTo>
                        <a:pt x="0" y="54"/>
                      </a:lnTo>
                      <a:lnTo>
                        <a:pt x="6" y="54"/>
                      </a:lnTo>
                      <a:lnTo>
                        <a:pt x="6" y="48"/>
                      </a:lnTo>
                      <a:lnTo>
                        <a:pt x="12" y="42"/>
                      </a:lnTo>
                      <a:lnTo>
                        <a:pt x="18" y="36"/>
                      </a:lnTo>
                      <a:lnTo>
                        <a:pt x="24" y="30"/>
                      </a:lnTo>
                      <a:lnTo>
                        <a:pt x="30" y="24"/>
                      </a:lnTo>
                      <a:lnTo>
                        <a:pt x="42" y="18"/>
                      </a:lnTo>
                      <a:lnTo>
                        <a:pt x="48" y="6"/>
                      </a:lnTo>
                      <a:lnTo>
                        <a:pt x="66" y="0"/>
                      </a:lnTo>
                      <a:lnTo>
                        <a:pt x="72" y="0"/>
                      </a:lnTo>
                      <a:lnTo>
                        <a:pt x="78" y="0"/>
                      </a:lnTo>
                      <a:lnTo>
                        <a:pt x="84" y="0"/>
                      </a:lnTo>
                      <a:lnTo>
                        <a:pt x="84" y="6"/>
                      </a:lnTo>
                      <a:lnTo>
                        <a:pt x="84" y="12"/>
                      </a:lnTo>
                      <a:lnTo>
                        <a:pt x="84" y="18"/>
                      </a:lnTo>
                      <a:lnTo>
                        <a:pt x="78" y="18"/>
                      </a:lnTo>
                      <a:lnTo>
                        <a:pt x="7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0" name="Freeform 30">
                  <a:extLst>
                    <a:ext uri="{FF2B5EF4-FFF2-40B4-BE49-F238E27FC236}">
                      <a16:creationId xmlns:a16="http://schemas.microsoft.com/office/drawing/2014/main" id="{875190DA-D8E1-F679-B8E6-4AD48D8E6A60}"/>
                    </a:ext>
                  </a:extLst>
                </p:cNvPr>
                <p:cNvSpPr>
                  <a:spLocks/>
                </p:cNvSpPr>
                <p:nvPr/>
              </p:nvSpPr>
              <p:spPr bwMode="auto">
                <a:xfrm>
                  <a:off x="2802" y="1326"/>
                  <a:ext cx="798" cy="666"/>
                </a:xfrm>
                <a:custGeom>
                  <a:avLst/>
                  <a:gdLst>
                    <a:gd name="T0" fmla="*/ 630 w 798"/>
                    <a:gd name="T1" fmla="*/ 6 h 666"/>
                    <a:gd name="T2" fmla="*/ 600 w 798"/>
                    <a:gd name="T3" fmla="*/ 30 h 666"/>
                    <a:gd name="T4" fmla="*/ 576 w 798"/>
                    <a:gd name="T5" fmla="*/ 54 h 666"/>
                    <a:gd name="T6" fmla="*/ 522 w 798"/>
                    <a:gd name="T7" fmla="*/ 108 h 666"/>
                    <a:gd name="T8" fmla="*/ 444 w 798"/>
                    <a:gd name="T9" fmla="*/ 198 h 666"/>
                    <a:gd name="T10" fmla="*/ 342 w 798"/>
                    <a:gd name="T11" fmla="*/ 288 h 666"/>
                    <a:gd name="T12" fmla="*/ 270 w 798"/>
                    <a:gd name="T13" fmla="*/ 354 h 666"/>
                    <a:gd name="T14" fmla="*/ 240 w 798"/>
                    <a:gd name="T15" fmla="*/ 384 h 666"/>
                    <a:gd name="T16" fmla="*/ 228 w 798"/>
                    <a:gd name="T17" fmla="*/ 396 h 666"/>
                    <a:gd name="T18" fmla="*/ 222 w 798"/>
                    <a:gd name="T19" fmla="*/ 414 h 666"/>
                    <a:gd name="T20" fmla="*/ 222 w 798"/>
                    <a:gd name="T21" fmla="*/ 438 h 666"/>
                    <a:gd name="T22" fmla="*/ 210 w 798"/>
                    <a:gd name="T23" fmla="*/ 468 h 666"/>
                    <a:gd name="T24" fmla="*/ 204 w 798"/>
                    <a:gd name="T25" fmla="*/ 480 h 666"/>
                    <a:gd name="T26" fmla="*/ 186 w 798"/>
                    <a:gd name="T27" fmla="*/ 492 h 666"/>
                    <a:gd name="T28" fmla="*/ 162 w 798"/>
                    <a:gd name="T29" fmla="*/ 510 h 666"/>
                    <a:gd name="T30" fmla="*/ 96 w 798"/>
                    <a:gd name="T31" fmla="*/ 528 h 666"/>
                    <a:gd name="T32" fmla="*/ 60 w 798"/>
                    <a:gd name="T33" fmla="*/ 540 h 666"/>
                    <a:gd name="T34" fmla="*/ 54 w 798"/>
                    <a:gd name="T35" fmla="*/ 546 h 666"/>
                    <a:gd name="T36" fmla="*/ 36 w 798"/>
                    <a:gd name="T37" fmla="*/ 564 h 666"/>
                    <a:gd name="T38" fmla="*/ 12 w 798"/>
                    <a:gd name="T39" fmla="*/ 588 h 666"/>
                    <a:gd name="T40" fmla="*/ 6 w 798"/>
                    <a:gd name="T41" fmla="*/ 594 h 666"/>
                    <a:gd name="T42" fmla="*/ 0 w 798"/>
                    <a:gd name="T43" fmla="*/ 606 h 666"/>
                    <a:gd name="T44" fmla="*/ 6 w 798"/>
                    <a:gd name="T45" fmla="*/ 618 h 666"/>
                    <a:gd name="T46" fmla="*/ 12 w 798"/>
                    <a:gd name="T47" fmla="*/ 636 h 666"/>
                    <a:gd name="T48" fmla="*/ 36 w 798"/>
                    <a:gd name="T49" fmla="*/ 660 h 666"/>
                    <a:gd name="T50" fmla="*/ 36 w 798"/>
                    <a:gd name="T51" fmla="*/ 660 h 666"/>
                    <a:gd name="T52" fmla="*/ 54 w 798"/>
                    <a:gd name="T53" fmla="*/ 648 h 666"/>
                    <a:gd name="T54" fmla="*/ 60 w 798"/>
                    <a:gd name="T55" fmla="*/ 642 h 666"/>
                    <a:gd name="T56" fmla="*/ 96 w 798"/>
                    <a:gd name="T57" fmla="*/ 636 h 666"/>
                    <a:gd name="T58" fmla="*/ 114 w 798"/>
                    <a:gd name="T59" fmla="*/ 624 h 666"/>
                    <a:gd name="T60" fmla="*/ 126 w 798"/>
                    <a:gd name="T61" fmla="*/ 618 h 666"/>
                    <a:gd name="T62" fmla="*/ 126 w 798"/>
                    <a:gd name="T63" fmla="*/ 606 h 666"/>
                    <a:gd name="T64" fmla="*/ 126 w 798"/>
                    <a:gd name="T65" fmla="*/ 588 h 666"/>
                    <a:gd name="T66" fmla="*/ 132 w 798"/>
                    <a:gd name="T67" fmla="*/ 564 h 666"/>
                    <a:gd name="T68" fmla="*/ 156 w 798"/>
                    <a:gd name="T69" fmla="*/ 546 h 666"/>
                    <a:gd name="T70" fmla="*/ 180 w 798"/>
                    <a:gd name="T71" fmla="*/ 522 h 666"/>
                    <a:gd name="T72" fmla="*/ 216 w 798"/>
                    <a:gd name="T73" fmla="*/ 510 h 666"/>
                    <a:gd name="T74" fmla="*/ 234 w 798"/>
                    <a:gd name="T75" fmla="*/ 498 h 666"/>
                    <a:gd name="T76" fmla="*/ 288 w 798"/>
                    <a:gd name="T77" fmla="*/ 444 h 666"/>
                    <a:gd name="T78" fmla="*/ 336 w 798"/>
                    <a:gd name="T79" fmla="*/ 402 h 666"/>
                    <a:gd name="T80" fmla="*/ 372 w 798"/>
                    <a:gd name="T81" fmla="*/ 372 h 666"/>
                    <a:gd name="T82" fmla="*/ 492 w 798"/>
                    <a:gd name="T83" fmla="*/ 300 h 666"/>
                    <a:gd name="T84" fmla="*/ 582 w 798"/>
                    <a:gd name="T85" fmla="*/ 252 h 666"/>
                    <a:gd name="T86" fmla="*/ 648 w 798"/>
                    <a:gd name="T87" fmla="*/ 216 h 666"/>
                    <a:gd name="T88" fmla="*/ 690 w 798"/>
                    <a:gd name="T89" fmla="*/ 192 h 666"/>
                    <a:gd name="T90" fmla="*/ 732 w 798"/>
                    <a:gd name="T91" fmla="*/ 162 h 666"/>
                    <a:gd name="T92" fmla="*/ 756 w 798"/>
                    <a:gd name="T93" fmla="*/ 132 h 666"/>
                    <a:gd name="T94" fmla="*/ 792 w 798"/>
                    <a:gd name="T95" fmla="*/ 96 h 666"/>
                    <a:gd name="T96" fmla="*/ 798 w 798"/>
                    <a:gd name="T97" fmla="*/ 78 h 666"/>
                    <a:gd name="T98" fmla="*/ 798 w 798"/>
                    <a:gd name="T99" fmla="*/ 66 h 666"/>
                    <a:gd name="T100" fmla="*/ 798 w 798"/>
                    <a:gd name="T101" fmla="*/ 54 h 666"/>
                    <a:gd name="T102" fmla="*/ 780 w 798"/>
                    <a:gd name="T103" fmla="*/ 42 h 666"/>
                    <a:gd name="T104" fmla="*/ 762 w 798"/>
                    <a:gd name="T105" fmla="*/ 30 h 666"/>
                    <a:gd name="T106" fmla="*/ 714 w 798"/>
                    <a:gd name="T107" fmla="*/ 12 h 6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8"/>
                    <a:gd name="T163" fmla="*/ 0 h 666"/>
                    <a:gd name="T164" fmla="*/ 798 w 798"/>
                    <a:gd name="T165" fmla="*/ 666 h 6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8" h="666">
                      <a:moveTo>
                        <a:pt x="642" y="0"/>
                      </a:moveTo>
                      <a:lnTo>
                        <a:pt x="642" y="0"/>
                      </a:lnTo>
                      <a:lnTo>
                        <a:pt x="636" y="6"/>
                      </a:lnTo>
                      <a:lnTo>
                        <a:pt x="630" y="6"/>
                      </a:lnTo>
                      <a:lnTo>
                        <a:pt x="618" y="12"/>
                      </a:lnTo>
                      <a:lnTo>
                        <a:pt x="612" y="18"/>
                      </a:lnTo>
                      <a:lnTo>
                        <a:pt x="606" y="24"/>
                      </a:lnTo>
                      <a:lnTo>
                        <a:pt x="600" y="30"/>
                      </a:lnTo>
                      <a:lnTo>
                        <a:pt x="588" y="36"/>
                      </a:lnTo>
                      <a:lnTo>
                        <a:pt x="588" y="42"/>
                      </a:lnTo>
                      <a:lnTo>
                        <a:pt x="582" y="48"/>
                      </a:lnTo>
                      <a:lnTo>
                        <a:pt x="576" y="54"/>
                      </a:lnTo>
                      <a:lnTo>
                        <a:pt x="564" y="66"/>
                      </a:lnTo>
                      <a:lnTo>
                        <a:pt x="552" y="78"/>
                      </a:lnTo>
                      <a:lnTo>
                        <a:pt x="540" y="96"/>
                      </a:lnTo>
                      <a:lnTo>
                        <a:pt x="522" y="108"/>
                      </a:lnTo>
                      <a:lnTo>
                        <a:pt x="510" y="126"/>
                      </a:lnTo>
                      <a:lnTo>
                        <a:pt x="474" y="162"/>
                      </a:lnTo>
                      <a:lnTo>
                        <a:pt x="456" y="180"/>
                      </a:lnTo>
                      <a:lnTo>
                        <a:pt x="444" y="198"/>
                      </a:lnTo>
                      <a:lnTo>
                        <a:pt x="420" y="210"/>
                      </a:lnTo>
                      <a:lnTo>
                        <a:pt x="408" y="228"/>
                      </a:lnTo>
                      <a:lnTo>
                        <a:pt x="372" y="258"/>
                      </a:lnTo>
                      <a:lnTo>
                        <a:pt x="342" y="288"/>
                      </a:lnTo>
                      <a:lnTo>
                        <a:pt x="306" y="324"/>
                      </a:lnTo>
                      <a:lnTo>
                        <a:pt x="288" y="336"/>
                      </a:lnTo>
                      <a:lnTo>
                        <a:pt x="276" y="348"/>
                      </a:lnTo>
                      <a:lnTo>
                        <a:pt x="270" y="354"/>
                      </a:lnTo>
                      <a:lnTo>
                        <a:pt x="264" y="360"/>
                      </a:lnTo>
                      <a:lnTo>
                        <a:pt x="252" y="372"/>
                      </a:lnTo>
                      <a:lnTo>
                        <a:pt x="246" y="372"/>
                      </a:lnTo>
                      <a:lnTo>
                        <a:pt x="240" y="384"/>
                      </a:lnTo>
                      <a:lnTo>
                        <a:pt x="234" y="390"/>
                      </a:lnTo>
                      <a:lnTo>
                        <a:pt x="228" y="390"/>
                      </a:lnTo>
                      <a:lnTo>
                        <a:pt x="228" y="396"/>
                      </a:lnTo>
                      <a:lnTo>
                        <a:pt x="222" y="402"/>
                      </a:lnTo>
                      <a:lnTo>
                        <a:pt x="222" y="408"/>
                      </a:lnTo>
                      <a:lnTo>
                        <a:pt x="222" y="414"/>
                      </a:lnTo>
                      <a:lnTo>
                        <a:pt x="222" y="420"/>
                      </a:lnTo>
                      <a:lnTo>
                        <a:pt x="222" y="432"/>
                      </a:lnTo>
                      <a:lnTo>
                        <a:pt x="222" y="438"/>
                      </a:lnTo>
                      <a:lnTo>
                        <a:pt x="216" y="444"/>
                      </a:lnTo>
                      <a:lnTo>
                        <a:pt x="216" y="450"/>
                      </a:lnTo>
                      <a:lnTo>
                        <a:pt x="216" y="462"/>
                      </a:lnTo>
                      <a:lnTo>
                        <a:pt x="210" y="468"/>
                      </a:lnTo>
                      <a:lnTo>
                        <a:pt x="204" y="474"/>
                      </a:lnTo>
                      <a:lnTo>
                        <a:pt x="204" y="480"/>
                      </a:lnTo>
                      <a:lnTo>
                        <a:pt x="204" y="486"/>
                      </a:lnTo>
                      <a:lnTo>
                        <a:pt x="198" y="492"/>
                      </a:lnTo>
                      <a:lnTo>
                        <a:pt x="192" y="492"/>
                      </a:lnTo>
                      <a:lnTo>
                        <a:pt x="186" y="492"/>
                      </a:lnTo>
                      <a:lnTo>
                        <a:pt x="180" y="498"/>
                      </a:lnTo>
                      <a:lnTo>
                        <a:pt x="180" y="504"/>
                      </a:lnTo>
                      <a:lnTo>
                        <a:pt x="174" y="504"/>
                      </a:lnTo>
                      <a:lnTo>
                        <a:pt x="162" y="510"/>
                      </a:lnTo>
                      <a:lnTo>
                        <a:pt x="150" y="516"/>
                      </a:lnTo>
                      <a:lnTo>
                        <a:pt x="132" y="516"/>
                      </a:lnTo>
                      <a:lnTo>
                        <a:pt x="126" y="522"/>
                      </a:lnTo>
                      <a:lnTo>
                        <a:pt x="96" y="528"/>
                      </a:lnTo>
                      <a:lnTo>
                        <a:pt x="84" y="534"/>
                      </a:lnTo>
                      <a:lnTo>
                        <a:pt x="66" y="540"/>
                      </a:lnTo>
                      <a:lnTo>
                        <a:pt x="60" y="540"/>
                      </a:lnTo>
                      <a:lnTo>
                        <a:pt x="54" y="546"/>
                      </a:lnTo>
                      <a:lnTo>
                        <a:pt x="48" y="558"/>
                      </a:lnTo>
                      <a:lnTo>
                        <a:pt x="48" y="564"/>
                      </a:lnTo>
                      <a:lnTo>
                        <a:pt x="42" y="564"/>
                      </a:lnTo>
                      <a:lnTo>
                        <a:pt x="36" y="564"/>
                      </a:lnTo>
                      <a:lnTo>
                        <a:pt x="30" y="570"/>
                      </a:lnTo>
                      <a:lnTo>
                        <a:pt x="24" y="576"/>
                      </a:lnTo>
                      <a:lnTo>
                        <a:pt x="12" y="582"/>
                      </a:lnTo>
                      <a:lnTo>
                        <a:pt x="12" y="588"/>
                      </a:lnTo>
                      <a:lnTo>
                        <a:pt x="6" y="594"/>
                      </a:lnTo>
                      <a:lnTo>
                        <a:pt x="0" y="594"/>
                      </a:lnTo>
                      <a:lnTo>
                        <a:pt x="0" y="600"/>
                      </a:lnTo>
                      <a:lnTo>
                        <a:pt x="0" y="606"/>
                      </a:lnTo>
                      <a:lnTo>
                        <a:pt x="0" y="612"/>
                      </a:lnTo>
                      <a:lnTo>
                        <a:pt x="6" y="618"/>
                      </a:lnTo>
                      <a:lnTo>
                        <a:pt x="12" y="624"/>
                      </a:lnTo>
                      <a:lnTo>
                        <a:pt x="12" y="630"/>
                      </a:lnTo>
                      <a:lnTo>
                        <a:pt x="12" y="636"/>
                      </a:lnTo>
                      <a:lnTo>
                        <a:pt x="18" y="642"/>
                      </a:lnTo>
                      <a:lnTo>
                        <a:pt x="24" y="654"/>
                      </a:lnTo>
                      <a:lnTo>
                        <a:pt x="36" y="660"/>
                      </a:lnTo>
                      <a:lnTo>
                        <a:pt x="36" y="666"/>
                      </a:lnTo>
                      <a:lnTo>
                        <a:pt x="36" y="660"/>
                      </a:lnTo>
                      <a:lnTo>
                        <a:pt x="42" y="660"/>
                      </a:lnTo>
                      <a:lnTo>
                        <a:pt x="42" y="654"/>
                      </a:lnTo>
                      <a:lnTo>
                        <a:pt x="48" y="654"/>
                      </a:lnTo>
                      <a:lnTo>
                        <a:pt x="54" y="648"/>
                      </a:lnTo>
                      <a:lnTo>
                        <a:pt x="60" y="642"/>
                      </a:lnTo>
                      <a:lnTo>
                        <a:pt x="72" y="642"/>
                      </a:lnTo>
                      <a:lnTo>
                        <a:pt x="78" y="642"/>
                      </a:lnTo>
                      <a:lnTo>
                        <a:pt x="84" y="636"/>
                      </a:lnTo>
                      <a:lnTo>
                        <a:pt x="96" y="636"/>
                      </a:lnTo>
                      <a:lnTo>
                        <a:pt x="102" y="630"/>
                      </a:lnTo>
                      <a:lnTo>
                        <a:pt x="108" y="630"/>
                      </a:lnTo>
                      <a:lnTo>
                        <a:pt x="108" y="624"/>
                      </a:lnTo>
                      <a:lnTo>
                        <a:pt x="114" y="624"/>
                      </a:lnTo>
                      <a:lnTo>
                        <a:pt x="120" y="618"/>
                      </a:lnTo>
                      <a:lnTo>
                        <a:pt x="126" y="618"/>
                      </a:lnTo>
                      <a:lnTo>
                        <a:pt x="126" y="612"/>
                      </a:lnTo>
                      <a:lnTo>
                        <a:pt x="126" y="606"/>
                      </a:lnTo>
                      <a:lnTo>
                        <a:pt x="126" y="594"/>
                      </a:lnTo>
                      <a:lnTo>
                        <a:pt x="126" y="588"/>
                      </a:lnTo>
                      <a:lnTo>
                        <a:pt x="132" y="582"/>
                      </a:lnTo>
                      <a:lnTo>
                        <a:pt x="132" y="576"/>
                      </a:lnTo>
                      <a:lnTo>
                        <a:pt x="132" y="570"/>
                      </a:lnTo>
                      <a:lnTo>
                        <a:pt x="132" y="564"/>
                      </a:lnTo>
                      <a:lnTo>
                        <a:pt x="138" y="564"/>
                      </a:lnTo>
                      <a:lnTo>
                        <a:pt x="138" y="558"/>
                      </a:lnTo>
                      <a:lnTo>
                        <a:pt x="144" y="552"/>
                      </a:lnTo>
                      <a:lnTo>
                        <a:pt x="156" y="546"/>
                      </a:lnTo>
                      <a:lnTo>
                        <a:pt x="156" y="540"/>
                      </a:lnTo>
                      <a:lnTo>
                        <a:pt x="174" y="528"/>
                      </a:lnTo>
                      <a:lnTo>
                        <a:pt x="180" y="522"/>
                      </a:lnTo>
                      <a:lnTo>
                        <a:pt x="192" y="516"/>
                      </a:lnTo>
                      <a:lnTo>
                        <a:pt x="198" y="516"/>
                      </a:lnTo>
                      <a:lnTo>
                        <a:pt x="204" y="516"/>
                      </a:lnTo>
                      <a:lnTo>
                        <a:pt x="216" y="510"/>
                      </a:lnTo>
                      <a:lnTo>
                        <a:pt x="222" y="510"/>
                      </a:lnTo>
                      <a:lnTo>
                        <a:pt x="228" y="504"/>
                      </a:lnTo>
                      <a:lnTo>
                        <a:pt x="234" y="498"/>
                      </a:lnTo>
                      <a:lnTo>
                        <a:pt x="234" y="492"/>
                      </a:lnTo>
                      <a:lnTo>
                        <a:pt x="270" y="468"/>
                      </a:lnTo>
                      <a:lnTo>
                        <a:pt x="276" y="456"/>
                      </a:lnTo>
                      <a:lnTo>
                        <a:pt x="288" y="444"/>
                      </a:lnTo>
                      <a:lnTo>
                        <a:pt x="300" y="432"/>
                      </a:lnTo>
                      <a:lnTo>
                        <a:pt x="324" y="420"/>
                      </a:lnTo>
                      <a:lnTo>
                        <a:pt x="330" y="408"/>
                      </a:lnTo>
                      <a:lnTo>
                        <a:pt x="336" y="402"/>
                      </a:lnTo>
                      <a:lnTo>
                        <a:pt x="348" y="396"/>
                      </a:lnTo>
                      <a:lnTo>
                        <a:pt x="354" y="390"/>
                      </a:lnTo>
                      <a:lnTo>
                        <a:pt x="366" y="384"/>
                      </a:lnTo>
                      <a:lnTo>
                        <a:pt x="372" y="372"/>
                      </a:lnTo>
                      <a:lnTo>
                        <a:pt x="408" y="354"/>
                      </a:lnTo>
                      <a:lnTo>
                        <a:pt x="438" y="342"/>
                      </a:lnTo>
                      <a:lnTo>
                        <a:pt x="468" y="324"/>
                      </a:lnTo>
                      <a:lnTo>
                        <a:pt x="492" y="300"/>
                      </a:lnTo>
                      <a:lnTo>
                        <a:pt x="522" y="288"/>
                      </a:lnTo>
                      <a:lnTo>
                        <a:pt x="540" y="276"/>
                      </a:lnTo>
                      <a:lnTo>
                        <a:pt x="552" y="270"/>
                      </a:lnTo>
                      <a:lnTo>
                        <a:pt x="582" y="252"/>
                      </a:lnTo>
                      <a:lnTo>
                        <a:pt x="594" y="246"/>
                      </a:lnTo>
                      <a:lnTo>
                        <a:pt x="612" y="234"/>
                      </a:lnTo>
                      <a:lnTo>
                        <a:pt x="630" y="228"/>
                      </a:lnTo>
                      <a:lnTo>
                        <a:pt x="648" y="216"/>
                      </a:lnTo>
                      <a:lnTo>
                        <a:pt x="660" y="210"/>
                      </a:lnTo>
                      <a:lnTo>
                        <a:pt x="672" y="204"/>
                      </a:lnTo>
                      <a:lnTo>
                        <a:pt x="684" y="198"/>
                      </a:lnTo>
                      <a:lnTo>
                        <a:pt x="690" y="192"/>
                      </a:lnTo>
                      <a:lnTo>
                        <a:pt x="702" y="180"/>
                      </a:lnTo>
                      <a:lnTo>
                        <a:pt x="708" y="180"/>
                      </a:lnTo>
                      <a:lnTo>
                        <a:pt x="720" y="168"/>
                      </a:lnTo>
                      <a:lnTo>
                        <a:pt x="732" y="162"/>
                      </a:lnTo>
                      <a:lnTo>
                        <a:pt x="738" y="150"/>
                      </a:lnTo>
                      <a:lnTo>
                        <a:pt x="744" y="150"/>
                      </a:lnTo>
                      <a:lnTo>
                        <a:pt x="756" y="138"/>
                      </a:lnTo>
                      <a:lnTo>
                        <a:pt x="756" y="132"/>
                      </a:lnTo>
                      <a:lnTo>
                        <a:pt x="774" y="120"/>
                      </a:lnTo>
                      <a:lnTo>
                        <a:pt x="780" y="114"/>
                      </a:lnTo>
                      <a:lnTo>
                        <a:pt x="786" y="102"/>
                      </a:lnTo>
                      <a:lnTo>
                        <a:pt x="792" y="96"/>
                      </a:lnTo>
                      <a:lnTo>
                        <a:pt x="798" y="96"/>
                      </a:lnTo>
                      <a:lnTo>
                        <a:pt x="798" y="90"/>
                      </a:lnTo>
                      <a:lnTo>
                        <a:pt x="798" y="84"/>
                      </a:lnTo>
                      <a:lnTo>
                        <a:pt x="798" y="78"/>
                      </a:lnTo>
                      <a:lnTo>
                        <a:pt x="798" y="72"/>
                      </a:lnTo>
                      <a:lnTo>
                        <a:pt x="798" y="66"/>
                      </a:lnTo>
                      <a:lnTo>
                        <a:pt x="798" y="60"/>
                      </a:lnTo>
                      <a:lnTo>
                        <a:pt x="798" y="54"/>
                      </a:lnTo>
                      <a:lnTo>
                        <a:pt x="792" y="54"/>
                      </a:lnTo>
                      <a:lnTo>
                        <a:pt x="792" y="48"/>
                      </a:lnTo>
                      <a:lnTo>
                        <a:pt x="786" y="42"/>
                      </a:lnTo>
                      <a:lnTo>
                        <a:pt x="780" y="42"/>
                      </a:lnTo>
                      <a:lnTo>
                        <a:pt x="780" y="36"/>
                      </a:lnTo>
                      <a:lnTo>
                        <a:pt x="774" y="36"/>
                      </a:lnTo>
                      <a:lnTo>
                        <a:pt x="768" y="30"/>
                      </a:lnTo>
                      <a:lnTo>
                        <a:pt x="762" y="30"/>
                      </a:lnTo>
                      <a:lnTo>
                        <a:pt x="756" y="30"/>
                      </a:lnTo>
                      <a:lnTo>
                        <a:pt x="738" y="24"/>
                      </a:lnTo>
                      <a:lnTo>
                        <a:pt x="726" y="18"/>
                      </a:lnTo>
                      <a:lnTo>
                        <a:pt x="714" y="12"/>
                      </a:lnTo>
                      <a:lnTo>
                        <a:pt x="642" y="0"/>
                      </a:lnTo>
                      <a:close/>
                    </a:path>
                  </a:pathLst>
                </a:custGeom>
                <a:solidFill>
                  <a:srgbClr val="E5F3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1" name="Freeform 31">
                  <a:extLst>
                    <a:ext uri="{FF2B5EF4-FFF2-40B4-BE49-F238E27FC236}">
                      <a16:creationId xmlns:a16="http://schemas.microsoft.com/office/drawing/2014/main" id="{24574DC3-229A-558A-4E1A-E5A42B0239DF}"/>
                    </a:ext>
                  </a:extLst>
                </p:cNvPr>
                <p:cNvSpPr>
                  <a:spLocks/>
                </p:cNvSpPr>
                <p:nvPr/>
              </p:nvSpPr>
              <p:spPr bwMode="auto">
                <a:xfrm>
                  <a:off x="2844" y="1362"/>
                  <a:ext cx="672" cy="588"/>
                </a:xfrm>
                <a:custGeom>
                  <a:avLst/>
                  <a:gdLst>
                    <a:gd name="T0" fmla="*/ 6 w 672"/>
                    <a:gd name="T1" fmla="*/ 576 h 588"/>
                    <a:gd name="T2" fmla="*/ 18 w 672"/>
                    <a:gd name="T3" fmla="*/ 564 h 588"/>
                    <a:gd name="T4" fmla="*/ 30 w 672"/>
                    <a:gd name="T5" fmla="*/ 546 h 588"/>
                    <a:gd name="T6" fmla="*/ 42 w 672"/>
                    <a:gd name="T7" fmla="*/ 540 h 588"/>
                    <a:gd name="T8" fmla="*/ 54 w 672"/>
                    <a:gd name="T9" fmla="*/ 528 h 588"/>
                    <a:gd name="T10" fmla="*/ 72 w 672"/>
                    <a:gd name="T11" fmla="*/ 510 h 588"/>
                    <a:gd name="T12" fmla="*/ 90 w 672"/>
                    <a:gd name="T13" fmla="*/ 498 h 588"/>
                    <a:gd name="T14" fmla="*/ 108 w 672"/>
                    <a:gd name="T15" fmla="*/ 480 h 588"/>
                    <a:gd name="T16" fmla="*/ 132 w 672"/>
                    <a:gd name="T17" fmla="*/ 456 h 588"/>
                    <a:gd name="T18" fmla="*/ 198 w 672"/>
                    <a:gd name="T19" fmla="*/ 402 h 588"/>
                    <a:gd name="T20" fmla="*/ 258 w 672"/>
                    <a:gd name="T21" fmla="*/ 354 h 588"/>
                    <a:gd name="T22" fmla="*/ 312 w 672"/>
                    <a:gd name="T23" fmla="*/ 294 h 588"/>
                    <a:gd name="T24" fmla="*/ 384 w 672"/>
                    <a:gd name="T25" fmla="*/ 228 h 588"/>
                    <a:gd name="T26" fmla="*/ 444 w 672"/>
                    <a:gd name="T27" fmla="*/ 174 h 588"/>
                    <a:gd name="T28" fmla="*/ 474 w 672"/>
                    <a:gd name="T29" fmla="*/ 144 h 588"/>
                    <a:gd name="T30" fmla="*/ 516 w 672"/>
                    <a:gd name="T31" fmla="*/ 114 h 588"/>
                    <a:gd name="T32" fmla="*/ 552 w 672"/>
                    <a:gd name="T33" fmla="*/ 84 h 588"/>
                    <a:gd name="T34" fmla="*/ 576 w 672"/>
                    <a:gd name="T35" fmla="*/ 66 h 588"/>
                    <a:gd name="T36" fmla="*/ 618 w 672"/>
                    <a:gd name="T37" fmla="*/ 36 h 588"/>
                    <a:gd name="T38" fmla="*/ 642 w 672"/>
                    <a:gd name="T39" fmla="*/ 18 h 588"/>
                    <a:gd name="T40" fmla="*/ 660 w 672"/>
                    <a:gd name="T41" fmla="*/ 6 h 588"/>
                    <a:gd name="T42" fmla="*/ 666 w 672"/>
                    <a:gd name="T43" fmla="*/ 0 h 588"/>
                    <a:gd name="T44" fmla="*/ 666 w 672"/>
                    <a:gd name="T45" fmla="*/ 6 h 588"/>
                    <a:gd name="T46" fmla="*/ 672 w 672"/>
                    <a:gd name="T47" fmla="*/ 6 h 588"/>
                    <a:gd name="T48" fmla="*/ 672 w 672"/>
                    <a:gd name="T49" fmla="*/ 18 h 588"/>
                    <a:gd name="T50" fmla="*/ 666 w 672"/>
                    <a:gd name="T51" fmla="*/ 18 h 588"/>
                    <a:gd name="T52" fmla="*/ 654 w 672"/>
                    <a:gd name="T53" fmla="*/ 36 h 588"/>
                    <a:gd name="T54" fmla="*/ 612 w 672"/>
                    <a:gd name="T55" fmla="*/ 66 h 588"/>
                    <a:gd name="T56" fmla="*/ 588 w 672"/>
                    <a:gd name="T57" fmla="*/ 84 h 588"/>
                    <a:gd name="T58" fmla="*/ 570 w 672"/>
                    <a:gd name="T59" fmla="*/ 102 h 588"/>
                    <a:gd name="T60" fmla="*/ 546 w 672"/>
                    <a:gd name="T61" fmla="*/ 120 h 588"/>
                    <a:gd name="T62" fmla="*/ 474 w 672"/>
                    <a:gd name="T63" fmla="*/ 174 h 588"/>
                    <a:gd name="T64" fmla="*/ 414 w 672"/>
                    <a:gd name="T65" fmla="*/ 222 h 588"/>
                    <a:gd name="T66" fmla="*/ 306 w 672"/>
                    <a:gd name="T67" fmla="*/ 324 h 588"/>
                    <a:gd name="T68" fmla="*/ 240 w 672"/>
                    <a:gd name="T69" fmla="*/ 384 h 588"/>
                    <a:gd name="T70" fmla="*/ 192 w 672"/>
                    <a:gd name="T71" fmla="*/ 426 h 588"/>
                    <a:gd name="T72" fmla="*/ 138 w 672"/>
                    <a:gd name="T73" fmla="*/ 474 h 588"/>
                    <a:gd name="T74" fmla="*/ 114 w 672"/>
                    <a:gd name="T75" fmla="*/ 498 h 588"/>
                    <a:gd name="T76" fmla="*/ 96 w 672"/>
                    <a:gd name="T77" fmla="*/ 504 h 588"/>
                    <a:gd name="T78" fmla="*/ 78 w 672"/>
                    <a:gd name="T79" fmla="*/ 528 h 588"/>
                    <a:gd name="T80" fmla="*/ 54 w 672"/>
                    <a:gd name="T81" fmla="*/ 552 h 588"/>
                    <a:gd name="T82" fmla="*/ 36 w 672"/>
                    <a:gd name="T83" fmla="*/ 564 h 588"/>
                    <a:gd name="T84" fmla="*/ 18 w 672"/>
                    <a:gd name="T85" fmla="*/ 582 h 588"/>
                    <a:gd name="T86" fmla="*/ 6 w 672"/>
                    <a:gd name="T87" fmla="*/ 588 h 588"/>
                    <a:gd name="T88" fmla="*/ 6 w 672"/>
                    <a:gd name="T89" fmla="*/ 588 h 588"/>
                    <a:gd name="T90" fmla="*/ 0 w 672"/>
                    <a:gd name="T91" fmla="*/ 588 h 588"/>
                    <a:gd name="T92" fmla="*/ 0 w 672"/>
                    <a:gd name="T93" fmla="*/ 582 h 5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72"/>
                    <a:gd name="T142" fmla="*/ 0 h 588"/>
                    <a:gd name="T143" fmla="*/ 672 w 672"/>
                    <a:gd name="T144" fmla="*/ 588 h 5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72" h="588">
                      <a:moveTo>
                        <a:pt x="0" y="582"/>
                      </a:moveTo>
                      <a:lnTo>
                        <a:pt x="0" y="582"/>
                      </a:lnTo>
                      <a:lnTo>
                        <a:pt x="6" y="576"/>
                      </a:lnTo>
                      <a:lnTo>
                        <a:pt x="12" y="576"/>
                      </a:lnTo>
                      <a:lnTo>
                        <a:pt x="18" y="570"/>
                      </a:lnTo>
                      <a:lnTo>
                        <a:pt x="18" y="564"/>
                      </a:lnTo>
                      <a:lnTo>
                        <a:pt x="18" y="558"/>
                      </a:lnTo>
                      <a:lnTo>
                        <a:pt x="24" y="552"/>
                      </a:lnTo>
                      <a:lnTo>
                        <a:pt x="30" y="546"/>
                      </a:lnTo>
                      <a:lnTo>
                        <a:pt x="36" y="546"/>
                      </a:lnTo>
                      <a:lnTo>
                        <a:pt x="42" y="540"/>
                      </a:lnTo>
                      <a:lnTo>
                        <a:pt x="42" y="534"/>
                      </a:lnTo>
                      <a:lnTo>
                        <a:pt x="48" y="528"/>
                      </a:lnTo>
                      <a:lnTo>
                        <a:pt x="54" y="528"/>
                      </a:lnTo>
                      <a:lnTo>
                        <a:pt x="66" y="522"/>
                      </a:lnTo>
                      <a:lnTo>
                        <a:pt x="66" y="516"/>
                      </a:lnTo>
                      <a:lnTo>
                        <a:pt x="72" y="510"/>
                      </a:lnTo>
                      <a:lnTo>
                        <a:pt x="72" y="504"/>
                      </a:lnTo>
                      <a:lnTo>
                        <a:pt x="78" y="504"/>
                      </a:lnTo>
                      <a:lnTo>
                        <a:pt x="90" y="498"/>
                      </a:lnTo>
                      <a:lnTo>
                        <a:pt x="90" y="492"/>
                      </a:lnTo>
                      <a:lnTo>
                        <a:pt x="96" y="486"/>
                      </a:lnTo>
                      <a:lnTo>
                        <a:pt x="108" y="480"/>
                      </a:lnTo>
                      <a:lnTo>
                        <a:pt x="114" y="480"/>
                      </a:lnTo>
                      <a:lnTo>
                        <a:pt x="114" y="474"/>
                      </a:lnTo>
                      <a:lnTo>
                        <a:pt x="132" y="456"/>
                      </a:lnTo>
                      <a:lnTo>
                        <a:pt x="162" y="432"/>
                      </a:lnTo>
                      <a:lnTo>
                        <a:pt x="186" y="414"/>
                      </a:lnTo>
                      <a:lnTo>
                        <a:pt x="198" y="402"/>
                      </a:lnTo>
                      <a:lnTo>
                        <a:pt x="210" y="390"/>
                      </a:lnTo>
                      <a:lnTo>
                        <a:pt x="234" y="372"/>
                      </a:lnTo>
                      <a:lnTo>
                        <a:pt x="258" y="354"/>
                      </a:lnTo>
                      <a:lnTo>
                        <a:pt x="276" y="336"/>
                      </a:lnTo>
                      <a:lnTo>
                        <a:pt x="294" y="312"/>
                      </a:lnTo>
                      <a:lnTo>
                        <a:pt x="312" y="294"/>
                      </a:lnTo>
                      <a:lnTo>
                        <a:pt x="330" y="282"/>
                      </a:lnTo>
                      <a:lnTo>
                        <a:pt x="366" y="240"/>
                      </a:lnTo>
                      <a:lnTo>
                        <a:pt x="384" y="228"/>
                      </a:lnTo>
                      <a:lnTo>
                        <a:pt x="402" y="210"/>
                      </a:lnTo>
                      <a:lnTo>
                        <a:pt x="426" y="192"/>
                      </a:lnTo>
                      <a:lnTo>
                        <a:pt x="444" y="174"/>
                      </a:lnTo>
                      <a:lnTo>
                        <a:pt x="450" y="168"/>
                      </a:lnTo>
                      <a:lnTo>
                        <a:pt x="462" y="156"/>
                      </a:lnTo>
                      <a:lnTo>
                        <a:pt x="474" y="144"/>
                      </a:lnTo>
                      <a:lnTo>
                        <a:pt x="480" y="144"/>
                      </a:lnTo>
                      <a:lnTo>
                        <a:pt x="504" y="120"/>
                      </a:lnTo>
                      <a:lnTo>
                        <a:pt x="516" y="114"/>
                      </a:lnTo>
                      <a:lnTo>
                        <a:pt x="528" y="102"/>
                      </a:lnTo>
                      <a:lnTo>
                        <a:pt x="540" y="90"/>
                      </a:lnTo>
                      <a:lnTo>
                        <a:pt x="552" y="84"/>
                      </a:lnTo>
                      <a:lnTo>
                        <a:pt x="564" y="72"/>
                      </a:lnTo>
                      <a:lnTo>
                        <a:pt x="570" y="66"/>
                      </a:lnTo>
                      <a:lnTo>
                        <a:pt x="576" y="66"/>
                      </a:lnTo>
                      <a:lnTo>
                        <a:pt x="588" y="54"/>
                      </a:lnTo>
                      <a:lnTo>
                        <a:pt x="594" y="48"/>
                      </a:lnTo>
                      <a:lnTo>
                        <a:pt x="618" y="36"/>
                      </a:lnTo>
                      <a:lnTo>
                        <a:pt x="624" y="30"/>
                      </a:lnTo>
                      <a:lnTo>
                        <a:pt x="642" y="18"/>
                      </a:lnTo>
                      <a:lnTo>
                        <a:pt x="648" y="12"/>
                      </a:lnTo>
                      <a:lnTo>
                        <a:pt x="654" y="6"/>
                      </a:lnTo>
                      <a:lnTo>
                        <a:pt x="660" y="6"/>
                      </a:lnTo>
                      <a:lnTo>
                        <a:pt x="660" y="0"/>
                      </a:lnTo>
                      <a:lnTo>
                        <a:pt x="666" y="0"/>
                      </a:lnTo>
                      <a:lnTo>
                        <a:pt x="666" y="6"/>
                      </a:lnTo>
                      <a:lnTo>
                        <a:pt x="672" y="6"/>
                      </a:lnTo>
                      <a:lnTo>
                        <a:pt x="672" y="12"/>
                      </a:lnTo>
                      <a:lnTo>
                        <a:pt x="672" y="18"/>
                      </a:lnTo>
                      <a:lnTo>
                        <a:pt x="666" y="18"/>
                      </a:lnTo>
                      <a:lnTo>
                        <a:pt x="666" y="24"/>
                      </a:lnTo>
                      <a:lnTo>
                        <a:pt x="666" y="30"/>
                      </a:lnTo>
                      <a:lnTo>
                        <a:pt x="654" y="36"/>
                      </a:lnTo>
                      <a:lnTo>
                        <a:pt x="642" y="42"/>
                      </a:lnTo>
                      <a:lnTo>
                        <a:pt x="630" y="48"/>
                      </a:lnTo>
                      <a:lnTo>
                        <a:pt x="612" y="66"/>
                      </a:lnTo>
                      <a:lnTo>
                        <a:pt x="600" y="72"/>
                      </a:lnTo>
                      <a:lnTo>
                        <a:pt x="594" y="78"/>
                      </a:lnTo>
                      <a:lnTo>
                        <a:pt x="588" y="84"/>
                      </a:lnTo>
                      <a:lnTo>
                        <a:pt x="576" y="90"/>
                      </a:lnTo>
                      <a:lnTo>
                        <a:pt x="570" y="96"/>
                      </a:lnTo>
                      <a:lnTo>
                        <a:pt x="570" y="102"/>
                      </a:lnTo>
                      <a:lnTo>
                        <a:pt x="558" y="114"/>
                      </a:lnTo>
                      <a:lnTo>
                        <a:pt x="546" y="114"/>
                      </a:lnTo>
                      <a:lnTo>
                        <a:pt x="546" y="120"/>
                      </a:lnTo>
                      <a:lnTo>
                        <a:pt x="522" y="144"/>
                      </a:lnTo>
                      <a:lnTo>
                        <a:pt x="498" y="156"/>
                      </a:lnTo>
                      <a:lnTo>
                        <a:pt x="474" y="174"/>
                      </a:lnTo>
                      <a:lnTo>
                        <a:pt x="450" y="192"/>
                      </a:lnTo>
                      <a:lnTo>
                        <a:pt x="432" y="210"/>
                      </a:lnTo>
                      <a:lnTo>
                        <a:pt x="414" y="222"/>
                      </a:lnTo>
                      <a:lnTo>
                        <a:pt x="378" y="258"/>
                      </a:lnTo>
                      <a:lnTo>
                        <a:pt x="342" y="288"/>
                      </a:lnTo>
                      <a:lnTo>
                        <a:pt x="306" y="324"/>
                      </a:lnTo>
                      <a:lnTo>
                        <a:pt x="282" y="342"/>
                      </a:lnTo>
                      <a:lnTo>
                        <a:pt x="264" y="360"/>
                      </a:lnTo>
                      <a:lnTo>
                        <a:pt x="240" y="384"/>
                      </a:lnTo>
                      <a:lnTo>
                        <a:pt x="216" y="402"/>
                      </a:lnTo>
                      <a:lnTo>
                        <a:pt x="204" y="408"/>
                      </a:lnTo>
                      <a:lnTo>
                        <a:pt x="192" y="426"/>
                      </a:lnTo>
                      <a:lnTo>
                        <a:pt x="162" y="450"/>
                      </a:lnTo>
                      <a:lnTo>
                        <a:pt x="156" y="456"/>
                      </a:lnTo>
                      <a:lnTo>
                        <a:pt x="138" y="474"/>
                      </a:lnTo>
                      <a:lnTo>
                        <a:pt x="126" y="480"/>
                      </a:lnTo>
                      <a:lnTo>
                        <a:pt x="114" y="492"/>
                      </a:lnTo>
                      <a:lnTo>
                        <a:pt x="114" y="498"/>
                      </a:lnTo>
                      <a:lnTo>
                        <a:pt x="108" y="498"/>
                      </a:lnTo>
                      <a:lnTo>
                        <a:pt x="102" y="504"/>
                      </a:lnTo>
                      <a:lnTo>
                        <a:pt x="96" y="504"/>
                      </a:lnTo>
                      <a:lnTo>
                        <a:pt x="90" y="510"/>
                      </a:lnTo>
                      <a:lnTo>
                        <a:pt x="84" y="522"/>
                      </a:lnTo>
                      <a:lnTo>
                        <a:pt x="78" y="528"/>
                      </a:lnTo>
                      <a:lnTo>
                        <a:pt x="72" y="528"/>
                      </a:lnTo>
                      <a:lnTo>
                        <a:pt x="66" y="540"/>
                      </a:lnTo>
                      <a:lnTo>
                        <a:pt x="54" y="552"/>
                      </a:lnTo>
                      <a:lnTo>
                        <a:pt x="42" y="552"/>
                      </a:lnTo>
                      <a:lnTo>
                        <a:pt x="42" y="558"/>
                      </a:lnTo>
                      <a:lnTo>
                        <a:pt x="36" y="564"/>
                      </a:lnTo>
                      <a:lnTo>
                        <a:pt x="30" y="570"/>
                      </a:lnTo>
                      <a:lnTo>
                        <a:pt x="18" y="582"/>
                      </a:lnTo>
                      <a:lnTo>
                        <a:pt x="12" y="588"/>
                      </a:lnTo>
                      <a:lnTo>
                        <a:pt x="6" y="588"/>
                      </a:lnTo>
                      <a:lnTo>
                        <a:pt x="0" y="588"/>
                      </a:lnTo>
                      <a:lnTo>
                        <a:pt x="0"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2" name="Freeform 32">
                  <a:extLst>
                    <a:ext uri="{FF2B5EF4-FFF2-40B4-BE49-F238E27FC236}">
                      <a16:creationId xmlns:a16="http://schemas.microsoft.com/office/drawing/2014/main" id="{A03E6755-DA9B-DDB2-8C88-2227434281B3}"/>
                    </a:ext>
                  </a:extLst>
                </p:cNvPr>
                <p:cNvSpPr>
                  <a:spLocks/>
                </p:cNvSpPr>
                <p:nvPr/>
              </p:nvSpPr>
              <p:spPr bwMode="auto">
                <a:xfrm>
                  <a:off x="3006" y="1308"/>
                  <a:ext cx="594" cy="534"/>
                </a:xfrm>
                <a:custGeom>
                  <a:avLst/>
                  <a:gdLst>
                    <a:gd name="T0" fmla="*/ 24 w 594"/>
                    <a:gd name="T1" fmla="*/ 414 h 534"/>
                    <a:gd name="T2" fmla="*/ 78 w 594"/>
                    <a:gd name="T3" fmla="*/ 366 h 534"/>
                    <a:gd name="T4" fmla="*/ 126 w 594"/>
                    <a:gd name="T5" fmla="*/ 318 h 534"/>
                    <a:gd name="T6" fmla="*/ 216 w 594"/>
                    <a:gd name="T7" fmla="*/ 210 h 534"/>
                    <a:gd name="T8" fmla="*/ 360 w 594"/>
                    <a:gd name="T9" fmla="*/ 72 h 534"/>
                    <a:gd name="T10" fmla="*/ 408 w 594"/>
                    <a:gd name="T11" fmla="*/ 24 h 534"/>
                    <a:gd name="T12" fmla="*/ 444 w 594"/>
                    <a:gd name="T13" fmla="*/ 0 h 534"/>
                    <a:gd name="T14" fmla="*/ 468 w 594"/>
                    <a:gd name="T15" fmla="*/ 0 h 534"/>
                    <a:gd name="T16" fmla="*/ 504 w 594"/>
                    <a:gd name="T17" fmla="*/ 12 h 534"/>
                    <a:gd name="T18" fmla="*/ 552 w 594"/>
                    <a:gd name="T19" fmla="*/ 30 h 534"/>
                    <a:gd name="T20" fmla="*/ 588 w 594"/>
                    <a:gd name="T21" fmla="*/ 48 h 534"/>
                    <a:gd name="T22" fmla="*/ 594 w 594"/>
                    <a:gd name="T23" fmla="*/ 78 h 534"/>
                    <a:gd name="T24" fmla="*/ 594 w 594"/>
                    <a:gd name="T25" fmla="*/ 96 h 534"/>
                    <a:gd name="T26" fmla="*/ 594 w 594"/>
                    <a:gd name="T27" fmla="*/ 120 h 534"/>
                    <a:gd name="T28" fmla="*/ 594 w 594"/>
                    <a:gd name="T29" fmla="*/ 132 h 534"/>
                    <a:gd name="T30" fmla="*/ 576 w 594"/>
                    <a:gd name="T31" fmla="*/ 144 h 534"/>
                    <a:gd name="T32" fmla="*/ 540 w 594"/>
                    <a:gd name="T33" fmla="*/ 174 h 534"/>
                    <a:gd name="T34" fmla="*/ 468 w 594"/>
                    <a:gd name="T35" fmla="*/ 222 h 534"/>
                    <a:gd name="T36" fmla="*/ 312 w 594"/>
                    <a:gd name="T37" fmla="*/ 318 h 534"/>
                    <a:gd name="T38" fmla="*/ 216 w 594"/>
                    <a:gd name="T39" fmla="*/ 384 h 534"/>
                    <a:gd name="T40" fmla="*/ 144 w 594"/>
                    <a:gd name="T41" fmla="*/ 432 h 534"/>
                    <a:gd name="T42" fmla="*/ 96 w 594"/>
                    <a:gd name="T43" fmla="*/ 474 h 534"/>
                    <a:gd name="T44" fmla="*/ 60 w 594"/>
                    <a:gd name="T45" fmla="*/ 498 h 534"/>
                    <a:gd name="T46" fmla="*/ 42 w 594"/>
                    <a:gd name="T47" fmla="*/ 510 h 534"/>
                    <a:gd name="T48" fmla="*/ 30 w 594"/>
                    <a:gd name="T49" fmla="*/ 534 h 534"/>
                    <a:gd name="T50" fmla="*/ 24 w 594"/>
                    <a:gd name="T51" fmla="*/ 534 h 534"/>
                    <a:gd name="T52" fmla="*/ 18 w 594"/>
                    <a:gd name="T53" fmla="*/ 534 h 534"/>
                    <a:gd name="T54" fmla="*/ 6 w 594"/>
                    <a:gd name="T55" fmla="*/ 534 h 534"/>
                    <a:gd name="T56" fmla="*/ 0 w 594"/>
                    <a:gd name="T57" fmla="*/ 522 h 534"/>
                    <a:gd name="T58" fmla="*/ 18 w 594"/>
                    <a:gd name="T59" fmla="*/ 504 h 534"/>
                    <a:gd name="T60" fmla="*/ 36 w 594"/>
                    <a:gd name="T61" fmla="*/ 480 h 534"/>
                    <a:gd name="T62" fmla="*/ 78 w 594"/>
                    <a:gd name="T63" fmla="*/ 450 h 534"/>
                    <a:gd name="T64" fmla="*/ 162 w 594"/>
                    <a:gd name="T65" fmla="*/ 384 h 534"/>
                    <a:gd name="T66" fmla="*/ 246 w 594"/>
                    <a:gd name="T67" fmla="*/ 324 h 534"/>
                    <a:gd name="T68" fmla="*/ 420 w 594"/>
                    <a:gd name="T69" fmla="*/ 222 h 534"/>
                    <a:gd name="T70" fmla="*/ 504 w 594"/>
                    <a:gd name="T71" fmla="*/ 168 h 534"/>
                    <a:gd name="T72" fmla="*/ 558 w 594"/>
                    <a:gd name="T73" fmla="*/ 126 h 534"/>
                    <a:gd name="T74" fmla="*/ 576 w 594"/>
                    <a:gd name="T75" fmla="*/ 114 h 534"/>
                    <a:gd name="T76" fmla="*/ 576 w 594"/>
                    <a:gd name="T77" fmla="*/ 96 h 534"/>
                    <a:gd name="T78" fmla="*/ 576 w 594"/>
                    <a:gd name="T79" fmla="*/ 78 h 534"/>
                    <a:gd name="T80" fmla="*/ 576 w 594"/>
                    <a:gd name="T81" fmla="*/ 66 h 534"/>
                    <a:gd name="T82" fmla="*/ 552 w 594"/>
                    <a:gd name="T83" fmla="*/ 48 h 534"/>
                    <a:gd name="T84" fmla="*/ 516 w 594"/>
                    <a:gd name="T85" fmla="*/ 42 h 534"/>
                    <a:gd name="T86" fmla="*/ 492 w 594"/>
                    <a:gd name="T87" fmla="*/ 30 h 534"/>
                    <a:gd name="T88" fmla="*/ 462 w 594"/>
                    <a:gd name="T89" fmla="*/ 24 h 534"/>
                    <a:gd name="T90" fmla="*/ 432 w 594"/>
                    <a:gd name="T91" fmla="*/ 30 h 534"/>
                    <a:gd name="T92" fmla="*/ 408 w 594"/>
                    <a:gd name="T93" fmla="*/ 54 h 534"/>
                    <a:gd name="T94" fmla="*/ 282 w 594"/>
                    <a:gd name="T95" fmla="*/ 186 h 534"/>
                    <a:gd name="T96" fmla="*/ 180 w 594"/>
                    <a:gd name="T97" fmla="*/ 294 h 534"/>
                    <a:gd name="T98" fmla="*/ 102 w 594"/>
                    <a:gd name="T99" fmla="*/ 366 h 534"/>
                    <a:gd name="T100" fmla="*/ 48 w 594"/>
                    <a:gd name="T101" fmla="*/ 414 h 534"/>
                    <a:gd name="T102" fmla="*/ 18 w 594"/>
                    <a:gd name="T103" fmla="*/ 438 h 534"/>
                    <a:gd name="T104" fmla="*/ 12 w 594"/>
                    <a:gd name="T105" fmla="*/ 438 h 534"/>
                    <a:gd name="T106" fmla="*/ 6 w 594"/>
                    <a:gd name="T107" fmla="*/ 432 h 534"/>
                    <a:gd name="T108" fmla="*/ 6 w 594"/>
                    <a:gd name="T109" fmla="*/ 420 h 5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94"/>
                    <a:gd name="T166" fmla="*/ 0 h 534"/>
                    <a:gd name="T167" fmla="*/ 594 w 594"/>
                    <a:gd name="T168" fmla="*/ 534 h 5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94" h="534">
                      <a:moveTo>
                        <a:pt x="12" y="420"/>
                      </a:moveTo>
                      <a:lnTo>
                        <a:pt x="12" y="420"/>
                      </a:lnTo>
                      <a:lnTo>
                        <a:pt x="18" y="414"/>
                      </a:lnTo>
                      <a:lnTo>
                        <a:pt x="24" y="414"/>
                      </a:lnTo>
                      <a:lnTo>
                        <a:pt x="42" y="396"/>
                      </a:lnTo>
                      <a:lnTo>
                        <a:pt x="48" y="390"/>
                      </a:lnTo>
                      <a:lnTo>
                        <a:pt x="66" y="378"/>
                      </a:lnTo>
                      <a:lnTo>
                        <a:pt x="78" y="366"/>
                      </a:lnTo>
                      <a:lnTo>
                        <a:pt x="90" y="354"/>
                      </a:lnTo>
                      <a:lnTo>
                        <a:pt x="102" y="342"/>
                      </a:lnTo>
                      <a:lnTo>
                        <a:pt x="114" y="330"/>
                      </a:lnTo>
                      <a:lnTo>
                        <a:pt x="126" y="318"/>
                      </a:lnTo>
                      <a:lnTo>
                        <a:pt x="138" y="300"/>
                      </a:lnTo>
                      <a:lnTo>
                        <a:pt x="162" y="276"/>
                      </a:lnTo>
                      <a:lnTo>
                        <a:pt x="210" y="222"/>
                      </a:lnTo>
                      <a:lnTo>
                        <a:pt x="216" y="210"/>
                      </a:lnTo>
                      <a:lnTo>
                        <a:pt x="234" y="198"/>
                      </a:lnTo>
                      <a:lnTo>
                        <a:pt x="258" y="168"/>
                      </a:lnTo>
                      <a:lnTo>
                        <a:pt x="336" y="96"/>
                      </a:lnTo>
                      <a:lnTo>
                        <a:pt x="360" y="72"/>
                      </a:lnTo>
                      <a:lnTo>
                        <a:pt x="378" y="48"/>
                      </a:lnTo>
                      <a:lnTo>
                        <a:pt x="384" y="42"/>
                      </a:lnTo>
                      <a:lnTo>
                        <a:pt x="396" y="30"/>
                      </a:lnTo>
                      <a:lnTo>
                        <a:pt x="408" y="24"/>
                      </a:lnTo>
                      <a:lnTo>
                        <a:pt x="414" y="12"/>
                      </a:lnTo>
                      <a:lnTo>
                        <a:pt x="426" y="6"/>
                      </a:lnTo>
                      <a:lnTo>
                        <a:pt x="432" y="0"/>
                      </a:lnTo>
                      <a:lnTo>
                        <a:pt x="444" y="0"/>
                      </a:lnTo>
                      <a:lnTo>
                        <a:pt x="450" y="0"/>
                      </a:lnTo>
                      <a:lnTo>
                        <a:pt x="456" y="0"/>
                      </a:lnTo>
                      <a:lnTo>
                        <a:pt x="462" y="0"/>
                      </a:lnTo>
                      <a:lnTo>
                        <a:pt x="468" y="0"/>
                      </a:lnTo>
                      <a:lnTo>
                        <a:pt x="474" y="0"/>
                      </a:lnTo>
                      <a:lnTo>
                        <a:pt x="480" y="0"/>
                      </a:lnTo>
                      <a:lnTo>
                        <a:pt x="492" y="6"/>
                      </a:lnTo>
                      <a:lnTo>
                        <a:pt x="504" y="12"/>
                      </a:lnTo>
                      <a:lnTo>
                        <a:pt x="522" y="18"/>
                      </a:lnTo>
                      <a:lnTo>
                        <a:pt x="528" y="24"/>
                      </a:lnTo>
                      <a:lnTo>
                        <a:pt x="540" y="24"/>
                      </a:lnTo>
                      <a:lnTo>
                        <a:pt x="552" y="30"/>
                      </a:lnTo>
                      <a:lnTo>
                        <a:pt x="564" y="36"/>
                      </a:lnTo>
                      <a:lnTo>
                        <a:pt x="576" y="42"/>
                      </a:lnTo>
                      <a:lnTo>
                        <a:pt x="576" y="48"/>
                      </a:lnTo>
                      <a:lnTo>
                        <a:pt x="588" y="48"/>
                      </a:lnTo>
                      <a:lnTo>
                        <a:pt x="594" y="60"/>
                      </a:lnTo>
                      <a:lnTo>
                        <a:pt x="594" y="66"/>
                      </a:lnTo>
                      <a:lnTo>
                        <a:pt x="594" y="72"/>
                      </a:lnTo>
                      <a:lnTo>
                        <a:pt x="594" y="78"/>
                      </a:lnTo>
                      <a:lnTo>
                        <a:pt x="594" y="84"/>
                      </a:lnTo>
                      <a:lnTo>
                        <a:pt x="594" y="90"/>
                      </a:lnTo>
                      <a:lnTo>
                        <a:pt x="594" y="96"/>
                      </a:lnTo>
                      <a:lnTo>
                        <a:pt x="594" y="102"/>
                      </a:lnTo>
                      <a:lnTo>
                        <a:pt x="594" y="108"/>
                      </a:lnTo>
                      <a:lnTo>
                        <a:pt x="594" y="120"/>
                      </a:lnTo>
                      <a:lnTo>
                        <a:pt x="594" y="126"/>
                      </a:lnTo>
                      <a:lnTo>
                        <a:pt x="594" y="132"/>
                      </a:lnTo>
                      <a:lnTo>
                        <a:pt x="588" y="138"/>
                      </a:lnTo>
                      <a:lnTo>
                        <a:pt x="582" y="144"/>
                      </a:lnTo>
                      <a:lnTo>
                        <a:pt x="576" y="144"/>
                      </a:lnTo>
                      <a:lnTo>
                        <a:pt x="576" y="150"/>
                      </a:lnTo>
                      <a:lnTo>
                        <a:pt x="564" y="156"/>
                      </a:lnTo>
                      <a:lnTo>
                        <a:pt x="552" y="168"/>
                      </a:lnTo>
                      <a:lnTo>
                        <a:pt x="540" y="174"/>
                      </a:lnTo>
                      <a:lnTo>
                        <a:pt x="522" y="192"/>
                      </a:lnTo>
                      <a:lnTo>
                        <a:pt x="504" y="198"/>
                      </a:lnTo>
                      <a:lnTo>
                        <a:pt x="486" y="216"/>
                      </a:lnTo>
                      <a:lnTo>
                        <a:pt x="468" y="222"/>
                      </a:lnTo>
                      <a:lnTo>
                        <a:pt x="432" y="246"/>
                      </a:lnTo>
                      <a:lnTo>
                        <a:pt x="360" y="288"/>
                      </a:lnTo>
                      <a:lnTo>
                        <a:pt x="330" y="312"/>
                      </a:lnTo>
                      <a:lnTo>
                        <a:pt x="312" y="318"/>
                      </a:lnTo>
                      <a:lnTo>
                        <a:pt x="288" y="330"/>
                      </a:lnTo>
                      <a:lnTo>
                        <a:pt x="264" y="348"/>
                      </a:lnTo>
                      <a:lnTo>
                        <a:pt x="240" y="366"/>
                      </a:lnTo>
                      <a:lnTo>
                        <a:pt x="216" y="384"/>
                      </a:lnTo>
                      <a:lnTo>
                        <a:pt x="192" y="396"/>
                      </a:lnTo>
                      <a:lnTo>
                        <a:pt x="168" y="414"/>
                      </a:lnTo>
                      <a:lnTo>
                        <a:pt x="156" y="420"/>
                      </a:lnTo>
                      <a:lnTo>
                        <a:pt x="144" y="432"/>
                      </a:lnTo>
                      <a:lnTo>
                        <a:pt x="132" y="438"/>
                      </a:lnTo>
                      <a:lnTo>
                        <a:pt x="120" y="450"/>
                      </a:lnTo>
                      <a:lnTo>
                        <a:pt x="96" y="468"/>
                      </a:lnTo>
                      <a:lnTo>
                        <a:pt x="96" y="474"/>
                      </a:lnTo>
                      <a:lnTo>
                        <a:pt x="90" y="480"/>
                      </a:lnTo>
                      <a:lnTo>
                        <a:pt x="78" y="486"/>
                      </a:lnTo>
                      <a:lnTo>
                        <a:pt x="72" y="486"/>
                      </a:lnTo>
                      <a:lnTo>
                        <a:pt x="60" y="498"/>
                      </a:lnTo>
                      <a:lnTo>
                        <a:pt x="48" y="504"/>
                      </a:lnTo>
                      <a:lnTo>
                        <a:pt x="48" y="510"/>
                      </a:lnTo>
                      <a:lnTo>
                        <a:pt x="42" y="510"/>
                      </a:lnTo>
                      <a:lnTo>
                        <a:pt x="42" y="516"/>
                      </a:lnTo>
                      <a:lnTo>
                        <a:pt x="36" y="522"/>
                      </a:lnTo>
                      <a:lnTo>
                        <a:pt x="36" y="528"/>
                      </a:lnTo>
                      <a:lnTo>
                        <a:pt x="30" y="534"/>
                      </a:lnTo>
                      <a:lnTo>
                        <a:pt x="24" y="534"/>
                      </a:lnTo>
                      <a:lnTo>
                        <a:pt x="18" y="534"/>
                      </a:lnTo>
                      <a:lnTo>
                        <a:pt x="12" y="534"/>
                      </a:lnTo>
                      <a:lnTo>
                        <a:pt x="6" y="534"/>
                      </a:lnTo>
                      <a:lnTo>
                        <a:pt x="6" y="528"/>
                      </a:lnTo>
                      <a:lnTo>
                        <a:pt x="0" y="528"/>
                      </a:lnTo>
                      <a:lnTo>
                        <a:pt x="0" y="522"/>
                      </a:lnTo>
                      <a:lnTo>
                        <a:pt x="6" y="516"/>
                      </a:lnTo>
                      <a:lnTo>
                        <a:pt x="6" y="510"/>
                      </a:lnTo>
                      <a:lnTo>
                        <a:pt x="12" y="510"/>
                      </a:lnTo>
                      <a:lnTo>
                        <a:pt x="18" y="504"/>
                      </a:lnTo>
                      <a:lnTo>
                        <a:pt x="24" y="498"/>
                      </a:lnTo>
                      <a:lnTo>
                        <a:pt x="24" y="492"/>
                      </a:lnTo>
                      <a:lnTo>
                        <a:pt x="24" y="486"/>
                      </a:lnTo>
                      <a:lnTo>
                        <a:pt x="36" y="480"/>
                      </a:lnTo>
                      <a:lnTo>
                        <a:pt x="48" y="468"/>
                      </a:lnTo>
                      <a:lnTo>
                        <a:pt x="60" y="462"/>
                      </a:lnTo>
                      <a:lnTo>
                        <a:pt x="72" y="456"/>
                      </a:lnTo>
                      <a:lnTo>
                        <a:pt x="78" y="450"/>
                      </a:lnTo>
                      <a:lnTo>
                        <a:pt x="102" y="426"/>
                      </a:lnTo>
                      <a:lnTo>
                        <a:pt x="126" y="408"/>
                      </a:lnTo>
                      <a:lnTo>
                        <a:pt x="150" y="390"/>
                      </a:lnTo>
                      <a:lnTo>
                        <a:pt x="162" y="384"/>
                      </a:lnTo>
                      <a:lnTo>
                        <a:pt x="174" y="372"/>
                      </a:lnTo>
                      <a:lnTo>
                        <a:pt x="192" y="360"/>
                      </a:lnTo>
                      <a:lnTo>
                        <a:pt x="222" y="342"/>
                      </a:lnTo>
                      <a:lnTo>
                        <a:pt x="246" y="324"/>
                      </a:lnTo>
                      <a:lnTo>
                        <a:pt x="276" y="306"/>
                      </a:lnTo>
                      <a:lnTo>
                        <a:pt x="312" y="288"/>
                      </a:lnTo>
                      <a:lnTo>
                        <a:pt x="348" y="264"/>
                      </a:lnTo>
                      <a:lnTo>
                        <a:pt x="420" y="222"/>
                      </a:lnTo>
                      <a:lnTo>
                        <a:pt x="456" y="198"/>
                      </a:lnTo>
                      <a:lnTo>
                        <a:pt x="474" y="192"/>
                      </a:lnTo>
                      <a:lnTo>
                        <a:pt x="486" y="180"/>
                      </a:lnTo>
                      <a:lnTo>
                        <a:pt x="504" y="168"/>
                      </a:lnTo>
                      <a:lnTo>
                        <a:pt x="528" y="156"/>
                      </a:lnTo>
                      <a:lnTo>
                        <a:pt x="540" y="144"/>
                      </a:lnTo>
                      <a:lnTo>
                        <a:pt x="558" y="132"/>
                      </a:lnTo>
                      <a:lnTo>
                        <a:pt x="558" y="126"/>
                      </a:lnTo>
                      <a:lnTo>
                        <a:pt x="564" y="120"/>
                      </a:lnTo>
                      <a:lnTo>
                        <a:pt x="570" y="120"/>
                      </a:lnTo>
                      <a:lnTo>
                        <a:pt x="576" y="114"/>
                      </a:lnTo>
                      <a:lnTo>
                        <a:pt x="576" y="108"/>
                      </a:lnTo>
                      <a:lnTo>
                        <a:pt x="576" y="102"/>
                      </a:lnTo>
                      <a:lnTo>
                        <a:pt x="576" y="96"/>
                      </a:lnTo>
                      <a:lnTo>
                        <a:pt x="576" y="90"/>
                      </a:lnTo>
                      <a:lnTo>
                        <a:pt x="576" y="84"/>
                      </a:lnTo>
                      <a:lnTo>
                        <a:pt x="576" y="78"/>
                      </a:lnTo>
                      <a:lnTo>
                        <a:pt x="576" y="72"/>
                      </a:lnTo>
                      <a:lnTo>
                        <a:pt x="576" y="66"/>
                      </a:lnTo>
                      <a:lnTo>
                        <a:pt x="570" y="60"/>
                      </a:lnTo>
                      <a:lnTo>
                        <a:pt x="558" y="54"/>
                      </a:lnTo>
                      <a:lnTo>
                        <a:pt x="552" y="48"/>
                      </a:lnTo>
                      <a:lnTo>
                        <a:pt x="546" y="48"/>
                      </a:lnTo>
                      <a:lnTo>
                        <a:pt x="528" y="48"/>
                      </a:lnTo>
                      <a:lnTo>
                        <a:pt x="522" y="42"/>
                      </a:lnTo>
                      <a:lnTo>
                        <a:pt x="516" y="42"/>
                      </a:lnTo>
                      <a:lnTo>
                        <a:pt x="510" y="42"/>
                      </a:lnTo>
                      <a:lnTo>
                        <a:pt x="504" y="36"/>
                      </a:lnTo>
                      <a:lnTo>
                        <a:pt x="498" y="36"/>
                      </a:lnTo>
                      <a:lnTo>
                        <a:pt x="492" y="30"/>
                      </a:lnTo>
                      <a:lnTo>
                        <a:pt x="480" y="24"/>
                      </a:lnTo>
                      <a:lnTo>
                        <a:pt x="474" y="24"/>
                      </a:lnTo>
                      <a:lnTo>
                        <a:pt x="468" y="24"/>
                      </a:lnTo>
                      <a:lnTo>
                        <a:pt x="462" y="24"/>
                      </a:lnTo>
                      <a:lnTo>
                        <a:pt x="456" y="24"/>
                      </a:lnTo>
                      <a:lnTo>
                        <a:pt x="450" y="24"/>
                      </a:lnTo>
                      <a:lnTo>
                        <a:pt x="444" y="24"/>
                      </a:lnTo>
                      <a:lnTo>
                        <a:pt x="432" y="30"/>
                      </a:lnTo>
                      <a:lnTo>
                        <a:pt x="432" y="36"/>
                      </a:lnTo>
                      <a:lnTo>
                        <a:pt x="426" y="36"/>
                      </a:lnTo>
                      <a:lnTo>
                        <a:pt x="414" y="48"/>
                      </a:lnTo>
                      <a:lnTo>
                        <a:pt x="408" y="54"/>
                      </a:lnTo>
                      <a:lnTo>
                        <a:pt x="396" y="72"/>
                      </a:lnTo>
                      <a:lnTo>
                        <a:pt x="378" y="90"/>
                      </a:lnTo>
                      <a:lnTo>
                        <a:pt x="354" y="114"/>
                      </a:lnTo>
                      <a:lnTo>
                        <a:pt x="282" y="186"/>
                      </a:lnTo>
                      <a:lnTo>
                        <a:pt x="252" y="216"/>
                      </a:lnTo>
                      <a:lnTo>
                        <a:pt x="228" y="246"/>
                      </a:lnTo>
                      <a:lnTo>
                        <a:pt x="204" y="270"/>
                      </a:lnTo>
                      <a:lnTo>
                        <a:pt x="180" y="294"/>
                      </a:lnTo>
                      <a:lnTo>
                        <a:pt x="168" y="306"/>
                      </a:lnTo>
                      <a:lnTo>
                        <a:pt x="156" y="318"/>
                      </a:lnTo>
                      <a:lnTo>
                        <a:pt x="132" y="342"/>
                      </a:lnTo>
                      <a:lnTo>
                        <a:pt x="102" y="366"/>
                      </a:lnTo>
                      <a:lnTo>
                        <a:pt x="96" y="378"/>
                      </a:lnTo>
                      <a:lnTo>
                        <a:pt x="78" y="390"/>
                      </a:lnTo>
                      <a:lnTo>
                        <a:pt x="66" y="402"/>
                      </a:lnTo>
                      <a:lnTo>
                        <a:pt x="48" y="414"/>
                      </a:lnTo>
                      <a:lnTo>
                        <a:pt x="36" y="426"/>
                      </a:lnTo>
                      <a:lnTo>
                        <a:pt x="24" y="438"/>
                      </a:lnTo>
                      <a:lnTo>
                        <a:pt x="18" y="438"/>
                      </a:lnTo>
                      <a:lnTo>
                        <a:pt x="12" y="438"/>
                      </a:lnTo>
                      <a:lnTo>
                        <a:pt x="6" y="438"/>
                      </a:lnTo>
                      <a:lnTo>
                        <a:pt x="6" y="432"/>
                      </a:lnTo>
                      <a:lnTo>
                        <a:pt x="6" y="426"/>
                      </a:lnTo>
                      <a:lnTo>
                        <a:pt x="6" y="420"/>
                      </a:lnTo>
                      <a:lnTo>
                        <a:pt x="12"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3" name="Freeform 33">
                  <a:extLst>
                    <a:ext uri="{FF2B5EF4-FFF2-40B4-BE49-F238E27FC236}">
                      <a16:creationId xmlns:a16="http://schemas.microsoft.com/office/drawing/2014/main" id="{DA6553D0-9445-2D3E-2283-F96E34C4C323}"/>
                    </a:ext>
                  </a:extLst>
                </p:cNvPr>
                <p:cNvSpPr>
                  <a:spLocks/>
                </p:cNvSpPr>
                <p:nvPr/>
              </p:nvSpPr>
              <p:spPr bwMode="auto">
                <a:xfrm>
                  <a:off x="3138" y="1464"/>
                  <a:ext cx="456" cy="306"/>
                </a:xfrm>
                <a:custGeom>
                  <a:avLst/>
                  <a:gdLst>
                    <a:gd name="T0" fmla="*/ 204 w 456"/>
                    <a:gd name="T1" fmla="*/ 126 h 306"/>
                    <a:gd name="T2" fmla="*/ 276 w 456"/>
                    <a:gd name="T3" fmla="*/ 96 h 306"/>
                    <a:gd name="T4" fmla="*/ 318 w 456"/>
                    <a:gd name="T5" fmla="*/ 84 h 306"/>
                    <a:gd name="T6" fmla="*/ 336 w 456"/>
                    <a:gd name="T7" fmla="*/ 72 h 306"/>
                    <a:gd name="T8" fmla="*/ 348 w 456"/>
                    <a:gd name="T9" fmla="*/ 66 h 306"/>
                    <a:gd name="T10" fmla="*/ 372 w 456"/>
                    <a:gd name="T11" fmla="*/ 66 h 306"/>
                    <a:gd name="T12" fmla="*/ 402 w 456"/>
                    <a:gd name="T13" fmla="*/ 66 h 306"/>
                    <a:gd name="T14" fmla="*/ 432 w 456"/>
                    <a:gd name="T15" fmla="*/ 60 h 306"/>
                    <a:gd name="T16" fmla="*/ 444 w 456"/>
                    <a:gd name="T17" fmla="*/ 60 h 306"/>
                    <a:gd name="T18" fmla="*/ 456 w 456"/>
                    <a:gd name="T19" fmla="*/ 54 h 306"/>
                    <a:gd name="T20" fmla="*/ 450 w 456"/>
                    <a:gd name="T21" fmla="*/ 42 h 306"/>
                    <a:gd name="T22" fmla="*/ 444 w 456"/>
                    <a:gd name="T23" fmla="*/ 36 h 306"/>
                    <a:gd name="T24" fmla="*/ 432 w 456"/>
                    <a:gd name="T25" fmla="*/ 12 h 306"/>
                    <a:gd name="T26" fmla="*/ 420 w 456"/>
                    <a:gd name="T27" fmla="*/ 0 h 306"/>
                    <a:gd name="T28" fmla="*/ 390 w 456"/>
                    <a:gd name="T29" fmla="*/ 18 h 306"/>
                    <a:gd name="T30" fmla="*/ 360 w 456"/>
                    <a:gd name="T31" fmla="*/ 42 h 306"/>
                    <a:gd name="T32" fmla="*/ 300 w 456"/>
                    <a:gd name="T33" fmla="*/ 78 h 306"/>
                    <a:gd name="T34" fmla="*/ 252 w 456"/>
                    <a:gd name="T35" fmla="*/ 108 h 306"/>
                    <a:gd name="T36" fmla="*/ 228 w 456"/>
                    <a:gd name="T37" fmla="*/ 126 h 306"/>
                    <a:gd name="T38" fmla="*/ 192 w 456"/>
                    <a:gd name="T39" fmla="*/ 144 h 306"/>
                    <a:gd name="T40" fmla="*/ 174 w 456"/>
                    <a:gd name="T41" fmla="*/ 150 h 306"/>
                    <a:gd name="T42" fmla="*/ 150 w 456"/>
                    <a:gd name="T43" fmla="*/ 162 h 306"/>
                    <a:gd name="T44" fmla="*/ 132 w 456"/>
                    <a:gd name="T45" fmla="*/ 174 h 306"/>
                    <a:gd name="T46" fmla="*/ 120 w 456"/>
                    <a:gd name="T47" fmla="*/ 180 h 306"/>
                    <a:gd name="T48" fmla="*/ 108 w 456"/>
                    <a:gd name="T49" fmla="*/ 186 h 306"/>
                    <a:gd name="T50" fmla="*/ 96 w 456"/>
                    <a:gd name="T51" fmla="*/ 198 h 306"/>
                    <a:gd name="T52" fmla="*/ 84 w 456"/>
                    <a:gd name="T53" fmla="*/ 210 h 306"/>
                    <a:gd name="T54" fmla="*/ 78 w 456"/>
                    <a:gd name="T55" fmla="*/ 228 h 306"/>
                    <a:gd name="T56" fmla="*/ 72 w 456"/>
                    <a:gd name="T57" fmla="*/ 234 h 306"/>
                    <a:gd name="T58" fmla="*/ 66 w 456"/>
                    <a:gd name="T59" fmla="*/ 240 h 306"/>
                    <a:gd name="T60" fmla="*/ 60 w 456"/>
                    <a:gd name="T61" fmla="*/ 252 h 306"/>
                    <a:gd name="T62" fmla="*/ 36 w 456"/>
                    <a:gd name="T63" fmla="*/ 258 h 306"/>
                    <a:gd name="T64" fmla="*/ 12 w 456"/>
                    <a:gd name="T65" fmla="*/ 270 h 306"/>
                    <a:gd name="T66" fmla="*/ 12 w 456"/>
                    <a:gd name="T67" fmla="*/ 276 h 306"/>
                    <a:gd name="T68" fmla="*/ 6 w 456"/>
                    <a:gd name="T69" fmla="*/ 282 h 306"/>
                    <a:gd name="T70" fmla="*/ 0 w 456"/>
                    <a:gd name="T71" fmla="*/ 282 h 306"/>
                    <a:gd name="T72" fmla="*/ 0 w 456"/>
                    <a:gd name="T73" fmla="*/ 288 h 306"/>
                    <a:gd name="T74" fmla="*/ 0 w 456"/>
                    <a:gd name="T75" fmla="*/ 294 h 306"/>
                    <a:gd name="T76" fmla="*/ 0 w 456"/>
                    <a:gd name="T77" fmla="*/ 300 h 306"/>
                    <a:gd name="T78" fmla="*/ 6 w 456"/>
                    <a:gd name="T79" fmla="*/ 306 h 306"/>
                    <a:gd name="T80" fmla="*/ 12 w 456"/>
                    <a:gd name="T81" fmla="*/ 306 h 306"/>
                    <a:gd name="T82" fmla="*/ 12 w 456"/>
                    <a:gd name="T83" fmla="*/ 306 h 306"/>
                    <a:gd name="T84" fmla="*/ 18 w 456"/>
                    <a:gd name="T85" fmla="*/ 306 h 306"/>
                    <a:gd name="T86" fmla="*/ 24 w 456"/>
                    <a:gd name="T87" fmla="*/ 306 h 306"/>
                    <a:gd name="T88" fmla="*/ 30 w 456"/>
                    <a:gd name="T89" fmla="*/ 300 h 306"/>
                    <a:gd name="T90" fmla="*/ 36 w 456"/>
                    <a:gd name="T91" fmla="*/ 294 h 306"/>
                    <a:gd name="T92" fmla="*/ 42 w 456"/>
                    <a:gd name="T93" fmla="*/ 282 h 306"/>
                    <a:gd name="T94" fmla="*/ 48 w 456"/>
                    <a:gd name="T95" fmla="*/ 276 h 306"/>
                    <a:gd name="T96" fmla="*/ 48 w 456"/>
                    <a:gd name="T97" fmla="*/ 276 h 306"/>
                    <a:gd name="T98" fmla="*/ 54 w 456"/>
                    <a:gd name="T99" fmla="*/ 270 h 306"/>
                    <a:gd name="T100" fmla="*/ 60 w 456"/>
                    <a:gd name="T101" fmla="*/ 270 h 306"/>
                    <a:gd name="T102" fmla="*/ 60 w 456"/>
                    <a:gd name="T103" fmla="*/ 270 h 306"/>
                    <a:gd name="T104" fmla="*/ 66 w 456"/>
                    <a:gd name="T105" fmla="*/ 270 h 306"/>
                    <a:gd name="T106" fmla="*/ 66 w 456"/>
                    <a:gd name="T107" fmla="*/ 276 h 306"/>
                    <a:gd name="T108" fmla="*/ 78 w 456"/>
                    <a:gd name="T109" fmla="*/ 270 h 306"/>
                    <a:gd name="T110" fmla="*/ 90 w 456"/>
                    <a:gd name="T111" fmla="*/ 258 h 306"/>
                    <a:gd name="T112" fmla="*/ 108 w 456"/>
                    <a:gd name="T113" fmla="*/ 234 h 306"/>
                    <a:gd name="T114" fmla="*/ 138 w 456"/>
                    <a:gd name="T115" fmla="*/ 198 h 306"/>
                    <a:gd name="T116" fmla="*/ 156 w 456"/>
                    <a:gd name="T117" fmla="*/ 180 h 306"/>
                    <a:gd name="T118" fmla="*/ 180 w 456"/>
                    <a:gd name="T119" fmla="*/ 162 h 306"/>
                    <a:gd name="T120" fmla="*/ 198 w 456"/>
                    <a:gd name="T121" fmla="*/ 144 h 306"/>
                    <a:gd name="T122" fmla="*/ 204 w 456"/>
                    <a:gd name="T123" fmla="*/ 138 h 306"/>
                    <a:gd name="T124" fmla="*/ 204 w 456"/>
                    <a:gd name="T125" fmla="*/ 126 h 3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6"/>
                    <a:gd name="T190" fmla="*/ 0 h 306"/>
                    <a:gd name="T191" fmla="*/ 456 w 456"/>
                    <a:gd name="T192" fmla="*/ 306 h 30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6" h="306">
                      <a:moveTo>
                        <a:pt x="204" y="126"/>
                      </a:moveTo>
                      <a:lnTo>
                        <a:pt x="204" y="126"/>
                      </a:lnTo>
                      <a:lnTo>
                        <a:pt x="240" y="114"/>
                      </a:lnTo>
                      <a:lnTo>
                        <a:pt x="276" y="96"/>
                      </a:lnTo>
                      <a:lnTo>
                        <a:pt x="300" y="90"/>
                      </a:lnTo>
                      <a:lnTo>
                        <a:pt x="318" y="84"/>
                      </a:lnTo>
                      <a:lnTo>
                        <a:pt x="324" y="78"/>
                      </a:lnTo>
                      <a:lnTo>
                        <a:pt x="336" y="72"/>
                      </a:lnTo>
                      <a:lnTo>
                        <a:pt x="342" y="72"/>
                      </a:lnTo>
                      <a:lnTo>
                        <a:pt x="348" y="66"/>
                      </a:lnTo>
                      <a:lnTo>
                        <a:pt x="366" y="66"/>
                      </a:lnTo>
                      <a:lnTo>
                        <a:pt x="372" y="66"/>
                      </a:lnTo>
                      <a:lnTo>
                        <a:pt x="378" y="66"/>
                      </a:lnTo>
                      <a:lnTo>
                        <a:pt x="402" y="66"/>
                      </a:lnTo>
                      <a:lnTo>
                        <a:pt x="420" y="66"/>
                      </a:lnTo>
                      <a:lnTo>
                        <a:pt x="432" y="60"/>
                      </a:lnTo>
                      <a:lnTo>
                        <a:pt x="438" y="60"/>
                      </a:lnTo>
                      <a:lnTo>
                        <a:pt x="444" y="60"/>
                      </a:lnTo>
                      <a:lnTo>
                        <a:pt x="450" y="54"/>
                      </a:lnTo>
                      <a:lnTo>
                        <a:pt x="456" y="54"/>
                      </a:lnTo>
                      <a:lnTo>
                        <a:pt x="450" y="48"/>
                      </a:lnTo>
                      <a:lnTo>
                        <a:pt x="450" y="42"/>
                      </a:lnTo>
                      <a:lnTo>
                        <a:pt x="444" y="42"/>
                      </a:lnTo>
                      <a:lnTo>
                        <a:pt x="444" y="36"/>
                      </a:lnTo>
                      <a:lnTo>
                        <a:pt x="438" y="24"/>
                      </a:lnTo>
                      <a:lnTo>
                        <a:pt x="432" y="12"/>
                      </a:lnTo>
                      <a:lnTo>
                        <a:pt x="426" y="12"/>
                      </a:lnTo>
                      <a:lnTo>
                        <a:pt x="420" y="0"/>
                      </a:lnTo>
                      <a:lnTo>
                        <a:pt x="402" y="12"/>
                      </a:lnTo>
                      <a:lnTo>
                        <a:pt x="390" y="18"/>
                      </a:lnTo>
                      <a:lnTo>
                        <a:pt x="372" y="30"/>
                      </a:lnTo>
                      <a:lnTo>
                        <a:pt x="360" y="42"/>
                      </a:lnTo>
                      <a:lnTo>
                        <a:pt x="324" y="60"/>
                      </a:lnTo>
                      <a:lnTo>
                        <a:pt x="300" y="78"/>
                      </a:lnTo>
                      <a:lnTo>
                        <a:pt x="270" y="96"/>
                      </a:lnTo>
                      <a:lnTo>
                        <a:pt x="252" y="108"/>
                      </a:lnTo>
                      <a:lnTo>
                        <a:pt x="240" y="114"/>
                      </a:lnTo>
                      <a:lnTo>
                        <a:pt x="228" y="126"/>
                      </a:lnTo>
                      <a:lnTo>
                        <a:pt x="204" y="138"/>
                      </a:lnTo>
                      <a:lnTo>
                        <a:pt x="192" y="144"/>
                      </a:lnTo>
                      <a:lnTo>
                        <a:pt x="180" y="150"/>
                      </a:lnTo>
                      <a:lnTo>
                        <a:pt x="174" y="150"/>
                      </a:lnTo>
                      <a:lnTo>
                        <a:pt x="156" y="162"/>
                      </a:lnTo>
                      <a:lnTo>
                        <a:pt x="150" y="162"/>
                      </a:lnTo>
                      <a:lnTo>
                        <a:pt x="138" y="168"/>
                      </a:lnTo>
                      <a:lnTo>
                        <a:pt x="132" y="174"/>
                      </a:lnTo>
                      <a:lnTo>
                        <a:pt x="126" y="174"/>
                      </a:lnTo>
                      <a:lnTo>
                        <a:pt x="120" y="180"/>
                      </a:lnTo>
                      <a:lnTo>
                        <a:pt x="114" y="186"/>
                      </a:lnTo>
                      <a:lnTo>
                        <a:pt x="108" y="186"/>
                      </a:lnTo>
                      <a:lnTo>
                        <a:pt x="102" y="192"/>
                      </a:lnTo>
                      <a:lnTo>
                        <a:pt x="96" y="198"/>
                      </a:lnTo>
                      <a:lnTo>
                        <a:pt x="90" y="210"/>
                      </a:lnTo>
                      <a:lnTo>
                        <a:pt x="84" y="210"/>
                      </a:lnTo>
                      <a:lnTo>
                        <a:pt x="84" y="216"/>
                      </a:lnTo>
                      <a:lnTo>
                        <a:pt x="78" y="228"/>
                      </a:lnTo>
                      <a:lnTo>
                        <a:pt x="72" y="234"/>
                      </a:lnTo>
                      <a:lnTo>
                        <a:pt x="72" y="240"/>
                      </a:lnTo>
                      <a:lnTo>
                        <a:pt x="66" y="240"/>
                      </a:lnTo>
                      <a:lnTo>
                        <a:pt x="60" y="246"/>
                      </a:lnTo>
                      <a:lnTo>
                        <a:pt x="60" y="252"/>
                      </a:lnTo>
                      <a:lnTo>
                        <a:pt x="48" y="258"/>
                      </a:lnTo>
                      <a:lnTo>
                        <a:pt x="36" y="258"/>
                      </a:lnTo>
                      <a:lnTo>
                        <a:pt x="18" y="270"/>
                      </a:lnTo>
                      <a:lnTo>
                        <a:pt x="12" y="270"/>
                      </a:lnTo>
                      <a:lnTo>
                        <a:pt x="12" y="276"/>
                      </a:lnTo>
                      <a:lnTo>
                        <a:pt x="6" y="282"/>
                      </a:lnTo>
                      <a:lnTo>
                        <a:pt x="0" y="282"/>
                      </a:lnTo>
                      <a:lnTo>
                        <a:pt x="0" y="288"/>
                      </a:lnTo>
                      <a:lnTo>
                        <a:pt x="0" y="294"/>
                      </a:lnTo>
                      <a:lnTo>
                        <a:pt x="0" y="300"/>
                      </a:lnTo>
                      <a:lnTo>
                        <a:pt x="6" y="306"/>
                      </a:lnTo>
                      <a:lnTo>
                        <a:pt x="12" y="306"/>
                      </a:lnTo>
                      <a:lnTo>
                        <a:pt x="18" y="306"/>
                      </a:lnTo>
                      <a:lnTo>
                        <a:pt x="24" y="306"/>
                      </a:lnTo>
                      <a:lnTo>
                        <a:pt x="30" y="300"/>
                      </a:lnTo>
                      <a:lnTo>
                        <a:pt x="36" y="294"/>
                      </a:lnTo>
                      <a:lnTo>
                        <a:pt x="36" y="288"/>
                      </a:lnTo>
                      <a:lnTo>
                        <a:pt x="42" y="282"/>
                      </a:lnTo>
                      <a:lnTo>
                        <a:pt x="48" y="276"/>
                      </a:lnTo>
                      <a:lnTo>
                        <a:pt x="54" y="270"/>
                      </a:lnTo>
                      <a:lnTo>
                        <a:pt x="60" y="270"/>
                      </a:lnTo>
                      <a:lnTo>
                        <a:pt x="66" y="270"/>
                      </a:lnTo>
                      <a:lnTo>
                        <a:pt x="66" y="276"/>
                      </a:lnTo>
                      <a:lnTo>
                        <a:pt x="72" y="276"/>
                      </a:lnTo>
                      <a:lnTo>
                        <a:pt x="78" y="270"/>
                      </a:lnTo>
                      <a:lnTo>
                        <a:pt x="84" y="264"/>
                      </a:lnTo>
                      <a:lnTo>
                        <a:pt x="90" y="258"/>
                      </a:lnTo>
                      <a:lnTo>
                        <a:pt x="96" y="246"/>
                      </a:lnTo>
                      <a:lnTo>
                        <a:pt x="108" y="234"/>
                      </a:lnTo>
                      <a:lnTo>
                        <a:pt x="126" y="216"/>
                      </a:lnTo>
                      <a:lnTo>
                        <a:pt x="138" y="198"/>
                      </a:lnTo>
                      <a:lnTo>
                        <a:pt x="150" y="186"/>
                      </a:lnTo>
                      <a:lnTo>
                        <a:pt x="156" y="180"/>
                      </a:lnTo>
                      <a:lnTo>
                        <a:pt x="168" y="174"/>
                      </a:lnTo>
                      <a:lnTo>
                        <a:pt x="180" y="162"/>
                      </a:lnTo>
                      <a:lnTo>
                        <a:pt x="186" y="156"/>
                      </a:lnTo>
                      <a:lnTo>
                        <a:pt x="198" y="144"/>
                      </a:lnTo>
                      <a:lnTo>
                        <a:pt x="204" y="144"/>
                      </a:lnTo>
                      <a:lnTo>
                        <a:pt x="204" y="138"/>
                      </a:lnTo>
                      <a:lnTo>
                        <a:pt x="216" y="132"/>
                      </a:lnTo>
                      <a:lnTo>
                        <a:pt x="204"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sp>
        <p:nvSpPr>
          <p:cNvPr id="50179" name="Rectangle 38">
            <a:extLst>
              <a:ext uri="{FF2B5EF4-FFF2-40B4-BE49-F238E27FC236}">
                <a16:creationId xmlns:a16="http://schemas.microsoft.com/office/drawing/2014/main" id="{B2AC310D-24AA-A6F1-8E56-68A1EF01068D}"/>
              </a:ext>
            </a:extLst>
          </p:cNvPr>
          <p:cNvSpPr>
            <a:spLocks noChangeArrowheads="1"/>
          </p:cNvSpPr>
          <p:nvPr/>
        </p:nvSpPr>
        <p:spPr bwMode="auto">
          <a:xfrm>
            <a:off x="1524000" y="6553200"/>
            <a:ext cx="9144000" cy="3048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1000">
                <a:solidFill>
                  <a:schemeClr val="bg1"/>
                </a:solidFill>
              </a:rPr>
              <a:t>      </a:t>
            </a:r>
          </a:p>
        </p:txBody>
      </p:sp>
      <p:sp>
        <p:nvSpPr>
          <p:cNvPr id="50180" name="Text Box 40">
            <a:extLst>
              <a:ext uri="{FF2B5EF4-FFF2-40B4-BE49-F238E27FC236}">
                <a16:creationId xmlns:a16="http://schemas.microsoft.com/office/drawing/2014/main" id="{0A9D73F4-E4A1-80A3-22F5-E639873620F9}"/>
              </a:ext>
            </a:extLst>
          </p:cNvPr>
          <p:cNvSpPr txBox="1">
            <a:spLocks noChangeArrowheads="1"/>
          </p:cNvSpPr>
          <p:nvPr/>
        </p:nvSpPr>
        <p:spPr bwMode="auto">
          <a:xfrm>
            <a:off x="1524000" y="65722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a:solidFill>
                  <a:schemeClr val="bg1"/>
                </a:solidFill>
              </a:rPr>
              <a:t>11</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a:extLst>
              <a:ext uri="{FF2B5EF4-FFF2-40B4-BE49-F238E27FC236}">
                <a16:creationId xmlns:a16="http://schemas.microsoft.com/office/drawing/2014/main" id="{F1595659-EE69-A3C5-9DBA-EBA8AFE8D083}"/>
              </a:ext>
            </a:extLst>
          </p:cNvPr>
          <p:cNvSpPr>
            <a:spLocks noGrp="1" noChangeArrowheads="1"/>
          </p:cNvSpPr>
          <p:nvPr>
            <p:ph type="ctrTitle"/>
          </p:nvPr>
        </p:nvSpPr>
        <p:spPr>
          <a:xfrm>
            <a:off x="2286000" y="1295401"/>
            <a:ext cx="7772400" cy="1470025"/>
          </a:xfrm>
        </p:spPr>
        <p:txBody>
          <a:bodyPr/>
          <a:lstStyle/>
          <a:p>
            <a:r>
              <a:rPr lang="en-US" altLang="en-US" b="1"/>
              <a:t>What is Accounting???</a:t>
            </a:r>
          </a:p>
        </p:txBody>
      </p:sp>
      <p:pic>
        <p:nvPicPr>
          <p:cNvPr id="7171" name="Picture 6" descr="thinking[1] | NCHPAD Blog - Endless CapABILITIES">
            <a:extLst>
              <a:ext uri="{FF2B5EF4-FFF2-40B4-BE49-F238E27FC236}">
                <a16:creationId xmlns:a16="http://schemas.microsoft.com/office/drawing/2014/main" id="{9472BC90-51A8-D774-E64F-224EFAC8C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743200"/>
            <a:ext cx="5181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3CA0944B-3B5A-3090-9DC0-2E6563F2DF2D}"/>
              </a:ext>
            </a:extLst>
          </p:cNvPr>
          <p:cNvSpPr>
            <a:spLocks noGrp="1" noChangeArrowheads="1"/>
          </p:cNvSpPr>
          <p:nvPr>
            <p:ph idx="1"/>
          </p:nvPr>
        </p:nvSpPr>
        <p:spPr/>
        <p:txBody>
          <a:bodyPr/>
          <a:lstStyle/>
          <a:p>
            <a:endParaRPr lang="en-US" altLang="en-US"/>
          </a:p>
        </p:txBody>
      </p:sp>
      <p:pic>
        <p:nvPicPr>
          <p:cNvPr id="9219" name="Picture 2" descr="Image result for accounting is debit credit">
            <a:extLst>
              <a:ext uri="{FF2B5EF4-FFF2-40B4-BE49-F238E27FC236}">
                <a16:creationId xmlns:a16="http://schemas.microsoft.com/office/drawing/2014/main" id="{46CEE598-D6DE-BF9A-F5C5-3F4997B0E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300" y="914400"/>
            <a:ext cx="84709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irritated emoji GIF">
            <a:extLst>
              <a:ext uri="{FF2B5EF4-FFF2-40B4-BE49-F238E27FC236}">
                <a16:creationId xmlns:a16="http://schemas.microsoft.com/office/drawing/2014/main" id="{C9905834-7E46-AF37-9BE0-745B9C870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590800"/>
            <a:ext cx="45720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Callout 5">
            <a:extLst>
              <a:ext uri="{FF2B5EF4-FFF2-40B4-BE49-F238E27FC236}">
                <a16:creationId xmlns:a16="http://schemas.microsoft.com/office/drawing/2014/main" id="{879A0DF6-A3CD-1F99-C0BF-EA1DA6DD3FB2}"/>
              </a:ext>
            </a:extLst>
          </p:cNvPr>
          <p:cNvSpPr/>
          <p:nvPr/>
        </p:nvSpPr>
        <p:spPr>
          <a:xfrm>
            <a:off x="5943600" y="1447800"/>
            <a:ext cx="4419600" cy="1371600"/>
          </a:xfrm>
          <a:prstGeom prst="wedgeEllipseCallout">
            <a:avLst>
              <a:gd name="adj1" fmla="val -28503"/>
              <a:gd name="adj2" fmla="val 12378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200" b="1" dirty="0">
                <a:solidFill>
                  <a:schemeClr val="tx1"/>
                </a:solidFill>
                <a:latin typeface="Arial Black" pitchFamily="34" charset="0"/>
              </a:rPr>
              <a:t>What is this going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1A8531F-C539-CA12-3B6C-93950BE6A0B9}"/>
              </a:ext>
            </a:extLst>
          </p:cNvPr>
          <p:cNvSpPr>
            <a:spLocks noGrp="1" noChangeArrowheads="1"/>
          </p:cNvSpPr>
          <p:nvPr>
            <p:ph type="title"/>
          </p:nvPr>
        </p:nvSpPr>
        <p:spPr>
          <a:xfrm>
            <a:off x="1981200" y="685800"/>
            <a:ext cx="8229600" cy="1143000"/>
          </a:xfrm>
        </p:spPr>
        <p:txBody>
          <a:bodyPr/>
          <a:lstStyle/>
          <a:p>
            <a:r>
              <a:rPr lang="en-IN" altLang="en-US" sz="3600">
                <a:solidFill>
                  <a:srgbClr val="FF0000"/>
                </a:solidFill>
              </a:rPr>
              <a:t>What actually accounting is???</a:t>
            </a:r>
          </a:p>
        </p:txBody>
      </p:sp>
      <p:sp>
        <p:nvSpPr>
          <p:cNvPr id="11267" name="Content Placeholder 2">
            <a:extLst>
              <a:ext uri="{FF2B5EF4-FFF2-40B4-BE49-F238E27FC236}">
                <a16:creationId xmlns:a16="http://schemas.microsoft.com/office/drawing/2014/main" id="{32B34B0E-75AE-38C6-D01A-084B30EE3CA6}"/>
              </a:ext>
            </a:extLst>
          </p:cNvPr>
          <p:cNvSpPr>
            <a:spLocks noGrp="1" noChangeArrowheads="1"/>
          </p:cNvSpPr>
          <p:nvPr>
            <p:ph idx="1"/>
          </p:nvPr>
        </p:nvSpPr>
        <p:spPr>
          <a:xfrm>
            <a:off x="357188" y="2057401"/>
            <a:ext cx="11158537" cy="4525963"/>
          </a:xfrm>
        </p:spPr>
        <p:txBody>
          <a:bodyPr/>
          <a:lstStyle/>
          <a:p>
            <a:pPr algn="just"/>
            <a:r>
              <a:rPr lang="en-IN" altLang="en-US" b="1" dirty="0"/>
              <a:t>Accounting</a:t>
            </a:r>
            <a:r>
              <a:rPr lang="en-IN" altLang="en-US" dirty="0"/>
              <a:t> is the recording and summarizing </a:t>
            </a:r>
            <a:r>
              <a:rPr lang="en-IN" altLang="en-US" dirty="0">
                <a:solidFill>
                  <a:srgbClr val="FF0000"/>
                </a:solidFill>
              </a:rPr>
              <a:t>business and financial transactions</a:t>
            </a:r>
            <a:r>
              <a:rPr lang="en-IN" altLang="en-US" dirty="0"/>
              <a:t> and </a:t>
            </a:r>
            <a:r>
              <a:rPr lang="en-IN" altLang="en-US" dirty="0" err="1"/>
              <a:t>analyzing</a:t>
            </a:r>
            <a:r>
              <a:rPr lang="en-IN" altLang="en-US" dirty="0"/>
              <a:t>, verifying, and reporting the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8780C2F-86AF-0D13-2521-71F153F9E4E5}"/>
              </a:ext>
            </a:extLst>
          </p:cNvPr>
          <p:cNvSpPr>
            <a:spLocks noGrp="1" noChangeArrowheads="1"/>
          </p:cNvSpPr>
          <p:nvPr>
            <p:ph type="title"/>
          </p:nvPr>
        </p:nvSpPr>
        <p:spPr/>
        <p:txBody>
          <a:bodyPr/>
          <a:lstStyle/>
          <a:p>
            <a:r>
              <a:rPr lang="en-IN" altLang="en-US" sz="3200">
                <a:solidFill>
                  <a:srgbClr val="FF0000"/>
                </a:solidFill>
              </a:rPr>
              <a:t>Business and Financial Transactions</a:t>
            </a:r>
          </a:p>
        </p:txBody>
      </p:sp>
      <p:sp>
        <p:nvSpPr>
          <p:cNvPr id="12291" name="Content Placeholder 2">
            <a:extLst>
              <a:ext uri="{FF2B5EF4-FFF2-40B4-BE49-F238E27FC236}">
                <a16:creationId xmlns:a16="http://schemas.microsoft.com/office/drawing/2014/main" id="{CC175774-BFC4-A532-E515-AA45772B11A5}"/>
              </a:ext>
            </a:extLst>
          </p:cNvPr>
          <p:cNvSpPr>
            <a:spLocks noGrp="1" noChangeArrowheads="1"/>
          </p:cNvSpPr>
          <p:nvPr>
            <p:ph idx="1"/>
          </p:nvPr>
        </p:nvSpPr>
        <p:spPr/>
        <p:txBody>
          <a:bodyPr/>
          <a:lstStyle/>
          <a:p>
            <a:pPr algn="just"/>
            <a:r>
              <a:rPr lang="en-IN" altLang="en-US">
                <a:latin typeface="Generic51-Regular"/>
              </a:rPr>
              <a:t>Accounting is primarily concerned with the measurement and valuation of </a:t>
            </a:r>
            <a:r>
              <a:rPr lang="en-IN" altLang="en-US">
                <a:solidFill>
                  <a:srgbClr val="FF0000"/>
                </a:solidFill>
                <a:latin typeface="Generic51-Regular"/>
              </a:rPr>
              <a:t>economic events. </a:t>
            </a:r>
          </a:p>
          <a:p>
            <a:pPr algn="just"/>
            <a:r>
              <a:rPr lang="en-IN" altLang="en-US"/>
              <a:t>But all events may not be economic events and are not considered as business and financial transactions for recording purpose.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a:extLst>
              <a:ext uri="{FF2B5EF4-FFF2-40B4-BE49-F238E27FC236}">
                <a16:creationId xmlns:a16="http://schemas.microsoft.com/office/drawing/2014/main" id="{074C900C-116A-A062-822C-14873DEE3F23}"/>
              </a:ext>
            </a:extLst>
          </p:cNvPr>
          <p:cNvSpPr>
            <a:spLocks noGrp="1" noChangeArrowheads="1"/>
          </p:cNvSpPr>
          <p:nvPr>
            <p:ph type="ctrTitle"/>
          </p:nvPr>
        </p:nvSpPr>
        <p:spPr/>
        <p:txBody>
          <a:bodyPr>
            <a:normAutofit fontScale="90000"/>
          </a:bodyPr>
          <a:lstStyle/>
          <a:p>
            <a:r>
              <a:rPr lang="en-US" altLang="en-US" b="1"/>
              <a:t>Let’s learn Accounting in systematic manner with a case….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1456</Words>
  <Application>Microsoft Office PowerPoint</Application>
  <PresentationFormat>Widescreen</PresentationFormat>
  <Paragraphs>155</Paragraphs>
  <Slides>34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Black</vt:lpstr>
      <vt:lpstr>Calibri</vt:lpstr>
      <vt:lpstr>Calibri Light</vt:lpstr>
      <vt:lpstr>Generic51-Regular</vt:lpstr>
      <vt:lpstr>Times New Roman</vt:lpstr>
      <vt:lpstr>Office Theme</vt:lpstr>
      <vt:lpstr>PowerPoint Presentation</vt:lpstr>
      <vt:lpstr>Learning Outcomes</vt:lpstr>
      <vt:lpstr>Contents</vt:lpstr>
      <vt:lpstr>What is Accounting???</vt:lpstr>
      <vt:lpstr>PowerPoint Presentation</vt:lpstr>
      <vt:lpstr>PowerPoint Presentation</vt:lpstr>
      <vt:lpstr>What actually accounting is???</vt:lpstr>
      <vt:lpstr>Business and Financial Transactions</vt:lpstr>
      <vt:lpstr>Let’s learn Accounting in systematic manner with a case….</vt:lpstr>
      <vt:lpstr>Case- Economic Events/Financial Transactions</vt:lpstr>
      <vt:lpstr>Cont…</vt:lpstr>
      <vt:lpstr>Cont…</vt:lpstr>
      <vt:lpstr>Cont…</vt:lpstr>
      <vt:lpstr>Conclusion</vt:lpstr>
      <vt:lpstr>Accounting Process</vt:lpstr>
      <vt:lpstr>Case-Steps involved in Accounting Process</vt:lpstr>
      <vt:lpstr>PowerPoint Presentation</vt:lpstr>
      <vt:lpstr>Importance of Accounting</vt:lpstr>
      <vt:lpstr>PowerPoint Presentation</vt:lpstr>
      <vt:lpstr>Objectives of Accounting</vt:lpstr>
      <vt:lpstr>PowerPoint Presentation</vt:lpstr>
      <vt:lpstr>PowerPoint Presentation</vt:lpstr>
      <vt:lpstr>PowerPoint Presentation</vt:lpstr>
      <vt:lpstr>PowerPoint Presentation</vt:lpstr>
      <vt:lpstr>Overview of Objectives of Accounting</vt:lpstr>
      <vt:lpstr>Advantages of Accounting</vt:lpstr>
      <vt:lpstr>Limitations of Accounting</vt:lpstr>
      <vt:lpstr>PowerPoint Presentation</vt:lpstr>
      <vt:lpstr>PowerPoint Presentation</vt:lpstr>
      <vt:lpstr>PowerPoint Presentation</vt:lpstr>
      <vt:lpstr>PowerPoint Presentation</vt:lpstr>
      <vt:lpstr>PowerPoint Presentation</vt:lpstr>
      <vt:lpstr>CONFUSED!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dc:creator>
  <cp:lastModifiedBy>Lalit Bhalla</cp:lastModifiedBy>
  <cp:revision>72</cp:revision>
  <dcterms:created xsi:type="dcterms:W3CDTF">2022-08-03T03:24:34Z</dcterms:created>
  <dcterms:modified xsi:type="dcterms:W3CDTF">2022-08-17T03:58:37Z</dcterms:modified>
</cp:coreProperties>
</file>