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258" r:id="rId3"/>
    <p:sldId id="259" r:id="rId4"/>
    <p:sldId id="260" r:id="rId5"/>
    <p:sldId id="261" r:id="rId6"/>
    <p:sldId id="271" r:id="rId7"/>
    <p:sldId id="262" r:id="rId8"/>
    <p:sldId id="263" r:id="rId9"/>
    <p:sldId id="264" r:id="rId10"/>
    <p:sldId id="265" r:id="rId11"/>
    <p:sldId id="266" r:id="rId12"/>
    <p:sldId id="267" r:id="rId13"/>
    <p:sldId id="268" r:id="rId14"/>
    <p:sldId id="269" r:id="rId15"/>
    <p:sldId id="270"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4978"/>
    <a:srgbClr val="963ED7"/>
    <a:srgbClr val="6D2B9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89"/>
    <p:restoredTop sz="89134"/>
  </p:normalViewPr>
  <p:slideViewPr>
    <p:cSldViewPr snapToGrid="0">
      <p:cViewPr varScale="1">
        <p:scale>
          <a:sx n="64" d="100"/>
          <a:sy n="64" d="100"/>
        </p:scale>
        <p:origin x="-948" y="-96"/>
      </p:cViewPr>
      <p:guideLst>
        <p:guide orient="horz" pos="2160"/>
        <p:guide pos="3840"/>
      </p:guideLst>
    </p:cSldViewPr>
  </p:slideViewPr>
  <p:notesTextViewPr>
    <p:cViewPr>
      <p:scale>
        <a:sx n="1" d="1"/>
        <a:sy n="1" d="1"/>
      </p:scale>
      <p:origin x="0" y="0"/>
    </p:cViewPr>
  </p:notesTextViewPr>
  <p:notesViewPr>
    <p:cSldViewPr snapToGrid="0">
      <p:cViewPr varScale="1">
        <p:scale>
          <a:sx n="83" d="100"/>
          <a:sy n="83" d="100"/>
        </p:scale>
        <p:origin x="3992" y="20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B06627-FF56-5140-B1F3-FE4BA369B818}" type="doc">
      <dgm:prSet loTypeId="urn:microsoft.com/office/officeart/2005/8/layout/orgChart1" loCatId="" qsTypeId="urn:microsoft.com/office/officeart/2005/8/quickstyle/simple1" qsCatId="simple" csTypeId="urn:microsoft.com/office/officeart/2005/8/colors/colorful5" csCatId="colorful" phldr="1"/>
      <dgm:spPr/>
      <dgm:t>
        <a:bodyPr/>
        <a:lstStyle/>
        <a:p>
          <a:endParaRPr lang="en-GB"/>
        </a:p>
      </dgm:t>
    </dgm:pt>
    <dgm:pt modelId="{17986CE5-7A4D-E841-B744-7DBA83B4F2A3}">
      <dgm:prSet phldrT="[Text]"/>
      <dgm:spPr>
        <a:solidFill>
          <a:schemeClr val="accent2"/>
        </a:solidFill>
      </dgm:spPr>
      <dgm:t>
        <a:bodyPr/>
        <a:lstStyle/>
        <a:p>
          <a:r>
            <a:rPr lang="en-GB" u="sng" dirty="0"/>
            <a:t>4 ‘Tools’ of Financial Statements Analysis </a:t>
          </a:r>
        </a:p>
      </dgm:t>
    </dgm:pt>
    <dgm:pt modelId="{3275B01E-3E97-6747-B65A-4F9CEA5EC84B}" type="parTrans" cxnId="{BEA2EA42-8D85-BC4C-87B2-E4505E0AD80C}">
      <dgm:prSet/>
      <dgm:spPr/>
      <dgm:t>
        <a:bodyPr/>
        <a:lstStyle/>
        <a:p>
          <a:endParaRPr lang="en-GB"/>
        </a:p>
      </dgm:t>
    </dgm:pt>
    <dgm:pt modelId="{AEF6349D-FEC3-3746-8FDA-465C5B0A033B}" type="sibTrans" cxnId="{BEA2EA42-8D85-BC4C-87B2-E4505E0AD80C}">
      <dgm:prSet/>
      <dgm:spPr/>
      <dgm:t>
        <a:bodyPr/>
        <a:lstStyle/>
        <a:p>
          <a:endParaRPr lang="en-GB"/>
        </a:p>
      </dgm:t>
    </dgm:pt>
    <dgm:pt modelId="{3FC3C659-6152-FE4D-A8AD-100F160CE55A}">
      <dgm:prSet phldrT="[Text]"/>
      <dgm:spPr/>
      <dgm:t>
        <a:bodyPr/>
        <a:lstStyle/>
        <a:p>
          <a:r>
            <a:rPr lang="en-GB" dirty="0"/>
            <a:t>Comparative Financial Statements</a:t>
          </a:r>
        </a:p>
      </dgm:t>
    </dgm:pt>
    <dgm:pt modelId="{92D75320-26FD-3342-9674-1D21639A0294}" type="parTrans" cxnId="{EEE567E8-A91E-2D4D-85EC-5EAFD04A5F4F}">
      <dgm:prSet/>
      <dgm:spPr/>
      <dgm:t>
        <a:bodyPr/>
        <a:lstStyle/>
        <a:p>
          <a:endParaRPr lang="en-GB"/>
        </a:p>
      </dgm:t>
    </dgm:pt>
    <dgm:pt modelId="{AE42299E-AD56-1E49-B488-E6B9B4C3C228}" type="sibTrans" cxnId="{EEE567E8-A91E-2D4D-85EC-5EAFD04A5F4F}">
      <dgm:prSet/>
      <dgm:spPr/>
      <dgm:t>
        <a:bodyPr/>
        <a:lstStyle/>
        <a:p>
          <a:endParaRPr lang="en-GB"/>
        </a:p>
      </dgm:t>
    </dgm:pt>
    <dgm:pt modelId="{771A1CDA-A463-9E49-831F-83697A605F04}">
      <dgm:prSet phldrT="[Text]"/>
      <dgm:spPr/>
      <dgm:t>
        <a:bodyPr/>
        <a:lstStyle/>
        <a:p>
          <a:r>
            <a:rPr lang="en-GB" dirty="0"/>
            <a:t>Common – Size Financial Statements</a:t>
          </a:r>
        </a:p>
      </dgm:t>
    </dgm:pt>
    <dgm:pt modelId="{D3E393B7-5E7B-574F-BE91-734A70BB1F40}" type="parTrans" cxnId="{CA44CC6A-7378-1A4E-B147-784F84BF21AD}">
      <dgm:prSet/>
      <dgm:spPr/>
      <dgm:t>
        <a:bodyPr/>
        <a:lstStyle/>
        <a:p>
          <a:endParaRPr lang="en-GB"/>
        </a:p>
      </dgm:t>
    </dgm:pt>
    <dgm:pt modelId="{31C64B26-FD9B-F547-91AD-A9AEDC017699}" type="sibTrans" cxnId="{CA44CC6A-7378-1A4E-B147-784F84BF21AD}">
      <dgm:prSet/>
      <dgm:spPr/>
      <dgm:t>
        <a:bodyPr/>
        <a:lstStyle/>
        <a:p>
          <a:endParaRPr lang="en-GB"/>
        </a:p>
      </dgm:t>
    </dgm:pt>
    <dgm:pt modelId="{D6613A1F-ABE0-6445-9BA6-9F6878ABE18A}">
      <dgm:prSet phldrT="[Text]"/>
      <dgm:spPr/>
      <dgm:t>
        <a:bodyPr/>
        <a:lstStyle/>
        <a:p>
          <a:r>
            <a:rPr lang="en-GB" dirty="0"/>
            <a:t>Trend Analysis</a:t>
          </a:r>
        </a:p>
      </dgm:t>
    </dgm:pt>
    <dgm:pt modelId="{0242CF93-6BAE-B749-9FC9-245B16284DBD}" type="parTrans" cxnId="{730D2DCD-FF87-D944-B4BC-1B611D60631E}">
      <dgm:prSet/>
      <dgm:spPr/>
      <dgm:t>
        <a:bodyPr/>
        <a:lstStyle/>
        <a:p>
          <a:endParaRPr lang="en-GB"/>
        </a:p>
      </dgm:t>
    </dgm:pt>
    <dgm:pt modelId="{BB84F138-F67D-7C45-85BB-EFEFAFF1510F}" type="sibTrans" cxnId="{730D2DCD-FF87-D944-B4BC-1B611D60631E}">
      <dgm:prSet/>
      <dgm:spPr/>
      <dgm:t>
        <a:bodyPr/>
        <a:lstStyle/>
        <a:p>
          <a:endParaRPr lang="en-GB"/>
        </a:p>
      </dgm:t>
    </dgm:pt>
    <dgm:pt modelId="{3F03C6A9-0D9A-0749-AEAC-5DE934E6C3A4}">
      <dgm:prSet/>
      <dgm:spPr/>
      <dgm:t>
        <a:bodyPr/>
        <a:lstStyle/>
        <a:p>
          <a:r>
            <a:rPr lang="en-GB" dirty="0"/>
            <a:t>Ratio Analysis </a:t>
          </a:r>
        </a:p>
      </dgm:t>
    </dgm:pt>
    <dgm:pt modelId="{F41FA2CD-92F2-BF41-A962-EB3992145BFF}" type="parTrans" cxnId="{7E9DFBDF-6436-D347-8064-8051BEFEDE80}">
      <dgm:prSet/>
      <dgm:spPr/>
      <dgm:t>
        <a:bodyPr/>
        <a:lstStyle/>
        <a:p>
          <a:endParaRPr lang="en-GB"/>
        </a:p>
      </dgm:t>
    </dgm:pt>
    <dgm:pt modelId="{99AEB22F-9CAC-8F4D-82D4-F79A90E0C2E0}" type="sibTrans" cxnId="{7E9DFBDF-6436-D347-8064-8051BEFEDE80}">
      <dgm:prSet/>
      <dgm:spPr/>
      <dgm:t>
        <a:bodyPr/>
        <a:lstStyle/>
        <a:p>
          <a:endParaRPr lang="en-GB"/>
        </a:p>
      </dgm:t>
    </dgm:pt>
    <dgm:pt modelId="{17117DB9-B7BD-C04C-B056-73E08B394B52}" type="pres">
      <dgm:prSet presAssocID="{81B06627-FF56-5140-B1F3-FE4BA369B818}" presName="hierChild1" presStyleCnt="0">
        <dgm:presLayoutVars>
          <dgm:orgChart val="1"/>
          <dgm:chPref val="1"/>
          <dgm:dir/>
          <dgm:animOne val="branch"/>
          <dgm:animLvl val="lvl"/>
          <dgm:resizeHandles/>
        </dgm:presLayoutVars>
      </dgm:prSet>
      <dgm:spPr/>
      <dgm:t>
        <a:bodyPr/>
        <a:lstStyle/>
        <a:p>
          <a:endParaRPr lang="en-US"/>
        </a:p>
      </dgm:t>
    </dgm:pt>
    <dgm:pt modelId="{243DB97F-FA8D-2D43-AEED-31C0092E62DA}" type="pres">
      <dgm:prSet presAssocID="{17986CE5-7A4D-E841-B744-7DBA83B4F2A3}" presName="hierRoot1" presStyleCnt="0">
        <dgm:presLayoutVars>
          <dgm:hierBranch val="init"/>
        </dgm:presLayoutVars>
      </dgm:prSet>
      <dgm:spPr/>
    </dgm:pt>
    <dgm:pt modelId="{30F50901-0A29-104E-9C20-109BA24144CB}" type="pres">
      <dgm:prSet presAssocID="{17986CE5-7A4D-E841-B744-7DBA83B4F2A3}" presName="rootComposite1" presStyleCnt="0"/>
      <dgm:spPr/>
    </dgm:pt>
    <dgm:pt modelId="{A18DADD5-1FAA-534C-958A-94D4DF7AB726}" type="pres">
      <dgm:prSet presAssocID="{17986CE5-7A4D-E841-B744-7DBA83B4F2A3}" presName="rootText1" presStyleLbl="node0" presStyleIdx="0" presStyleCnt="1" custScaleX="147193" custLinFactY="-71683" custLinFactNeighborX="-4089" custLinFactNeighborY="-100000">
        <dgm:presLayoutVars>
          <dgm:chPref val="3"/>
        </dgm:presLayoutVars>
      </dgm:prSet>
      <dgm:spPr/>
      <dgm:t>
        <a:bodyPr/>
        <a:lstStyle/>
        <a:p>
          <a:endParaRPr lang="en-US"/>
        </a:p>
      </dgm:t>
    </dgm:pt>
    <dgm:pt modelId="{EBBCC77D-8052-1E49-A1D5-AFB1390EF146}" type="pres">
      <dgm:prSet presAssocID="{17986CE5-7A4D-E841-B744-7DBA83B4F2A3}" presName="rootConnector1" presStyleLbl="node1" presStyleIdx="0" presStyleCnt="0"/>
      <dgm:spPr/>
      <dgm:t>
        <a:bodyPr/>
        <a:lstStyle/>
        <a:p>
          <a:endParaRPr lang="en-US"/>
        </a:p>
      </dgm:t>
    </dgm:pt>
    <dgm:pt modelId="{58214C75-E16B-C043-9A43-7C2E4EC0A4D6}" type="pres">
      <dgm:prSet presAssocID="{17986CE5-7A4D-E841-B744-7DBA83B4F2A3}" presName="hierChild2" presStyleCnt="0"/>
      <dgm:spPr/>
    </dgm:pt>
    <dgm:pt modelId="{0DFB4D10-28BD-E84E-932A-C6153CB2E502}" type="pres">
      <dgm:prSet presAssocID="{92D75320-26FD-3342-9674-1D21639A0294}" presName="Name37" presStyleLbl="parChTrans1D2" presStyleIdx="0" presStyleCnt="4"/>
      <dgm:spPr/>
      <dgm:t>
        <a:bodyPr/>
        <a:lstStyle/>
        <a:p>
          <a:endParaRPr lang="en-US"/>
        </a:p>
      </dgm:t>
    </dgm:pt>
    <dgm:pt modelId="{6A5C400F-4133-244D-9DC7-5C4538EDC635}" type="pres">
      <dgm:prSet presAssocID="{3FC3C659-6152-FE4D-A8AD-100F160CE55A}" presName="hierRoot2" presStyleCnt="0">
        <dgm:presLayoutVars>
          <dgm:hierBranch val="init"/>
        </dgm:presLayoutVars>
      </dgm:prSet>
      <dgm:spPr/>
    </dgm:pt>
    <dgm:pt modelId="{F147E9C3-40F0-6148-B17B-F5E2C77AF1A9}" type="pres">
      <dgm:prSet presAssocID="{3FC3C659-6152-FE4D-A8AD-100F160CE55A}" presName="rootComposite" presStyleCnt="0"/>
      <dgm:spPr/>
    </dgm:pt>
    <dgm:pt modelId="{58A7C750-B787-E741-8E45-CABFF91E3638}" type="pres">
      <dgm:prSet presAssocID="{3FC3C659-6152-FE4D-A8AD-100F160CE55A}" presName="rootText" presStyleLbl="node2" presStyleIdx="0" presStyleCnt="4">
        <dgm:presLayoutVars>
          <dgm:chPref val="3"/>
        </dgm:presLayoutVars>
      </dgm:prSet>
      <dgm:spPr/>
      <dgm:t>
        <a:bodyPr/>
        <a:lstStyle/>
        <a:p>
          <a:endParaRPr lang="en-US"/>
        </a:p>
      </dgm:t>
    </dgm:pt>
    <dgm:pt modelId="{7D918F24-7BE5-6643-BAE0-F17F87C3B623}" type="pres">
      <dgm:prSet presAssocID="{3FC3C659-6152-FE4D-A8AD-100F160CE55A}" presName="rootConnector" presStyleLbl="node2" presStyleIdx="0" presStyleCnt="4"/>
      <dgm:spPr/>
      <dgm:t>
        <a:bodyPr/>
        <a:lstStyle/>
        <a:p>
          <a:endParaRPr lang="en-US"/>
        </a:p>
      </dgm:t>
    </dgm:pt>
    <dgm:pt modelId="{F77403BA-7242-6C4B-A494-831A2D99501C}" type="pres">
      <dgm:prSet presAssocID="{3FC3C659-6152-FE4D-A8AD-100F160CE55A}" presName="hierChild4" presStyleCnt="0"/>
      <dgm:spPr/>
    </dgm:pt>
    <dgm:pt modelId="{5B8A16A8-D1AC-C047-AFE0-1ED7C3D8A512}" type="pres">
      <dgm:prSet presAssocID="{3FC3C659-6152-FE4D-A8AD-100F160CE55A}" presName="hierChild5" presStyleCnt="0"/>
      <dgm:spPr/>
    </dgm:pt>
    <dgm:pt modelId="{EDCE4A97-2F8F-6B46-BD09-EE937B6C3940}" type="pres">
      <dgm:prSet presAssocID="{D3E393B7-5E7B-574F-BE91-734A70BB1F40}" presName="Name37" presStyleLbl="parChTrans1D2" presStyleIdx="1" presStyleCnt="4"/>
      <dgm:spPr/>
      <dgm:t>
        <a:bodyPr/>
        <a:lstStyle/>
        <a:p>
          <a:endParaRPr lang="en-US"/>
        </a:p>
      </dgm:t>
    </dgm:pt>
    <dgm:pt modelId="{9279253C-9C97-3043-A173-D7D0F502767C}" type="pres">
      <dgm:prSet presAssocID="{771A1CDA-A463-9E49-831F-83697A605F04}" presName="hierRoot2" presStyleCnt="0">
        <dgm:presLayoutVars>
          <dgm:hierBranch val="init"/>
        </dgm:presLayoutVars>
      </dgm:prSet>
      <dgm:spPr/>
    </dgm:pt>
    <dgm:pt modelId="{3663D490-AE6F-034F-8F47-F0681BC04C32}" type="pres">
      <dgm:prSet presAssocID="{771A1CDA-A463-9E49-831F-83697A605F04}" presName="rootComposite" presStyleCnt="0"/>
      <dgm:spPr/>
    </dgm:pt>
    <dgm:pt modelId="{25AF1BC1-BDB8-B544-9ACC-A0FADBFD4C00}" type="pres">
      <dgm:prSet presAssocID="{771A1CDA-A463-9E49-831F-83697A605F04}" presName="rootText" presStyleLbl="node2" presStyleIdx="1" presStyleCnt="4">
        <dgm:presLayoutVars>
          <dgm:chPref val="3"/>
        </dgm:presLayoutVars>
      </dgm:prSet>
      <dgm:spPr/>
      <dgm:t>
        <a:bodyPr/>
        <a:lstStyle/>
        <a:p>
          <a:endParaRPr lang="en-US"/>
        </a:p>
      </dgm:t>
    </dgm:pt>
    <dgm:pt modelId="{BF3BDB52-A79F-F84B-BAB2-672A2BAA8464}" type="pres">
      <dgm:prSet presAssocID="{771A1CDA-A463-9E49-831F-83697A605F04}" presName="rootConnector" presStyleLbl="node2" presStyleIdx="1" presStyleCnt="4"/>
      <dgm:spPr/>
      <dgm:t>
        <a:bodyPr/>
        <a:lstStyle/>
        <a:p>
          <a:endParaRPr lang="en-US"/>
        </a:p>
      </dgm:t>
    </dgm:pt>
    <dgm:pt modelId="{8307058E-19F7-004E-8C25-C65BF1958259}" type="pres">
      <dgm:prSet presAssocID="{771A1CDA-A463-9E49-831F-83697A605F04}" presName="hierChild4" presStyleCnt="0"/>
      <dgm:spPr/>
    </dgm:pt>
    <dgm:pt modelId="{B1FE2EF2-11F9-D340-95B3-67701F18EBE4}" type="pres">
      <dgm:prSet presAssocID="{771A1CDA-A463-9E49-831F-83697A605F04}" presName="hierChild5" presStyleCnt="0"/>
      <dgm:spPr/>
    </dgm:pt>
    <dgm:pt modelId="{3840186D-20E5-7D44-9FB1-D79DFA01774B}" type="pres">
      <dgm:prSet presAssocID="{0242CF93-6BAE-B749-9FC9-245B16284DBD}" presName="Name37" presStyleLbl="parChTrans1D2" presStyleIdx="2" presStyleCnt="4"/>
      <dgm:spPr/>
      <dgm:t>
        <a:bodyPr/>
        <a:lstStyle/>
        <a:p>
          <a:endParaRPr lang="en-US"/>
        </a:p>
      </dgm:t>
    </dgm:pt>
    <dgm:pt modelId="{5425A1A6-E785-B740-861A-849BF5951101}" type="pres">
      <dgm:prSet presAssocID="{D6613A1F-ABE0-6445-9BA6-9F6878ABE18A}" presName="hierRoot2" presStyleCnt="0">
        <dgm:presLayoutVars>
          <dgm:hierBranch val="init"/>
        </dgm:presLayoutVars>
      </dgm:prSet>
      <dgm:spPr/>
    </dgm:pt>
    <dgm:pt modelId="{E12103EB-A2EA-274E-82D9-6D4878AC007C}" type="pres">
      <dgm:prSet presAssocID="{D6613A1F-ABE0-6445-9BA6-9F6878ABE18A}" presName="rootComposite" presStyleCnt="0"/>
      <dgm:spPr/>
    </dgm:pt>
    <dgm:pt modelId="{D3C8EDE1-236A-314F-A970-C6F7593C23A8}" type="pres">
      <dgm:prSet presAssocID="{D6613A1F-ABE0-6445-9BA6-9F6878ABE18A}" presName="rootText" presStyleLbl="node2" presStyleIdx="2" presStyleCnt="4">
        <dgm:presLayoutVars>
          <dgm:chPref val="3"/>
        </dgm:presLayoutVars>
      </dgm:prSet>
      <dgm:spPr/>
      <dgm:t>
        <a:bodyPr/>
        <a:lstStyle/>
        <a:p>
          <a:endParaRPr lang="en-US"/>
        </a:p>
      </dgm:t>
    </dgm:pt>
    <dgm:pt modelId="{8ACB02A3-52EE-2C41-96F1-6998907856BA}" type="pres">
      <dgm:prSet presAssocID="{D6613A1F-ABE0-6445-9BA6-9F6878ABE18A}" presName="rootConnector" presStyleLbl="node2" presStyleIdx="2" presStyleCnt="4"/>
      <dgm:spPr/>
      <dgm:t>
        <a:bodyPr/>
        <a:lstStyle/>
        <a:p>
          <a:endParaRPr lang="en-US"/>
        </a:p>
      </dgm:t>
    </dgm:pt>
    <dgm:pt modelId="{5CC0F4D9-2303-2941-949E-BEB6329E3AFD}" type="pres">
      <dgm:prSet presAssocID="{D6613A1F-ABE0-6445-9BA6-9F6878ABE18A}" presName="hierChild4" presStyleCnt="0"/>
      <dgm:spPr/>
    </dgm:pt>
    <dgm:pt modelId="{DC2472A5-F1DA-3B4D-9B01-C50F161C87AF}" type="pres">
      <dgm:prSet presAssocID="{D6613A1F-ABE0-6445-9BA6-9F6878ABE18A}" presName="hierChild5" presStyleCnt="0"/>
      <dgm:spPr/>
    </dgm:pt>
    <dgm:pt modelId="{221AECF5-DAF7-9B48-830D-01FF4BC6AEA8}" type="pres">
      <dgm:prSet presAssocID="{F41FA2CD-92F2-BF41-A962-EB3992145BFF}" presName="Name37" presStyleLbl="parChTrans1D2" presStyleIdx="3" presStyleCnt="4"/>
      <dgm:spPr/>
      <dgm:t>
        <a:bodyPr/>
        <a:lstStyle/>
        <a:p>
          <a:endParaRPr lang="en-US"/>
        </a:p>
      </dgm:t>
    </dgm:pt>
    <dgm:pt modelId="{14B6B264-EF89-8D43-B892-A6710C04D75E}" type="pres">
      <dgm:prSet presAssocID="{3F03C6A9-0D9A-0749-AEAC-5DE934E6C3A4}" presName="hierRoot2" presStyleCnt="0">
        <dgm:presLayoutVars>
          <dgm:hierBranch val="init"/>
        </dgm:presLayoutVars>
      </dgm:prSet>
      <dgm:spPr/>
    </dgm:pt>
    <dgm:pt modelId="{E4259BAC-E793-704C-B730-17BCAC44F722}" type="pres">
      <dgm:prSet presAssocID="{3F03C6A9-0D9A-0749-AEAC-5DE934E6C3A4}" presName="rootComposite" presStyleCnt="0"/>
      <dgm:spPr/>
    </dgm:pt>
    <dgm:pt modelId="{C218C030-9B51-6E4C-A9F6-E834EA31CA4A}" type="pres">
      <dgm:prSet presAssocID="{3F03C6A9-0D9A-0749-AEAC-5DE934E6C3A4}" presName="rootText" presStyleLbl="node2" presStyleIdx="3" presStyleCnt="4">
        <dgm:presLayoutVars>
          <dgm:chPref val="3"/>
        </dgm:presLayoutVars>
      </dgm:prSet>
      <dgm:spPr/>
      <dgm:t>
        <a:bodyPr/>
        <a:lstStyle/>
        <a:p>
          <a:endParaRPr lang="en-US"/>
        </a:p>
      </dgm:t>
    </dgm:pt>
    <dgm:pt modelId="{FC5EA6C6-3261-8542-846E-9F2485DC4141}" type="pres">
      <dgm:prSet presAssocID="{3F03C6A9-0D9A-0749-AEAC-5DE934E6C3A4}" presName="rootConnector" presStyleLbl="node2" presStyleIdx="3" presStyleCnt="4"/>
      <dgm:spPr/>
      <dgm:t>
        <a:bodyPr/>
        <a:lstStyle/>
        <a:p>
          <a:endParaRPr lang="en-US"/>
        </a:p>
      </dgm:t>
    </dgm:pt>
    <dgm:pt modelId="{7DED43AC-93CF-9E4B-AFB7-D57778355271}" type="pres">
      <dgm:prSet presAssocID="{3F03C6A9-0D9A-0749-AEAC-5DE934E6C3A4}" presName="hierChild4" presStyleCnt="0"/>
      <dgm:spPr/>
    </dgm:pt>
    <dgm:pt modelId="{CE7FB10D-1713-8E4F-BCFD-B86B1FD4FC80}" type="pres">
      <dgm:prSet presAssocID="{3F03C6A9-0D9A-0749-AEAC-5DE934E6C3A4}" presName="hierChild5" presStyleCnt="0"/>
      <dgm:spPr/>
    </dgm:pt>
    <dgm:pt modelId="{1099F6FC-0CCC-A14F-B97A-057C11749896}" type="pres">
      <dgm:prSet presAssocID="{17986CE5-7A4D-E841-B744-7DBA83B4F2A3}" presName="hierChild3" presStyleCnt="0"/>
      <dgm:spPr/>
    </dgm:pt>
  </dgm:ptLst>
  <dgm:cxnLst>
    <dgm:cxn modelId="{D5866786-3A92-874C-8136-FA6C549AF591}" type="presOf" srcId="{D3E393B7-5E7B-574F-BE91-734A70BB1F40}" destId="{EDCE4A97-2F8F-6B46-BD09-EE937B6C3940}" srcOrd="0" destOrd="0" presId="urn:microsoft.com/office/officeart/2005/8/layout/orgChart1"/>
    <dgm:cxn modelId="{7E9DFBDF-6436-D347-8064-8051BEFEDE80}" srcId="{17986CE5-7A4D-E841-B744-7DBA83B4F2A3}" destId="{3F03C6A9-0D9A-0749-AEAC-5DE934E6C3A4}" srcOrd="3" destOrd="0" parTransId="{F41FA2CD-92F2-BF41-A962-EB3992145BFF}" sibTransId="{99AEB22F-9CAC-8F4D-82D4-F79A90E0C2E0}"/>
    <dgm:cxn modelId="{C8315A9E-BC3E-D14F-BE77-D11D83D80725}" type="presOf" srcId="{0242CF93-6BAE-B749-9FC9-245B16284DBD}" destId="{3840186D-20E5-7D44-9FB1-D79DFA01774B}" srcOrd="0" destOrd="0" presId="urn:microsoft.com/office/officeart/2005/8/layout/orgChart1"/>
    <dgm:cxn modelId="{730D2DCD-FF87-D944-B4BC-1B611D60631E}" srcId="{17986CE5-7A4D-E841-B744-7DBA83B4F2A3}" destId="{D6613A1F-ABE0-6445-9BA6-9F6878ABE18A}" srcOrd="2" destOrd="0" parTransId="{0242CF93-6BAE-B749-9FC9-245B16284DBD}" sibTransId="{BB84F138-F67D-7C45-85BB-EFEFAFF1510F}"/>
    <dgm:cxn modelId="{098003E9-EA94-4249-8A75-9D8021E3D13C}" type="presOf" srcId="{3FC3C659-6152-FE4D-A8AD-100F160CE55A}" destId="{7D918F24-7BE5-6643-BAE0-F17F87C3B623}" srcOrd="1" destOrd="0" presId="urn:microsoft.com/office/officeart/2005/8/layout/orgChart1"/>
    <dgm:cxn modelId="{79001846-35F3-EF46-AF63-60701E776388}" type="presOf" srcId="{3F03C6A9-0D9A-0749-AEAC-5DE934E6C3A4}" destId="{FC5EA6C6-3261-8542-846E-9F2485DC4141}" srcOrd="1" destOrd="0" presId="urn:microsoft.com/office/officeart/2005/8/layout/orgChart1"/>
    <dgm:cxn modelId="{0C146CB1-2E11-1E45-9F70-F4E6ABE6378E}" type="presOf" srcId="{92D75320-26FD-3342-9674-1D21639A0294}" destId="{0DFB4D10-28BD-E84E-932A-C6153CB2E502}" srcOrd="0" destOrd="0" presId="urn:microsoft.com/office/officeart/2005/8/layout/orgChart1"/>
    <dgm:cxn modelId="{9430DEE4-366A-7843-8AA8-1C7E2A2887C7}" type="presOf" srcId="{D6613A1F-ABE0-6445-9BA6-9F6878ABE18A}" destId="{D3C8EDE1-236A-314F-A970-C6F7593C23A8}" srcOrd="0" destOrd="0" presId="urn:microsoft.com/office/officeart/2005/8/layout/orgChart1"/>
    <dgm:cxn modelId="{BEA2EA42-8D85-BC4C-87B2-E4505E0AD80C}" srcId="{81B06627-FF56-5140-B1F3-FE4BA369B818}" destId="{17986CE5-7A4D-E841-B744-7DBA83B4F2A3}" srcOrd="0" destOrd="0" parTransId="{3275B01E-3E97-6747-B65A-4F9CEA5EC84B}" sibTransId="{AEF6349D-FEC3-3746-8FDA-465C5B0A033B}"/>
    <dgm:cxn modelId="{41D0412D-66FC-404B-8A4B-4BB390BFDA4C}" type="presOf" srcId="{17986CE5-7A4D-E841-B744-7DBA83B4F2A3}" destId="{EBBCC77D-8052-1E49-A1D5-AFB1390EF146}" srcOrd="1" destOrd="0" presId="urn:microsoft.com/office/officeart/2005/8/layout/orgChart1"/>
    <dgm:cxn modelId="{EEE567E8-A91E-2D4D-85EC-5EAFD04A5F4F}" srcId="{17986CE5-7A4D-E841-B744-7DBA83B4F2A3}" destId="{3FC3C659-6152-FE4D-A8AD-100F160CE55A}" srcOrd="0" destOrd="0" parTransId="{92D75320-26FD-3342-9674-1D21639A0294}" sibTransId="{AE42299E-AD56-1E49-B488-E6B9B4C3C228}"/>
    <dgm:cxn modelId="{5EBABB18-87AE-A542-88C6-0E70A6A028C6}" type="presOf" srcId="{3F03C6A9-0D9A-0749-AEAC-5DE934E6C3A4}" destId="{C218C030-9B51-6E4C-A9F6-E834EA31CA4A}" srcOrd="0" destOrd="0" presId="urn:microsoft.com/office/officeart/2005/8/layout/orgChart1"/>
    <dgm:cxn modelId="{5A50E423-E249-514E-9662-E708EB47D98D}" type="presOf" srcId="{17986CE5-7A4D-E841-B744-7DBA83B4F2A3}" destId="{A18DADD5-1FAA-534C-958A-94D4DF7AB726}" srcOrd="0" destOrd="0" presId="urn:microsoft.com/office/officeart/2005/8/layout/orgChart1"/>
    <dgm:cxn modelId="{CA44CC6A-7378-1A4E-B147-784F84BF21AD}" srcId="{17986CE5-7A4D-E841-B744-7DBA83B4F2A3}" destId="{771A1CDA-A463-9E49-831F-83697A605F04}" srcOrd="1" destOrd="0" parTransId="{D3E393B7-5E7B-574F-BE91-734A70BB1F40}" sibTransId="{31C64B26-FD9B-F547-91AD-A9AEDC017699}"/>
    <dgm:cxn modelId="{098B7854-6BFE-BD49-AA0E-CE89CB25D64F}" type="presOf" srcId="{F41FA2CD-92F2-BF41-A962-EB3992145BFF}" destId="{221AECF5-DAF7-9B48-830D-01FF4BC6AEA8}" srcOrd="0" destOrd="0" presId="urn:microsoft.com/office/officeart/2005/8/layout/orgChart1"/>
    <dgm:cxn modelId="{87F341C0-D8C4-6E4E-A10C-E7FC815AD700}" type="presOf" srcId="{81B06627-FF56-5140-B1F3-FE4BA369B818}" destId="{17117DB9-B7BD-C04C-B056-73E08B394B52}" srcOrd="0" destOrd="0" presId="urn:microsoft.com/office/officeart/2005/8/layout/orgChart1"/>
    <dgm:cxn modelId="{7EFEB4B3-5F0B-9C46-913F-A728E462C7C7}" type="presOf" srcId="{771A1CDA-A463-9E49-831F-83697A605F04}" destId="{BF3BDB52-A79F-F84B-BAB2-672A2BAA8464}" srcOrd="1" destOrd="0" presId="urn:microsoft.com/office/officeart/2005/8/layout/orgChart1"/>
    <dgm:cxn modelId="{FA7924EC-5419-004C-BFCD-75BAC53A679A}" type="presOf" srcId="{3FC3C659-6152-FE4D-A8AD-100F160CE55A}" destId="{58A7C750-B787-E741-8E45-CABFF91E3638}" srcOrd="0" destOrd="0" presId="urn:microsoft.com/office/officeart/2005/8/layout/orgChart1"/>
    <dgm:cxn modelId="{DEC59803-26D0-3C4C-A27F-82852B198903}" type="presOf" srcId="{771A1CDA-A463-9E49-831F-83697A605F04}" destId="{25AF1BC1-BDB8-B544-9ACC-A0FADBFD4C00}" srcOrd="0" destOrd="0" presId="urn:microsoft.com/office/officeart/2005/8/layout/orgChart1"/>
    <dgm:cxn modelId="{C5347CD0-B4A8-8049-9E3C-6AD3AA34E54E}" type="presOf" srcId="{D6613A1F-ABE0-6445-9BA6-9F6878ABE18A}" destId="{8ACB02A3-52EE-2C41-96F1-6998907856BA}" srcOrd="1" destOrd="0" presId="urn:microsoft.com/office/officeart/2005/8/layout/orgChart1"/>
    <dgm:cxn modelId="{760B81F1-DCB7-9346-A653-87DE87C60F25}" type="presParOf" srcId="{17117DB9-B7BD-C04C-B056-73E08B394B52}" destId="{243DB97F-FA8D-2D43-AEED-31C0092E62DA}" srcOrd="0" destOrd="0" presId="urn:microsoft.com/office/officeart/2005/8/layout/orgChart1"/>
    <dgm:cxn modelId="{589CECE4-179B-7244-B25A-20ABFB4618D8}" type="presParOf" srcId="{243DB97F-FA8D-2D43-AEED-31C0092E62DA}" destId="{30F50901-0A29-104E-9C20-109BA24144CB}" srcOrd="0" destOrd="0" presId="urn:microsoft.com/office/officeart/2005/8/layout/orgChart1"/>
    <dgm:cxn modelId="{D67FDA0B-2A71-DB48-99A1-851981FDEDFD}" type="presParOf" srcId="{30F50901-0A29-104E-9C20-109BA24144CB}" destId="{A18DADD5-1FAA-534C-958A-94D4DF7AB726}" srcOrd="0" destOrd="0" presId="urn:microsoft.com/office/officeart/2005/8/layout/orgChart1"/>
    <dgm:cxn modelId="{D0A1B911-F42E-214F-A395-16FDA7F178EB}" type="presParOf" srcId="{30F50901-0A29-104E-9C20-109BA24144CB}" destId="{EBBCC77D-8052-1E49-A1D5-AFB1390EF146}" srcOrd="1" destOrd="0" presId="urn:microsoft.com/office/officeart/2005/8/layout/orgChart1"/>
    <dgm:cxn modelId="{8158E6F3-361F-544A-B692-E17A07048B5F}" type="presParOf" srcId="{243DB97F-FA8D-2D43-AEED-31C0092E62DA}" destId="{58214C75-E16B-C043-9A43-7C2E4EC0A4D6}" srcOrd="1" destOrd="0" presId="urn:microsoft.com/office/officeart/2005/8/layout/orgChart1"/>
    <dgm:cxn modelId="{46C35EA6-2082-EB4F-BD16-F6C496915CF6}" type="presParOf" srcId="{58214C75-E16B-C043-9A43-7C2E4EC0A4D6}" destId="{0DFB4D10-28BD-E84E-932A-C6153CB2E502}" srcOrd="0" destOrd="0" presId="urn:microsoft.com/office/officeart/2005/8/layout/orgChart1"/>
    <dgm:cxn modelId="{C04566FE-27E7-C44B-9600-C7B3C5AD60BE}" type="presParOf" srcId="{58214C75-E16B-C043-9A43-7C2E4EC0A4D6}" destId="{6A5C400F-4133-244D-9DC7-5C4538EDC635}" srcOrd="1" destOrd="0" presId="urn:microsoft.com/office/officeart/2005/8/layout/orgChart1"/>
    <dgm:cxn modelId="{C864AE91-F8BE-754E-A569-5900AA20D6B6}" type="presParOf" srcId="{6A5C400F-4133-244D-9DC7-5C4538EDC635}" destId="{F147E9C3-40F0-6148-B17B-F5E2C77AF1A9}" srcOrd="0" destOrd="0" presId="urn:microsoft.com/office/officeart/2005/8/layout/orgChart1"/>
    <dgm:cxn modelId="{A8660ADF-EE37-DB49-83BB-14804345BF50}" type="presParOf" srcId="{F147E9C3-40F0-6148-B17B-F5E2C77AF1A9}" destId="{58A7C750-B787-E741-8E45-CABFF91E3638}" srcOrd="0" destOrd="0" presId="urn:microsoft.com/office/officeart/2005/8/layout/orgChart1"/>
    <dgm:cxn modelId="{CDA390D2-57B7-3345-B55D-49A586A640A3}" type="presParOf" srcId="{F147E9C3-40F0-6148-B17B-F5E2C77AF1A9}" destId="{7D918F24-7BE5-6643-BAE0-F17F87C3B623}" srcOrd="1" destOrd="0" presId="urn:microsoft.com/office/officeart/2005/8/layout/orgChart1"/>
    <dgm:cxn modelId="{9E889FE7-5200-B14D-BF84-B4D57C3C20ED}" type="presParOf" srcId="{6A5C400F-4133-244D-9DC7-5C4538EDC635}" destId="{F77403BA-7242-6C4B-A494-831A2D99501C}" srcOrd="1" destOrd="0" presId="urn:microsoft.com/office/officeart/2005/8/layout/orgChart1"/>
    <dgm:cxn modelId="{4680A8C8-9507-2D43-9A6E-242262E032E2}" type="presParOf" srcId="{6A5C400F-4133-244D-9DC7-5C4538EDC635}" destId="{5B8A16A8-D1AC-C047-AFE0-1ED7C3D8A512}" srcOrd="2" destOrd="0" presId="urn:microsoft.com/office/officeart/2005/8/layout/orgChart1"/>
    <dgm:cxn modelId="{AD6AC59F-D658-3F44-A83C-7EB0D69BEA87}" type="presParOf" srcId="{58214C75-E16B-C043-9A43-7C2E4EC0A4D6}" destId="{EDCE4A97-2F8F-6B46-BD09-EE937B6C3940}" srcOrd="2" destOrd="0" presId="urn:microsoft.com/office/officeart/2005/8/layout/orgChart1"/>
    <dgm:cxn modelId="{1F193818-1F1F-4C4D-A065-DB674380E182}" type="presParOf" srcId="{58214C75-E16B-C043-9A43-7C2E4EC0A4D6}" destId="{9279253C-9C97-3043-A173-D7D0F502767C}" srcOrd="3" destOrd="0" presId="urn:microsoft.com/office/officeart/2005/8/layout/orgChart1"/>
    <dgm:cxn modelId="{191A68F9-0030-C44D-A86E-1F78A893A345}" type="presParOf" srcId="{9279253C-9C97-3043-A173-D7D0F502767C}" destId="{3663D490-AE6F-034F-8F47-F0681BC04C32}" srcOrd="0" destOrd="0" presId="urn:microsoft.com/office/officeart/2005/8/layout/orgChart1"/>
    <dgm:cxn modelId="{C4C58D24-2B28-E247-B168-9D721807797F}" type="presParOf" srcId="{3663D490-AE6F-034F-8F47-F0681BC04C32}" destId="{25AF1BC1-BDB8-B544-9ACC-A0FADBFD4C00}" srcOrd="0" destOrd="0" presId="urn:microsoft.com/office/officeart/2005/8/layout/orgChart1"/>
    <dgm:cxn modelId="{14583E1D-C5D1-5A41-B113-E7CB67E66705}" type="presParOf" srcId="{3663D490-AE6F-034F-8F47-F0681BC04C32}" destId="{BF3BDB52-A79F-F84B-BAB2-672A2BAA8464}" srcOrd="1" destOrd="0" presId="urn:microsoft.com/office/officeart/2005/8/layout/orgChart1"/>
    <dgm:cxn modelId="{B3ECC791-1863-0444-91CB-DB0A60CC4461}" type="presParOf" srcId="{9279253C-9C97-3043-A173-D7D0F502767C}" destId="{8307058E-19F7-004E-8C25-C65BF1958259}" srcOrd="1" destOrd="0" presId="urn:microsoft.com/office/officeart/2005/8/layout/orgChart1"/>
    <dgm:cxn modelId="{71DA3889-3FDE-464E-B987-2F1427C921A1}" type="presParOf" srcId="{9279253C-9C97-3043-A173-D7D0F502767C}" destId="{B1FE2EF2-11F9-D340-95B3-67701F18EBE4}" srcOrd="2" destOrd="0" presId="urn:microsoft.com/office/officeart/2005/8/layout/orgChart1"/>
    <dgm:cxn modelId="{15369AD1-DFA3-4542-B408-D5596947D167}" type="presParOf" srcId="{58214C75-E16B-C043-9A43-7C2E4EC0A4D6}" destId="{3840186D-20E5-7D44-9FB1-D79DFA01774B}" srcOrd="4" destOrd="0" presId="urn:microsoft.com/office/officeart/2005/8/layout/orgChart1"/>
    <dgm:cxn modelId="{118636E8-C9F8-9D47-86E6-16E6DB987A29}" type="presParOf" srcId="{58214C75-E16B-C043-9A43-7C2E4EC0A4D6}" destId="{5425A1A6-E785-B740-861A-849BF5951101}" srcOrd="5" destOrd="0" presId="urn:microsoft.com/office/officeart/2005/8/layout/orgChart1"/>
    <dgm:cxn modelId="{A6614460-1B5F-D04C-B675-A617E243CB53}" type="presParOf" srcId="{5425A1A6-E785-B740-861A-849BF5951101}" destId="{E12103EB-A2EA-274E-82D9-6D4878AC007C}" srcOrd="0" destOrd="0" presId="urn:microsoft.com/office/officeart/2005/8/layout/orgChart1"/>
    <dgm:cxn modelId="{D04EDC52-264D-7E47-A29E-7E7DF61749FB}" type="presParOf" srcId="{E12103EB-A2EA-274E-82D9-6D4878AC007C}" destId="{D3C8EDE1-236A-314F-A970-C6F7593C23A8}" srcOrd="0" destOrd="0" presId="urn:microsoft.com/office/officeart/2005/8/layout/orgChart1"/>
    <dgm:cxn modelId="{E729F921-6E02-CA43-9B59-1E357212BA07}" type="presParOf" srcId="{E12103EB-A2EA-274E-82D9-6D4878AC007C}" destId="{8ACB02A3-52EE-2C41-96F1-6998907856BA}" srcOrd="1" destOrd="0" presId="urn:microsoft.com/office/officeart/2005/8/layout/orgChart1"/>
    <dgm:cxn modelId="{749C9595-B83C-BC40-9605-AE922D502141}" type="presParOf" srcId="{5425A1A6-E785-B740-861A-849BF5951101}" destId="{5CC0F4D9-2303-2941-949E-BEB6329E3AFD}" srcOrd="1" destOrd="0" presId="urn:microsoft.com/office/officeart/2005/8/layout/orgChart1"/>
    <dgm:cxn modelId="{1428F347-E8B8-B942-B4C3-4A517513FDF5}" type="presParOf" srcId="{5425A1A6-E785-B740-861A-849BF5951101}" destId="{DC2472A5-F1DA-3B4D-9B01-C50F161C87AF}" srcOrd="2" destOrd="0" presId="urn:microsoft.com/office/officeart/2005/8/layout/orgChart1"/>
    <dgm:cxn modelId="{8B80CBB6-8DA7-1044-8B4C-FD811AC0EB0C}" type="presParOf" srcId="{58214C75-E16B-C043-9A43-7C2E4EC0A4D6}" destId="{221AECF5-DAF7-9B48-830D-01FF4BC6AEA8}" srcOrd="6" destOrd="0" presId="urn:microsoft.com/office/officeart/2005/8/layout/orgChart1"/>
    <dgm:cxn modelId="{32B2112C-1BE4-9B47-A874-B60828AAEF27}" type="presParOf" srcId="{58214C75-E16B-C043-9A43-7C2E4EC0A4D6}" destId="{14B6B264-EF89-8D43-B892-A6710C04D75E}" srcOrd="7" destOrd="0" presId="urn:microsoft.com/office/officeart/2005/8/layout/orgChart1"/>
    <dgm:cxn modelId="{83897B61-22A5-A242-8931-14874C76F366}" type="presParOf" srcId="{14B6B264-EF89-8D43-B892-A6710C04D75E}" destId="{E4259BAC-E793-704C-B730-17BCAC44F722}" srcOrd="0" destOrd="0" presId="urn:microsoft.com/office/officeart/2005/8/layout/orgChart1"/>
    <dgm:cxn modelId="{D76DBC6B-084C-C44E-B5DA-6CF9A4F09773}" type="presParOf" srcId="{E4259BAC-E793-704C-B730-17BCAC44F722}" destId="{C218C030-9B51-6E4C-A9F6-E834EA31CA4A}" srcOrd="0" destOrd="0" presId="urn:microsoft.com/office/officeart/2005/8/layout/orgChart1"/>
    <dgm:cxn modelId="{F3E133CC-1C95-854D-8295-577D5812808E}" type="presParOf" srcId="{E4259BAC-E793-704C-B730-17BCAC44F722}" destId="{FC5EA6C6-3261-8542-846E-9F2485DC4141}" srcOrd="1" destOrd="0" presId="urn:microsoft.com/office/officeart/2005/8/layout/orgChart1"/>
    <dgm:cxn modelId="{9894AAC5-2F3A-9A4E-BEEC-980C09EFA67E}" type="presParOf" srcId="{14B6B264-EF89-8D43-B892-A6710C04D75E}" destId="{7DED43AC-93CF-9E4B-AFB7-D57778355271}" srcOrd="1" destOrd="0" presId="urn:microsoft.com/office/officeart/2005/8/layout/orgChart1"/>
    <dgm:cxn modelId="{8E024756-E9EB-5342-8BA1-8921B9815987}" type="presParOf" srcId="{14B6B264-EF89-8D43-B892-A6710C04D75E}" destId="{CE7FB10D-1713-8E4F-BCFD-B86B1FD4FC80}" srcOrd="2" destOrd="0" presId="urn:microsoft.com/office/officeart/2005/8/layout/orgChart1"/>
    <dgm:cxn modelId="{D0909737-CC03-304C-845A-0E22AF7A8706}" type="presParOf" srcId="{243DB97F-FA8D-2D43-AEED-31C0092E62DA}" destId="{1099F6FC-0CCC-A14F-B97A-057C11749896}"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5D724F-02C6-4942-93F1-CCF04F3F0D25}" type="doc">
      <dgm:prSet loTypeId="urn:microsoft.com/office/officeart/2005/8/layout/venn3" loCatId="" qsTypeId="urn:microsoft.com/office/officeart/2005/8/quickstyle/3d2" qsCatId="3D" csTypeId="urn:microsoft.com/office/officeart/2005/8/colors/colorful5" csCatId="colorful" phldr="1"/>
      <dgm:spPr/>
      <dgm:t>
        <a:bodyPr/>
        <a:lstStyle/>
        <a:p>
          <a:endParaRPr lang="en-GB"/>
        </a:p>
      </dgm:t>
    </dgm:pt>
    <dgm:pt modelId="{8642B2F2-C0C4-8C43-A1AA-722894AF77A4}">
      <dgm:prSet phldrT="[Text]"/>
      <dgm:spPr/>
      <dgm:t>
        <a:bodyPr/>
        <a:lstStyle/>
        <a:p>
          <a:r>
            <a:rPr lang="en-GB" u="sng" dirty="0"/>
            <a:t>Current Assets</a:t>
          </a:r>
        </a:p>
      </dgm:t>
    </dgm:pt>
    <dgm:pt modelId="{A0C352EA-CC0E-3041-80E1-4FD0344C6CA2}" type="parTrans" cxnId="{05D12B21-9A86-EF4C-9412-3B4654FAFA16}">
      <dgm:prSet/>
      <dgm:spPr/>
      <dgm:t>
        <a:bodyPr/>
        <a:lstStyle/>
        <a:p>
          <a:endParaRPr lang="en-GB"/>
        </a:p>
      </dgm:t>
    </dgm:pt>
    <dgm:pt modelId="{2327152F-88BB-4D47-B96B-4C61BE9D7C42}" type="sibTrans" cxnId="{05D12B21-9A86-EF4C-9412-3B4654FAFA16}">
      <dgm:prSet/>
      <dgm:spPr/>
      <dgm:t>
        <a:bodyPr/>
        <a:lstStyle/>
        <a:p>
          <a:endParaRPr lang="en-GB"/>
        </a:p>
      </dgm:t>
    </dgm:pt>
    <dgm:pt modelId="{3E3EE9E7-30A5-8342-AB49-AD4272D8C2E8}">
      <dgm:prSet phldrT="[Text]"/>
      <dgm:spPr/>
      <dgm:t>
        <a:bodyPr/>
        <a:lstStyle/>
        <a:p>
          <a:r>
            <a:rPr lang="en-GB" dirty="0"/>
            <a:t>Cash balance</a:t>
          </a:r>
        </a:p>
      </dgm:t>
    </dgm:pt>
    <dgm:pt modelId="{E6B93C88-8499-9E41-90E4-95995D2C30F5}" type="parTrans" cxnId="{37E37796-9377-6D46-8D7D-7CEB789E0024}">
      <dgm:prSet/>
      <dgm:spPr/>
      <dgm:t>
        <a:bodyPr/>
        <a:lstStyle/>
        <a:p>
          <a:endParaRPr lang="en-GB"/>
        </a:p>
      </dgm:t>
    </dgm:pt>
    <dgm:pt modelId="{808445F7-5C24-5044-947E-BAEC112E6337}" type="sibTrans" cxnId="{37E37796-9377-6D46-8D7D-7CEB789E0024}">
      <dgm:prSet/>
      <dgm:spPr/>
      <dgm:t>
        <a:bodyPr/>
        <a:lstStyle/>
        <a:p>
          <a:endParaRPr lang="en-GB"/>
        </a:p>
      </dgm:t>
    </dgm:pt>
    <dgm:pt modelId="{363153F9-C556-0C4B-92B5-F44A2A0850B4}">
      <dgm:prSet phldrT="[Text]"/>
      <dgm:spPr/>
      <dgm:t>
        <a:bodyPr/>
        <a:lstStyle/>
        <a:p>
          <a:r>
            <a:rPr lang="en-GB" dirty="0"/>
            <a:t>Inventory </a:t>
          </a:r>
        </a:p>
      </dgm:t>
    </dgm:pt>
    <dgm:pt modelId="{02BF0580-9904-FD40-9A14-DD41D2269196}" type="parTrans" cxnId="{007734C9-5120-8B42-AD85-018734E8FFCB}">
      <dgm:prSet/>
      <dgm:spPr/>
      <dgm:t>
        <a:bodyPr/>
        <a:lstStyle/>
        <a:p>
          <a:endParaRPr lang="en-GB"/>
        </a:p>
      </dgm:t>
    </dgm:pt>
    <dgm:pt modelId="{3F5040D5-07F6-D948-9833-74E1AC74E903}" type="sibTrans" cxnId="{007734C9-5120-8B42-AD85-018734E8FFCB}">
      <dgm:prSet/>
      <dgm:spPr/>
      <dgm:t>
        <a:bodyPr/>
        <a:lstStyle/>
        <a:p>
          <a:endParaRPr lang="en-GB"/>
        </a:p>
      </dgm:t>
    </dgm:pt>
    <dgm:pt modelId="{A62D530A-0A62-3B45-9997-95AF96D0F690}">
      <dgm:prSet phldrT="[Text]"/>
      <dgm:spPr/>
      <dgm:t>
        <a:bodyPr/>
        <a:lstStyle/>
        <a:p>
          <a:r>
            <a:rPr lang="en-GB" u="sng" dirty="0"/>
            <a:t>Current Liabilities</a:t>
          </a:r>
        </a:p>
      </dgm:t>
    </dgm:pt>
    <dgm:pt modelId="{28A8014B-7096-5F4B-808D-F3DDE755F043}" type="parTrans" cxnId="{92142DD4-CFC7-4045-8B42-3F2DE1115913}">
      <dgm:prSet/>
      <dgm:spPr/>
      <dgm:t>
        <a:bodyPr/>
        <a:lstStyle/>
        <a:p>
          <a:endParaRPr lang="en-GB"/>
        </a:p>
      </dgm:t>
    </dgm:pt>
    <dgm:pt modelId="{54D20B39-95B1-0B4B-B921-19C22FB573FA}" type="sibTrans" cxnId="{92142DD4-CFC7-4045-8B42-3F2DE1115913}">
      <dgm:prSet/>
      <dgm:spPr/>
      <dgm:t>
        <a:bodyPr/>
        <a:lstStyle/>
        <a:p>
          <a:endParaRPr lang="en-GB"/>
        </a:p>
      </dgm:t>
    </dgm:pt>
    <dgm:pt modelId="{06CF64AF-CC46-7242-A723-14435E0ACE5C}">
      <dgm:prSet phldrT="[Text]"/>
      <dgm:spPr/>
      <dgm:t>
        <a:bodyPr/>
        <a:lstStyle/>
        <a:p>
          <a:r>
            <a:rPr lang="en-GB" dirty="0"/>
            <a:t>Short term loans</a:t>
          </a:r>
        </a:p>
      </dgm:t>
    </dgm:pt>
    <dgm:pt modelId="{5DE77D92-88CC-9E49-9657-A0C2B4DE51F8}" type="parTrans" cxnId="{A6AE5458-ACE9-6544-B043-B0B8D8B16DA9}">
      <dgm:prSet/>
      <dgm:spPr/>
      <dgm:t>
        <a:bodyPr/>
        <a:lstStyle/>
        <a:p>
          <a:endParaRPr lang="en-GB"/>
        </a:p>
      </dgm:t>
    </dgm:pt>
    <dgm:pt modelId="{D1DB4BD4-355B-CC49-9103-86E8B7063BD6}" type="sibTrans" cxnId="{A6AE5458-ACE9-6544-B043-B0B8D8B16DA9}">
      <dgm:prSet/>
      <dgm:spPr/>
      <dgm:t>
        <a:bodyPr/>
        <a:lstStyle/>
        <a:p>
          <a:endParaRPr lang="en-GB"/>
        </a:p>
      </dgm:t>
    </dgm:pt>
    <dgm:pt modelId="{622224F7-723B-7E4A-8DD3-E8886553D8B2}">
      <dgm:prSet phldrT="[Text]"/>
      <dgm:spPr/>
      <dgm:t>
        <a:bodyPr/>
        <a:lstStyle/>
        <a:p>
          <a:r>
            <a:rPr lang="en-GB" dirty="0"/>
            <a:t>Overdrafts </a:t>
          </a:r>
        </a:p>
      </dgm:t>
    </dgm:pt>
    <dgm:pt modelId="{927BA406-3054-B248-99FC-B12DEAF3D271}" type="parTrans" cxnId="{DB0249FF-8218-1044-BA28-E300526CB699}">
      <dgm:prSet/>
      <dgm:spPr/>
      <dgm:t>
        <a:bodyPr/>
        <a:lstStyle/>
        <a:p>
          <a:endParaRPr lang="en-GB"/>
        </a:p>
      </dgm:t>
    </dgm:pt>
    <dgm:pt modelId="{41994139-1A01-144F-B1FB-8210B41EBD6C}" type="sibTrans" cxnId="{DB0249FF-8218-1044-BA28-E300526CB699}">
      <dgm:prSet/>
      <dgm:spPr/>
      <dgm:t>
        <a:bodyPr/>
        <a:lstStyle/>
        <a:p>
          <a:endParaRPr lang="en-GB"/>
        </a:p>
      </dgm:t>
    </dgm:pt>
    <dgm:pt modelId="{074DEC4F-7B61-F240-A7D4-9D86E0519D0C}">
      <dgm:prSet/>
      <dgm:spPr/>
      <dgm:t>
        <a:bodyPr/>
        <a:lstStyle/>
        <a:p>
          <a:r>
            <a:rPr lang="en-GB" dirty="0"/>
            <a:t>Bank balance</a:t>
          </a:r>
        </a:p>
      </dgm:t>
    </dgm:pt>
    <dgm:pt modelId="{1DB51D84-9342-9E42-99A4-7B66AB991BF3}" type="parTrans" cxnId="{9EEA8B85-F0EB-1E42-9678-C492D12C0248}">
      <dgm:prSet/>
      <dgm:spPr/>
      <dgm:t>
        <a:bodyPr/>
        <a:lstStyle/>
        <a:p>
          <a:endParaRPr lang="en-GB"/>
        </a:p>
      </dgm:t>
    </dgm:pt>
    <dgm:pt modelId="{0D734C77-EED2-254B-B553-870BA89F6B3E}" type="sibTrans" cxnId="{9EEA8B85-F0EB-1E42-9678-C492D12C0248}">
      <dgm:prSet/>
      <dgm:spPr/>
      <dgm:t>
        <a:bodyPr/>
        <a:lstStyle/>
        <a:p>
          <a:endParaRPr lang="en-GB"/>
        </a:p>
      </dgm:t>
    </dgm:pt>
    <dgm:pt modelId="{A0F5FAD8-643A-5543-B8B4-9F84BBE40536}">
      <dgm:prSet/>
      <dgm:spPr/>
      <dgm:t>
        <a:bodyPr/>
        <a:lstStyle/>
        <a:p>
          <a:r>
            <a:rPr lang="en-GB" dirty="0"/>
            <a:t>Investments (short term)</a:t>
          </a:r>
        </a:p>
      </dgm:t>
    </dgm:pt>
    <dgm:pt modelId="{2BAB714A-B836-944A-B3FF-03FA3F56BB41}" type="parTrans" cxnId="{74FEE0E0-F4EF-5E42-873A-369A7FD24767}">
      <dgm:prSet/>
      <dgm:spPr/>
      <dgm:t>
        <a:bodyPr/>
        <a:lstStyle/>
        <a:p>
          <a:endParaRPr lang="en-GB"/>
        </a:p>
      </dgm:t>
    </dgm:pt>
    <dgm:pt modelId="{EBDC4E0D-F981-F540-BC01-6D10ED6F99DF}" type="sibTrans" cxnId="{74FEE0E0-F4EF-5E42-873A-369A7FD24767}">
      <dgm:prSet/>
      <dgm:spPr/>
      <dgm:t>
        <a:bodyPr/>
        <a:lstStyle/>
        <a:p>
          <a:endParaRPr lang="en-GB"/>
        </a:p>
      </dgm:t>
    </dgm:pt>
    <dgm:pt modelId="{4D2A6DB1-7312-8E4F-A6DD-ABE151CF8BAA}">
      <dgm:prSet/>
      <dgm:spPr/>
      <dgm:t>
        <a:bodyPr/>
        <a:lstStyle/>
        <a:p>
          <a:r>
            <a:rPr lang="en-GB" dirty="0"/>
            <a:t>Receivables </a:t>
          </a:r>
        </a:p>
      </dgm:t>
    </dgm:pt>
    <dgm:pt modelId="{EA3DF5D2-5BCE-0D4A-A679-63AF547EFBC5}" type="parTrans" cxnId="{DED91393-C4E1-0047-8F32-5F6CD41CE756}">
      <dgm:prSet/>
      <dgm:spPr/>
      <dgm:t>
        <a:bodyPr/>
        <a:lstStyle/>
        <a:p>
          <a:endParaRPr lang="en-GB"/>
        </a:p>
      </dgm:t>
    </dgm:pt>
    <dgm:pt modelId="{D8AB33AC-7C2E-AA44-8343-F100BBE6FD4B}" type="sibTrans" cxnId="{DED91393-C4E1-0047-8F32-5F6CD41CE756}">
      <dgm:prSet/>
      <dgm:spPr/>
      <dgm:t>
        <a:bodyPr/>
        <a:lstStyle/>
        <a:p>
          <a:endParaRPr lang="en-GB"/>
        </a:p>
      </dgm:t>
    </dgm:pt>
    <dgm:pt modelId="{43E11E81-B231-824B-A3E3-A00C62D5969F}">
      <dgm:prSet/>
      <dgm:spPr/>
      <dgm:t>
        <a:bodyPr/>
        <a:lstStyle/>
        <a:p>
          <a:r>
            <a:rPr lang="en-GB" dirty="0"/>
            <a:t> Outstanding Expenses </a:t>
          </a:r>
        </a:p>
      </dgm:t>
    </dgm:pt>
    <dgm:pt modelId="{06E0A4CA-3FC7-8A4D-9FE1-0C9761E028F6}" type="parTrans" cxnId="{E68C6861-3F36-864C-961C-51B484D22F31}">
      <dgm:prSet/>
      <dgm:spPr/>
      <dgm:t>
        <a:bodyPr/>
        <a:lstStyle/>
        <a:p>
          <a:endParaRPr lang="en-GB"/>
        </a:p>
      </dgm:t>
    </dgm:pt>
    <dgm:pt modelId="{3A2DF285-7D15-8E4B-9B12-F668429B9717}" type="sibTrans" cxnId="{E68C6861-3F36-864C-961C-51B484D22F31}">
      <dgm:prSet/>
      <dgm:spPr/>
      <dgm:t>
        <a:bodyPr/>
        <a:lstStyle/>
        <a:p>
          <a:endParaRPr lang="en-GB"/>
        </a:p>
      </dgm:t>
    </dgm:pt>
    <dgm:pt modelId="{922784BA-633E-E144-93A5-0D725E5D75A1}">
      <dgm:prSet/>
      <dgm:spPr/>
      <dgm:t>
        <a:bodyPr/>
        <a:lstStyle/>
        <a:p>
          <a:r>
            <a:rPr lang="en-GB" dirty="0"/>
            <a:t>P/P Expenses </a:t>
          </a:r>
        </a:p>
      </dgm:t>
    </dgm:pt>
    <dgm:pt modelId="{7291F05C-078B-BB4F-9217-3BA96300E1AB}" type="parTrans" cxnId="{A69F9118-B463-B449-A292-44BF18415F83}">
      <dgm:prSet/>
      <dgm:spPr/>
      <dgm:t>
        <a:bodyPr/>
        <a:lstStyle/>
        <a:p>
          <a:endParaRPr lang="en-GB"/>
        </a:p>
      </dgm:t>
    </dgm:pt>
    <dgm:pt modelId="{DB7E01B8-4F4D-E042-9C98-6F3E5D9C2AEB}" type="sibTrans" cxnId="{A69F9118-B463-B449-A292-44BF18415F83}">
      <dgm:prSet/>
      <dgm:spPr/>
      <dgm:t>
        <a:bodyPr/>
        <a:lstStyle/>
        <a:p>
          <a:endParaRPr lang="en-GB"/>
        </a:p>
      </dgm:t>
    </dgm:pt>
    <dgm:pt modelId="{77CBBCCF-65AF-AD48-B59A-B818A078431E}">
      <dgm:prSet/>
      <dgm:spPr/>
      <dgm:t>
        <a:bodyPr/>
        <a:lstStyle/>
        <a:p>
          <a:r>
            <a:rPr lang="en-GB"/>
            <a:t>Payables</a:t>
          </a:r>
        </a:p>
      </dgm:t>
    </dgm:pt>
    <dgm:pt modelId="{4DA3C91D-8305-6349-BB6A-2B11CBCFA4D7}" type="parTrans" cxnId="{426FFD3C-AB6A-5B4E-AACB-81837FFE9508}">
      <dgm:prSet/>
      <dgm:spPr/>
      <dgm:t>
        <a:bodyPr/>
        <a:lstStyle/>
        <a:p>
          <a:endParaRPr lang="en-GB"/>
        </a:p>
      </dgm:t>
    </dgm:pt>
    <dgm:pt modelId="{4524B529-4B95-5148-B5CC-035693E18542}" type="sibTrans" cxnId="{426FFD3C-AB6A-5B4E-AACB-81837FFE9508}">
      <dgm:prSet/>
      <dgm:spPr/>
      <dgm:t>
        <a:bodyPr/>
        <a:lstStyle/>
        <a:p>
          <a:endParaRPr lang="en-GB"/>
        </a:p>
      </dgm:t>
    </dgm:pt>
    <dgm:pt modelId="{A7962DCF-0C7B-6E4B-8086-A9FBD4526D95}" type="pres">
      <dgm:prSet presAssocID="{605D724F-02C6-4942-93F1-CCF04F3F0D25}" presName="Name0" presStyleCnt="0">
        <dgm:presLayoutVars>
          <dgm:dir/>
          <dgm:resizeHandles val="exact"/>
        </dgm:presLayoutVars>
      </dgm:prSet>
      <dgm:spPr/>
      <dgm:t>
        <a:bodyPr/>
        <a:lstStyle/>
        <a:p>
          <a:endParaRPr lang="en-US"/>
        </a:p>
      </dgm:t>
    </dgm:pt>
    <dgm:pt modelId="{E624B9FA-0806-624E-97C9-B0A1C0C50C3C}" type="pres">
      <dgm:prSet presAssocID="{8642B2F2-C0C4-8C43-A1AA-722894AF77A4}" presName="Name5" presStyleLbl="vennNode1" presStyleIdx="0" presStyleCnt="2">
        <dgm:presLayoutVars>
          <dgm:bulletEnabled val="1"/>
        </dgm:presLayoutVars>
      </dgm:prSet>
      <dgm:spPr/>
      <dgm:t>
        <a:bodyPr/>
        <a:lstStyle/>
        <a:p>
          <a:endParaRPr lang="en-US"/>
        </a:p>
      </dgm:t>
    </dgm:pt>
    <dgm:pt modelId="{3B3DBA13-F485-F449-A2DF-5F49211277B8}" type="pres">
      <dgm:prSet presAssocID="{2327152F-88BB-4D47-B96B-4C61BE9D7C42}" presName="space" presStyleCnt="0"/>
      <dgm:spPr/>
    </dgm:pt>
    <dgm:pt modelId="{C4FFC1DA-90C0-E547-AFCD-4E74A9AFFF4D}" type="pres">
      <dgm:prSet presAssocID="{A62D530A-0A62-3B45-9997-95AF96D0F690}" presName="Name5" presStyleLbl="vennNode1" presStyleIdx="1" presStyleCnt="2" custLinFactNeighborX="22868" custLinFactNeighborY="40">
        <dgm:presLayoutVars>
          <dgm:bulletEnabled val="1"/>
        </dgm:presLayoutVars>
      </dgm:prSet>
      <dgm:spPr/>
      <dgm:t>
        <a:bodyPr/>
        <a:lstStyle/>
        <a:p>
          <a:endParaRPr lang="en-US"/>
        </a:p>
      </dgm:t>
    </dgm:pt>
  </dgm:ptLst>
  <dgm:cxnLst>
    <dgm:cxn modelId="{A69F9118-B463-B449-A292-44BF18415F83}" srcId="{8642B2F2-C0C4-8C43-A1AA-722894AF77A4}" destId="{922784BA-633E-E144-93A5-0D725E5D75A1}" srcOrd="5" destOrd="0" parTransId="{7291F05C-078B-BB4F-9217-3BA96300E1AB}" sibTransId="{DB7E01B8-4F4D-E042-9C98-6F3E5D9C2AEB}"/>
    <dgm:cxn modelId="{007734C9-5120-8B42-AD85-018734E8FFCB}" srcId="{8642B2F2-C0C4-8C43-A1AA-722894AF77A4}" destId="{363153F9-C556-0C4B-92B5-F44A2A0850B4}" srcOrd="4" destOrd="0" parTransId="{02BF0580-9904-FD40-9A14-DD41D2269196}" sibTransId="{3F5040D5-07F6-D948-9833-74E1AC74E903}"/>
    <dgm:cxn modelId="{C4A34870-FB56-D147-A2EF-D9388F59FDE6}" type="presOf" srcId="{A0F5FAD8-643A-5543-B8B4-9F84BBE40536}" destId="{E624B9FA-0806-624E-97C9-B0A1C0C50C3C}" srcOrd="0" destOrd="3" presId="urn:microsoft.com/office/officeart/2005/8/layout/venn3"/>
    <dgm:cxn modelId="{D25239BA-0DCF-A64F-BD0E-9E9115195EAB}" type="presOf" srcId="{A62D530A-0A62-3B45-9997-95AF96D0F690}" destId="{C4FFC1DA-90C0-E547-AFCD-4E74A9AFFF4D}" srcOrd="0" destOrd="0" presId="urn:microsoft.com/office/officeart/2005/8/layout/venn3"/>
    <dgm:cxn modelId="{BE3CB5FE-2A77-1A4D-855E-138F6ECF61C5}" type="presOf" srcId="{4D2A6DB1-7312-8E4F-A6DD-ABE151CF8BAA}" destId="{E624B9FA-0806-624E-97C9-B0A1C0C50C3C}" srcOrd="0" destOrd="4" presId="urn:microsoft.com/office/officeart/2005/8/layout/venn3"/>
    <dgm:cxn modelId="{62B9728A-7569-444B-BFD3-1ACAC1EA755A}" type="presOf" srcId="{363153F9-C556-0C4B-92B5-F44A2A0850B4}" destId="{E624B9FA-0806-624E-97C9-B0A1C0C50C3C}" srcOrd="0" destOrd="5" presId="urn:microsoft.com/office/officeart/2005/8/layout/venn3"/>
    <dgm:cxn modelId="{92142DD4-CFC7-4045-8B42-3F2DE1115913}" srcId="{605D724F-02C6-4942-93F1-CCF04F3F0D25}" destId="{A62D530A-0A62-3B45-9997-95AF96D0F690}" srcOrd="1" destOrd="0" parTransId="{28A8014B-7096-5F4B-808D-F3DDE755F043}" sibTransId="{54D20B39-95B1-0B4B-B921-19C22FB573FA}"/>
    <dgm:cxn modelId="{F364825C-31F7-014E-B413-E47E59E3238D}" type="presOf" srcId="{074DEC4F-7B61-F240-A7D4-9D86E0519D0C}" destId="{E624B9FA-0806-624E-97C9-B0A1C0C50C3C}" srcOrd="0" destOrd="2" presId="urn:microsoft.com/office/officeart/2005/8/layout/venn3"/>
    <dgm:cxn modelId="{DED91393-C4E1-0047-8F32-5F6CD41CE756}" srcId="{8642B2F2-C0C4-8C43-A1AA-722894AF77A4}" destId="{4D2A6DB1-7312-8E4F-A6DD-ABE151CF8BAA}" srcOrd="3" destOrd="0" parTransId="{EA3DF5D2-5BCE-0D4A-A679-63AF547EFBC5}" sibTransId="{D8AB33AC-7C2E-AA44-8343-F100BBE6FD4B}"/>
    <dgm:cxn modelId="{37E37796-9377-6D46-8D7D-7CEB789E0024}" srcId="{8642B2F2-C0C4-8C43-A1AA-722894AF77A4}" destId="{3E3EE9E7-30A5-8342-AB49-AD4272D8C2E8}" srcOrd="0" destOrd="0" parTransId="{E6B93C88-8499-9E41-90E4-95995D2C30F5}" sibTransId="{808445F7-5C24-5044-947E-BAEC112E6337}"/>
    <dgm:cxn modelId="{04C7AA28-96AE-BC47-B6D7-3ABCCCE1FAF5}" type="presOf" srcId="{922784BA-633E-E144-93A5-0D725E5D75A1}" destId="{E624B9FA-0806-624E-97C9-B0A1C0C50C3C}" srcOrd="0" destOrd="6" presId="urn:microsoft.com/office/officeart/2005/8/layout/venn3"/>
    <dgm:cxn modelId="{DB0249FF-8218-1044-BA28-E300526CB699}" srcId="{A62D530A-0A62-3B45-9997-95AF96D0F690}" destId="{622224F7-723B-7E4A-8DD3-E8886553D8B2}" srcOrd="1" destOrd="0" parTransId="{927BA406-3054-B248-99FC-B12DEAF3D271}" sibTransId="{41994139-1A01-144F-B1FB-8210B41EBD6C}"/>
    <dgm:cxn modelId="{426FFD3C-AB6A-5B4E-AACB-81837FFE9508}" srcId="{A62D530A-0A62-3B45-9997-95AF96D0F690}" destId="{77CBBCCF-65AF-AD48-B59A-B818A078431E}" srcOrd="2" destOrd="0" parTransId="{4DA3C91D-8305-6349-BB6A-2B11CBCFA4D7}" sibTransId="{4524B529-4B95-5148-B5CC-035693E18542}"/>
    <dgm:cxn modelId="{74FEE0E0-F4EF-5E42-873A-369A7FD24767}" srcId="{8642B2F2-C0C4-8C43-A1AA-722894AF77A4}" destId="{A0F5FAD8-643A-5543-B8B4-9F84BBE40536}" srcOrd="2" destOrd="0" parTransId="{2BAB714A-B836-944A-B3FF-03FA3F56BB41}" sibTransId="{EBDC4E0D-F981-F540-BC01-6D10ED6F99DF}"/>
    <dgm:cxn modelId="{4AD4CEB4-16EA-094B-81AD-5DBC13C19EC5}" type="presOf" srcId="{43E11E81-B231-824B-A3E3-A00C62D5969F}" destId="{C4FFC1DA-90C0-E547-AFCD-4E74A9AFFF4D}" srcOrd="0" destOrd="4" presId="urn:microsoft.com/office/officeart/2005/8/layout/venn3"/>
    <dgm:cxn modelId="{2237A245-A0CC-A843-9D80-0DC64BF9D579}" type="presOf" srcId="{622224F7-723B-7E4A-8DD3-E8886553D8B2}" destId="{C4FFC1DA-90C0-E547-AFCD-4E74A9AFFF4D}" srcOrd="0" destOrd="2" presId="urn:microsoft.com/office/officeart/2005/8/layout/venn3"/>
    <dgm:cxn modelId="{E68C6861-3F36-864C-961C-51B484D22F31}" srcId="{A62D530A-0A62-3B45-9997-95AF96D0F690}" destId="{43E11E81-B231-824B-A3E3-A00C62D5969F}" srcOrd="3" destOrd="0" parTransId="{06E0A4CA-3FC7-8A4D-9FE1-0C9761E028F6}" sibTransId="{3A2DF285-7D15-8E4B-9B12-F668429B9717}"/>
    <dgm:cxn modelId="{2D2A3DF0-7BF2-104C-934B-EF735554E9E9}" type="presOf" srcId="{3E3EE9E7-30A5-8342-AB49-AD4272D8C2E8}" destId="{E624B9FA-0806-624E-97C9-B0A1C0C50C3C}" srcOrd="0" destOrd="1" presId="urn:microsoft.com/office/officeart/2005/8/layout/venn3"/>
    <dgm:cxn modelId="{05D12B21-9A86-EF4C-9412-3B4654FAFA16}" srcId="{605D724F-02C6-4942-93F1-CCF04F3F0D25}" destId="{8642B2F2-C0C4-8C43-A1AA-722894AF77A4}" srcOrd="0" destOrd="0" parTransId="{A0C352EA-CC0E-3041-80E1-4FD0344C6CA2}" sibTransId="{2327152F-88BB-4D47-B96B-4C61BE9D7C42}"/>
    <dgm:cxn modelId="{A6AE5458-ACE9-6544-B043-B0B8D8B16DA9}" srcId="{A62D530A-0A62-3B45-9997-95AF96D0F690}" destId="{06CF64AF-CC46-7242-A723-14435E0ACE5C}" srcOrd="0" destOrd="0" parTransId="{5DE77D92-88CC-9E49-9657-A0C2B4DE51F8}" sibTransId="{D1DB4BD4-355B-CC49-9103-86E8B7063BD6}"/>
    <dgm:cxn modelId="{9E097EEE-C833-CE4D-823B-1C24301ABBE7}" type="presOf" srcId="{605D724F-02C6-4942-93F1-CCF04F3F0D25}" destId="{A7962DCF-0C7B-6E4B-8086-A9FBD4526D95}" srcOrd="0" destOrd="0" presId="urn:microsoft.com/office/officeart/2005/8/layout/venn3"/>
    <dgm:cxn modelId="{D0F08634-5270-6C4D-9077-BEBC76695044}" type="presOf" srcId="{06CF64AF-CC46-7242-A723-14435E0ACE5C}" destId="{C4FFC1DA-90C0-E547-AFCD-4E74A9AFFF4D}" srcOrd="0" destOrd="1" presId="urn:microsoft.com/office/officeart/2005/8/layout/venn3"/>
    <dgm:cxn modelId="{EB6F7911-56B0-2D48-B626-653EFA238E2A}" type="presOf" srcId="{8642B2F2-C0C4-8C43-A1AA-722894AF77A4}" destId="{E624B9FA-0806-624E-97C9-B0A1C0C50C3C}" srcOrd="0" destOrd="0" presId="urn:microsoft.com/office/officeart/2005/8/layout/venn3"/>
    <dgm:cxn modelId="{EFC55618-C0D0-2E4B-BE8E-12E06B2A6832}" type="presOf" srcId="{77CBBCCF-65AF-AD48-B59A-B818A078431E}" destId="{C4FFC1DA-90C0-E547-AFCD-4E74A9AFFF4D}" srcOrd="0" destOrd="3" presId="urn:microsoft.com/office/officeart/2005/8/layout/venn3"/>
    <dgm:cxn modelId="{9EEA8B85-F0EB-1E42-9678-C492D12C0248}" srcId="{8642B2F2-C0C4-8C43-A1AA-722894AF77A4}" destId="{074DEC4F-7B61-F240-A7D4-9D86E0519D0C}" srcOrd="1" destOrd="0" parTransId="{1DB51D84-9342-9E42-99A4-7B66AB991BF3}" sibTransId="{0D734C77-EED2-254B-B553-870BA89F6B3E}"/>
    <dgm:cxn modelId="{C0CD1B6E-7670-C44E-BE3A-F687F6BE9B0C}" type="presParOf" srcId="{A7962DCF-0C7B-6E4B-8086-A9FBD4526D95}" destId="{E624B9FA-0806-624E-97C9-B0A1C0C50C3C}" srcOrd="0" destOrd="0" presId="urn:microsoft.com/office/officeart/2005/8/layout/venn3"/>
    <dgm:cxn modelId="{611E49D5-CF6B-5E4B-99A5-8AE15A8E7A8A}" type="presParOf" srcId="{A7962DCF-0C7B-6E4B-8086-A9FBD4526D95}" destId="{3B3DBA13-F485-F449-A2DF-5F49211277B8}" srcOrd="1" destOrd="0" presId="urn:microsoft.com/office/officeart/2005/8/layout/venn3"/>
    <dgm:cxn modelId="{F0B1D1B1-45B8-BE43-AFAF-DCCE52953D07}" type="presParOf" srcId="{A7962DCF-0C7B-6E4B-8086-A9FBD4526D95}" destId="{C4FFC1DA-90C0-E547-AFCD-4E74A9AFFF4D}" srcOrd="2" destOrd="0" presId="urn:microsoft.com/office/officeart/2005/8/layout/venn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133D33-FC99-4B47-9462-6AE55936DC74}" type="doc">
      <dgm:prSet loTypeId="urn:microsoft.com/office/officeart/2005/8/layout/hierarchy2" loCatId="" qsTypeId="urn:microsoft.com/office/officeart/2005/8/quickstyle/simple1" qsCatId="simple" csTypeId="urn:microsoft.com/office/officeart/2005/8/colors/accent1_2" csCatId="accent1" phldr="1"/>
      <dgm:spPr/>
      <dgm:t>
        <a:bodyPr/>
        <a:lstStyle/>
        <a:p>
          <a:endParaRPr lang="en-GB"/>
        </a:p>
      </dgm:t>
    </dgm:pt>
    <dgm:pt modelId="{5425828B-8380-714D-9109-519A2DFC815B}">
      <dgm:prSet phldrT="[Text]"/>
      <dgm:spPr>
        <a:solidFill>
          <a:srgbClr val="0070C0"/>
        </a:solidFill>
      </dgm:spPr>
      <dgm:t>
        <a:bodyPr/>
        <a:lstStyle/>
        <a:p>
          <a:r>
            <a:rPr lang="en-GB" u="sng" dirty="0"/>
            <a:t>Ideal Current ratio?</a:t>
          </a:r>
        </a:p>
        <a:p>
          <a:r>
            <a:rPr lang="en-GB" dirty="0"/>
            <a:t>(depends upon industry)</a:t>
          </a:r>
        </a:p>
      </dgm:t>
    </dgm:pt>
    <dgm:pt modelId="{94D1D21C-DE54-7644-80A0-9EFCF3B1C45C}" type="parTrans" cxnId="{70F78D77-BE1D-D84E-8024-735BAF5A76BC}">
      <dgm:prSet/>
      <dgm:spPr/>
      <dgm:t>
        <a:bodyPr/>
        <a:lstStyle/>
        <a:p>
          <a:endParaRPr lang="en-GB"/>
        </a:p>
      </dgm:t>
    </dgm:pt>
    <dgm:pt modelId="{B880FA00-2CD9-4D40-A2E2-3A39C695FDD9}" type="sibTrans" cxnId="{70F78D77-BE1D-D84E-8024-735BAF5A76BC}">
      <dgm:prSet/>
      <dgm:spPr/>
      <dgm:t>
        <a:bodyPr/>
        <a:lstStyle/>
        <a:p>
          <a:endParaRPr lang="en-GB"/>
        </a:p>
      </dgm:t>
    </dgm:pt>
    <dgm:pt modelId="{629AF352-5D56-684E-9DAE-ACA7FCD08FE8}">
      <dgm:prSet phldrT="[Text]"/>
      <dgm:spPr>
        <a:solidFill>
          <a:schemeClr val="accent6">
            <a:lumMod val="50000"/>
          </a:schemeClr>
        </a:solidFill>
      </dgm:spPr>
      <dgm:t>
        <a:bodyPr/>
        <a:lstStyle/>
        <a:p>
          <a:r>
            <a:rPr lang="en-GB" dirty="0"/>
            <a:t>Between 1-3</a:t>
          </a:r>
        </a:p>
      </dgm:t>
    </dgm:pt>
    <dgm:pt modelId="{B4E22110-B51B-6A49-8EAA-D4C971E50010}" type="parTrans" cxnId="{744139FE-AFFB-2641-9F1A-318E61002CA7}">
      <dgm:prSet/>
      <dgm:spPr/>
      <dgm:t>
        <a:bodyPr/>
        <a:lstStyle/>
        <a:p>
          <a:endParaRPr lang="en-GB"/>
        </a:p>
      </dgm:t>
    </dgm:pt>
    <dgm:pt modelId="{615FF1FB-2767-9E41-AAE6-DB03C150FEA6}" type="sibTrans" cxnId="{744139FE-AFFB-2641-9F1A-318E61002CA7}">
      <dgm:prSet/>
      <dgm:spPr/>
      <dgm:t>
        <a:bodyPr/>
        <a:lstStyle/>
        <a:p>
          <a:endParaRPr lang="en-GB"/>
        </a:p>
      </dgm:t>
    </dgm:pt>
    <dgm:pt modelId="{F806FC97-334A-6A46-9984-C6E364DD02E6}">
      <dgm:prSet phldrT="[Text]"/>
      <dgm:spPr>
        <a:solidFill>
          <a:schemeClr val="accent6">
            <a:lumMod val="50000"/>
          </a:schemeClr>
        </a:solidFill>
      </dgm:spPr>
      <dgm:t>
        <a:bodyPr/>
        <a:lstStyle/>
        <a:p>
          <a:r>
            <a:rPr lang="en-GB" dirty="0"/>
            <a:t>Satisfactory </a:t>
          </a:r>
        </a:p>
      </dgm:t>
    </dgm:pt>
    <dgm:pt modelId="{9B0F671A-A5E8-0943-984B-BA3E3158CAFE}" type="parTrans" cxnId="{CBA2281E-F697-3E4D-87C3-4A13211565D9}">
      <dgm:prSet/>
      <dgm:spPr/>
      <dgm:t>
        <a:bodyPr/>
        <a:lstStyle/>
        <a:p>
          <a:endParaRPr lang="en-GB"/>
        </a:p>
      </dgm:t>
    </dgm:pt>
    <dgm:pt modelId="{741C0BED-F538-8E48-80BC-D45F3C18619C}" type="sibTrans" cxnId="{CBA2281E-F697-3E4D-87C3-4A13211565D9}">
      <dgm:prSet/>
      <dgm:spPr/>
      <dgm:t>
        <a:bodyPr/>
        <a:lstStyle/>
        <a:p>
          <a:endParaRPr lang="en-GB"/>
        </a:p>
      </dgm:t>
    </dgm:pt>
    <dgm:pt modelId="{5AD57C90-1328-6A4A-B700-15373C6CB210}">
      <dgm:prSet phldrT="[Text]"/>
      <dgm:spPr>
        <a:solidFill>
          <a:schemeClr val="accent4">
            <a:lumMod val="50000"/>
          </a:schemeClr>
        </a:solidFill>
      </dgm:spPr>
      <dgm:t>
        <a:bodyPr/>
        <a:lstStyle/>
        <a:p>
          <a:r>
            <a:rPr lang="en-GB" dirty="0"/>
            <a:t>Less than 1</a:t>
          </a:r>
        </a:p>
      </dgm:t>
    </dgm:pt>
    <dgm:pt modelId="{24C770E5-2906-944F-9AF7-8B96008D4AB1}" type="parTrans" cxnId="{0A0F69D3-7A9C-4348-8BE3-F1F5ABAD2235}">
      <dgm:prSet/>
      <dgm:spPr/>
      <dgm:t>
        <a:bodyPr/>
        <a:lstStyle/>
        <a:p>
          <a:endParaRPr lang="en-GB"/>
        </a:p>
      </dgm:t>
    </dgm:pt>
    <dgm:pt modelId="{1E916440-EA81-DC43-80B4-C775FFA92F69}" type="sibTrans" cxnId="{0A0F69D3-7A9C-4348-8BE3-F1F5ABAD2235}">
      <dgm:prSet/>
      <dgm:spPr/>
      <dgm:t>
        <a:bodyPr/>
        <a:lstStyle/>
        <a:p>
          <a:endParaRPr lang="en-GB"/>
        </a:p>
      </dgm:t>
    </dgm:pt>
    <dgm:pt modelId="{EE863B7C-FD40-774F-9D96-4675FBC37823}">
      <dgm:prSet phldrT="[Text]"/>
      <dgm:spPr>
        <a:solidFill>
          <a:schemeClr val="accent4">
            <a:lumMod val="50000"/>
          </a:schemeClr>
        </a:solidFill>
      </dgm:spPr>
      <dgm:t>
        <a:bodyPr/>
        <a:lstStyle/>
        <a:p>
          <a:r>
            <a:rPr lang="en-GB" dirty="0"/>
            <a:t>Unsatisfactory </a:t>
          </a:r>
        </a:p>
      </dgm:t>
    </dgm:pt>
    <dgm:pt modelId="{2C17619B-FE94-904F-BFB6-5E434B06052A}" type="parTrans" cxnId="{E79E9CEB-2C69-E04C-9BB4-B0199AE57D90}">
      <dgm:prSet/>
      <dgm:spPr/>
      <dgm:t>
        <a:bodyPr/>
        <a:lstStyle/>
        <a:p>
          <a:endParaRPr lang="en-GB"/>
        </a:p>
      </dgm:t>
    </dgm:pt>
    <dgm:pt modelId="{CB836467-A512-2F44-A0D6-BC7AFA42D05F}" type="sibTrans" cxnId="{E79E9CEB-2C69-E04C-9BB4-B0199AE57D90}">
      <dgm:prSet/>
      <dgm:spPr/>
      <dgm:t>
        <a:bodyPr/>
        <a:lstStyle/>
        <a:p>
          <a:endParaRPr lang="en-GB"/>
        </a:p>
      </dgm:t>
    </dgm:pt>
    <dgm:pt modelId="{8C684223-CD18-C545-AD86-5D2730A013C3}" type="pres">
      <dgm:prSet presAssocID="{8E133D33-FC99-4B47-9462-6AE55936DC74}" presName="diagram" presStyleCnt="0">
        <dgm:presLayoutVars>
          <dgm:chPref val="1"/>
          <dgm:dir/>
          <dgm:animOne val="branch"/>
          <dgm:animLvl val="lvl"/>
          <dgm:resizeHandles val="exact"/>
        </dgm:presLayoutVars>
      </dgm:prSet>
      <dgm:spPr/>
      <dgm:t>
        <a:bodyPr/>
        <a:lstStyle/>
        <a:p>
          <a:endParaRPr lang="en-US"/>
        </a:p>
      </dgm:t>
    </dgm:pt>
    <dgm:pt modelId="{8CF59392-792A-4B4C-ACA4-CD9D95444364}" type="pres">
      <dgm:prSet presAssocID="{5425828B-8380-714D-9109-519A2DFC815B}" presName="root1" presStyleCnt="0"/>
      <dgm:spPr/>
    </dgm:pt>
    <dgm:pt modelId="{D41DCE3F-F7AA-3749-96CC-6F72209F8E4B}" type="pres">
      <dgm:prSet presAssocID="{5425828B-8380-714D-9109-519A2DFC815B}" presName="LevelOneTextNode" presStyleLbl="node0" presStyleIdx="0" presStyleCnt="1" custScaleX="174902">
        <dgm:presLayoutVars>
          <dgm:chPref val="3"/>
        </dgm:presLayoutVars>
      </dgm:prSet>
      <dgm:spPr/>
      <dgm:t>
        <a:bodyPr/>
        <a:lstStyle/>
        <a:p>
          <a:endParaRPr lang="en-US"/>
        </a:p>
      </dgm:t>
    </dgm:pt>
    <dgm:pt modelId="{8AC3BCD8-6EDA-CD42-930B-A7FF66A5765C}" type="pres">
      <dgm:prSet presAssocID="{5425828B-8380-714D-9109-519A2DFC815B}" presName="level2hierChild" presStyleCnt="0"/>
      <dgm:spPr/>
    </dgm:pt>
    <dgm:pt modelId="{F9EC5D8C-4746-1D4B-B1F3-B5BE39A8E70D}" type="pres">
      <dgm:prSet presAssocID="{B4E22110-B51B-6A49-8EAA-D4C971E50010}" presName="conn2-1" presStyleLbl="parChTrans1D2" presStyleIdx="0" presStyleCnt="2"/>
      <dgm:spPr/>
      <dgm:t>
        <a:bodyPr/>
        <a:lstStyle/>
        <a:p>
          <a:endParaRPr lang="en-US"/>
        </a:p>
      </dgm:t>
    </dgm:pt>
    <dgm:pt modelId="{092CCD7A-ADAF-134D-AF87-0BCBC75864E8}" type="pres">
      <dgm:prSet presAssocID="{B4E22110-B51B-6A49-8EAA-D4C971E50010}" presName="connTx" presStyleLbl="parChTrans1D2" presStyleIdx="0" presStyleCnt="2"/>
      <dgm:spPr/>
      <dgm:t>
        <a:bodyPr/>
        <a:lstStyle/>
        <a:p>
          <a:endParaRPr lang="en-US"/>
        </a:p>
      </dgm:t>
    </dgm:pt>
    <dgm:pt modelId="{AE159D41-1416-B940-ABBC-024A92CD1B8B}" type="pres">
      <dgm:prSet presAssocID="{629AF352-5D56-684E-9DAE-ACA7FCD08FE8}" presName="root2" presStyleCnt="0"/>
      <dgm:spPr/>
    </dgm:pt>
    <dgm:pt modelId="{F866E2BE-A655-8946-ADC8-9D36A7B2C9D4}" type="pres">
      <dgm:prSet presAssocID="{629AF352-5D56-684E-9DAE-ACA7FCD08FE8}" presName="LevelTwoTextNode" presStyleLbl="node2" presStyleIdx="0" presStyleCnt="2">
        <dgm:presLayoutVars>
          <dgm:chPref val="3"/>
        </dgm:presLayoutVars>
      </dgm:prSet>
      <dgm:spPr/>
      <dgm:t>
        <a:bodyPr/>
        <a:lstStyle/>
        <a:p>
          <a:endParaRPr lang="en-US"/>
        </a:p>
      </dgm:t>
    </dgm:pt>
    <dgm:pt modelId="{AFD864F8-5172-B24D-849F-A86E6B6A37A7}" type="pres">
      <dgm:prSet presAssocID="{629AF352-5D56-684E-9DAE-ACA7FCD08FE8}" presName="level3hierChild" presStyleCnt="0"/>
      <dgm:spPr/>
    </dgm:pt>
    <dgm:pt modelId="{F912310B-CB77-5144-AB50-BE2117D70D43}" type="pres">
      <dgm:prSet presAssocID="{9B0F671A-A5E8-0943-984B-BA3E3158CAFE}" presName="conn2-1" presStyleLbl="parChTrans1D3" presStyleIdx="0" presStyleCnt="2"/>
      <dgm:spPr/>
      <dgm:t>
        <a:bodyPr/>
        <a:lstStyle/>
        <a:p>
          <a:endParaRPr lang="en-US"/>
        </a:p>
      </dgm:t>
    </dgm:pt>
    <dgm:pt modelId="{3139C5BB-C2B5-4D47-A0B4-7C305B0E6FDF}" type="pres">
      <dgm:prSet presAssocID="{9B0F671A-A5E8-0943-984B-BA3E3158CAFE}" presName="connTx" presStyleLbl="parChTrans1D3" presStyleIdx="0" presStyleCnt="2"/>
      <dgm:spPr/>
      <dgm:t>
        <a:bodyPr/>
        <a:lstStyle/>
        <a:p>
          <a:endParaRPr lang="en-US"/>
        </a:p>
      </dgm:t>
    </dgm:pt>
    <dgm:pt modelId="{2A7A9F1E-CA6A-F64B-A436-31929F3EDC6C}" type="pres">
      <dgm:prSet presAssocID="{F806FC97-334A-6A46-9984-C6E364DD02E6}" presName="root2" presStyleCnt="0"/>
      <dgm:spPr/>
    </dgm:pt>
    <dgm:pt modelId="{F5631574-04AC-5A46-9C6A-648898C49939}" type="pres">
      <dgm:prSet presAssocID="{F806FC97-334A-6A46-9984-C6E364DD02E6}" presName="LevelTwoTextNode" presStyleLbl="node3" presStyleIdx="0" presStyleCnt="2">
        <dgm:presLayoutVars>
          <dgm:chPref val="3"/>
        </dgm:presLayoutVars>
      </dgm:prSet>
      <dgm:spPr/>
      <dgm:t>
        <a:bodyPr/>
        <a:lstStyle/>
        <a:p>
          <a:endParaRPr lang="en-US"/>
        </a:p>
      </dgm:t>
    </dgm:pt>
    <dgm:pt modelId="{B80D5418-AFEB-B84F-B8C9-2329724A184C}" type="pres">
      <dgm:prSet presAssocID="{F806FC97-334A-6A46-9984-C6E364DD02E6}" presName="level3hierChild" presStyleCnt="0"/>
      <dgm:spPr/>
    </dgm:pt>
    <dgm:pt modelId="{F1804D81-5697-C946-A758-C9057C8F0448}" type="pres">
      <dgm:prSet presAssocID="{24C770E5-2906-944F-9AF7-8B96008D4AB1}" presName="conn2-1" presStyleLbl="parChTrans1D2" presStyleIdx="1" presStyleCnt="2"/>
      <dgm:spPr/>
      <dgm:t>
        <a:bodyPr/>
        <a:lstStyle/>
        <a:p>
          <a:endParaRPr lang="en-US"/>
        </a:p>
      </dgm:t>
    </dgm:pt>
    <dgm:pt modelId="{D20FF2E0-5B7D-D240-87A1-1B29E881DA07}" type="pres">
      <dgm:prSet presAssocID="{24C770E5-2906-944F-9AF7-8B96008D4AB1}" presName="connTx" presStyleLbl="parChTrans1D2" presStyleIdx="1" presStyleCnt="2"/>
      <dgm:spPr/>
      <dgm:t>
        <a:bodyPr/>
        <a:lstStyle/>
        <a:p>
          <a:endParaRPr lang="en-US"/>
        </a:p>
      </dgm:t>
    </dgm:pt>
    <dgm:pt modelId="{557759C2-123D-304B-8AE5-754DF57C8611}" type="pres">
      <dgm:prSet presAssocID="{5AD57C90-1328-6A4A-B700-15373C6CB210}" presName="root2" presStyleCnt="0"/>
      <dgm:spPr/>
    </dgm:pt>
    <dgm:pt modelId="{6ECBE32D-15FC-4847-B092-5C9F49446FB7}" type="pres">
      <dgm:prSet presAssocID="{5AD57C90-1328-6A4A-B700-15373C6CB210}" presName="LevelTwoTextNode" presStyleLbl="node2" presStyleIdx="1" presStyleCnt="2">
        <dgm:presLayoutVars>
          <dgm:chPref val="3"/>
        </dgm:presLayoutVars>
      </dgm:prSet>
      <dgm:spPr/>
      <dgm:t>
        <a:bodyPr/>
        <a:lstStyle/>
        <a:p>
          <a:endParaRPr lang="en-US"/>
        </a:p>
      </dgm:t>
    </dgm:pt>
    <dgm:pt modelId="{4900CB25-E668-5542-BCBF-EC15E5366576}" type="pres">
      <dgm:prSet presAssocID="{5AD57C90-1328-6A4A-B700-15373C6CB210}" presName="level3hierChild" presStyleCnt="0"/>
      <dgm:spPr/>
    </dgm:pt>
    <dgm:pt modelId="{5058CB0E-3867-9942-8045-063515B66720}" type="pres">
      <dgm:prSet presAssocID="{2C17619B-FE94-904F-BFB6-5E434B06052A}" presName="conn2-1" presStyleLbl="parChTrans1D3" presStyleIdx="1" presStyleCnt="2"/>
      <dgm:spPr/>
      <dgm:t>
        <a:bodyPr/>
        <a:lstStyle/>
        <a:p>
          <a:endParaRPr lang="en-US"/>
        </a:p>
      </dgm:t>
    </dgm:pt>
    <dgm:pt modelId="{E0F856E6-9772-DA48-BB77-9A666CFECDAC}" type="pres">
      <dgm:prSet presAssocID="{2C17619B-FE94-904F-BFB6-5E434B06052A}" presName="connTx" presStyleLbl="parChTrans1D3" presStyleIdx="1" presStyleCnt="2"/>
      <dgm:spPr/>
      <dgm:t>
        <a:bodyPr/>
        <a:lstStyle/>
        <a:p>
          <a:endParaRPr lang="en-US"/>
        </a:p>
      </dgm:t>
    </dgm:pt>
    <dgm:pt modelId="{5A59CE3E-AD28-6745-925A-DBAA303073C8}" type="pres">
      <dgm:prSet presAssocID="{EE863B7C-FD40-774F-9D96-4675FBC37823}" presName="root2" presStyleCnt="0"/>
      <dgm:spPr/>
    </dgm:pt>
    <dgm:pt modelId="{B0BD5865-5EC9-EA40-AE5B-BC7D5176A807}" type="pres">
      <dgm:prSet presAssocID="{EE863B7C-FD40-774F-9D96-4675FBC37823}" presName="LevelTwoTextNode" presStyleLbl="node3" presStyleIdx="1" presStyleCnt="2">
        <dgm:presLayoutVars>
          <dgm:chPref val="3"/>
        </dgm:presLayoutVars>
      </dgm:prSet>
      <dgm:spPr/>
      <dgm:t>
        <a:bodyPr/>
        <a:lstStyle/>
        <a:p>
          <a:endParaRPr lang="en-US"/>
        </a:p>
      </dgm:t>
    </dgm:pt>
    <dgm:pt modelId="{CB9ADF1D-2C8D-6340-8D72-4A29E6E6DC37}" type="pres">
      <dgm:prSet presAssocID="{EE863B7C-FD40-774F-9D96-4675FBC37823}" presName="level3hierChild" presStyleCnt="0"/>
      <dgm:spPr/>
    </dgm:pt>
  </dgm:ptLst>
  <dgm:cxnLst>
    <dgm:cxn modelId="{2EB739DC-D502-7E40-98A6-A00C7DB59260}" type="presOf" srcId="{F806FC97-334A-6A46-9984-C6E364DD02E6}" destId="{F5631574-04AC-5A46-9C6A-648898C49939}" srcOrd="0" destOrd="0" presId="urn:microsoft.com/office/officeart/2005/8/layout/hierarchy2"/>
    <dgm:cxn modelId="{E79E9CEB-2C69-E04C-9BB4-B0199AE57D90}" srcId="{5AD57C90-1328-6A4A-B700-15373C6CB210}" destId="{EE863B7C-FD40-774F-9D96-4675FBC37823}" srcOrd="0" destOrd="0" parTransId="{2C17619B-FE94-904F-BFB6-5E434B06052A}" sibTransId="{CB836467-A512-2F44-A0D6-BC7AFA42D05F}"/>
    <dgm:cxn modelId="{972DA16D-7714-1149-9BF1-2BCDED54357B}" type="presOf" srcId="{B4E22110-B51B-6A49-8EAA-D4C971E50010}" destId="{F9EC5D8C-4746-1D4B-B1F3-B5BE39A8E70D}" srcOrd="0" destOrd="0" presId="urn:microsoft.com/office/officeart/2005/8/layout/hierarchy2"/>
    <dgm:cxn modelId="{744139FE-AFFB-2641-9F1A-318E61002CA7}" srcId="{5425828B-8380-714D-9109-519A2DFC815B}" destId="{629AF352-5D56-684E-9DAE-ACA7FCD08FE8}" srcOrd="0" destOrd="0" parTransId="{B4E22110-B51B-6A49-8EAA-D4C971E50010}" sibTransId="{615FF1FB-2767-9E41-AAE6-DB03C150FEA6}"/>
    <dgm:cxn modelId="{6B619133-8463-CC47-A9C1-0446AB65A10E}" type="presOf" srcId="{9B0F671A-A5E8-0943-984B-BA3E3158CAFE}" destId="{F912310B-CB77-5144-AB50-BE2117D70D43}" srcOrd="0" destOrd="0" presId="urn:microsoft.com/office/officeart/2005/8/layout/hierarchy2"/>
    <dgm:cxn modelId="{529D5E51-47EF-C447-ADD7-36BB0398FDAF}" type="presOf" srcId="{5425828B-8380-714D-9109-519A2DFC815B}" destId="{D41DCE3F-F7AA-3749-96CC-6F72209F8E4B}" srcOrd="0" destOrd="0" presId="urn:microsoft.com/office/officeart/2005/8/layout/hierarchy2"/>
    <dgm:cxn modelId="{BD357129-6B1E-C744-B9A2-C9E84F4D461C}" type="presOf" srcId="{EE863B7C-FD40-774F-9D96-4675FBC37823}" destId="{B0BD5865-5EC9-EA40-AE5B-BC7D5176A807}" srcOrd="0" destOrd="0" presId="urn:microsoft.com/office/officeart/2005/8/layout/hierarchy2"/>
    <dgm:cxn modelId="{F45B90B1-C95E-2D40-9975-1D83C6183F9D}" type="presOf" srcId="{2C17619B-FE94-904F-BFB6-5E434B06052A}" destId="{5058CB0E-3867-9942-8045-063515B66720}" srcOrd="0" destOrd="0" presId="urn:microsoft.com/office/officeart/2005/8/layout/hierarchy2"/>
    <dgm:cxn modelId="{995F8911-1BFD-074F-881D-CDC80F372288}" type="presOf" srcId="{B4E22110-B51B-6A49-8EAA-D4C971E50010}" destId="{092CCD7A-ADAF-134D-AF87-0BCBC75864E8}" srcOrd="1" destOrd="0" presId="urn:microsoft.com/office/officeart/2005/8/layout/hierarchy2"/>
    <dgm:cxn modelId="{322EE9B4-2DBE-CE4A-9DA9-C0C01EBB1D51}" type="presOf" srcId="{5AD57C90-1328-6A4A-B700-15373C6CB210}" destId="{6ECBE32D-15FC-4847-B092-5C9F49446FB7}" srcOrd="0" destOrd="0" presId="urn:microsoft.com/office/officeart/2005/8/layout/hierarchy2"/>
    <dgm:cxn modelId="{12415137-5C53-9644-BB68-0E40889C40C9}" type="presOf" srcId="{9B0F671A-A5E8-0943-984B-BA3E3158CAFE}" destId="{3139C5BB-C2B5-4D47-A0B4-7C305B0E6FDF}" srcOrd="1" destOrd="0" presId="urn:microsoft.com/office/officeart/2005/8/layout/hierarchy2"/>
    <dgm:cxn modelId="{B4D0E80B-66DA-614B-8E79-BA6C5D96CCE5}" type="presOf" srcId="{24C770E5-2906-944F-9AF7-8B96008D4AB1}" destId="{D20FF2E0-5B7D-D240-87A1-1B29E881DA07}" srcOrd="1" destOrd="0" presId="urn:microsoft.com/office/officeart/2005/8/layout/hierarchy2"/>
    <dgm:cxn modelId="{C44421FE-9338-924B-8A8A-69C5A9B3E88C}" type="presOf" srcId="{629AF352-5D56-684E-9DAE-ACA7FCD08FE8}" destId="{F866E2BE-A655-8946-ADC8-9D36A7B2C9D4}" srcOrd="0" destOrd="0" presId="urn:microsoft.com/office/officeart/2005/8/layout/hierarchy2"/>
    <dgm:cxn modelId="{0A0F69D3-7A9C-4348-8BE3-F1F5ABAD2235}" srcId="{5425828B-8380-714D-9109-519A2DFC815B}" destId="{5AD57C90-1328-6A4A-B700-15373C6CB210}" srcOrd="1" destOrd="0" parTransId="{24C770E5-2906-944F-9AF7-8B96008D4AB1}" sibTransId="{1E916440-EA81-DC43-80B4-C775FFA92F69}"/>
    <dgm:cxn modelId="{CBA2281E-F697-3E4D-87C3-4A13211565D9}" srcId="{629AF352-5D56-684E-9DAE-ACA7FCD08FE8}" destId="{F806FC97-334A-6A46-9984-C6E364DD02E6}" srcOrd="0" destOrd="0" parTransId="{9B0F671A-A5E8-0943-984B-BA3E3158CAFE}" sibTransId="{741C0BED-F538-8E48-80BC-D45F3C18619C}"/>
    <dgm:cxn modelId="{282D2292-6DF1-C548-BFC4-B8A924E0F19D}" type="presOf" srcId="{8E133D33-FC99-4B47-9462-6AE55936DC74}" destId="{8C684223-CD18-C545-AD86-5D2730A013C3}" srcOrd="0" destOrd="0" presId="urn:microsoft.com/office/officeart/2005/8/layout/hierarchy2"/>
    <dgm:cxn modelId="{70F78D77-BE1D-D84E-8024-735BAF5A76BC}" srcId="{8E133D33-FC99-4B47-9462-6AE55936DC74}" destId="{5425828B-8380-714D-9109-519A2DFC815B}" srcOrd="0" destOrd="0" parTransId="{94D1D21C-DE54-7644-80A0-9EFCF3B1C45C}" sibTransId="{B880FA00-2CD9-4D40-A2E2-3A39C695FDD9}"/>
    <dgm:cxn modelId="{2476A4AC-9387-ED48-BA5E-C3192BB6CC90}" type="presOf" srcId="{2C17619B-FE94-904F-BFB6-5E434B06052A}" destId="{E0F856E6-9772-DA48-BB77-9A666CFECDAC}" srcOrd="1" destOrd="0" presId="urn:microsoft.com/office/officeart/2005/8/layout/hierarchy2"/>
    <dgm:cxn modelId="{A1DB1523-AE7F-FD4D-BF1A-5903582BD6E5}" type="presOf" srcId="{24C770E5-2906-944F-9AF7-8B96008D4AB1}" destId="{F1804D81-5697-C946-A758-C9057C8F0448}" srcOrd="0" destOrd="0" presId="urn:microsoft.com/office/officeart/2005/8/layout/hierarchy2"/>
    <dgm:cxn modelId="{D0D15B73-8F8E-F94D-95B2-C48BCB848149}" type="presParOf" srcId="{8C684223-CD18-C545-AD86-5D2730A013C3}" destId="{8CF59392-792A-4B4C-ACA4-CD9D95444364}" srcOrd="0" destOrd="0" presId="urn:microsoft.com/office/officeart/2005/8/layout/hierarchy2"/>
    <dgm:cxn modelId="{D6CEEE60-E053-6C42-9E0E-6CCDF088FD68}" type="presParOf" srcId="{8CF59392-792A-4B4C-ACA4-CD9D95444364}" destId="{D41DCE3F-F7AA-3749-96CC-6F72209F8E4B}" srcOrd="0" destOrd="0" presId="urn:microsoft.com/office/officeart/2005/8/layout/hierarchy2"/>
    <dgm:cxn modelId="{30C62982-5B26-7448-9009-5C1239D9A7C9}" type="presParOf" srcId="{8CF59392-792A-4B4C-ACA4-CD9D95444364}" destId="{8AC3BCD8-6EDA-CD42-930B-A7FF66A5765C}" srcOrd="1" destOrd="0" presId="urn:microsoft.com/office/officeart/2005/8/layout/hierarchy2"/>
    <dgm:cxn modelId="{3BB60AC2-F953-594F-A228-2CB2C892842C}" type="presParOf" srcId="{8AC3BCD8-6EDA-CD42-930B-A7FF66A5765C}" destId="{F9EC5D8C-4746-1D4B-B1F3-B5BE39A8E70D}" srcOrd="0" destOrd="0" presId="urn:microsoft.com/office/officeart/2005/8/layout/hierarchy2"/>
    <dgm:cxn modelId="{27FAAD4D-27E7-044A-9588-3FB3D99DAE41}" type="presParOf" srcId="{F9EC5D8C-4746-1D4B-B1F3-B5BE39A8E70D}" destId="{092CCD7A-ADAF-134D-AF87-0BCBC75864E8}" srcOrd="0" destOrd="0" presId="urn:microsoft.com/office/officeart/2005/8/layout/hierarchy2"/>
    <dgm:cxn modelId="{46D203A3-8B66-A943-9D6C-99089255FD02}" type="presParOf" srcId="{8AC3BCD8-6EDA-CD42-930B-A7FF66A5765C}" destId="{AE159D41-1416-B940-ABBC-024A92CD1B8B}" srcOrd="1" destOrd="0" presId="urn:microsoft.com/office/officeart/2005/8/layout/hierarchy2"/>
    <dgm:cxn modelId="{2ED10ACB-746B-4245-A542-DCFAF3830058}" type="presParOf" srcId="{AE159D41-1416-B940-ABBC-024A92CD1B8B}" destId="{F866E2BE-A655-8946-ADC8-9D36A7B2C9D4}" srcOrd="0" destOrd="0" presId="urn:microsoft.com/office/officeart/2005/8/layout/hierarchy2"/>
    <dgm:cxn modelId="{D007B38F-B2E3-A943-91EF-744BB0EBEEA8}" type="presParOf" srcId="{AE159D41-1416-B940-ABBC-024A92CD1B8B}" destId="{AFD864F8-5172-B24D-849F-A86E6B6A37A7}" srcOrd="1" destOrd="0" presId="urn:microsoft.com/office/officeart/2005/8/layout/hierarchy2"/>
    <dgm:cxn modelId="{9C78EF18-060A-9E43-AAE3-B99B31012423}" type="presParOf" srcId="{AFD864F8-5172-B24D-849F-A86E6B6A37A7}" destId="{F912310B-CB77-5144-AB50-BE2117D70D43}" srcOrd="0" destOrd="0" presId="urn:microsoft.com/office/officeart/2005/8/layout/hierarchy2"/>
    <dgm:cxn modelId="{C5B4F5BB-D54A-1545-A726-A4A9E0CC1819}" type="presParOf" srcId="{F912310B-CB77-5144-AB50-BE2117D70D43}" destId="{3139C5BB-C2B5-4D47-A0B4-7C305B0E6FDF}" srcOrd="0" destOrd="0" presId="urn:microsoft.com/office/officeart/2005/8/layout/hierarchy2"/>
    <dgm:cxn modelId="{A1282392-CDF4-6549-B754-8EB09E513D4D}" type="presParOf" srcId="{AFD864F8-5172-B24D-849F-A86E6B6A37A7}" destId="{2A7A9F1E-CA6A-F64B-A436-31929F3EDC6C}" srcOrd="1" destOrd="0" presId="urn:microsoft.com/office/officeart/2005/8/layout/hierarchy2"/>
    <dgm:cxn modelId="{267496C5-7434-404E-8C69-60BA8229D781}" type="presParOf" srcId="{2A7A9F1E-CA6A-F64B-A436-31929F3EDC6C}" destId="{F5631574-04AC-5A46-9C6A-648898C49939}" srcOrd="0" destOrd="0" presId="urn:microsoft.com/office/officeart/2005/8/layout/hierarchy2"/>
    <dgm:cxn modelId="{E5B28CEB-61C1-774A-AB02-E9B6B278852F}" type="presParOf" srcId="{2A7A9F1E-CA6A-F64B-A436-31929F3EDC6C}" destId="{B80D5418-AFEB-B84F-B8C9-2329724A184C}" srcOrd="1" destOrd="0" presId="urn:microsoft.com/office/officeart/2005/8/layout/hierarchy2"/>
    <dgm:cxn modelId="{FA022538-0DAA-4A42-843B-D132BD3E2616}" type="presParOf" srcId="{8AC3BCD8-6EDA-CD42-930B-A7FF66A5765C}" destId="{F1804D81-5697-C946-A758-C9057C8F0448}" srcOrd="2" destOrd="0" presId="urn:microsoft.com/office/officeart/2005/8/layout/hierarchy2"/>
    <dgm:cxn modelId="{AB50B191-0168-EB4D-A6F0-03194FB17889}" type="presParOf" srcId="{F1804D81-5697-C946-A758-C9057C8F0448}" destId="{D20FF2E0-5B7D-D240-87A1-1B29E881DA07}" srcOrd="0" destOrd="0" presId="urn:microsoft.com/office/officeart/2005/8/layout/hierarchy2"/>
    <dgm:cxn modelId="{4D942C46-A961-734D-92DD-0228357F35AA}" type="presParOf" srcId="{8AC3BCD8-6EDA-CD42-930B-A7FF66A5765C}" destId="{557759C2-123D-304B-8AE5-754DF57C8611}" srcOrd="3" destOrd="0" presId="urn:microsoft.com/office/officeart/2005/8/layout/hierarchy2"/>
    <dgm:cxn modelId="{E7995FF4-E0AB-FC4C-9ACF-AAC2FEA7C6AC}" type="presParOf" srcId="{557759C2-123D-304B-8AE5-754DF57C8611}" destId="{6ECBE32D-15FC-4847-B092-5C9F49446FB7}" srcOrd="0" destOrd="0" presId="urn:microsoft.com/office/officeart/2005/8/layout/hierarchy2"/>
    <dgm:cxn modelId="{30CE1E38-3E83-F249-A757-51B9799A761A}" type="presParOf" srcId="{557759C2-123D-304B-8AE5-754DF57C8611}" destId="{4900CB25-E668-5542-BCBF-EC15E5366576}" srcOrd="1" destOrd="0" presId="urn:microsoft.com/office/officeart/2005/8/layout/hierarchy2"/>
    <dgm:cxn modelId="{5CE21AFC-A432-DD47-B0ED-6DA055FF417B}" type="presParOf" srcId="{4900CB25-E668-5542-BCBF-EC15E5366576}" destId="{5058CB0E-3867-9942-8045-063515B66720}" srcOrd="0" destOrd="0" presId="urn:microsoft.com/office/officeart/2005/8/layout/hierarchy2"/>
    <dgm:cxn modelId="{E16F479F-FF4C-3E44-9FBE-D31F9E93DCBE}" type="presParOf" srcId="{5058CB0E-3867-9942-8045-063515B66720}" destId="{E0F856E6-9772-DA48-BB77-9A666CFECDAC}" srcOrd="0" destOrd="0" presId="urn:microsoft.com/office/officeart/2005/8/layout/hierarchy2"/>
    <dgm:cxn modelId="{577CC110-1C6E-144D-8A05-7C8A41C0662C}" type="presParOf" srcId="{4900CB25-E668-5542-BCBF-EC15E5366576}" destId="{5A59CE3E-AD28-6745-925A-DBAA303073C8}" srcOrd="1" destOrd="0" presId="urn:microsoft.com/office/officeart/2005/8/layout/hierarchy2"/>
    <dgm:cxn modelId="{70DC1C1A-1C8A-EC42-AAA8-916416E442CD}" type="presParOf" srcId="{5A59CE3E-AD28-6745-925A-DBAA303073C8}" destId="{B0BD5865-5EC9-EA40-AE5B-BC7D5176A807}" srcOrd="0" destOrd="0" presId="urn:microsoft.com/office/officeart/2005/8/layout/hierarchy2"/>
    <dgm:cxn modelId="{141AEEAB-7BCB-2F44-9382-AB75F4A0EBFF}" type="presParOf" srcId="{5A59CE3E-AD28-6745-925A-DBAA303073C8}" destId="{CB9ADF1D-2C8D-6340-8D72-4A29E6E6DC37}" srcOrd="1" destOrd="0" presId="urn:microsoft.com/office/officeart/2005/8/layout/hierarchy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AECF5-DAF7-9B48-830D-01FF4BC6AEA8}">
      <dsp:nvSpPr>
        <dsp:cNvPr id="0" name=""/>
        <dsp:cNvSpPr/>
      </dsp:nvSpPr>
      <dsp:spPr>
        <a:xfrm>
          <a:off x="5165027" y="1134419"/>
          <a:ext cx="4210714" cy="1801351"/>
        </a:xfrm>
        <a:custGeom>
          <a:avLst/>
          <a:gdLst/>
          <a:ahLst/>
          <a:cxnLst/>
          <a:rect l="0" t="0" r="0" b="0"/>
          <a:pathLst>
            <a:path>
              <a:moveTo>
                <a:pt x="0" y="0"/>
              </a:moveTo>
              <a:lnTo>
                <a:pt x="0" y="1563123"/>
              </a:lnTo>
              <a:lnTo>
                <a:pt x="4210714" y="1563123"/>
              </a:lnTo>
              <a:lnTo>
                <a:pt x="4210714" y="180135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40186D-20E5-7D44-9FB1-D79DFA01774B}">
      <dsp:nvSpPr>
        <dsp:cNvPr id="0" name=""/>
        <dsp:cNvSpPr/>
      </dsp:nvSpPr>
      <dsp:spPr>
        <a:xfrm>
          <a:off x="5165027" y="1134419"/>
          <a:ext cx="1465419" cy="1801351"/>
        </a:xfrm>
        <a:custGeom>
          <a:avLst/>
          <a:gdLst/>
          <a:ahLst/>
          <a:cxnLst/>
          <a:rect l="0" t="0" r="0" b="0"/>
          <a:pathLst>
            <a:path>
              <a:moveTo>
                <a:pt x="0" y="0"/>
              </a:moveTo>
              <a:lnTo>
                <a:pt x="0" y="1563123"/>
              </a:lnTo>
              <a:lnTo>
                <a:pt x="1465419" y="1563123"/>
              </a:lnTo>
              <a:lnTo>
                <a:pt x="1465419" y="180135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CE4A97-2F8F-6B46-BD09-EE937B6C3940}">
      <dsp:nvSpPr>
        <dsp:cNvPr id="0" name=""/>
        <dsp:cNvSpPr/>
      </dsp:nvSpPr>
      <dsp:spPr>
        <a:xfrm>
          <a:off x="3885152" y="1134419"/>
          <a:ext cx="1279874" cy="1801351"/>
        </a:xfrm>
        <a:custGeom>
          <a:avLst/>
          <a:gdLst/>
          <a:ahLst/>
          <a:cxnLst/>
          <a:rect l="0" t="0" r="0" b="0"/>
          <a:pathLst>
            <a:path>
              <a:moveTo>
                <a:pt x="1279874" y="0"/>
              </a:moveTo>
              <a:lnTo>
                <a:pt x="1279874" y="1563123"/>
              </a:lnTo>
              <a:lnTo>
                <a:pt x="0" y="1563123"/>
              </a:lnTo>
              <a:lnTo>
                <a:pt x="0" y="180135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FB4D10-28BD-E84E-932A-C6153CB2E502}">
      <dsp:nvSpPr>
        <dsp:cNvPr id="0" name=""/>
        <dsp:cNvSpPr/>
      </dsp:nvSpPr>
      <dsp:spPr>
        <a:xfrm>
          <a:off x="1139858" y="1134419"/>
          <a:ext cx="4025168" cy="1801351"/>
        </a:xfrm>
        <a:custGeom>
          <a:avLst/>
          <a:gdLst/>
          <a:ahLst/>
          <a:cxnLst/>
          <a:rect l="0" t="0" r="0" b="0"/>
          <a:pathLst>
            <a:path>
              <a:moveTo>
                <a:pt x="4025168" y="0"/>
              </a:moveTo>
              <a:lnTo>
                <a:pt x="4025168" y="1563123"/>
              </a:lnTo>
              <a:lnTo>
                <a:pt x="0" y="1563123"/>
              </a:lnTo>
              <a:lnTo>
                <a:pt x="0" y="180135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8DADD5-1FAA-534C-958A-94D4DF7AB726}">
      <dsp:nvSpPr>
        <dsp:cNvPr id="0" name=""/>
        <dsp:cNvSpPr/>
      </dsp:nvSpPr>
      <dsp:spPr>
        <a:xfrm>
          <a:off x="3495241" y="0"/>
          <a:ext cx="3339571" cy="1134419"/>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GB" sz="2600" u="sng" kern="1200" dirty="0"/>
            <a:t>4 ‘Tools’ of Financial Statements Analysis </a:t>
          </a:r>
        </a:p>
      </dsp:txBody>
      <dsp:txXfrm>
        <a:off x="3495241" y="0"/>
        <a:ext cx="3339571" cy="1134419"/>
      </dsp:txXfrm>
    </dsp:sp>
    <dsp:sp modelId="{58A7C750-B787-E741-8E45-CABFF91E3638}">
      <dsp:nvSpPr>
        <dsp:cNvPr id="0" name=""/>
        <dsp:cNvSpPr/>
      </dsp:nvSpPr>
      <dsp:spPr>
        <a:xfrm>
          <a:off x="5439" y="2935770"/>
          <a:ext cx="2268838" cy="113441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GB" sz="2600" kern="1200" dirty="0"/>
            <a:t>Comparative Financial Statements</a:t>
          </a:r>
        </a:p>
      </dsp:txBody>
      <dsp:txXfrm>
        <a:off x="5439" y="2935770"/>
        <a:ext cx="2268838" cy="1134419"/>
      </dsp:txXfrm>
    </dsp:sp>
    <dsp:sp modelId="{25AF1BC1-BDB8-B544-9ACC-A0FADBFD4C00}">
      <dsp:nvSpPr>
        <dsp:cNvPr id="0" name=""/>
        <dsp:cNvSpPr/>
      </dsp:nvSpPr>
      <dsp:spPr>
        <a:xfrm>
          <a:off x="2750733" y="2935770"/>
          <a:ext cx="2268838" cy="113441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GB" sz="2600" kern="1200" dirty="0"/>
            <a:t>Common – Size Financial Statements</a:t>
          </a:r>
        </a:p>
      </dsp:txBody>
      <dsp:txXfrm>
        <a:off x="2750733" y="2935770"/>
        <a:ext cx="2268838" cy="1134419"/>
      </dsp:txXfrm>
    </dsp:sp>
    <dsp:sp modelId="{D3C8EDE1-236A-314F-A970-C6F7593C23A8}">
      <dsp:nvSpPr>
        <dsp:cNvPr id="0" name=""/>
        <dsp:cNvSpPr/>
      </dsp:nvSpPr>
      <dsp:spPr>
        <a:xfrm>
          <a:off x="5496028" y="2935770"/>
          <a:ext cx="2268838" cy="113441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GB" sz="2600" kern="1200" dirty="0"/>
            <a:t>Trend Analysis</a:t>
          </a:r>
        </a:p>
      </dsp:txBody>
      <dsp:txXfrm>
        <a:off x="5496028" y="2935770"/>
        <a:ext cx="2268838" cy="1134419"/>
      </dsp:txXfrm>
    </dsp:sp>
    <dsp:sp modelId="{C218C030-9B51-6E4C-A9F6-E834EA31CA4A}">
      <dsp:nvSpPr>
        <dsp:cNvPr id="0" name=""/>
        <dsp:cNvSpPr/>
      </dsp:nvSpPr>
      <dsp:spPr>
        <a:xfrm>
          <a:off x="8241322" y="2935770"/>
          <a:ext cx="2268838" cy="113441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GB" sz="2600" kern="1200" dirty="0"/>
            <a:t>Ratio Analysis </a:t>
          </a:r>
        </a:p>
      </dsp:txBody>
      <dsp:txXfrm>
        <a:off x="8241322" y="2935770"/>
        <a:ext cx="2268838" cy="1134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4B9FA-0806-624E-97C9-B0A1C0C50C3C}">
      <dsp:nvSpPr>
        <dsp:cNvPr id="0" name=""/>
        <dsp:cNvSpPr/>
      </dsp:nvSpPr>
      <dsp:spPr>
        <a:xfrm>
          <a:off x="1357878" y="1947"/>
          <a:ext cx="4925913" cy="4925913"/>
        </a:xfrm>
        <a:prstGeom prst="ellipse">
          <a:avLst/>
        </a:prstGeom>
        <a:gradFill rotWithShape="0">
          <a:gsLst>
            <a:gs pos="0">
              <a:schemeClr val="accent5">
                <a:alpha val="50000"/>
                <a:hueOff val="0"/>
                <a:satOff val="0"/>
                <a:lumOff val="0"/>
                <a:alphaOff val="0"/>
                <a:satMod val="103000"/>
                <a:lumMod val="102000"/>
                <a:tint val="94000"/>
              </a:schemeClr>
            </a:gs>
            <a:gs pos="50000">
              <a:schemeClr val="accent5">
                <a:alpha val="50000"/>
                <a:hueOff val="0"/>
                <a:satOff val="0"/>
                <a:lumOff val="0"/>
                <a:alphaOff val="0"/>
                <a:satMod val="110000"/>
                <a:lumMod val="100000"/>
                <a:shade val="100000"/>
              </a:schemeClr>
            </a:gs>
            <a:gs pos="100000">
              <a:schemeClr val="accent5">
                <a:alpha val="5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71089" tIns="40640" rIns="271089" bIns="40640" numCol="1" spcCol="1270" anchor="ctr" anchorCtr="1">
          <a:noAutofit/>
        </a:bodyPr>
        <a:lstStyle/>
        <a:p>
          <a:pPr marL="0" lvl="0" indent="0" algn="l" defTabSz="1422400">
            <a:lnSpc>
              <a:spcPct val="90000"/>
            </a:lnSpc>
            <a:spcBef>
              <a:spcPct val="0"/>
            </a:spcBef>
            <a:spcAft>
              <a:spcPct val="35000"/>
            </a:spcAft>
            <a:buNone/>
          </a:pPr>
          <a:r>
            <a:rPr lang="en-GB" sz="3200" u="sng" kern="1200" dirty="0"/>
            <a:t>Current Assets</a:t>
          </a:r>
        </a:p>
        <a:p>
          <a:pPr marL="228600" lvl="1" indent="-228600" algn="l" defTabSz="1111250">
            <a:lnSpc>
              <a:spcPct val="90000"/>
            </a:lnSpc>
            <a:spcBef>
              <a:spcPct val="0"/>
            </a:spcBef>
            <a:spcAft>
              <a:spcPct val="15000"/>
            </a:spcAft>
            <a:buChar char="•"/>
          </a:pPr>
          <a:r>
            <a:rPr lang="en-GB" sz="2500" kern="1200" dirty="0"/>
            <a:t>Cash balance</a:t>
          </a:r>
        </a:p>
        <a:p>
          <a:pPr marL="228600" lvl="1" indent="-228600" algn="l" defTabSz="1111250">
            <a:lnSpc>
              <a:spcPct val="90000"/>
            </a:lnSpc>
            <a:spcBef>
              <a:spcPct val="0"/>
            </a:spcBef>
            <a:spcAft>
              <a:spcPct val="15000"/>
            </a:spcAft>
            <a:buChar char="•"/>
          </a:pPr>
          <a:r>
            <a:rPr lang="en-GB" sz="2500" kern="1200" dirty="0"/>
            <a:t>Bank balance</a:t>
          </a:r>
        </a:p>
        <a:p>
          <a:pPr marL="228600" lvl="1" indent="-228600" algn="l" defTabSz="1111250">
            <a:lnSpc>
              <a:spcPct val="90000"/>
            </a:lnSpc>
            <a:spcBef>
              <a:spcPct val="0"/>
            </a:spcBef>
            <a:spcAft>
              <a:spcPct val="15000"/>
            </a:spcAft>
            <a:buChar char="•"/>
          </a:pPr>
          <a:r>
            <a:rPr lang="en-GB" sz="2500" kern="1200" dirty="0"/>
            <a:t>Investments (short term)</a:t>
          </a:r>
        </a:p>
        <a:p>
          <a:pPr marL="228600" lvl="1" indent="-228600" algn="l" defTabSz="1111250">
            <a:lnSpc>
              <a:spcPct val="90000"/>
            </a:lnSpc>
            <a:spcBef>
              <a:spcPct val="0"/>
            </a:spcBef>
            <a:spcAft>
              <a:spcPct val="15000"/>
            </a:spcAft>
            <a:buChar char="•"/>
          </a:pPr>
          <a:r>
            <a:rPr lang="en-GB" sz="2500" kern="1200" dirty="0"/>
            <a:t>Receivables </a:t>
          </a:r>
        </a:p>
        <a:p>
          <a:pPr marL="228600" lvl="1" indent="-228600" algn="l" defTabSz="1111250">
            <a:lnSpc>
              <a:spcPct val="90000"/>
            </a:lnSpc>
            <a:spcBef>
              <a:spcPct val="0"/>
            </a:spcBef>
            <a:spcAft>
              <a:spcPct val="15000"/>
            </a:spcAft>
            <a:buChar char="•"/>
          </a:pPr>
          <a:r>
            <a:rPr lang="en-GB" sz="2500" kern="1200" dirty="0"/>
            <a:t>Inventory </a:t>
          </a:r>
        </a:p>
        <a:p>
          <a:pPr marL="228600" lvl="1" indent="-228600" algn="l" defTabSz="1111250">
            <a:lnSpc>
              <a:spcPct val="90000"/>
            </a:lnSpc>
            <a:spcBef>
              <a:spcPct val="0"/>
            </a:spcBef>
            <a:spcAft>
              <a:spcPct val="15000"/>
            </a:spcAft>
            <a:buChar char="•"/>
          </a:pPr>
          <a:r>
            <a:rPr lang="en-GB" sz="2500" kern="1200" dirty="0"/>
            <a:t>P/P Expenses </a:t>
          </a:r>
        </a:p>
      </dsp:txBody>
      <dsp:txXfrm>
        <a:off x="2079261" y="723330"/>
        <a:ext cx="3483147" cy="3483147"/>
      </dsp:txXfrm>
    </dsp:sp>
    <dsp:sp modelId="{C4FFC1DA-90C0-E547-AFCD-4E74A9AFFF4D}">
      <dsp:nvSpPr>
        <dsp:cNvPr id="0" name=""/>
        <dsp:cNvSpPr/>
      </dsp:nvSpPr>
      <dsp:spPr>
        <a:xfrm>
          <a:off x="5523900" y="3895"/>
          <a:ext cx="4925913" cy="4925913"/>
        </a:xfrm>
        <a:prstGeom prst="ellipse">
          <a:avLst/>
        </a:prstGeom>
        <a:gradFill rotWithShape="0">
          <a:gsLst>
            <a:gs pos="0">
              <a:schemeClr val="accent5">
                <a:alpha val="50000"/>
                <a:hueOff val="-6758543"/>
                <a:satOff val="-17419"/>
                <a:lumOff val="-11765"/>
                <a:alphaOff val="0"/>
                <a:satMod val="103000"/>
                <a:lumMod val="102000"/>
                <a:tint val="94000"/>
              </a:schemeClr>
            </a:gs>
            <a:gs pos="50000">
              <a:schemeClr val="accent5">
                <a:alpha val="50000"/>
                <a:hueOff val="-6758543"/>
                <a:satOff val="-17419"/>
                <a:lumOff val="-11765"/>
                <a:alphaOff val="0"/>
                <a:satMod val="110000"/>
                <a:lumMod val="100000"/>
                <a:shade val="100000"/>
              </a:schemeClr>
            </a:gs>
            <a:gs pos="100000">
              <a:schemeClr val="accent5">
                <a:alpha val="50000"/>
                <a:hueOff val="-6758543"/>
                <a:satOff val="-17419"/>
                <a:lumOff val="-1176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71089" tIns="40640" rIns="271089" bIns="40640" numCol="1" spcCol="1270" anchor="ctr" anchorCtr="1">
          <a:noAutofit/>
        </a:bodyPr>
        <a:lstStyle/>
        <a:p>
          <a:pPr marL="0" lvl="0" indent="0" algn="l" defTabSz="1422400">
            <a:lnSpc>
              <a:spcPct val="90000"/>
            </a:lnSpc>
            <a:spcBef>
              <a:spcPct val="0"/>
            </a:spcBef>
            <a:spcAft>
              <a:spcPct val="35000"/>
            </a:spcAft>
            <a:buNone/>
          </a:pPr>
          <a:r>
            <a:rPr lang="en-GB" sz="3200" u="sng" kern="1200" dirty="0"/>
            <a:t>Current Liabilities</a:t>
          </a:r>
        </a:p>
        <a:p>
          <a:pPr marL="228600" lvl="1" indent="-228600" algn="l" defTabSz="1111250">
            <a:lnSpc>
              <a:spcPct val="90000"/>
            </a:lnSpc>
            <a:spcBef>
              <a:spcPct val="0"/>
            </a:spcBef>
            <a:spcAft>
              <a:spcPct val="15000"/>
            </a:spcAft>
            <a:buChar char="•"/>
          </a:pPr>
          <a:r>
            <a:rPr lang="en-GB" sz="2500" kern="1200" dirty="0"/>
            <a:t>Short term loans</a:t>
          </a:r>
        </a:p>
        <a:p>
          <a:pPr marL="228600" lvl="1" indent="-228600" algn="l" defTabSz="1111250">
            <a:lnSpc>
              <a:spcPct val="90000"/>
            </a:lnSpc>
            <a:spcBef>
              <a:spcPct val="0"/>
            </a:spcBef>
            <a:spcAft>
              <a:spcPct val="15000"/>
            </a:spcAft>
            <a:buChar char="•"/>
          </a:pPr>
          <a:r>
            <a:rPr lang="en-GB" sz="2500" kern="1200" dirty="0"/>
            <a:t>Overdrafts </a:t>
          </a:r>
        </a:p>
        <a:p>
          <a:pPr marL="228600" lvl="1" indent="-228600" algn="l" defTabSz="1111250">
            <a:lnSpc>
              <a:spcPct val="90000"/>
            </a:lnSpc>
            <a:spcBef>
              <a:spcPct val="0"/>
            </a:spcBef>
            <a:spcAft>
              <a:spcPct val="15000"/>
            </a:spcAft>
            <a:buChar char="•"/>
          </a:pPr>
          <a:r>
            <a:rPr lang="en-GB" sz="2500" kern="1200"/>
            <a:t>Payables</a:t>
          </a:r>
        </a:p>
        <a:p>
          <a:pPr marL="228600" lvl="1" indent="-228600" algn="l" defTabSz="1111250">
            <a:lnSpc>
              <a:spcPct val="90000"/>
            </a:lnSpc>
            <a:spcBef>
              <a:spcPct val="0"/>
            </a:spcBef>
            <a:spcAft>
              <a:spcPct val="15000"/>
            </a:spcAft>
            <a:buChar char="•"/>
          </a:pPr>
          <a:r>
            <a:rPr lang="en-GB" sz="2500" kern="1200" dirty="0"/>
            <a:t> Outstanding Expenses </a:t>
          </a:r>
        </a:p>
      </dsp:txBody>
      <dsp:txXfrm>
        <a:off x="6245283" y="725278"/>
        <a:ext cx="3483147" cy="34831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1DCE3F-F7AA-3749-96CC-6F72209F8E4B}">
      <dsp:nvSpPr>
        <dsp:cNvPr id="0" name=""/>
        <dsp:cNvSpPr/>
      </dsp:nvSpPr>
      <dsp:spPr>
        <a:xfrm>
          <a:off x="1603513" y="510622"/>
          <a:ext cx="3102997" cy="887067"/>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u="sng" kern="1200" dirty="0"/>
            <a:t>Ideal Current ratio?</a:t>
          </a:r>
        </a:p>
        <a:p>
          <a:pPr marL="0" lvl="0" indent="0" algn="ctr" defTabSz="933450">
            <a:lnSpc>
              <a:spcPct val="90000"/>
            </a:lnSpc>
            <a:spcBef>
              <a:spcPct val="0"/>
            </a:spcBef>
            <a:spcAft>
              <a:spcPct val="35000"/>
            </a:spcAft>
            <a:buNone/>
          </a:pPr>
          <a:r>
            <a:rPr lang="en-GB" sz="2100" kern="1200" dirty="0"/>
            <a:t>(depends upon industry)</a:t>
          </a:r>
        </a:p>
      </dsp:txBody>
      <dsp:txXfrm>
        <a:off x="1629494" y="536603"/>
        <a:ext cx="3051035" cy="835105"/>
      </dsp:txXfrm>
    </dsp:sp>
    <dsp:sp modelId="{F9EC5D8C-4746-1D4B-B1F3-B5BE39A8E70D}">
      <dsp:nvSpPr>
        <dsp:cNvPr id="0" name=""/>
        <dsp:cNvSpPr/>
      </dsp:nvSpPr>
      <dsp:spPr>
        <a:xfrm rot="19457599">
          <a:off x="4624366" y="657288"/>
          <a:ext cx="873941" cy="83671"/>
        </a:xfrm>
        <a:custGeom>
          <a:avLst/>
          <a:gdLst/>
          <a:ahLst/>
          <a:cxnLst/>
          <a:rect l="0" t="0" r="0" b="0"/>
          <a:pathLst>
            <a:path>
              <a:moveTo>
                <a:pt x="0" y="41835"/>
              </a:moveTo>
              <a:lnTo>
                <a:pt x="873941" y="418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039488" y="677276"/>
        <a:ext cx="43697" cy="43697"/>
      </dsp:txXfrm>
    </dsp:sp>
    <dsp:sp modelId="{F866E2BE-A655-8946-ADC8-9D36A7B2C9D4}">
      <dsp:nvSpPr>
        <dsp:cNvPr id="0" name=""/>
        <dsp:cNvSpPr/>
      </dsp:nvSpPr>
      <dsp:spPr>
        <a:xfrm>
          <a:off x="5416164" y="559"/>
          <a:ext cx="1774134" cy="887067"/>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Between 1-3</a:t>
          </a:r>
        </a:p>
      </dsp:txBody>
      <dsp:txXfrm>
        <a:off x="5442145" y="26540"/>
        <a:ext cx="1722172" cy="835105"/>
      </dsp:txXfrm>
    </dsp:sp>
    <dsp:sp modelId="{F912310B-CB77-5144-AB50-BE2117D70D43}">
      <dsp:nvSpPr>
        <dsp:cNvPr id="0" name=""/>
        <dsp:cNvSpPr/>
      </dsp:nvSpPr>
      <dsp:spPr>
        <a:xfrm>
          <a:off x="7190299" y="402256"/>
          <a:ext cx="709653" cy="83671"/>
        </a:xfrm>
        <a:custGeom>
          <a:avLst/>
          <a:gdLst/>
          <a:ahLst/>
          <a:cxnLst/>
          <a:rect l="0" t="0" r="0" b="0"/>
          <a:pathLst>
            <a:path>
              <a:moveTo>
                <a:pt x="0" y="41835"/>
              </a:moveTo>
              <a:lnTo>
                <a:pt x="709653" y="4183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7527384" y="426351"/>
        <a:ext cx="35482" cy="35482"/>
      </dsp:txXfrm>
    </dsp:sp>
    <dsp:sp modelId="{F5631574-04AC-5A46-9C6A-648898C49939}">
      <dsp:nvSpPr>
        <dsp:cNvPr id="0" name=""/>
        <dsp:cNvSpPr/>
      </dsp:nvSpPr>
      <dsp:spPr>
        <a:xfrm>
          <a:off x="7899952" y="559"/>
          <a:ext cx="1774134" cy="887067"/>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Satisfactory </a:t>
          </a:r>
        </a:p>
      </dsp:txBody>
      <dsp:txXfrm>
        <a:off x="7925933" y="26540"/>
        <a:ext cx="1722172" cy="835105"/>
      </dsp:txXfrm>
    </dsp:sp>
    <dsp:sp modelId="{F1804D81-5697-C946-A758-C9057C8F0448}">
      <dsp:nvSpPr>
        <dsp:cNvPr id="0" name=""/>
        <dsp:cNvSpPr/>
      </dsp:nvSpPr>
      <dsp:spPr>
        <a:xfrm rot="2142401">
          <a:off x="4624366" y="1167352"/>
          <a:ext cx="873941" cy="83671"/>
        </a:xfrm>
        <a:custGeom>
          <a:avLst/>
          <a:gdLst/>
          <a:ahLst/>
          <a:cxnLst/>
          <a:rect l="0" t="0" r="0" b="0"/>
          <a:pathLst>
            <a:path>
              <a:moveTo>
                <a:pt x="0" y="41835"/>
              </a:moveTo>
              <a:lnTo>
                <a:pt x="873941" y="418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039488" y="1187339"/>
        <a:ext cx="43697" cy="43697"/>
      </dsp:txXfrm>
    </dsp:sp>
    <dsp:sp modelId="{6ECBE32D-15FC-4847-B092-5C9F49446FB7}">
      <dsp:nvSpPr>
        <dsp:cNvPr id="0" name=""/>
        <dsp:cNvSpPr/>
      </dsp:nvSpPr>
      <dsp:spPr>
        <a:xfrm>
          <a:off x="5416164" y="1020686"/>
          <a:ext cx="1774134" cy="887067"/>
        </a:xfrm>
        <a:prstGeom prst="roundRect">
          <a:avLst>
            <a:gd name="adj" fmla="val 10000"/>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Less than 1</a:t>
          </a:r>
        </a:p>
      </dsp:txBody>
      <dsp:txXfrm>
        <a:off x="5442145" y="1046667"/>
        <a:ext cx="1722172" cy="835105"/>
      </dsp:txXfrm>
    </dsp:sp>
    <dsp:sp modelId="{5058CB0E-3867-9942-8045-063515B66720}">
      <dsp:nvSpPr>
        <dsp:cNvPr id="0" name=""/>
        <dsp:cNvSpPr/>
      </dsp:nvSpPr>
      <dsp:spPr>
        <a:xfrm>
          <a:off x="7190299" y="1422384"/>
          <a:ext cx="709653" cy="83671"/>
        </a:xfrm>
        <a:custGeom>
          <a:avLst/>
          <a:gdLst/>
          <a:ahLst/>
          <a:cxnLst/>
          <a:rect l="0" t="0" r="0" b="0"/>
          <a:pathLst>
            <a:path>
              <a:moveTo>
                <a:pt x="0" y="41835"/>
              </a:moveTo>
              <a:lnTo>
                <a:pt x="709653" y="4183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7527384" y="1446478"/>
        <a:ext cx="35482" cy="35482"/>
      </dsp:txXfrm>
    </dsp:sp>
    <dsp:sp modelId="{B0BD5865-5EC9-EA40-AE5B-BC7D5176A807}">
      <dsp:nvSpPr>
        <dsp:cNvPr id="0" name=""/>
        <dsp:cNvSpPr/>
      </dsp:nvSpPr>
      <dsp:spPr>
        <a:xfrm>
          <a:off x="7899952" y="1020686"/>
          <a:ext cx="1774134" cy="887067"/>
        </a:xfrm>
        <a:prstGeom prst="roundRect">
          <a:avLst>
            <a:gd name="adj" fmla="val 10000"/>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Unsatisfactory </a:t>
          </a:r>
        </a:p>
      </dsp:txBody>
      <dsp:txXfrm>
        <a:off x="7925933" y="1046667"/>
        <a:ext cx="1722172" cy="83510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C693208-2D6E-A8EC-48FE-A753BDCF5D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15D53AEC-4566-4192-7643-B1E146699C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304AE2-986A-A749-9D23-187DAD946585}" type="datetimeFigureOut">
              <a:rPr lang="en-US" smtClean="0"/>
              <a:pPr/>
              <a:t>9/22/2022</a:t>
            </a:fld>
            <a:endParaRPr lang="en-US"/>
          </a:p>
        </p:txBody>
      </p:sp>
      <p:sp>
        <p:nvSpPr>
          <p:cNvPr id="4" name="Footer Placeholder 3">
            <a:extLst>
              <a:ext uri="{FF2B5EF4-FFF2-40B4-BE49-F238E27FC236}">
                <a16:creationId xmlns:a16="http://schemas.microsoft.com/office/drawing/2014/main" xmlns="" id="{24876D4E-95A4-B0AA-A2BD-F2099A9AED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99341F6B-A2A0-2088-3775-AC1F43D6A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FB82E6-6C8E-944B-A3F4-FAD16F24E5C5}" type="slidenum">
              <a:rPr lang="en-US" smtClean="0"/>
              <a:pPr/>
              <a:t>‹#›</a:t>
            </a:fld>
            <a:endParaRPr lang="en-US"/>
          </a:p>
        </p:txBody>
      </p:sp>
    </p:spTree>
    <p:extLst>
      <p:ext uri="{BB962C8B-B14F-4D97-AF65-F5344CB8AC3E}">
        <p14:creationId xmlns:p14="http://schemas.microsoft.com/office/powerpoint/2010/main" xmlns="" val="35021874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B1AC2-D858-164B-9D88-879B367BEFAB}" type="datetimeFigureOut">
              <a:rPr lang="en-US" smtClean="0"/>
              <a:pPr/>
              <a:t>9/22/2022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2D5885-DA61-C741-823D-46882078E117}" type="slidenum">
              <a:rPr lang="en-US" smtClean="0"/>
              <a:pPr/>
              <a:t>‹#›</a:t>
            </a:fld>
            <a:endParaRPr lang="en-US"/>
          </a:p>
        </p:txBody>
      </p:sp>
    </p:spTree>
    <p:extLst>
      <p:ext uri="{BB962C8B-B14F-4D97-AF65-F5344CB8AC3E}">
        <p14:creationId xmlns:p14="http://schemas.microsoft.com/office/powerpoint/2010/main" xmlns="" val="2250071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2D5885-DA61-C741-823D-46882078E117}" type="slidenum">
              <a:rPr lang="en-US" smtClean="0"/>
              <a:pPr/>
              <a:t>5</a:t>
            </a:fld>
            <a:endParaRPr lang="en-US"/>
          </a:p>
        </p:txBody>
      </p:sp>
    </p:spTree>
    <p:extLst>
      <p:ext uri="{BB962C8B-B14F-4D97-AF65-F5344CB8AC3E}">
        <p14:creationId xmlns:p14="http://schemas.microsoft.com/office/powerpoint/2010/main" xmlns="" val="1073695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2D5885-DA61-C741-823D-46882078E117}" type="slidenum">
              <a:rPr lang="en-US" smtClean="0"/>
              <a:pPr/>
              <a:t>8</a:t>
            </a:fld>
            <a:endParaRPr lang="en-US"/>
          </a:p>
        </p:txBody>
      </p:sp>
    </p:spTree>
    <p:extLst>
      <p:ext uri="{BB962C8B-B14F-4D97-AF65-F5344CB8AC3E}">
        <p14:creationId xmlns:p14="http://schemas.microsoft.com/office/powerpoint/2010/main" xmlns="" val="998024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IN" altLang="en-US" dirty="0"/>
              <a:t>Colgate Palmolive is likely to have difficulties in paying its short-term obligations because most of its current assets consist of inventory. Inventory is not quickly convertible into cash. Marico is likely to pay its current obligations as they become due because a large portion of its current assets consists of cash and accounts receivables. Receivables are highly liquid and can be converted into cash quickly.</a:t>
            </a:r>
          </a:p>
          <a:p>
            <a:pPr eaLnBrk="1" hangingPunct="1">
              <a:spcBef>
                <a:spcPct val="0"/>
              </a:spcBef>
            </a:pPr>
            <a:r>
              <a:rPr lang="en-IN" altLang="en-US" dirty="0"/>
              <a:t>From this analysis, it is clear that the analyst should not only see the current ratio but also the composition of current assets.</a:t>
            </a:r>
          </a:p>
          <a:p>
            <a:pPr eaLnBrk="1" hangingPunct="1">
              <a:spcBef>
                <a:spcPct val="0"/>
              </a:spcBef>
            </a:pPr>
            <a:endParaRPr lang="en-IN" altLang="en-US" dirty="0"/>
          </a:p>
          <a:p>
            <a:endParaRPr lang="en-US" dirty="0"/>
          </a:p>
        </p:txBody>
      </p:sp>
      <p:sp>
        <p:nvSpPr>
          <p:cNvPr id="4" name="Slide Number Placeholder 3"/>
          <p:cNvSpPr>
            <a:spLocks noGrp="1"/>
          </p:cNvSpPr>
          <p:nvPr>
            <p:ph type="sldNum" sz="quarter" idx="5"/>
          </p:nvPr>
        </p:nvSpPr>
        <p:spPr/>
        <p:txBody>
          <a:bodyPr/>
          <a:lstStyle/>
          <a:p>
            <a:fld id="{DC2D5885-DA61-C741-823D-46882078E117}" type="slidenum">
              <a:rPr lang="en-US" smtClean="0"/>
              <a:pPr/>
              <a:t>9</a:t>
            </a:fld>
            <a:endParaRPr lang="en-US"/>
          </a:p>
        </p:txBody>
      </p:sp>
    </p:spTree>
    <p:extLst>
      <p:ext uri="{BB962C8B-B14F-4D97-AF65-F5344CB8AC3E}">
        <p14:creationId xmlns:p14="http://schemas.microsoft.com/office/powerpoint/2010/main" xmlns="" val="3801583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804392-F14F-BCCB-4137-ACB1494099A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xmlns="" id="{C5628687-1DF5-72BF-093A-90585BF1D8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xmlns="" id="{B58E6D5E-CE19-A695-052B-A2B7373DAFA9}"/>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9/22/2022</a:t>
            </a:fld>
            <a:endParaRPr lang="en-US"/>
          </a:p>
        </p:txBody>
      </p:sp>
      <p:sp>
        <p:nvSpPr>
          <p:cNvPr id="5" name="Footer Placeholder 4">
            <a:extLst>
              <a:ext uri="{FF2B5EF4-FFF2-40B4-BE49-F238E27FC236}">
                <a16:creationId xmlns:a16="http://schemas.microsoft.com/office/drawing/2014/main" xmlns="" id="{8704CA7A-951F-763A-BD46-C1621B8CD2B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8B6A9EDE-8E69-21D4-E42C-82188B0C95AA}"/>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1579094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AD79B9-6DEE-3221-808D-CE1FE19D038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417CB222-67E0-ABF3-1641-2F25C36A1E0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3ECB515C-02E9-2A18-9F2A-E3E171EE1310}"/>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9/22/2022</a:t>
            </a:fld>
            <a:endParaRPr lang="en-US"/>
          </a:p>
        </p:txBody>
      </p:sp>
      <p:sp>
        <p:nvSpPr>
          <p:cNvPr id="5" name="Footer Placeholder 4">
            <a:extLst>
              <a:ext uri="{FF2B5EF4-FFF2-40B4-BE49-F238E27FC236}">
                <a16:creationId xmlns:a16="http://schemas.microsoft.com/office/drawing/2014/main" xmlns="" id="{F3A67258-E502-0CA6-39CF-957AFFD53D6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26B337AA-125C-F25D-27E5-4FCCBCFC0F8B}"/>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341209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AD4CEC5-C315-23F4-9A8E-D5FD4D18C3B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D9EC5E2C-EC09-0D18-0C0F-C3DA054DECC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7DA913B9-8377-E349-B21C-430365E4BFFD}"/>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9/22/2022</a:t>
            </a:fld>
            <a:endParaRPr lang="en-US"/>
          </a:p>
        </p:txBody>
      </p:sp>
      <p:sp>
        <p:nvSpPr>
          <p:cNvPr id="5" name="Footer Placeholder 4">
            <a:extLst>
              <a:ext uri="{FF2B5EF4-FFF2-40B4-BE49-F238E27FC236}">
                <a16:creationId xmlns:a16="http://schemas.microsoft.com/office/drawing/2014/main" xmlns="" id="{498E4210-F3D5-1D72-9DD8-250A67A8426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AC172193-E2AC-DC02-D105-945EBC6DF856}"/>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395167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B1D70-EAD8-243B-D16C-A56E8E5AD0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D891C5BF-E915-9C52-42F8-575A21FBE27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FF662831-E739-A395-2E23-9BA5BF238087}"/>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9/22/2022</a:t>
            </a:fld>
            <a:endParaRPr lang="en-US"/>
          </a:p>
        </p:txBody>
      </p:sp>
      <p:sp>
        <p:nvSpPr>
          <p:cNvPr id="5" name="Footer Placeholder 4">
            <a:extLst>
              <a:ext uri="{FF2B5EF4-FFF2-40B4-BE49-F238E27FC236}">
                <a16:creationId xmlns:a16="http://schemas.microsoft.com/office/drawing/2014/main" xmlns="" id="{F24CE495-6CB8-6601-7A0C-95F3D5234D8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BC12C671-618E-2A69-787F-B67E168C9360}"/>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2586360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C6CA0A-D0E0-84E9-4B87-CB4068552C7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xmlns="" id="{3D5CD058-2F52-A4F3-C30B-FC146E5DCA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7568DFBC-A44D-3580-3AE3-A445126C9B94}"/>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9/22/2022</a:t>
            </a:fld>
            <a:endParaRPr lang="en-US"/>
          </a:p>
        </p:txBody>
      </p:sp>
      <p:sp>
        <p:nvSpPr>
          <p:cNvPr id="5" name="Footer Placeholder 4">
            <a:extLst>
              <a:ext uri="{FF2B5EF4-FFF2-40B4-BE49-F238E27FC236}">
                <a16:creationId xmlns:a16="http://schemas.microsoft.com/office/drawing/2014/main" xmlns="" id="{9A7C8A89-7042-3AF2-4B61-8457FBB348F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A4A6E5E2-71C3-227F-7006-0A06C3F76FB8}"/>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2282378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933ABC-01C1-2EB3-8559-BC88C1A44C5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07F173A6-38D1-0099-73AA-C708F97EABD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xmlns="" id="{B9976614-4543-744F-6125-CD89DE4A565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xmlns="" id="{4466CE5E-2137-1D69-A58D-F91E7A8B9E3B}"/>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9/22/2022</a:t>
            </a:fld>
            <a:endParaRPr lang="en-US"/>
          </a:p>
        </p:txBody>
      </p:sp>
      <p:sp>
        <p:nvSpPr>
          <p:cNvPr id="6" name="Footer Placeholder 5">
            <a:extLst>
              <a:ext uri="{FF2B5EF4-FFF2-40B4-BE49-F238E27FC236}">
                <a16:creationId xmlns:a16="http://schemas.microsoft.com/office/drawing/2014/main" xmlns="" id="{A60CCDDD-B6FA-3F4A-0819-4FD2DEA390F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xmlns="" id="{D48D8889-528D-0A7E-659D-597DB5C1332B}"/>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1054047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BE023D-4EFF-18C7-0E66-24FE53A145F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F0C58CF8-20F9-3E40-0E29-C6C7686012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A91F7C44-E210-839F-372A-6B0B3F38CB7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xmlns="" id="{BF1F7C6D-A345-6EBA-0C15-2EAE172DA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AC2E21A4-FD73-2EB0-EE36-1885030DD89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xmlns="" id="{70369FFF-2F7C-1175-7237-A6AB86AE5949}"/>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9/22/2022</a:t>
            </a:fld>
            <a:endParaRPr lang="en-US"/>
          </a:p>
        </p:txBody>
      </p:sp>
      <p:sp>
        <p:nvSpPr>
          <p:cNvPr id="8" name="Footer Placeholder 7">
            <a:extLst>
              <a:ext uri="{FF2B5EF4-FFF2-40B4-BE49-F238E27FC236}">
                <a16:creationId xmlns:a16="http://schemas.microsoft.com/office/drawing/2014/main" xmlns="" id="{19283950-5AE3-8DD3-4190-255B1347DDC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xmlns="" id="{E3F6ED77-6A50-3491-6BD5-8534D1189E61}"/>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370636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CAE77C-9540-A7B5-B9F7-B525EBB52F4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xmlns="" id="{145830D4-49EF-3897-BEF8-A0F562BBCCF2}"/>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9/22/2022</a:t>
            </a:fld>
            <a:endParaRPr lang="en-US"/>
          </a:p>
        </p:txBody>
      </p:sp>
      <p:sp>
        <p:nvSpPr>
          <p:cNvPr id="4" name="Footer Placeholder 3">
            <a:extLst>
              <a:ext uri="{FF2B5EF4-FFF2-40B4-BE49-F238E27FC236}">
                <a16:creationId xmlns:a16="http://schemas.microsoft.com/office/drawing/2014/main" xmlns="" id="{F3455828-05AF-0E9C-4093-C98A929B510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xmlns="" id="{098E2894-134A-C864-81AB-F715E53E0FCD}"/>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21063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636B0ED-50D1-E1E0-621A-29EF26997184}"/>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9/22/2022</a:t>
            </a:fld>
            <a:endParaRPr lang="en-US"/>
          </a:p>
        </p:txBody>
      </p:sp>
      <p:sp>
        <p:nvSpPr>
          <p:cNvPr id="3" name="Footer Placeholder 2">
            <a:extLst>
              <a:ext uri="{FF2B5EF4-FFF2-40B4-BE49-F238E27FC236}">
                <a16:creationId xmlns:a16="http://schemas.microsoft.com/office/drawing/2014/main" xmlns="" id="{30CB8B82-F509-9A48-9392-CB35EDC786C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xmlns="" id="{79580116-9DD0-21D8-6E01-A7BF99A91B46}"/>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623954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B795A7-744D-3EA5-C685-CA02DC3359D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7B59C658-3D9D-6843-078D-295447CFD9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xmlns="" id="{94494648-2EAF-80E5-2B1C-074F4C902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87BAFDD8-DD4D-F9BB-0541-5577B1C9DD11}"/>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9/22/2022</a:t>
            </a:fld>
            <a:endParaRPr lang="en-US"/>
          </a:p>
        </p:txBody>
      </p:sp>
      <p:sp>
        <p:nvSpPr>
          <p:cNvPr id="6" name="Footer Placeholder 5">
            <a:extLst>
              <a:ext uri="{FF2B5EF4-FFF2-40B4-BE49-F238E27FC236}">
                <a16:creationId xmlns:a16="http://schemas.microsoft.com/office/drawing/2014/main" xmlns="" id="{D08FCE1D-1934-7322-C60B-28479B5804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xmlns="" id="{49C6D073-BA1A-7CAF-4B2C-C20D9E6D839A}"/>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1068700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3AF81D-7854-2601-9F6A-E0C8EFD542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xmlns="" id="{1DE4E3DB-FD28-A431-3B89-B91703A3B1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BA27DA7-3CD7-944B-99D6-CBE3A9BF2D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4B30DA67-B87F-85E6-8DF2-D45A3DD567B3}"/>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9/22/2022</a:t>
            </a:fld>
            <a:endParaRPr lang="en-US"/>
          </a:p>
        </p:txBody>
      </p:sp>
      <p:sp>
        <p:nvSpPr>
          <p:cNvPr id="6" name="Footer Placeholder 5">
            <a:extLst>
              <a:ext uri="{FF2B5EF4-FFF2-40B4-BE49-F238E27FC236}">
                <a16:creationId xmlns:a16="http://schemas.microsoft.com/office/drawing/2014/main" xmlns="" id="{C21C0038-344C-5004-56CC-609BE3D80EB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xmlns="" id="{F820AFBC-920D-2139-DD6A-CF78AF868E26}"/>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2417351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552F9C4-F745-CBE5-D337-FC49F0433ABE}"/>
              </a:ext>
            </a:extLst>
          </p:cNvPr>
          <p:cNvSpPr>
            <a:spLocks noGrp="1"/>
          </p:cNvSpPr>
          <p:nvPr>
            <p:ph type="title"/>
          </p:nvPr>
        </p:nvSpPr>
        <p:spPr>
          <a:xfrm>
            <a:off x="838200" y="681037"/>
            <a:ext cx="10515600" cy="1009651"/>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xmlns="" id="{87B3EEC5-C0FC-6B88-34BD-74B86B004D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6">
            <a:extLst>
              <a:ext uri="{FF2B5EF4-FFF2-40B4-BE49-F238E27FC236}">
                <a16:creationId xmlns:a16="http://schemas.microsoft.com/office/drawing/2014/main" xmlns="" id="{37451119-2A29-5EDD-79A9-E5A2C159B27F}"/>
              </a:ext>
            </a:extLst>
          </p:cNvPr>
          <p:cNvSpPr/>
          <p:nvPr userDrawn="1"/>
        </p:nvSpPr>
        <p:spPr>
          <a:xfrm>
            <a:off x="0" y="0"/>
            <a:ext cx="12192000" cy="57781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accent4">
                    <a:lumMod val="20000"/>
                    <a:lumOff val="80000"/>
                  </a:schemeClr>
                </a:solidFill>
              </a:rPr>
              <a:t>ACCM506 – FINANCIAL REPORTING, STATEMENTS AND ANALYSIS – I  </a:t>
            </a:r>
          </a:p>
        </p:txBody>
      </p:sp>
      <p:pic>
        <p:nvPicPr>
          <p:cNvPr id="1030" name="Picture 6" descr="photo">
            <a:extLst>
              <a:ext uri="{FF2B5EF4-FFF2-40B4-BE49-F238E27FC236}">
                <a16:creationId xmlns:a16="http://schemas.microsoft.com/office/drawing/2014/main" xmlns="" id="{2F05F277-37AE-EF78-529A-ABE49E203404}"/>
              </a:ext>
            </a:extLst>
          </p:cNvPr>
          <p:cNvPicPr>
            <a:picLocks noChangeAspect="1" noChangeArrowheads="1"/>
          </p:cNvPicPr>
          <p:nvPr userDrawn="1"/>
        </p:nvPicPr>
        <p:blipFill>
          <a:blip r:embed="rId13">
            <a:extLst>
              <a:ext uri="{28A0092B-C50C-407E-A947-70E740481C1C}">
                <a14:useLocalDpi xmlns:a14="http://schemas.microsoft.com/office/drawing/2010/main" xmlns="" val="0"/>
              </a:ext>
            </a:extLst>
          </a:blip>
          <a:srcRect/>
          <a:stretch>
            <a:fillRect/>
          </a:stretch>
        </p:blipFill>
        <p:spPr bwMode="auto">
          <a:xfrm>
            <a:off x="9630137" y="0"/>
            <a:ext cx="2561863" cy="5778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00204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1826AC-71C0-276A-2942-7918B2945F29}"/>
              </a:ext>
            </a:extLst>
          </p:cNvPr>
          <p:cNvSpPr>
            <a:spLocks noGrp="1"/>
          </p:cNvSpPr>
          <p:nvPr>
            <p:ph type="ctrTitle"/>
          </p:nvPr>
        </p:nvSpPr>
        <p:spPr>
          <a:xfrm>
            <a:off x="1524000" y="708991"/>
            <a:ext cx="9144000" cy="1336632"/>
          </a:xfrm>
        </p:spPr>
        <p:txBody>
          <a:bodyPr>
            <a:normAutofit/>
          </a:bodyPr>
          <a:lstStyle/>
          <a:p>
            <a:r>
              <a:rPr lang="en-US" i="1" u="sng" dirty="0">
                <a:solidFill>
                  <a:srgbClr val="FF0000"/>
                </a:solidFill>
              </a:rPr>
              <a:t>Ratio Analysis</a:t>
            </a:r>
          </a:p>
        </p:txBody>
      </p:sp>
      <p:sp>
        <p:nvSpPr>
          <p:cNvPr id="3" name="Subtitle 2">
            <a:extLst>
              <a:ext uri="{FF2B5EF4-FFF2-40B4-BE49-F238E27FC236}">
                <a16:creationId xmlns:a16="http://schemas.microsoft.com/office/drawing/2014/main" xmlns="" id="{38864A2B-0C2E-A939-DC26-312329175D4C}"/>
              </a:ext>
            </a:extLst>
          </p:cNvPr>
          <p:cNvSpPr>
            <a:spLocks noGrp="1"/>
          </p:cNvSpPr>
          <p:nvPr>
            <p:ph type="subTitle" idx="1"/>
          </p:nvPr>
        </p:nvSpPr>
        <p:spPr>
          <a:xfrm>
            <a:off x="1524000" y="2531165"/>
            <a:ext cx="9144000" cy="3617844"/>
          </a:xfrm>
        </p:spPr>
        <p:txBody>
          <a:bodyPr>
            <a:normAutofit/>
          </a:bodyPr>
          <a:lstStyle/>
          <a:p>
            <a:r>
              <a:rPr lang="en-US" sz="4000" i="1" dirty="0">
                <a:highlight>
                  <a:srgbClr val="C0C0C0"/>
                </a:highlight>
              </a:rPr>
              <a:t>Liquidity Ratios</a:t>
            </a:r>
          </a:p>
        </p:txBody>
      </p:sp>
      <p:pic>
        <p:nvPicPr>
          <p:cNvPr id="1028" name="Picture 4" descr="4 Best Financial Ratio Analysis Technique Discussed Briefly | eduCBA">
            <a:extLst>
              <a:ext uri="{FF2B5EF4-FFF2-40B4-BE49-F238E27FC236}">
                <a16:creationId xmlns:a16="http://schemas.microsoft.com/office/drawing/2014/main" xmlns="" id="{A714AFCF-1FB3-48BA-6A6A-0040A641DCE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29879" y="3906792"/>
            <a:ext cx="5250898" cy="291328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12590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F2BFBA-5DAD-04CB-EF39-42345BA43456}"/>
              </a:ext>
            </a:extLst>
          </p:cNvPr>
          <p:cNvSpPr>
            <a:spLocks noGrp="1"/>
          </p:cNvSpPr>
          <p:nvPr>
            <p:ph type="title"/>
          </p:nvPr>
        </p:nvSpPr>
        <p:spPr>
          <a:xfrm>
            <a:off x="838200" y="681038"/>
            <a:ext cx="10515600" cy="644180"/>
          </a:xfrm>
        </p:spPr>
        <p:txBody>
          <a:bodyPr>
            <a:normAutofit fontScale="90000"/>
          </a:bodyPr>
          <a:lstStyle/>
          <a:p>
            <a:pPr algn="ctr"/>
            <a:r>
              <a:rPr lang="en-US" i="1" u="sng" dirty="0">
                <a:solidFill>
                  <a:srgbClr val="963ED7"/>
                </a:solidFill>
              </a:rPr>
              <a:t>Activity</a:t>
            </a:r>
            <a:r>
              <a:rPr lang="en-US" dirty="0"/>
              <a:t> </a:t>
            </a:r>
          </a:p>
        </p:txBody>
      </p:sp>
      <p:sp>
        <p:nvSpPr>
          <p:cNvPr id="3" name="Content Placeholder 2">
            <a:extLst>
              <a:ext uri="{FF2B5EF4-FFF2-40B4-BE49-F238E27FC236}">
                <a16:creationId xmlns:a16="http://schemas.microsoft.com/office/drawing/2014/main" xmlns="" id="{E6677431-3108-F785-7D68-10D75300608B}"/>
              </a:ext>
            </a:extLst>
          </p:cNvPr>
          <p:cNvSpPr>
            <a:spLocks noGrp="1"/>
          </p:cNvSpPr>
          <p:nvPr>
            <p:ph idx="1"/>
          </p:nvPr>
        </p:nvSpPr>
        <p:spPr>
          <a:xfrm>
            <a:off x="609599" y="1325218"/>
            <a:ext cx="11039061" cy="5532782"/>
          </a:xfrm>
        </p:spPr>
        <p:txBody>
          <a:bodyPr>
            <a:normAutofit/>
          </a:bodyPr>
          <a:lstStyle/>
          <a:p>
            <a:pPr algn="just"/>
            <a:r>
              <a:rPr lang="en-US" dirty="0"/>
              <a:t>Following are the current assets &amp; current liabilities for </a:t>
            </a:r>
            <a:r>
              <a:rPr lang="en-US" dirty="0" err="1"/>
              <a:t>Ceat</a:t>
            </a:r>
            <a:r>
              <a:rPr lang="en-US" dirty="0"/>
              <a:t> Ltd. (a </a:t>
            </a:r>
            <a:r>
              <a:rPr lang="en-US" dirty="0" err="1"/>
              <a:t>tyre</a:t>
            </a:r>
            <a:r>
              <a:rPr lang="en-US" dirty="0"/>
              <a:t> manufacturing company) for the past 3 years (In Rs. Crores).</a:t>
            </a:r>
          </a:p>
          <a:p>
            <a:pPr algn="just"/>
            <a:endParaRPr lang="en-US" dirty="0"/>
          </a:p>
          <a:p>
            <a:pPr algn="just"/>
            <a:endParaRPr lang="en-US" dirty="0"/>
          </a:p>
          <a:p>
            <a:pPr algn="just"/>
            <a:endParaRPr lang="en-US" dirty="0"/>
          </a:p>
          <a:p>
            <a:pPr algn="just"/>
            <a:r>
              <a:rPr lang="en-US" i="1" dirty="0" err="1">
                <a:solidFill>
                  <a:srgbClr val="FF0000"/>
                </a:solidFill>
              </a:rPr>
              <a:t>Analyse</a:t>
            </a:r>
            <a:r>
              <a:rPr lang="en-US" i="1" dirty="0">
                <a:solidFill>
                  <a:srgbClr val="FF0000"/>
                </a:solidFill>
              </a:rPr>
              <a:t> which of the statements are </a:t>
            </a:r>
            <a:r>
              <a:rPr lang="en-US" i="1" u="sng" dirty="0">
                <a:solidFill>
                  <a:srgbClr val="FF0000"/>
                </a:solidFill>
              </a:rPr>
              <a:t>true </a:t>
            </a:r>
            <a:r>
              <a:rPr lang="en-US" i="1" dirty="0">
                <a:solidFill>
                  <a:srgbClr val="FF0000"/>
                </a:solidFill>
              </a:rPr>
              <a:t>with regard to its current ratio.</a:t>
            </a:r>
          </a:p>
          <a:p>
            <a:pPr marL="514350" indent="-514350" algn="just">
              <a:buFont typeface="+mj-lt"/>
              <a:buAutoNum type="alphaLcParenR"/>
            </a:pPr>
            <a:r>
              <a:rPr lang="en-US" sz="2800" dirty="0"/>
              <a:t>Less </a:t>
            </a:r>
            <a:r>
              <a:rPr lang="en-US" sz="2800" dirty="0" smtClean="0"/>
              <a:t>safety margin </a:t>
            </a:r>
            <a:r>
              <a:rPr lang="en-US" sz="2800" dirty="0"/>
              <a:t>is available to the creditors of </a:t>
            </a:r>
            <a:r>
              <a:rPr lang="en-US" sz="2800" dirty="0" err="1"/>
              <a:t>Ceat</a:t>
            </a:r>
            <a:r>
              <a:rPr lang="en-US" sz="2800" dirty="0"/>
              <a:t> Ltd.</a:t>
            </a:r>
          </a:p>
          <a:p>
            <a:pPr marL="514350" indent="-514350" algn="just">
              <a:buFont typeface="+mj-lt"/>
              <a:buAutoNum type="alphaLcParenR"/>
            </a:pPr>
            <a:r>
              <a:rPr lang="en-US" sz="2800" dirty="0" err="1"/>
              <a:t>Ceat</a:t>
            </a:r>
            <a:r>
              <a:rPr lang="en-US" sz="2800" dirty="0"/>
              <a:t> Ltd. can easily pay off its short-term debts</a:t>
            </a:r>
          </a:p>
          <a:p>
            <a:pPr marL="514350" indent="-514350" algn="just">
              <a:buFont typeface="+mj-lt"/>
              <a:buAutoNum type="alphaLcParenR"/>
            </a:pPr>
            <a:r>
              <a:rPr lang="en-US" sz="2800" dirty="0" err="1"/>
              <a:t>Ceat</a:t>
            </a:r>
            <a:r>
              <a:rPr lang="en-US" sz="2800" dirty="0"/>
              <a:t> Ltd. is having sufficient current assets with regard to current liabilities in past three years</a:t>
            </a:r>
          </a:p>
          <a:p>
            <a:pPr marL="514350" indent="-514350" algn="just">
              <a:buFont typeface="+mj-lt"/>
              <a:buAutoNum type="alphaLcParenR"/>
            </a:pPr>
            <a:r>
              <a:rPr lang="en-US" sz="2800" dirty="0"/>
              <a:t>The liquidity position of </a:t>
            </a:r>
            <a:r>
              <a:rPr lang="en-US" sz="2800" dirty="0" err="1"/>
              <a:t>Ceat</a:t>
            </a:r>
            <a:r>
              <a:rPr lang="en-US" sz="2800" dirty="0"/>
              <a:t> Ltd. is satisfactory</a:t>
            </a:r>
          </a:p>
          <a:p>
            <a:pPr algn="just"/>
            <a:endParaRPr lang="en-US" dirty="0"/>
          </a:p>
          <a:p>
            <a:pPr algn="just"/>
            <a:endParaRPr lang="en-US" dirty="0"/>
          </a:p>
        </p:txBody>
      </p:sp>
      <p:graphicFrame>
        <p:nvGraphicFramePr>
          <p:cNvPr id="4" name="Table 4">
            <a:extLst>
              <a:ext uri="{FF2B5EF4-FFF2-40B4-BE49-F238E27FC236}">
                <a16:creationId xmlns:a16="http://schemas.microsoft.com/office/drawing/2014/main" xmlns="" id="{C6A17815-F24B-5992-C908-F797090074E3}"/>
              </a:ext>
            </a:extLst>
          </p:cNvPr>
          <p:cNvGraphicFramePr>
            <a:graphicFrameLocks noGrp="1"/>
          </p:cNvGraphicFramePr>
          <p:nvPr>
            <p:extLst>
              <p:ext uri="{D42A27DB-BD31-4B8C-83A1-F6EECF244321}">
                <p14:modId xmlns:p14="http://schemas.microsoft.com/office/powerpoint/2010/main" xmlns="" val="271929667"/>
              </p:ext>
            </p:extLst>
          </p:nvPr>
        </p:nvGraphicFramePr>
        <p:xfrm>
          <a:off x="1298712" y="2316480"/>
          <a:ext cx="9819860" cy="1112520"/>
        </p:xfrm>
        <a:graphic>
          <a:graphicData uri="http://schemas.openxmlformats.org/drawingml/2006/table">
            <a:tbl>
              <a:tblPr firstRow="1" bandRow="1">
                <a:tableStyleId>{2A488322-F2BA-4B5B-9748-0D474271808F}</a:tableStyleId>
              </a:tblPr>
              <a:tblGrid>
                <a:gridCol w="2454965">
                  <a:extLst>
                    <a:ext uri="{9D8B030D-6E8A-4147-A177-3AD203B41FA5}">
                      <a16:colId xmlns:a16="http://schemas.microsoft.com/office/drawing/2014/main" xmlns="" val="1775414568"/>
                    </a:ext>
                  </a:extLst>
                </a:gridCol>
                <a:gridCol w="2454965">
                  <a:extLst>
                    <a:ext uri="{9D8B030D-6E8A-4147-A177-3AD203B41FA5}">
                      <a16:colId xmlns:a16="http://schemas.microsoft.com/office/drawing/2014/main" xmlns="" val="3958157100"/>
                    </a:ext>
                  </a:extLst>
                </a:gridCol>
                <a:gridCol w="2454965">
                  <a:extLst>
                    <a:ext uri="{9D8B030D-6E8A-4147-A177-3AD203B41FA5}">
                      <a16:colId xmlns:a16="http://schemas.microsoft.com/office/drawing/2014/main" xmlns="" val="3296409929"/>
                    </a:ext>
                  </a:extLst>
                </a:gridCol>
                <a:gridCol w="2454965">
                  <a:extLst>
                    <a:ext uri="{9D8B030D-6E8A-4147-A177-3AD203B41FA5}">
                      <a16:colId xmlns:a16="http://schemas.microsoft.com/office/drawing/2014/main" xmlns="" val="4057135774"/>
                    </a:ext>
                  </a:extLst>
                </a:gridCol>
              </a:tblGrid>
              <a:tr h="370840">
                <a:tc>
                  <a:txBody>
                    <a:bodyPr/>
                    <a:lstStyle/>
                    <a:p>
                      <a:pPr algn="ctr"/>
                      <a:r>
                        <a:rPr lang="en-US" dirty="0"/>
                        <a:t>Component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March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March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March 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14225863"/>
                  </a:ext>
                </a:extLst>
              </a:tr>
              <a:tr h="370840">
                <a:tc>
                  <a:txBody>
                    <a:bodyPr/>
                    <a:lstStyle/>
                    <a:p>
                      <a:pPr algn="ctr"/>
                      <a:r>
                        <a:rPr lang="en-US" dirty="0"/>
                        <a:t>Current Assets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b="0" dirty="0">
                          <a:effectLst/>
                        </a:rPr>
                        <a:t>2,580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0" i="0" kern="1200" dirty="0">
                          <a:solidFill>
                            <a:schemeClr val="dk1"/>
                          </a:solidFill>
                          <a:effectLst/>
                          <a:latin typeface="+mn-lt"/>
                          <a:ea typeface="+mn-ea"/>
                          <a:cs typeface="+mn-cs"/>
                        </a:rPr>
                        <a:t>2,200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b="0" dirty="0">
                          <a:effectLst/>
                        </a:rPr>
                        <a:t>1,762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524379959"/>
                  </a:ext>
                </a:extLst>
              </a:tr>
              <a:tr h="370840">
                <a:tc>
                  <a:txBody>
                    <a:bodyPr/>
                    <a:lstStyle/>
                    <a:p>
                      <a:pPr algn="ctr"/>
                      <a:r>
                        <a:rPr lang="en-US" dirty="0"/>
                        <a:t>Current Liabilities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b="0" dirty="0">
                          <a:effectLst/>
                        </a:rPr>
                        <a:t>3,826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0" i="0" kern="1200" dirty="0">
                          <a:solidFill>
                            <a:schemeClr val="dk1"/>
                          </a:solidFill>
                          <a:effectLst/>
                          <a:latin typeface="+mn-lt"/>
                          <a:ea typeface="+mn-ea"/>
                          <a:cs typeface="+mn-cs"/>
                        </a:rPr>
                        <a:t>3,325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0" i="0" kern="1200" dirty="0">
                          <a:solidFill>
                            <a:schemeClr val="dk1"/>
                          </a:solidFill>
                          <a:effectLst/>
                          <a:latin typeface="+mn-lt"/>
                          <a:ea typeface="+mn-ea"/>
                          <a:cs typeface="+mn-cs"/>
                        </a:rPr>
                        <a:t>2,265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06919313"/>
                  </a:ext>
                </a:extLst>
              </a:tr>
            </a:tbl>
          </a:graphicData>
        </a:graphic>
      </p:graphicFrame>
    </p:spTree>
    <p:extLst>
      <p:ext uri="{BB962C8B-B14F-4D97-AF65-F5344CB8AC3E}">
        <p14:creationId xmlns:p14="http://schemas.microsoft.com/office/powerpoint/2010/main" xmlns="" val="77223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2710DA-D80A-6628-E554-5E755481101C}"/>
              </a:ext>
            </a:extLst>
          </p:cNvPr>
          <p:cNvSpPr>
            <a:spLocks noGrp="1"/>
          </p:cNvSpPr>
          <p:nvPr>
            <p:ph type="title"/>
          </p:nvPr>
        </p:nvSpPr>
        <p:spPr/>
        <p:txBody>
          <a:bodyPr/>
          <a:lstStyle/>
          <a:p>
            <a:pPr algn="ctr"/>
            <a:r>
              <a:rPr lang="en-US" i="1" dirty="0">
                <a:solidFill>
                  <a:srgbClr val="FF0000"/>
                </a:solidFill>
              </a:rPr>
              <a:t>Appraising Current Ratio </a:t>
            </a:r>
          </a:p>
        </p:txBody>
      </p:sp>
      <p:sp>
        <p:nvSpPr>
          <p:cNvPr id="6" name="Content Placeholder 5">
            <a:extLst>
              <a:ext uri="{FF2B5EF4-FFF2-40B4-BE49-F238E27FC236}">
                <a16:creationId xmlns:a16="http://schemas.microsoft.com/office/drawing/2014/main" xmlns="" id="{0234B9F6-FD20-D2BF-8F10-A381FB926558}"/>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xmlns="" id="{97834073-E246-4298-4E3F-3F2410C62EB4}"/>
              </a:ext>
            </a:extLst>
          </p:cNvPr>
          <p:cNvPicPr>
            <a:picLocks noChangeAspect="1"/>
          </p:cNvPicPr>
          <p:nvPr/>
        </p:nvPicPr>
        <p:blipFill>
          <a:blip r:embed="rId2"/>
          <a:stretch>
            <a:fillRect/>
          </a:stretch>
        </p:blipFill>
        <p:spPr>
          <a:xfrm>
            <a:off x="2813050" y="1825625"/>
            <a:ext cx="6565900" cy="2260600"/>
          </a:xfrm>
          <a:prstGeom prst="rect">
            <a:avLst/>
          </a:prstGeom>
        </p:spPr>
      </p:pic>
      <p:sp>
        <p:nvSpPr>
          <p:cNvPr id="8" name="Rounded Rectangle 7">
            <a:extLst>
              <a:ext uri="{FF2B5EF4-FFF2-40B4-BE49-F238E27FC236}">
                <a16:creationId xmlns:a16="http://schemas.microsoft.com/office/drawing/2014/main" xmlns="" id="{D558097F-0C51-04D3-905C-48352084FABE}"/>
              </a:ext>
            </a:extLst>
          </p:cNvPr>
          <p:cNvSpPr/>
          <p:nvPr/>
        </p:nvSpPr>
        <p:spPr>
          <a:xfrm>
            <a:off x="260349" y="4086225"/>
            <a:ext cx="2032277" cy="1009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Poor financial health</a:t>
            </a:r>
          </a:p>
        </p:txBody>
      </p:sp>
      <p:sp>
        <p:nvSpPr>
          <p:cNvPr id="9" name="Rounded Rectangle 8">
            <a:extLst>
              <a:ext uri="{FF2B5EF4-FFF2-40B4-BE49-F238E27FC236}">
                <a16:creationId xmlns:a16="http://schemas.microsoft.com/office/drawing/2014/main" xmlns="" id="{A62D577F-5F54-B0AB-93C8-894ADC29F581}"/>
              </a:ext>
            </a:extLst>
          </p:cNvPr>
          <p:cNvSpPr/>
          <p:nvPr/>
        </p:nvSpPr>
        <p:spPr>
          <a:xfrm>
            <a:off x="5063988" y="5580615"/>
            <a:ext cx="2029235" cy="965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CL can be paid off easily</a:t>
            </a:r>
          </a:p>
        </p:txBody>
      </p:sp>
      <p:sp>
        <p:nvSpPr>
          <p:cNvPr id="10" name="Rounded Rectangle 9">
            <a:extLst>
              <a:ext uri="{FF2B5EF4-FFF2-40B4-BE49-F238E27FC236}">
                <a16:creationId xmlns:a16="http://schemas.microsoft.com/office/drawing/2014/main" xmlns="" id="{943BAED3-F50A-49E7-5B55-7A76341E7465}"/>
              </a:ext>
            </a:extLst>
          </p:cNvPr>
          <p:cNvSpPr/>
          <p:nvPr/>
        </p:nvSpPr>
        <p:spPr>
          <a:xfrm>
            <a:off x="10013947" y="4296604"/>
            <a:ext cx="2032277" cy="1009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Improper use of CA</a:t>
            </a:r>
          </a:p>
        </p:txBody>
      </p:sp>
      <p:cxnSp>
        <p:nvCxnSpPr>
          <p:cNvPr id="12" name="Straight Arrow Connector 11">
            <a:extLst>
              <a:ext uri="{FF2B5EF4-FFF2-40B4-BE49-F238E27FC236}">
                <a16:creationId xmlns:a16="http://schemas.microsoft.com/office/drawing/2014/main" xmlns="" id="{3DA0B1B5-34BF-BEB9-EDEC-E0A244708BA3}"/>
              </a:ext>
            </a:extLst>
          </p:cNvPr>
          <p:cNvCxnSpPr/>
          <p:nvPr/>
        </p:nvCxnSpPr>
        <p:spPr>
          <a:xfrm flipH="1">
            <a:off x="1530624" y="3114261"/>
            <a:ext cx="1282426" cy="8613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xmlns="" id="{12162A96-BCF0-E176-2034-AE4BBF98BBFD}"/>
              </a:ext>
            </a:extLst>
          </p:cNvPr>
          <p:cNvCxnSpPr/>
          <p:nvPr/>
        </p:nvCxnSpPr>
        <p:spPr>
          <a:xfrm>
            <a:off x="6096000" y="4296604"/>
            <a:ext cx="0" cy="11278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xmlns="" id="{967C4311-F01A-AFA0-FB10-E5BB9C870C60}"/>
              </a:ext>
            </a:extLst>
          </p:cNvPr>
          <p:cNvCxnSpPr>
            <a:cxnSpLocks/>
          </p:cNvCxnSpPr>
          <p:nvPr/>
        </p:nvCxnSpPr>
        <p:spPr>
          <a:xfrm>
            <a:off x="9660835" y="3178036"/>
            <a:ext cx="1378226" cy="10096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1286303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160CBE-0808-AFE5-E98A-9E2571070D05}"/>
              </a:ext>
            </a:extLst>
          </p:cNvPr>
          <p:cNvSpPr>
            <a:spLocks noGrp="1"/>
          </p:cNvSpPr>
          <p:nvPr>
            <p:ph type="title"/>
          </p:nvPr>
        </p:nvSpPr>
        <p:spPr/>
        <p:txBody>
          <a:bodyPr/>
          <a:lstStyle/>
          <a:p>
            <a:pPr algn="ctr"/>
            <a:r>
              <a:rPr lang="en-US" i="1" dirty="0">
                <a:solidFill>
                  <a:srgbClr val="FF0000"/>
                </a:solidFill>
              </a:rPr>
              <a:t>2.) Quick Ratio (Acid – Test Ratio/Liquid Ratio) </a:t>
            </a:r>
          </a:p>
        </p:txBody>
      </p:sp>
      <p:sp>
        <p:nvSpPr>
          <p:cNvPr id="3" name="Content Placeholder 2">
            <a:extLst>
              <a:ext uri="{FF2B5EF4-FFF2-40B4-BE49-F238E27FC236}">
                <a16:creationId xmlns:a16="http://schemas.microsoft.com/office/drawing/2014/main" xmlns="" id="{EC076881-6ED0-EF60-3EC3-B5FBB81F9E1C}"/>
              </a:ext>
            </a:extLst>
          </p:cNvPr>
          <p:cNvSpPr>
            <a:spLocks noGrp="1"/>
          </p:cNvSpPr>
          <p:nvPr>
            <p:ph idx="1"/>
          </p:nvPr>
        </p:nvSpPr>
        <p:spPr/>
        <p:txBody>
          <a:bodyPr/>
          <a:lstStyle/>
          <a:p>
            <a:endParaRPr lang="en-US" dirty="0"/>
          </a:p>
        </p:txBody>
      </p:sp>
      <p:sp>
        <p:nvSpPr>
          <p:cNvPr id="4" name="Rounded Rectangle 3">
            <a:extLst>
              <a:ext uri="{FF2B5EF4-FFF2-40B4-BE49-F238E27FC236}">
                <a16:creationId xmlns:a16="http://schemas.microsoft.com/office/drawing/2014/main" xmlns="" id="{9D64F70C-7297-B838-FA1E-AA5650BE278E}"/>
              </a:ext>
            </a:extLst>
          </p:cNvPr>
          <p:cNvSpPr/>
          <p:nvPr/>
        </p:nvSpPr>
        <p:spPr>
          <a:xfrm>
            <a:off x="7769087" y="1863301"/>
            <a:ext cx="2392018" cy="1258957"/>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Ideal quick ratio (Greater/Near to 1)</a:t>
            </a:r>
          </a:p>
        </p:txBody>
      </p:sp>
      <p:pic>
        <p:nvPicPr>
          <p:cNvPr id="10" name="Picture 9">
            <a:extLst>
              <a:ext uri="{FF2B5EF4-FFF2-40B4-BE49-F238E27FC236}">
                <a16:creationId xmlns:a16="http://schemas.microsoft.com/office/drawing/2014/main" xmlns="" id="{77352DB0-4543-D84F-3D72-2C2F36D69137}"/>
              </a:ext>
            </a:extLst>
          </p:cNvPr>
          <p:cNvPicPr>
            <a:picLocks noChangeAspect="1"/>
          </p:cNvPicPr>
          <p:nvPr/>
        </p:nvPicPr>
        <p:blipFill>
          <a:blip r:embed="rId2"/>
          <a:stretch>
            <a:fillRect/>
          </a:stretch>
        </p:blipFill>
        <p:spPr>
          <a:xfrm>
            <a:off x="1185927" y="4281123"/>
            <a:ext cx="7928256" cy="1852543"/>
          </a:xfrm>
          <a:prstGeom prst="rect">
            <a:avLst/>
          </a:prstGeom>
        </p:spPr>
      </p:pic>
      <p:sp>
        <p:nvSpPr>
          <p:cNvPr id="11" name="Rounded Rectangle 10">
            <a:extLst>
              <a:ext uri="{FF2B5EF4-FFF2-40B4-BE49-F238E27FC236}">
                <a16:creationId xmlns:a16="http://schemas.microsoft.com/office/drawing/2014/main" xmlns="" id="{4C0FC659-65FA-8C01-569C-F9D817C6AD49}"/>
              </a:ext>
            </a:extLst>
          </p:cNvPr>
          <p:cNvSpPr/>
          <p:nvPr/>
        </p:nvSpPr>
        <p:spPr>
          <a:xfrm>
            <a:off x="9335882" y="4418892"/>
            <a:ext cx="2498309" cy="855474"/>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Excludes ‘inventory’ &amp; ‘prepaid expenses’</a:t>
            </a:r>
          </a:p>
        </p:txBody>
      </p:sp>
      <p:sp>
        <p:nvSpPr>
          <p:cNvPr id="12" name="Rounded Rectangle 11">
            <a:extLst>
              <a:ext uri="{FF2B5EF4-FFF2-40B4-BE49-F238E27FC236}">
                <a16:creationId xmlns:a16="http://schemas.microsoft.com/office/drawing/2014/main" xmlns="" id="{90D6F5A9-4A20-7756-6D7F-1D11479794A3}"/>
              </a:ext>
            </a:extLst>
          </p:cNvPr>
          <p:cNvSpPr/>
          <p:nvPr/>
        </p:nvSpPr>
        <p:spPr>
          <a:xfrm>
            <a:off x="2030895" y="1863301"/>
            <a:ext cx="2239617" cy="1258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Strict test of liquidity </a:t>
            </a:r>
          </a:p>
        </p:txBody>
      </p:sp>
      <p:cxnSp>
        <p:nvCxnSpPr>
          <p:cNvPr id="6" name="Straight Arrow Connector 5">
            <a:extLst>
              <a:ext uri="{FF2B5EF4-FFF2-40B4-BE49-F238E27FC236}">
                <a16:creationId xmlns:a16="http://schemas.microsoft.com/office/drawing/2014/main" xmlns="" id="{2DC6DEED-0610-62ED-ED65-7781EA6B541C}"/>
              </a:ext>
            </a:extLst>
          </p:cNvPr>
          <p:cNvCxnSpPr>
            <a:cxnSpLocks/>
          </p:cNvCxnSpPr>
          <p:nvPr/>
        </p:nvCxnSpPr>
        <p:spPr>
          <a:xfrm>
            <a:off x="4270512" y="2517913"/>
            <a:ext cx="3498575"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143910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58B6A5-1487-E41C-1326-BAC32693F1DA}"/>
              </a:ext>
            </a:extLst>
          </p:cNvPr>
          <p:cNvSpPr>
            <a:spLocks noGrp="1"/>
          </p:cNvSpPr>
          <p:nvPr>
            <p:ph type="title"/>
          </p:nvPr>
        </p:nvSpPr>
        <p:spPr/>
        <p:txBody>
          <a:bodyPr/>
          <a:lstStyle/>
          <a:p>
            <a:r>
              <a:rPr lang="en-US" sz="4400" i="1" dirty="0">
                <a:solidFill>
                  <a:srgbClr val="FF0000"/>
                </a:solidFill>
              </a:rPr>
              <a:t>Case Analysis – </a:t>
            </a:r>
            <a:r>
              <a:rPr lang="en-US" sz="4400" i="1" dirty="0">
                <a:solidFill>
                  <a:srgbClr val="0070C0"/>
                </a:solidFill>
              </a:rPr>
              <a:t>Quick Ratio in Paint Industry</a:t>
            </a:r>
            <a:endParaRPr lang="en-US" dirty="0"/>
          </a:p>
        </p:txBody>
      </p:sp>
      <p:sp>
        <p:nvSpPr>
          <p:cNvPr id="3" name="Content Placeholder 2">
            <a:extLst>
              <a:ext uri="{FF2B5EF4-FFF2-40B4-BE49-F238E27FC236}">
                <a16:creationId xmlns:a16="http://schemas.microsoft.com/office/drawing/2014/main" xmlns="" id="{9A160FA5-A304-BF01-A370-A8CDA08924EF}"/>
              </a:ext>
            </a:extLst>
          </p:cNvPr>
          <p:cNvSpPr>
            <a:spLocks noGrp="1"/>
          </p:cNvSpPr>
          <p:nvPr>
            <p:ph idx="1"/>
          </p:nvPr>
        </p:nvSpPr>
        <p:spPr>
          <a:xfrm>
            <a:off x="838199" y="1825625"/>
            <a:ext cx="11009243" cy="4351338"/>
          </a:xfrm>
        </p:spPr>
        <p:txBody>
          <a:bodyPr/>
          <a:lstStyle/>
          <a:p>
            <a:pPr algn="just"/>
            <a:r>
              <a:rPr lang="en-US" dirty="0"/>
              <a:t>Following are the quick ratios for the three prominent companies in the paint industry for the year ending March 2022.</a:t>
            </a:r>
          </a:p>
          <a:p>
            <a:pPr algn="just"/>
            <a:endParaRPr lang="en-US" dirty="0"/>
          </a:p>
          <a:p>
            <a:pPr algn="just"/>
            <a:endParaRPr lang="en-US" dirty="0"/>
          </a:p>
          <a:p>
            <a:pPr algn="just"/>
            <a:endParaRPr lang="en-US" dirty="0"/>
          </a:p>
          <a:p>
            <a:pPr marL="0" indent="0" algn="ctr">
              <a:buNone/>
            </a:pPr>
            <a:r>
              <a:rPr lang="en-US" i="1" dirty="0" err="1">
                <a:solidFill>
                  <a:srgbClr val="FF0000"/>
                </a:solidFill>
              </a:rPr>
              <a:t>Analyse</a:t>
            </a:r>
            <a:r>
              <a:rPr lang="en-US" i="1" dirty="0">
                <a:solidFill>
                  <a:srgbClr val="FF0000"/>
                </a:solidFill>
              </a:rPr>
              <a:t> the liquidity position of this industry with respect to the quick ratio.</a:t>
            </a:r>
          </a:p>
          <a:p>
            <a:pPr algn="just"/>
            <a:endParaRPr lang="en-US" dirty="0"/>
          </a:p>
          <a:p>
            <a:pPr algn="just"/>
            <a:endParaRPr lang="en-US" dirty="0"/>
          </a:p>
        </p:txBody>
      </p:sp>
      <p:graphicFrame>
        <p:nvGraphicFramePr>
          <p:cNvPr id="5" name="Table 5">
            <a:extLst>
              <a:ext uri="{FF2B5EF4-FFF2-40B4-BE49-F238E27FC236}">
                <a16:creationId xmlns:a16="http://schemas.microsoft.com/office/drawing/2014/main" xmlns="" id="{D965BF47-B4CC-08F4-8C20-49A66E3EA358}"/>
              </a:ext>
            </a:extLst>
          </p:cNvPr>
          <p:cNvGraphicFramePr>
            <a:graphicFrameLocks noGrp="1"/>
          </p:cNvGraphicFramePr>
          <p:nvPr>
            <p:extLst>
              <p:ext uri="{D42A27DB-BD31-4B8C-83A1-F6EECF244321}">
                <p14:modId xmlns:p14="http://schemas.microsoft.com/office/powerpoint/2010/main" xmlns="" val="1492532960"/>
              </p:ext>
            </p:extLst>
          </p:nvPr>
        </p:nvGraphicFramePr>
        <p:xfrm>
          <a:off x="1899479" y="2971800"/>
          <a:ext cx="8128000" cy="914400"/>
        </p:xfrm>
        <a:graphic>
          <a:graphicData uri="http://schemas.openxmlformats.org/drawingml/2006/table">
            <a:tbl>
              <a:tblPr firstRow="1" bandRow="1">
                <a:tableStyleId>{7DF18680-E054-41AD-8BC1-D1AEF772440D}</a:tableStyleId>
              </a:tblPr>
              <a:tblGrid>
                <a:gridCol w="2032000">
                  <a:extLst>
                    <a:ext uri="{9D8B030D-6E8A-4147-A177-3AD203B41FA5}">
                      <a16:colId xmlns:a16="http://schemas.microsoft.com/office/drawing/2014/main" xmlns="" val="175276701"/>
                    </a:ext>
                  </a:extLst>
                </a:gridCol>
                <a:gridCol w="2032000">
                  <a:extLst>
                    <a:ext uri="{9D8B030D-6E8A-4147-A177-3AD203B41FA5}">
                      <a16:colId xmlns:a16="http://schemas.microsoft.com/office/drawing/2014/main" xmlns="" val="1029379116"/>
                    </a:ext>
                  </a:extLst>
                </a:gridCol>
                <a:gridCol w="2032000">
                  <a:extLst>
                    <a:ext uri="{9D8B030D-6E8A-4147-A177-3AD203B41FA5}">
                      <a16:colId xmlns:a16="http://schemas.microsoft.com/office/drawing/2014/main" xmlns="" val="1128133501"/>
                    </a:ext>
                  </a:extLst>
                </a:gridCol>
                <a:gridCol w="2032000">
                  <a:extLst>
                    <a:ext uri="{9D8B030D-6E8A-4147-A177-3AD203B41FA5}">
                      <a16:colId xmlns:a16="http://schemas.microsoft.com/office/drawing/2014/main" xmlns="" val="3690551094"/>
                    </a:ext>
                  </a:extLst>
                </a:gridCol>
              </a:tblGrid>
              <a:tr h="370840">
                <a:tc>
                  <a:txBody>
                    <a:bodyPr/>
                    <a:lstStyle/>
                    <a:p>
                      <a:pPr algn="ctr"/>
                      <a:r>
                        <a:rPr lang="en-US" sz="2400" dirty="0"/>
                        <a:t>Company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Asian Paints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Berger Paints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Indigo Paints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547607832"/>
                  </a:ext>
                </a:extLst>
              </a:tr>
              <a:tr h="370840">
                <a:tc>
                  <a:txBody>
                    <a:bodyPr/>
                    <a:lstStyle/>
                    <a:p>
                      <a:pPr algn="ctr"/>
                      <a:r>
                        <a:rPr lang="en-US" sz="2400" dirty="0"/>
                        <a:t>Quick Ratio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9052661"/>
                  </a:ext>
                </a:extLst>
              </a:tr>
            </a:tbl>
          </a:graphicData>
        </a:graphic>
      </p:graphicFrame>
    </p:spTree>
    <p:extLst>
      <p:ext uri="{BB962C8B-B14F-4D97-AF65-F5344CB8AC3E}">
        <p14:creationId xmlns:p14="http://schemas.microsoft.com/office/powerpoint/2010/main" xmlns="" val="2118857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4C30C-B56E-A83B-66F4-D3FA467DDB4B}"/>
              </a:ext>
            </a:extLst>
          </p:cNvPr>
          <p:cNvSpPr>
            <a:spLocks noGrp="1"/>
          </p:cNvSpPr>
          <p:nvPr>
            <p:ph type="title"/>
          </p:nvPr>
        </p:nvSpPr>
        <p:spPr/>
        <p:txBody>
          <a:bodyPr/>
          <a:lstStyle/>
          <a:p>
            <a:pPr algn="ctr"/>
            <a:r>
              <a:rPr lang="en-US" i="1" dirty="0">
                <a:solidFill>
                  <a:srgbClr val="FF0000"/>
                </a:solidFill>
              </a:rPr>
              <a:t>3.) Cash Ratio</a:t>
            </a:r>
          </a:p>
        </p:txBody>
      </p:sp>
      <p:sp>
        <p:nvSpPr>
          <p:cNvPr id="3" name="Content Placeholder 2">
            <a:extLst>
              <a:ext uri="{FF2B5EF4-FFF2-40B4-BE49-F238E27FC236}">
                <a16:creationId xmlns:a16="http://schemas.microsoft.com/office/drawing/2014/main" xmlns="" id="{B87D8E4F-F597-4D70-D049-73EDAC4C9DC2}"/>
              </a:ext>
            </a:extLst>
          </p:cNvPr>
          <p:cNvSpPr>
            <a:spLocks noGrp="1"/>
          </p:cNvSpPr>
          <p:nvPr>
            <p:ph idx="1"/>
          </p:nvPr>
        </p:nvSpPr>
        <p:spPr/>
        <p:txBody>
          <a:bodyPr/>
          <a:lstStyle/>
          <a:p>
            <a:endParaRPr lang="en-US" dirty="0"/>
          </a:p>
        </p:txBody>
      </p:sp>
      <p:sp>
        <p:nvSpPr>
          <p:cNvPr id="4" name="Rounded Rectangle 3">
            <a:extLst>
              <a:ext uri="{FF2B5EF4-FFF2-40B4-BE49-F238E27FC236}">
                <a16:creationId xmlns:a16="http://schemas.microsoft.com/office/drawing/2014/main" xmlns="" id="{DC5545B0-BA06-27C4-B137-FAC7BC2B21A9}"/>
              </a:ext>
            </a:extLst>
          </p:cNvPr>
          <p:cNvSpPr/>
          <p:nvPr/>
        </p:nvSpPr>
        <p:spPr>
          <a:xfrm>
            <a:off x="1643270" y="1974574"/>
            <a:ext cx="2305878" cy="1166191"/>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Adopts a conservative approach </a:t>
            </a:r>
          </a:p>
        </p:txBody>
      </p:sp>
      <p:sp>
        <p:nvSpPr>
          <p:cNvPr id="5" name="Rounded Rectangle 4">
            <a:extLst>
              <a:ext uri="{FF2B5EF4-FFF2-40B4-BE49-F238E27FC236}">
                <a16:creationId xmlns:a16="http://schemas.microsoft.com/office/drawing/2014/main" xmlns="" id="{479AAF1F-95F7-1E2F-7D0C-EB6F929CCBB8}"/>
              </a:ext>
            </a:extLst>
          </p:cNvPr>
          <p:cNvSpPr/>
          <p:nvPr/>
        </p:nvSpPr>
        <p:spPr>
          <a:xfrm>
            <a:off x="7235687" y="1974574"/>
            <a:ext cx="3617843" cy="127220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u="sng" dirty="0"/>
              <a:t>Cash + Short term Investments</a:t>
            </a:r>
          </a:p>
          <a:p>
            <a:pPr algn="ctr"/>
            <a:r>
              <a:rPr lang="en-US" sz="2000" dirty="0"/>
              <a:t>Current Liabilities </a:t>
            </a:r>
          </a:p>
        </p:txBody>
      </p:sp>
      <p:sp>
        <p:nvSpPr>
          <p:cNvPr id="6" name="Rounded Rectangle 5">
            <a:extLst>
              <a:ext uri="{FF2B5EF4-FFF2-40B4-BE49-F238E27FC236}">
                <a16:creationId xmlns:a16="http://schemas.microsoft.com/office/drawing/2014/main" xmlns="" id="{C66BB9E0-C9E7-1780-8F9A-EDC899E78C89}"/>
              </a:ext>
            </a:extLst>
          </p:cNvPr>
          <p:cNvSpPr/>
          <p:nvPr/>
        </p:nvSpPr>
        <p:spPr>
          <a:xfrm>
            <a:off x="4416287" y="4485861"/>
            <a:ext cx="3110948" cy="1166191"/>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Preferable Cash Ratio = 0.5:1</a:t>
            </a:r>
          </a:p>
        </p:txBody>
      </p:sp>
    </p:spTree>
    <p:extLst>
      <p:ext uri="{BB962C8B-B14F-4D97-AF65-F5344CB8AC3E}">
        <p14:creationId xmlns:p14="http://schemas.microsoft.com/office/powerpoint/2010/main" xmlns="" val="3746760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4F5A6D-33ED-7CE1-D54E-37C6CE82C227}"/>
              </a:ext>
            </a:extLst>
          </p:cNvPr>
          <p:cNvSpPr>
            <a:spLocks noGrp="1"/>
          </p:cNvSpPr>
          <p:nvPr>
            <p:ph type="title"/>
          </p:nvPr>
        </p:nvSpPr>
        <p:spPr/>
        <p:txBody>
          <a:bodyPr/>
          <a:lstStyle/>
          <a:p>
            <a:pPr algn="ctr"/>
            <a:r>
              <a:rPr lang="en-US" i="1" dirty="0">
                <a:solidFill>
                  <a:srgbClr val="FF0000"/>
                </a:solidFill>
              </a:rPr>
              <a:t>Poll</a:t>
            </a:r>
            <a:r>
              <a:rPr lang="en-US" dirty="0"/>
              <a:t> </a:t>
            </a:r>
          </a:p>
        </p:txBody>
      </p:sp>
      <p:sp>
        <p:nvSpPr>
          <p:cNvPr id="3" name="Content Placeholder 2">
            <a:extLst>
              <a:ext uri="{FF2B5EF4-FFF2-40B4-BE49-F238E27FC236}">
                <a16:creationId xmlns:a16="http://schemas.microsoft.com/office/drawing/2014/main" xmlns="" id="{B47DC072-A847-92BE-5069-62A44B0EB5E9}"/>
              </a:ext>
            </a:extLst>
          </p:cNvPr>
          <p:cNvSpPr>
            <a:spLocks noGrp="1"/>
          </p:cNvSpPr>
          <p:nvPr>
            <p:ph idx="1"/>
          </p:nvPr>
        </p:nvSpPr>
        <p:spPr/>
        <p:txBody>
          <a:bodyPr/>
          <a:lstStyle/>
          <a:p>
            <a:pPr algn="just"/>
            <a:r>
              <a:rPr lang="en-IN" sz="2800" dirty="0"/>
              <a:t>A manufacturing business is interested in determining the measure of it’s liquidity.</a:t>
            </a:r>
          </a:p>
          <a:p>
            <a:pPr algn="just"/>
            <a:endParaRPr lang="en-IN" sz="2800" i="1" dirty="0">
              <a:solidFill>
                <a:srgbClr val="FF0000"/>
              </a:solidFill>
            </a:endParaRPr>
          </a:p>
          <a:p>
            <a:pPr algn="just"/>
            <a:r>
              <a:rPr lang="en-IN" sz="2800" i="1" dirty="0">
                <a:solidFill>
                  <a:srgbClr val="FF0000"/>
                </a:solidFill>
              </a:rPr>
              <a:t>The ______ is a measure of liquidity that excludes generally the least liquid asset.</a:t>
            </a:r>
          </a:p>
          <a:p>
            <a:pPr marL="514350" indent="-514350" algn="just">
              <a:buFont typeface="+mj-lt"/>
              <a:buAutoNum type="alphaLcParenR"/>
            </a:pPr>
            <a:r>
              <a:rPr lang="en-IN" sz="2800" dirty="0"/>
              <a:t>Liquid ratio, Accounts receivable.</a:t>
            </a:r>
          </a:p>
          <a:p>
            <a:pPr marL="514350" indent="-514350" algn="just">
              <a:buFont typeface="+mj-lt"/>
              <a:buAutoNum type="alphaLcParenR"/>
            </a:pPr>
            <a:r>
              <a:rPr lang="en-IN" sz="2800" dirty="0"/>
              <a:t>Current ratio, inventory.</a:t>
            </a:r>
          </a:p>
          <a:p>
            <a:pPr marL="514350" indent="-514350" algn="just">
              <a:buFont typeface="+mj-lt"/>
              <a:buAutoNum type="alphaLcParenR"/>
            </a:pPr>
            <a:r>
              <a:rPr lang="en-IN" sz="2800" dirty="0"/>
              <a:t>Liquid ratio, inventory.</a:t>
            </a:r>
          </a:p>
          <a:p>
            <a:pPr marL="514350" indent="-514350" algn="just">
              <a:buFont typeface="+mj-lt"/>
              <a:buAutoNum type="alphaLcParenR"/>
            </a:pPr>
            <a:r>
              <a:rPr lang="en-IN" sz="2800" dirty="0"/>
              <a:t>Current ratio, Accounts receivable.</a:t>
            </a:r>
          </a:p>
          <a:p>
            <a:pPr algn="just"/>
            <a:endParaRPr lang="en-US" sz="2800" dirty="0"/>
          </a:p>
          <a:p>
            <a:pPr algn="just"/>
            <a:endParaRPr lang="en-US" dirty="0"/>
          </a:p>
        </p:txBody>
      </p:sp>
    </p:spTree>
    <p:extLst>
      <p:ext uri="{BB962C8B-B14F-4D97-AF65-F5344CB8AC3E}">
        <p14:creationId xmlns:p14="http://schemas.microsoft.com/office/powerpoint/2010/main" xmlns="" val="1089988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7272A3-C73D-5759-80A3-689F8556EB36}"/>
              </a:ext>
            </a:extLst>
          </p:cNvPr>
          <p:cNvSpPr>
            <a:spLocks noGrp="1"/>
          </p:cNvSpPr>
          <p:nvPr>
            <p:ph type="title"/>
          </p:nvPr>
        </p:nvSpPr>
        <p:spPr>
          <a:xfrm>
            <a:off x="838200" y="681038"/>
            <a:ext cx="10515600" cy="630928"/>
          </a:xfrm>
        </p:spPr>
        <p:txBody>
          <a:bodyPr>
            <a:normAutofit fontScale="90000"/>
          </a:bodyPr>
          <a:lstStyle/>
          <a:p>
            <a:pPr algn="ctr"/>
            <a:r>
              <a:rPr lang="en-US" i="1" dirty="0">
                <a:solidFill>
                  <a:srgbClr val="FF0000"/>
                </a:solidFill>
              </a:rPr>
              <a:t>Self – Practice Problem</a:t>
            </a:r>
          </a:p>
        </p:txBody>
      </p:sp>
      <p:sp>
        <p:nvSpPr>
          <p:cNvPr id="3" name="Content Placeholder 2">
            <a:extLst>
              <a:ext uri="{FF2B5EF4-FFF2-40B4-BE49-F238E27FC236}">
                <a16:creationId xmlns:a16="http://schemas.microsoft.com/office/drawing/2014/main" xmlns="" id="{0593885A-5B01-712A-0C46-8F7F8BEBC425}"/>
              </a:ext>
            </a:extLst>
          </p:cNvPr>
          <p:cNvSpPr>
            <a:spLocks noGrp="1"/>
          </p:cNvSpPr>
          <p:nvPr>
            <p:ph idx="1"/>
          </p:nvPr>
        </p:nvSpPr>
        <p:spPr>
          <a:xfrm>
            <a:off x="596347" y="1457739"/>
            <a:ext cx="11211339" cy="4719224"/>
          </a:xfrm>
        </p:spPr>
        <p:txBody>
          <a:bodyPr>
            <a:normAutofit/>
          </a:bodyPr>
          <a:lstStyle/>
          <a:p>
            <a:pPr algn="just"/>
            <a:r>
              <a:rPr lang="en-US" dirty="0"/>
              <a:t>Following is the list of assets and liabilities of a manufacturing business. </a:t>
            </a:r>
            <a:r>
              <a:rPr lang="en-US" i="1" dirty="0">
                <a:solidFill>
                  <a:srgbClr val="FF0000"/>
                </a:solidFill>
              </a:rPr>
              <a:t>Calculate</a:t>
            </a:r>
            <a:r>
              <a:rPr lang="en-US" dirty="0"/>
              <a:t> the short term solvency position using three liquidity ratios and </a:t>
            </a:r>
            <a:r>
              <a:rPr lang="en-US" i="1" dirty="0">
                <a:solidFill>
                  <a:srgbClr val="FF0000"/>
                </a:solidFill>
              </a:rPr>
              <a:t>interpret</a:t>
            </a:r>
            <a:r>
              <a:rPr lang="en-US" dirty="0"/>
              <a:t> the results.</a:t>
            </a:r>
          </a:p>
          <a:p>
            <a:endParaRPr lang="en-US" dirty="0"/>
          </a:p>
        </p:txBody>
      </p:sp>
      <p:graphicFrame>
        <p:nvGraphicFramePr>
          <p:cNvPr id="4" name="Table 4">
            <a:extLst>
              <a:ext uri="{FF2B5EF4-FFF2-40B4-BE49-F238E27FC236}">
                <a16:creationId xmlns:a16="http://schemas.microsoft.com/office/drawing/2014/main" xmlns="" id="{F18E7556-AB66-2572-E677-9D295D8F8E76}"/>
              </a:ext>
            </a:extLst>
          </p:cNvPr>
          <p:cNvGraphicFramePr>
            <a:graphicFrameLocks noGrp="1"/>
          </p:cNvGraphicFramePr>
          <p:nvPr>
            <p:extLst>
              <p:ext uri="{D42A27DB-BD31-4B8C-83A1-F6EECF244321}">
                <p14:modId xmlns:p14="http://schemas.microsoft.com/office/powerpoint/2010/main" xmlns="" val="2010776437"/>
              </p:ext>
            </p:extLst>
          </p:nvPr>
        </p:nvGraphicFramePr>
        <p:xfrm>
          <a:off x="2469323" y="2805044"/>
          <a:ext cx="7231268" cy="3962400"/>
        </p:xfrm>
        <a:graphic>
          <a:graphicData uri="http://schemas.openxmlformats.org/drawingml/2006/table">
            <a:tbl>
              <a:tblPr firstRow="1" bandRow="1">
                <a:tableStyleId>{74C1A8A3-306A-4EB7-A6B1-4F7E0EB9C5D6}</a:tableStyleId>
              </a:tblPr>
              <a:tblGrid>
                <a:gridCol w="2990573">
                  <a:extLst>
                    <a:ext uri="{9D8B030D-6E8A-4147-A177-3AD203B41FA5}">
                      <a16:colId xmlns:a16="http://schemas.microsoft.com/office/drawing/2014/main" xmlns="" val="1740146974"/>
                    </a:ext>
                  </a:extLst>
                </a:gridCol>
                <a:gridCol w="4240695">
                  <a:extLst>
                    <a:ext uri="{9D8B030D-6E8A-4147-A177-3AD203B41FA5}">
                      <a16:colId xmlns:a16="http://schemas.microsoft.com/office/drawing/2014/main" xmlns="" val="848263917"/>
                    </a:ext>
                  </a:extLst>
                </a:gridCol>
              </a:tblGrid>
              <a:tr h="370840">
                <a:tc>
                  <a:txBody>
                    <a:bodyPr/>
                    <a:lstStyle/>
                    <a:p>
                      <a:pPr algn="ctr"/>
                      <a:r>
                        <a:rPr lang="en-US" sz="2000" dirty="0"/>
                        <a:t>Particulars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Amount (in 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86342116"/>
                  </a:ext>
                </a:extLst>
              </a:tr>
              <a:tr h="370840">
                <a:tc>
                  <a:txBody>
                    <a:bodyPr/>
                    <a:lstStyle/>
                    <a:p>
                      <a:pPr algn="ctr"/>
                      <a:r>
                        <a:rPr lang="en-US" sz="2000" dirty="0"/>
                        <a:t>Plant and Machinery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400,000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42630329"/>
                  </a:ext>
                </a:extLst>
              </a:tr>
              <a:tr h="370840">
                <a:tc>
                  <a:txBody>
                    <a:bodyPr/>
                    <a:lstStyle/>
                    <a:p>
                      <a:pPr algn="ctr"/>
                      <a:r>
                        <a:rPr lang="en-US" sz="2000" dirty="0"/>
                        <a:t>Receivables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40,000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08857078"/>
                  </a:ext>
                </a:extLst>
              </a:tr>
              <a:tr h="370840">
                <a:tc>
                  <a:txBody>
                    <a:bodyPr/>
                    <a:lstStyle/>
                    <a:p>
                      <a:pPr algn="ctr"/>
                      <a:r>
                        <a:rPr lang="en-US" sz="2000" dirty="0"/>
                        <a:t>Marketable securities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150,000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483817158"/>
                  </a:ext>
                </a:extLst>
              </a:tr>
              <a:tr h="370840">
                <a:tc>
                  <a:txBody>
                    <a:bodyPr/>
                    <a:lstStyle/>
                    <a:p>
                      <a:pPr algn="ctr"/>
                      <a:r>
                        <a:rPr lang="en-US" sz="2000" dirty="0"/>
                        <a:t>Cash &amp; bank balance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75,000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15906582"/>
                  </a:ext>
                </a:extLst>
              </a:tr>
              <a:tr h="370840">
                <a:tc>
                  <a:txBody>
                    <a:bodyPr/>
                    <a:lstStyle/>
                    <a:p>
                      <a:pPr algn="ctr"/>
                      <a:r>
                        <a:rPr lang="en-US" sz="2000" dirty="0"/>
                        <a:t>Inventories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35,000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79523003"/>
                  </a:ext>
                </a:extLst>
              </a:tr>
              <a:tr h="370840">
                <a:tc>
                  <a:txBody>
                    <a:bodyPr/>
                    <a:lstStyle/>
                    <a:p>
                      <a:pPr algn="ctr"/>
                      <a:r>
                        <a:rPr lang="en-US" sz="2000" dirty="0"/>
                        <a:t>Bank overdraft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70,000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66922984"/>
                  </a:ext>
                </a:extLst>
              </a:tr>
              <a:tr h="370840">
                <a:tc>
                  <a:txBody>
                    <a:bodyPr/>
                    <a:lstStyle/>
                    <a:p>
                      <a:pPr algn="ctr"/>
                      <a:r>
                        <a:rPr lang="en-US" sz="2000" dirty="0"/>
                        <a:t>Payables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60,000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21043669"/>
                  </a:ext>
                </a:extLst>
              </a:tr>
              <a:tr h="370840">
                <a:tc>
                  <a:txBody>
                    <a:bodyPr/>
                    <a:lstStyle/>
                    <a:p>
                      <a:pPr algn="ctr"/>
                      <a:r>
                        <a:rPr lang="en-US" sz="2000" dirty="0"/>
                        <a:t>Outstanding expenses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30,000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55652924"/>
                  </a:ext>
                </a:extLst>
              </a:tr>
              <a:tr h="370840">
                <a:tc>
                  <a:txBody>
                    <a:bodyPr/>
                    <a:lstStyle/>
                    <a:p>
                      <a:pPr algn="ctr"/>
                      <a:r>
                        <a:rPr lang="en-US" sz="2000" dirty="0"/>
                        <a:t>Creditors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90,000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64775932"/>
                  </a:ext>
                </a:extLst>
              </a:tr>
            </a:tbl>
          </a:graphicData>
        </a:graphic>
      </p:graphicFrame>
    </p:spTree>
    <p:extLst>
      <p:ext uri="{BB962C8B-B14F-4D97-AF65-F5344CB8AC3E}">
        <p14:creationId xmlns:p14="http://schemas.microsoft.com/office/powerpoint/2010/main" xmlns="" val="3183073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DA33EF-41BE-5491-E7C2-CA5F86BA7216}"/>
              </a:ext>
            </a:extLst>
          </p:cNvPr>
          <p:cNvSpPr>
            <a:spLocks noGrp="1"/>
          </p:cNvSpPr>
          <p:nvPr>
            <p:ph type="title"/>
          </p:nvPr>
        </p:nvSpPr>
        <p:spPr>
          <a:xfrm>
            <a:off x="838200" y="681038"/>
            <a:ext cx="10515600" cy="838844"/>
          </a:xfrm>
        </p:spPr>
        <p:txBody>
          <a:bodyPr/>
          <a:lstStyle/>
          <a:p>
            <a:pPr algn="ctr"/>
            <a:r>
              <a:rPr lang="en-US" i="1" dirty="0">
                <a:solidFill>
                  <a:srgbClr val="FF0000"/>
                </a:solidFill>
              </a:rPr>
              <a:t>Learning Outcomes </a:t>
            </a:r>
          </a:p>
        </p:txBody>
      </p:sp>
      <p:sp>
        <p:nvSpPr>
          <p:cNvPr id="3" name="Content Placeholder 2">
            <a:extLst>
              <a:ext uri="{FF2B5EF4-FFF2-40B4-BE49-F238E27FC236}">
                <a16:creationId xmlns:a16="http://schemas.microsoft.com/office/drawing/2014/main" xmlns="" id="{D2FA7B68-EF23-1166-758C-E98A4B3C3903}"/>
              </a:ext>
            </a:extLst>
          </p:cNvPr>
          <p:cNvSpPr>
            <a:spLocks noGrp="1"/>
          </p:cNvSpPr>
          <p:nvPr>
            <p:ph idx="1"/>
          </p:nvPr>
        </p:nvSpPr>
        <p:spPr/>
        <p:txBody>
          <a:bodyPr/>
          <a:lstStyle/>
          <a:p>
            <a:pPr algn="just"/>
            <a:r>
              <a:rPr lang="en-IN" altLang="en-US" i="1" dirty="0">
                <a:solidFill>
                  <a:srgbClr val="FF0000"/>
                </a:solidFill>
              </a:rPr>
              <a:t>Appraise</a:t>
            </a:r>
            <a:r>
              <a:rPr lang="en-IN" altLang="en-US" dirty="0"/>
              <a:t> the liquidity position of the business entities.</a:t>
            </a:r>
          </a:p>
          <a:p>
            <a:pPr marL="0" indent="0" algn="just" eaLnBrk="1" hangingPunct="1">
              <a:buNone/>
            </a:pPr>
            <a:r>
              <a:rPr lang="en-IN" altLang="en-US" dirty="0"/>
              <a:t> </a:t>
            </a:r>
          </a:p>
          <a:p>
            <a:pPr algn="just" eaLnBrk="1" hangingPunct="1"/>
            <a:r>
              <a:rPr lang="en-IN" altLang="en-US" i="1" dirty="0">
                <a:solidFill>
                  <a:srgbClr val="FF0000"/>
                </a:solidFill>
              </a:rPr>
              <a:t>Recommend</a:t>
            </a:r>
            <a:r>
              <a:rPr lang="en-IN" altLang="en-US" dirty="0"/>
              <a:t> how businesses could improve their liquidity position. </a:t>
            </a:r>
          </a:p>
          <a:p>
            <a:pPr algn="just"/>
            <a:endParaRPr lang="en-US" dirty="0"/>
          </a:p>
          <a:p>
            <a:pPr algn="just"/>
            <a:endParaRPr lang="en-US" dirty="0"/>
          </a:p>
        </p:txBody>
      </p:sp>
    </p:spTree>
    <p:extLst>
      <p:ext uri="{BB962C8B-B14F-4D97-AF65-F5344CB8AC3E}">
        <p14:creationId xmlns:p14="http://schemas.microsoft.com/office/powerpoint/2010/main" xmlns="" val="145774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9122DC-D43C-07D1-8541-9D1368A48FFE}"/>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xmlns="" id="{FAD48D57-A11F-4022-166C-615A8F624E4C}"/>
              </a:ext>
            </a:extLst>
          </p:cNvPr>
          <p:cNvGraphicFramePr>
            <a:graphicFrameLocks noGrp="1"/>
          </p:cNvGraphicFramePr>
          <p:nvPr>
            <p:ph idx="1"/>
            <p:extLst>
              <p:ext uri="{D42A27DB-BD31-4B8C-83A1-F6EECF244321}">
                <p14:modId xmlns:p14="http://schemas.microsoft.com/office/powerpoint/2010/main" xmlns="" val="95717304"/>
              </p:ext>
            </p:extLst>
          </p:nvPr>
        </p:nvGraphicFramePr>
        <p:xfrm>
          <a:off x="838200" y="781878"/>
          <a:ext cx="10515600" cy="53950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335546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0B5D79-7886-E774-117F-1F758155A856}"/>
              </a:ext>
            </a:extLst>
          </p:cNvPr>
          <p:cNvSpPr>
            <a:spLocks noGrp="1"/>
          </p:cNvSpPr>
          <p:nvPr>
            <p:ph type="title"/>
          </p:nvPr>
        </p:nvSpPr>
        <p:spPr>
          <a:xfrm>
            <a:off x="838200" y="681038"/>
            <a:ext cx="10515600" cy="776702"/>
          </a:xfrm>
        </p:spPr>
        <p:txBody>
          <a:bodyPr/>
          <a:lstStyle/>
          <a:p>
            <a:pPr algn="ctr"/>
            <a:r>
              <a:rPr lang="en-US" i="1" dirty="0">
                <a:solidFill>
                  <a:srgbClr val="FF0000"/>
                </a:solidFill>
              </a:rPr>
              <a:t>Ratio Analysis </a:t>
            </a:r>
          </a:p>
        </p:txBody>
      </p:sp>
      <p:sp>
        <p:nvSpPr>
          <p:cNvPr id="3" name="Content Placeholder 2">
            <a:extLst>
              <a:ext uri="{FF2B5EF4-FFF2-40B4-BE49-F238E27FC236}">
                <a16:creationId xmlns:a16="http://schemas.microsoft.com/office/drawing/2014/main" xmlns="" id="{3902F7EC-BBE9-AD85-843D-EADDF68CE58E}"/>
              </a:ext>
            </a:extLst>
          </p:cNvPr>
          <p:cNvSpPr>
            <a:spLocks noGrp="1"/>
          </p:cNvSpPr>
          <p:nvPr>
            <p:ph idx="1"/>
          </p:nvPr>
        </p:nvSpPr>
        <p:spPr/>
        <p:txBody>
          <a:bodyPr/>
          <a:lstStyle/>
          <a:p>
            <a:r>
              <a:rPr lang="en-US" dirty="0"/>
              <a:t>A technique of </a:t>
            </a:r>
            <a:r>
              <a:rPr lang="en-US" i="1" dirty="0">
                <a:solidFill>
                  <a:srgbClr val="0070C0"/>
                </a:solidFill>
              </a:rPr>
              <a:t>evaluating</a:t>
            </a:r>
            <a:r>
              <a:rPr lang="en-US" dirty="0"/>
              <a:t> the financial statements.</a:t>
            </a:r>
          </a:p>
          <a:p>
            <a:endParaRPr lang="en-US" dirty="0"/>
          </a:p>
          <a:p>
            <a:r>
              <a:rPr lang="en-US" dirty="0"/>
              <a:t>Helps to form </a:t>
            </a:r>
            <a:r>
              <a:rPr lang="en-US" i="1" dirty="0">
                <a:solidFill>
                  <a:srgbClr val="0070C0"/>
                </a:solidFill>
              </a:rPr>
              <a:t>opinions</a:t>
            </a:r>
            <a:r>
              <a:rPr lang="en-US" dirty="0"/>
              <a:t> about businesses:-</a:t>
            </a:r>
          </a:p>
          <a:p>
            <a:pPr marL="1028700" lvl="1" indent="-571500">
              <a:buFont typeface="+mj-lt"/>
              <a:buAutoNum type="alphaLcPeriod"/>
            </a:pPr>
            <a:r>
              <a:rPr lang="en-US" sz="2800" dirty="0"/>
              <a:t>Liquidity</a:t>
            </a:r>
          </a:p>
          <a:p>
            <a:pPr marL="1028700" lvl="1" indent="-571500">
              <a:buFont typeface="+mj-lt"/>
              <a:buAutoNum type="alphaLcPeriod"/>
            </a:pPr>
            <a:r>
              <a:rPr lang="en-US" sz="2800" dirty="0"/>
              <a:t>Solvency</a:t>
            </a:r>
          </a:p>
          <a:p>
            <a:pPr marL="1028700" lvl="1" indent="-571500">
              <a:buFont typeface="+mj-lt"/>
              <a:buAutoNum type="alphaLcPeriod"/>
            </a:pPr>
            <a:r>
              <a:rPr lang="en-US" sz="2800" dirty="0"/>
              <a:t>Profitability</a:t>
            </a:r>
          </a:p>
          <a:p>
            <a:pPr marL="1028700" lvl="1" indent="-571500">
              <a:buFont typeface="+mj-lt"/>
              <a:buAutoNum type="alphaLcPeriod"/>
            </a:pPr>
            <a:r>
              <a:rPr lang="en-US" sz="2800" dirty="0"/>
              <a:t>Efficiency </a:t>
            </a:r>
            <a:endParaRPr lang="en-US" dirty="0"/>
          </a:p>
        </p:txBody>
      </p:sp>
      <p:pic>
        <p:nvPicPr>
          <p:cNvPr id="4" name="Picture 3">
            <a:extLst>
              <a:ext uri="{FF2B5EF4-FFF2-40B4-BE49-F238E27FC236}">
                <a16:creationId xmlns:a16="http://schemas.microsoft.com/office/drawing/2014/main" xmlns="" id="{DCC1A5B0-E1E3-17E1-9733-32A3E6B377B4}"/>
              </a:ext>
            </a:extLst>
          </p:cNvPr>
          <p:cNvPicPr>
            <a:picLocks noChangeAspect="1"/>
          </p:cNvPicPr>
          <p:nvPr/>
        </p:nvPicPr>
        <p:blipFill>
          <a:blip r:embed="rId2"/>
          <a:stretch>
            <a:fillRect/>
          </a:stretch>
        </p:blipFill>
        <p:spPr>
          <a:xfrm>
            <a:off x="8724900" y="2545522"/>
            <a:ext cx="2628900" cy="2641600"/>
          </a:xfrm>
          <a:prstGeom prst="rect">
            <a:avLst/>
          </a:prstGeom>
        </p:spPr>
      </p:pic>
    </p:spTree>
    <p:extLst>
      <p:ext uri="{BB962C8B-B14F-4D97-AF65-F5344CB8AC3E}">
        <p14:creationId xmlns:p14="http://schemas.microsoft.com/office/powerpoint/2010/main" xmlns="" val="2189227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E76453-DBC4-2B4E-7C8E-5A9372B57E99}"/>
              </a:ext>
            </a:extLst>
          </p:cNvPr>
          <p:cNvSpPr>
            <a:spLocks noGrp="1"/>
          </p:cNvSpPr>
          <p:nvPr>
            <p:ph type="title"/>
          </p:nvPr>
        </p:nvSpPr>
        <p:spPr/>
        <p:txBody>
          <a:bodyPr/>
          <a:lstStyle/>
          <a:p>
            <a:pPr algn="ctr"/>
            <a:r>
              <a:rPr lang="en-US" i="1" dirty="0">
                <a:solidFill>
                  <a:srgbClr val="FF0000"/>
                </a:solidFill>
              </a:rPr>
              <a:t>Liquidity Ratios </a:t>
            </a:r>
          </a:p>
        </p:txBody>
      </p:sp>
      <p:sp>
        <p:nvSpPr>
          <p:cNvPr id="3" name="Content Placeholder 2">
            <a:extLst>
              <a:ext uri="{FF2B5EF4-FFF2-40B4-BE49-F238E27FC236}">
                <a16:creationId xmlns:a16="http://schemas.microsoft.com/office/drawing/2014/main" xmlns="" id="{5926C313-2007-218F-799A-346A82170F1B}"/>
              </a:ext>
            </a:extLst>
          </p:cNvPr>
          <p:cNvSpPr>
            <a:spLocks noGrp="1"/>
          </p:cNvSpPr>
          <p:nvPr>
            <p:ph idx="1"/>
          </p:nvPr>
        </p:nvSpPr>
        <p:spPr/>
        <p:txBody>
          <a:bodyPr/>
          <a:lstStyle/>
          <a:p>
            <a:endParaRPr lang="en-US" dirty="0"/>
          </a:p>
        </p:txBody>
      </p:sp>
      <p:sp>
        <p:nvSpPr>
          <p:cNvPr id="4" name="Rounded Rectangle 3">
            <a:extLst>
              <a:ext uri="{FF2B5EF4-FFF2-40B4-BE49-F238E27FC236}">
                <a16:creationId xmlns:a16="http://schemas.microsoft.com/office/drawing/2014/main" xmlns="" id="{960AF830-FD8A-B25D-3C32-B3B67D737299}"/>
              </a:ext>
            </a:extLst>
          </p:cNvPr>
          <p:cNvSpPr/>
          <p:nvPr/>
        </p:nvSpPr>
        <p:spPr>
          <a:xfrm>
            <a:off x="864703" y="1934817"/>
            <a:ext cx="2474845" cy="1298713"/>
          </a:xfrm>
          <a:prstGeom prst="roundRect">
            <a:avLst/>
          </a:prstGeom>
          <a:solidFill>
            <a:srgbClr val="6D2B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Measures short – term solvency position</a:t>
            </a:r>
          </a:p>
        </p:txBody>
      </p:sp>
      <p:sp>
        <p:nvSpPr>
          <p:cNvPr id="5" name="Rounded Rectangle 4">
            <a:extLst>
              <a:ext uri="{FF2B5EF4-FFF2-40B4-BE49-F238E27FC236}">
                <a16:creationId xmlns:a16="http://schemas.microsoft.com/office/drawing/2014/main" xmlns="" id="{1B96C1BB-FD25-8FFF-90C3-9052F4E01CDC}"/>
              </a:ext>
            </a:extLst>
          </p:cNvPr>
          <p:cNvSpPr/>
          <p:nvPr/>
        </p:nvSpPr>
        <p:spPr>
          <a:xfrm>
            <a:off x="816664" y="4242353"/>
            <a:ext cx="2522884" cy="1403074"/>
          </a:xfrm>
          <a:prstGeom prst="roundRect">
            <a:avLst/>
          </a:prstGeom>
          <a:solidFill>
            <a:srgbClr val="C149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Checks business’s ability to meet current obligations </a:t>
            </a:r>
          </a:p>
        </p:txBody>
      </p:sp>
      <p:sp>
        <p:nvSpPr>
          <p:cNvPr id="7" name="Rounded Rectangle 6">
            <a:extLst>
              <a:ext uri="{FF2B5EF4-FFF2-40B4-BE49-F238E27FC236}">
                <a16:creationId xmlns:a16="http://schemas.microsoft.com/office/drawing/2014/main" xmlns="" id="{CD14BF7C-B0FB-46CE-66C2-9468C4B13BEE}"/>
              </a:ext>
            </a:extLst>
          </p:cNvPr>
          <p:cNvSpPr/>
          <p:nvPr/>
        </p:nvSpPr>
        <p:spPr>
          <a:xfrm>
            <a:off x="7673010" y="1934818"/>
            <a:ext cx="2279374" cy="102041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Components Involved  </a:t>
            </a:r>
          </a:p>
        </p:txBody>
      </p:sp>
      <p:sp>
        <p:nvSpPr>
          <p:cNvPr id="8" name="Rounded Rectangle 7">
            <a:extLst>
              <a:ext uri="{FF2B5EF4-FFF2-40B4-BE49-F238E27FC236}">
                <a16:creationId xmlns:a16="http://schemas.microsoft.com/office/drawing/2014/main" xmlns="" id="{27E61A7A-F7A0-B496-892E-619AEAE3C202}"/>
              </a:ext>
            </a:extLst>
          </p:cNvPr>
          <p:cNvSpPr/>
          <p:nvPr/>
        </p:nvSpPr>
        <p:spPr>
          <a:xfrm>
            <a:off x="5638799" y="4166152"/>
            <a:ext cx="2312507" cy="892864"/>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Current Assets</a:t>
            </a:r>
          </a:p>
        </p:txBody>
      </p:sp>
      <p:sp>
        <p:nvSpPr>
          <p:cNvPr id="9" name="Rounded Rectangle 8">
            <a:extLst>
              <a:ext uri="{FF2B5EF4-FFF2-40B4-BE49-F238E27FC236}">
                <a16:creationId xmlns:a16="http://schemas.microsoft.com/office/drawing/2014/main" xmlns="" id="{D117C8DB-867F-487D-CCBF-F6DBBDA55DE3}"/>
              </a:ext>
            </a:extLst>
          </p:cNvPr>
          <p:cNvSpPr/>
          <p:nvPr/>
        </p:nvSpPr>
        <p:spPr>
          <a:xfrm>
            <a:off x="9455427" y="4166152"/>
            <a:ext cx="2206490" cy="892864"/>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Current Liabilities </a:t>
            </a:r>
          </a:p>
        </p:txBody>
      </p:sp>
      <p:cxnSp>
        <p:nvCxnSpPr>
          <p:cNvPr id="11" name="Straight Arrow Connector 10">
            <a:extLst>
              <a:ext uri="{FF2B5EF4-FFF2-40B4-BE49-F238E27FC236}">
                <a16:creationId xmlns:a16="http://schemas.microsoft.com/office/drawing/2014/main" xmlns="" id="{3DE0CF79-51E7-601E-4BD2-50CEB9CEE5E3}"/>
              </a:ext>
            </a:extLst>
          </p:cNvPr>
          <p:cNvCxnSpPr>
            <a:cxnSpLocks/>
          </p:cNvCxnSpPr>
          <p:nvPr/>
        </p:nvCxnSpPr>
        <p:spPr>
          <a:xfrm flipH="1">
            <a:off x="6930888" y="3048205"/>
            <a:ext cx="1921564" cy="11179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xmlns="" id="{79AC7E65-A442-C6E6-8B2C-4CF14DEB820D}"/>
              </a:ext>
            </a:extLst>
          </p:cNvPr>
          <p:cNvCxnSpPr>
            <a:cxnSpLocks/>
          </p:cNvCxnSpPr>
          <p:nvPr/>
        </p:nvCxnSpPr>
        <p:spPr>
          <a:xfrm>
            <a:off x="8852452" y="3064429"/>
            <a:ext cx="1706220" cy="11017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Curved Connector 12">
            <a:extLst>
              <a:ext uri="{FF2B5EF4-FFF2-40B4-BE49-F238E27FC236}">
                <a16:creationId xmlns:a16="http://schemas.microsoft.com/office/drawing/2014/main" xmlns="" id="{68401CDE-C407-F67B-2C4D-301C72E10042}"/>
              </a:ext>
            </a:extLst>
          </p:cNvPr>
          <p:cNvCxnSpPr>
            <a:cxnSpLocks/>
          </p:cNvCxnSpPr>
          <p:nvPr/>
        </p:nvCxnSpPr>
        <p:spPr>
          <a:xfrm rot="16200000" flipH="1">
            <a:off x="1427095" y="3737939"/>
            <a:ext cx="1008823" cy="3"/>
          </a:xfrm>
          <a:prstGeom prst="curved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1381096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486695-AFA4-AAC2-862C-E66092998289}"/>
              </a:ext>
            </a:extLst>
          </p:cNvPr>
          <p:cNvSpPr>
            <a:spLocks noGrp="1"/>
          </p:cNvSpPr>
          <p:nvPr>
            <p:ph type="title"/>
          </p:nvPr>
        </p:nvSpPr>
        <p:spPr/>
        <p:txBody>
          <a:bodyPr/>
          <a:lstStyle/>
          <a:p>
            <a:pPr algn="ctr"/>
            <a:r>
              <a:rPr lang="en-US" i="1" dirty="0">
                <a:solidFill>
                  <a:srgbClr val="FF0000"/>
                </a:solidFill>
              </a:rPr>
              <a:t>Measuring ‘working capital’ position </a:t>
            </a:r>
          </a:p>
        </p:txBody>
      </p:sp>
      <p:graphicFrame>
        <p:nvGraphicFramePr>
          <p:cNvPr id="4" name="Content Placeholder 3">
            <a:extLst>
              <a:ext uri="{FF2B5EF4-FFF2-40B4-BE49-F238E27FC236}">
                <a16:creationId xmlns:a16="http://schemas.microsoft.com/office/drawing/2014/main" xmlns="" id="{6179B59B-30A1-7276-087A-80240BE0CDE7}"/>
              </a:ext>
            </a:extLst>
          </p:cNvPr>
          <p:cNvGraphicFramePr>
            <a:graphicFrameLocks noGrp="1"/>
          </p:cNvGraphicFramePr>
          <p:nvPr>
            <p:ph idx="1"/>
            <p:extLst>
              <p:ext uri="{D42A27DB-BD31-4B8C-83A1-F6EECF244321}">
                <p14:modId xmlns:p14="http://schemas.microsoft.com/office/powerpoint/2010/main" xmlns="" val="4094553925"/>
              </p:ext>
            </p:extLst>
          </p:nvPr>
        </p:nvGraphicFramePr>
        <p:xfrm>
          <a:off x="238539" y="1828800"/>
          <a:ext cx="11582400" cy="4929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13157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60CEB9-C811-C6D8-0A68-95415E05EA56}"/>
              </a:ext>
            </a:extLst>
          </p:cNvPr>
          <p:cNvSpPr>
            <a:spLocks noGrp="1"/>
          </p:cNvSpPr>
          <p:nvPr>
            <p:ph type="title"/>
          </p:nvPr>
        </p:nvSpPr>
        <p:spPr/>
        <p:txBody>
          <a:bodyPr/>
          <a:lstStyle/>
          <a:p>
            <a:pPr algn="ctr"/>
            <a:r>
              <a:rPr lang="en-US" i="1" u="sng" dirty="0">
                <a:solidFill>
                  <a:srgbClr val="FF0000"/>
                </a:solidFill>
              </a:rPr>
              <a:t>Types of Liquidity Ratios </a:t>
            </a:r>
          </a:p>
        </p:txBody>
      </p:sp>
      <p:pic>
        <p:nvPicPr>
          <p:cNvPr id="4" name="Content Placeholder 3">
            <a:extLst>
              <a:ext uri="{FF2B5EF4-FFF2-40B4-BE49-F238E27FC236}">
                <a16:creationId xmlns:a16="http://schemas.microsoft.com/office/drawing/2014/main" xmlns="" id="{41576454-AF9A-7A2C-6E50-5C038FF1EA32}"/>
              </a:ext>
            </a:extLst>
          </p:cNvPr>
          <p:cNvPicPr>
            <a:picLocks noGrp="1" noChangeAspect="1"/>
          </p:cNvPicPr>
          <p:nvPr>
            <p:ph idx="1"/>
          </p:nvPr>
        </p:nvPicPr>
        <p:blipFill>
          <a:blip r:embed="rId2"/>
          <a:stretch>
            <a:fillRect/>
          </a:stretch>
        </p:blipFill>
        <p:spPr>
          <a:xfrm>
            <a:off x="224139" y="3237430"/>
            <a:ext cx="11743722" cy="2939533"/>
          </a:xfrm>
          <a:prstGeom prst="rect">
            <a:avLst/>
          </a:prstGeom>
        </p:spPr>
      </p:pic>
      <p:cxnSp>
        <p:nvCxnSpPr>
          <p:cNvPr id="6" name="Straight Arrow Connector 5">
            <a:extLst>
              <a:ext uri="{FF2B5EF4-FFF2-40B4-BE49-F238E27FC236}">
                <a16:creationId xmlns:a16="http://schemas.microsoft.com/office/drawing/2014/main" xmlns="" id="{17DE67AB-099C-A35B-14F2-31E1A823786D}"/>
              </a:ext>
            </a:extLst>
          </p:cNvPr>
          <p:cNvCxnSpPr>
            <a:cxnSpLocks/>
          </p:cNvCxnSpPr>
          <p:nvPr/>
        </p:nvCxnSpPr>
        <p:spPr>
          <a:xfrm flipH="1">
            <a:off x="1912135" y="1510325"/>
            <a:ext cx="3932074" cy="16962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xmlns="" id="{C4FD2289-DF12-16FE-B4CF-D696BC89755E}"/>
              </a:ext>
            </a:extLst>
          </p:cNvPr>
          <p:cNvCxnSpPr>
            <a:cxnSpLocks/>
          </p:cNvCxnSpPr>
          <p:nvPr/>
        </p:nvCxnSpPr>
        <p:spPr>
          <a:xfrm>
            <a:off x="5844209" y="1510325"/>
            <a:ext cx="0" cy="16916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xmlns="" id="{EF77BEA2-E874-2D9F-74CB-70F66AF5C2FF}"/>
              </a:ext>
            </a:extLst>
          </p:cNvPr>
          <p:cNvCxnSpPr>
            <a:cxnSpLocks/>
          </p:cNvCxnSpPr>
          <p:nvPr/>
        </p:nvCxnSpPr>
        <p:spPr>
          <a:xfrm>
            <a:off x="5844209" y="1505716"/>
            <a:ext cx="4002156" cy="16569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1178159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F42F53-6E10-0531-B706-27EDE8F883D2}"/>
              </a:ext>
            </a:extLst>
          </p:cNvPr>
          <p:cNvSpPr>
            <a:spLocks noGrp="1"/>
          </p:cNvSpPr>
          <p:nvPr>
            <p:ph type="title"/>
          </p:nvPr>
        </p:nvSpPr>
        <p:spPr/>
        <p:txBody>
          <a:bodyPr/>
          <a:lstStyle/>
          <a:p>
            <a:pPr algn="ctr"/>
            <a:r>
              <a:rPr lang="en-US" i="1" dirty="0">
                <a:solidFill>
                  <a:srgbClr val="FF0000"/>
                </a:solidFill>
              </a:rPr>
              <a:t>1.) Current Ratio </a:t>
            </a:r>
          </a:p>
        </p:txBody>
      </p:sp>
      <p:graphicFrame>
        <p:nvGraphicFramePr>
          <p:cNvPr id="11" name="Content Placeholder 10">
            <a:extLst>
              <a:ext uri="{FF2B5EF4-FFF2-40B4-BE49-F238E27FC236}">
                <a16:creationId xmlns:a16="http://schemas.microsoft.com/office/drawing/2014/main" xmlns="" id="{38646C4D-F08C-29B7-2527-54CFC7CF3545}"/>
              </a:ext>
            </a:extLst>
          </p:cNvPr>
          <p:cNvGraphicFramePr>
            <a:graphicFrameLocks noGrp="1"/>
          </p:cNvGraphicFramePr>
          <p:nvPr>
            <p:ph idx="1"/>
            <p:extLst>
              <p:ext uri="{D42A27DB-BD31-4B8C-83A1-F6EECF244321}">
                <p14:modId xmlns:p14="http://schemas.microsoft.com/office/powerpoint/2010/main" xmlns="" val="3948987336"/>
              </p:ext>
            </p:extLst>
          </p:nvPr>
        </p:nvGraphicFramePr>
        <p:xfrm>
          <a:off x="609599" y="4492486"/>
          <a:ext cx="11277601" cy="1908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ounded Rectangle 6">
            <a:extLst>
              <a:ext uri="{FF2B5EF4-FFF2-40B4-BE49-F238E27FC236}">
                <a16:creationId xmlns:a16="http://schemas.microsoft.com/office/drawing/2014/main" xmlns="" id="{DD2AE76D-41C9-1840-7407-B570A1A214FA}"/>
              </a:ext>
            </a:extLst>
          </p:cNvPr>
          <p:cNvSpPr/>
          <p:nvPr/>
        </p:nvSpPr>
        <p:spPr>
          <a:xfrm>
            <a:off x="891209" y="2080590"/>
            <a:ext cx="2232992" cy="1139688"/>
          </a:xfrm>
          <a:prstGeom prst="roundRect">
            <a:avLst/>
          </a:prstGeom>
          <a:solidFill>
            <a:srgbClr val="C149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u="sng" dirty="0"/>
              <a:t>Current Assets</a:t>
            </a:r>
          </a:p>
          <a:p>
            <a:pPr algn="ctr"/>
            <a:r>
              <a:rPr lang="en-US" sz="2000" dirty="0"/>
              <a:t>Current Liabilities </a:t>
            </a:r>
          </a:p>
        </p:txBody>
      </p:sp>
      <p:sp>
        <p:nvSpPr>
          <p:cNvPr id="8" name="Rounded Rectangle 7">
            <a:extLst>
              <a:ext uri="{FF2B5EF4-FFF2-40B4-BE49-F238E27FC236}">
                <a16:creationId xmlns:a16="http://schemas.microsoft.com/office/drawing/2014/main" xmlns="" id="{85B86D35-8BDE-6356-893A-F28C49D623B9}"/>
              </a:ext>
            </a:extLst>
          </p:cNvPr>
          <p:cNvSpPr/>
          <p:nvPr/>
        </p:nvSpPr>
        <p:spPr>
          <a:xfrm>
            <a:off x="5045764" y="2080590"/>
            <a:ext cx="2401957" cy="1139688"/>
          </a:xfrm>
          <a:prstGeom prst="roundRect">
            <a:avLst/>
          </a:prstGeom>
          <a:solidFill>
            <a:srgbClr val="6D2B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Checks whether CA is </a:t>
            </a:r>
            <a:r>
              <a:rPr lang="en-US" sz="2000" i="1" u="sng" dirty="0"/>
              <a:t>enough</a:t>
            </a:r>
            <a:r>
              <a:rPr lang="en-US" sz="2000" dirty="0"/>
              <a:t> to pay CL?</a:t>
            </a:r>
          </a:p>
        </p:txBody>
      </p:sp>
      <p:sp>
        <p:nvSpPr>
          <p:cNvPr id="9" name="Rounded Rectangle 8">
            <a:extLst>
              <a:ext uri="{FF2B5EF4-FFF2-40B4-BE49-F238E27FC236}">
                <a16:creationId xmlns:a16="http://schemas.microsoft.com/office/drawing/2014/main" xmlns="" id="{542A4160-2CD2-8433-AB7D-3F092DAD680B}"/>
              </a:ext>
            </a:extLst>
          </p:cNvPr>
          <p:cNvSpPr/>
          <p:nvPr/>
        </p:nvSpPr>
        <p:spPr>
          <a:xfrm>
            <a:off x="9057860" y="2080590"/>
            <a:ext cx="2643810" cy="113968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Checks whether </a:t>
            </a:r>
            <a:r>
              <a:rPr lang="en-US" sz="2000" i="1" u="sng" dirty="0" smtClean="0"/>
              <a:t>’safety margin’ </a:t>
            </a:r>
            <a:r>
              <a:rPr lang="en-US" sz="2000" dirty="0"/>
              <a:t>available to creditors?</a:t>
            </a:r>
          </a:p>
        </p:txBody>
      </p:sp>
    </p:spTree>
    <p:extLst>
      <p:ext uri="{BB962C8B-B14F-4D97-AF65-F5344CB8AC3E}">
        <p14:creationId xmlns:p14="http://schemas.microsoft.com/office/powerpoint/2010/main" xmlns="" val="2557904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161A8A-3DE5-6A51-A14B-F27789FA9AEA}"/>
              </a:ext>
            </a:extLst>
          </p:cNvPr>
          <p:cNvSpPr>
            <a:spLocks noGrp="1"/>
          </p:cNvSpPr>
          <p:nvPr>
            <p:ph type="title"/>
          </p:nvPr>
        </p:nvSpPr>
        <p:spPr>
          <a:xfrm>
            <a:off x="689113" y="681037"/>
            <a:ext cx="10919791" cy="1009651"/>
          </a:xfrm>
        </p:spPr>
        <p:txBody>
          <a:bodyPr>
            <a:noAutofit/>
          </a:bodyPr>
          <a:lstStyle/>
          <a:p>
            <a:pPr algn="ctr"/>
            <a:r>
              <a:rPr lang="en-US" sz="3600" i="1" dirty="0">
                <a:solidFill>
                  <a:srgbClr val="FF0000"/>
                </a:solidFill>
              </a:rPr>
              <a:t>Case Analysis – </a:t>
            </a:r>
            <a:r>
              <a:rPr lang="en-US" sz="3600" i="1" dirty="0">
                <a:solidFill>
                  <a:srgbClr val="0070C0"/>
                </a:solidFill>
              </a:rPr>
              <a:t>Marico Vs. Colgate Palmolive </a:t>
            </a:r>
          </a:p>
        </p:txBody>
      </p:sp>
      <p:sp>
        <p:nvSpPr>
          <p:cNvPr id="3" name="Content Placeholder 2">
            <a:extLst>
              <a:ext uri="{FF2B5EF4-FFF2-40B4-BE49-F238E27FC236}">
                <a16:creationId xmlns:a16="http://schemas.microsoft.com/office/drawing/2014/main" xmlns="" id="{14FBE7F1-8D9B-CEEA-1840-6FD4D845D7BE}"/>
              </a:ext>
            </a:extLst>
          </p:cNvPr>
          <p:cNvSpPr>
            <a:spLocks noGrp="1"/>
          </p:cNvSpPr>
          <p:nvPr>
            <p:ph idx="1"/>
          </p:nvPr>
        </p:nvSpPr>
        <p:spPr>
          <a:xfrm>
            <a:off x="838200" y="1825625"/>
            <a:ext cx="7563678" cy="4351338"/>
          </a:xfrm>
        </p:spPr>
        <p:txBody>
          <a:bodyPr/>
          <a:lstStyle/>
          <a:p>
            <a:pPr algn="just"/>
            <a:r>
              <a:rPr lang="en-US" i="1" u="sng" dirty="0">
                <a:solidFill>
                  <a:schemeClr val="accent6">
                    <a:lumMod val="50000"/>
                  </a:schemeClr>
                </a:solidFill>
              </a:rPr>
              <a:t>Appraise</a:t>
            </a:r>
            <a:r>
              <a:rPr lang="en-US" dirty="0"/>
              <a:t> the current assets of both companies and </a:t>
            </a:r>
            <a:r>
              <a:rPr lang="en-US" i="1" u="sng" dirty="0">
                <a:solidFill>
                  <a:schemeClr val="accent6">
                    <a:lumMod val="50000"/>
                  </a:schemeClr>
                </a:solidFill>
              </a:rPr>
              <a:t>review</a:t>
            </a:r>
            <a:r>
              <a:rPr lang="en-US" dirty="0"/>
              <a:t> which of the two companies has the better liquidity position.</a:t>
            </a:r>
          </a:p>
          <a:p>
            <a:endParaRPr lang="en-US" dirty="0"/>
          </a:p>
          <a:p>
            <a:endParaRPr lang="en-US" dirty="0"/>
          </a:p>
        </p:txBody>
      </p:sp>
      <p:graphicFrame>
        <p:nvGraphicFramePr>
          <p:cNvPr id="4" name="Table 4">
            <a:extLst>
              <a:ext uri="{FF2B5EF4-FFF2-40B4-BE49-F238E27FC236}">
                <a16:creationId xmlns:a16="http://schemas.microsoft.com/office/drawing/2014/main" xmlns="" id="{5B701998-FD6F-7606-A5BD-CE43F82BBC9F}"/>
              </a:ext>
            </a:extLst>
          </p:cNvPr>
          <p:cNvGraphicFramePr>
            <a:graphicFrameLocks noGrp="1"/>
          </p:cNvGraphicFramePr>
          <p:nvPr>
            <p:extLst>
              <p:ext uri="{D42A27DB-BD31-4B8C-83A1-F6EECF244321}">
                <p14:modId xmlns:p14="http://schemas.microsoft.com/office/powerpoint/2010/main" xmlns="" val="151494603"/>
              </p:ext>
            </p:extLst>
          </p:nvPr>
        </p:nvGraphicFramePr>
        <p:xfrm>
          <a:off x="838200" y="3683205"/>
          <a:ext cx="10919790" cy="2743200"/>
        </p:xfrm>
        <a:graphic>
          <a:graphicData uri="http://schemas.openxmlformats.org/drawingml/2006/table">
            <a:tbl>
              <a:tblPr firstRow="1" bandRow="1">
                <a:tableStyleId>{2A488322-F2BA-4B5B-9748-0D474271808F}</a:tableStyleId>
              </a:tblPr>
              <a:tblGrid>
                <a:gridCol w="3639930">
                  <a:extLst>
                    <a:ext uri="{9D8B030D-6E8A-4147-A177-3AD203B41FA5}">
                      <a16:colId xmlns:a16="http://schemas.microsoft.com/office/drawing/2014/main" xmlns="" val="903717852"/>
                    </a:ext>
                  </a:extLst>
                </a:gridCol>
                <a:gridCol w="3639930">
                  <a:extLst>
                    <a:ext uri="{9D8B030D-6E8A-4147-A177-3AD203B41FA5}">
                      <a16:colId xmlns:a16="http://schemas.microsoft.com/office/drawing/2014/main" xmlns="" val="3949999758"/>
                    </a:ext>
                  </a:extLst>
                </a:gridCol>
                <a:gridCol w="3639930">
                  <a:extLst>
                    <a:ext uri="{9D8B030D-6E8A-4147-A177-3AD203B41FA5}">
                      <a16:colId xmlns:a16="http://schemas.microsoft.com/office/drawing/2014/main" xmlns="" val="2727001718"/>
                    </a:ext>
                  </a:extLst>
                </a:gridCol>
              </a:tblGrid>
              <a:tr h="425604">
                <a:tc>
                  <a:txBody>
                    <a:bodyPr/>
                    <a:lstStyle/>
                    <a:p>
                      <a:pPr algn="ctr"/>
                      <a:r>
                        <a:rPr lang="en-US" sz="2400" b="0" i="1" u="sng" dirty="0">
                          <a:solidFill>
                            <a:schemeClr val="bg1"/>
                          </a:solidFill>
                        </a:rPr>
                        <a:t>Particulars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1" u="sng" dirty="0">
                          <a:solidFill>
                            <a:schemeClr val="bg1"/>
                          </a:solidFill>
                        </a:rPr>
                        <a:t>Marico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1" u="sng" dirty="0">
                          <a:solidFill>
                            <a:schemeClr val="bg1"/>
                          </a:solidFill>
                        </a:rPr>
                        <a:t>Colgate Palmolive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04621396"/>
                  </a:ext>
                </a:extLst>
              </a:tr>
              <a:tr h="425604">
                <a:tc>
                  <a:txBody>
                    <a:bodyPr/>
                    <a:lstStyle/>
                    <a:p>
                      <a:pPr algn="ctr"/>
                      <a:r>
                        <a:rPr lang="en-US" sz="2400" b="0" dirty="0">
                          <a:solidFill>
                            <a:schemeClr val="tx1"/>
                          </a:solidFill>
                        </a:rPr>
                        <a:t>Cash</a:t>
                      </a:r>
                      <a:endParaRPr lang="en-US" sz="2400" b="0" i="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solidFill>
                            <a:schemeClr val="tx1"/>
                          </a:solidFill>
                        </a:rPr>
                        <a:t>55,000</a:t>
                      </a:r>
                      <a:endParaRPr lang="en-US" sz="2400" b="0" i="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solidFill>
                            <a:schemeClr val="tx1"/>
                          </a:solidFill>
                        </a:rPr>
                        <a:t>6,000</a:t>
                      </a:r>
                      <a:endParaRPr lang="en-US" sz="2400" b="0" i="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07378869"/>
                  </a:ext>
                </a:extLst>
              </a:tr>
              <a:tr h="425604">
                <a:tc>
                  <a:txBody>
                    <a:bodyPr/>
                    <a:lstStyle/>
                    <a:p>
                      <a:pPr algn="ctr"/>
                      <a:r>
                        <a:rPr lang="en-US" sz="2400" b="0" dirty="0">
                          <a:solidFill>
                            <a:schemeClr val="tx1"/>
                          </a:solidFill>
                        </a:rPr>
                        <a:t>Inventory</a:t>
                      </a:r>
                      <a:endParaRPr lang="en-US" sz="2400" b="0" i="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solidFill>
                            <a:schemeClr val="tx1"/>
                          </a:solidFill>
                        </a:rPr>
                        <a:t>20,000</a:t>
                      </a:r>
                      <a:endParaRPr lang="en-US" sz="2400" b="0" i="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solidFill>
                            <a:schemeClr val="tx1"/>
                          </a:solidFill>
                        </a:rPr>
                        <a:t>90,000</a:t>
                      </a:r>
                      <a:endParaRPr lang="en-US" sz="2400" b="0" i="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40651093"/>
                  </a:ext>
                </a:extLst>
              </a:tr>
              <a:tr h="425604">
                <a:tc>
                  <a:txBody>
                    <a:bodyPr/>
                    <a:lstStyle/>
                    <a:p>
                      <a:pPr algn="ctr"/>
                      <a:r>
                        <a:rPr lang="en-US" sz="2400" b="0" dirty="0">
                          <a:solidFill>
                            <a:schemeClr val="tx1"/>
                          </a:solidFill>
                        </a:rPr>
                        <a:t>Receivables</a:t>
                      </a:r>
                      <a:endParaRPr lang="en-US" sz="2400" b="0" i="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solidFill>
                            <a:schemeClr val="tx1"/>
                          </a:solidFill>
                        </a:rPr>
                        <a:t>14,000</a:t>
                      </a:r>
                      <a:endParaRPr lang="en-US" sz="2400" b="0" i="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solidFill>
                            <a:schemeClr val="tx1"/>
                          </a:solidFill>
                        </a:rPr>
                        <a:t>3,000</a:t>
                      </a:r>
                      <a:endParaRPr lang="en-US" sz="2400" b="0" i="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71478555"/>
                  </a:ext>
                </a:extLst>
              </a:tr>
              <a:tr h="425604">
                <a:tc>
                  <a:txBody>
                    <a:bodyPr/>
                    <a:lstStyle/>
                    <a:p>
                      <a:pPr algn="ctr"/>
                      <a:r>
                        <a:rPr lang="en-US" sz="2400" b="0" dirty="0">
                          <a:solidFill>
                            <a:schemeClr val="tx1"/>
                          </a:solidFill>
                        </a:rPr>
                        <a:t>Current Liabilities</a:t>
                      </a:r>
                      <a:endParaRPr lang="en-US" sz="2400" b="0" i="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solidFill>
                            <a:schemeClr val="tx1"/>
                          </a:solidFill>
                        </a:rPr>
                        <a:t>44,500</a:t>
                      </a:r>
                      <a:endParaRPr lang="en-US" sz="2400" b="0" i="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solidFill>
                            <a:schemeClr val="tx1"/>
                          </a:solidFill>
                        </a:rPr>
                        <a:t>49,500</a:t>
                      </a:r>
                      <a:endParaRPr lang="en-US" sz="2400" b="0" i="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528133097"/>
                  </a:ext>
                </a:extLst>
              </a:tr>
              <a:tr h="425604">
                <a:tc>
                  <a:txBody>
                    <a:bodyPr/>
                    <a:lstStyle/>
                    <a:p>
                      <a:pPr algn="ctr"/>
                      <a:r>
                        <a:rPr lang="en-US" sz="2400" b="1" i="1" dirty="0">
                          <a:solidFill>
                            <a:schemeClr val="tx1"/>
                          </a:solidFill>
                        </a:rPr>
                        <a:t>Current Ratio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i="1" dirty="0">
                          <a:solidFill>
                            <a:schemeClr val="tx1"/>
                          </a:solidFill>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i="1" dirty="0">
                          <a:solidFill>
                            <a:schemeClr val="tx1"/>
                          </a:solidFill>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30514210"/>
                  </a:ext>
                </a:extLst>
              </a:tr>
            </a:tbl>
          </a:graphicData>
        </a:graphic>
      </p:graphicFrame>
      <p:pic>
        <p:nvPicPr>
          <p:cNvPr id="5" name="Picture 4">
            <a:extLst>
              <a:ext uri="{FF2B5EF4-FFF2-40B4-BE49-F238E27FC236}">
                <a16:creationId xmlns:a16="http://schemas.microsoft.com/office/drawing/2014/main" xmlns="" id="{9865E86E-6969-18EC-E1D9-3FE9DF7A4C24}"/>
              </a:ext>
            </a:extLst>
          </p:cNvPr>
          <p:cNvPicPr>
            <a:picLocks noChangeAspect="1"/>
          </p:cNvPicPr>
          <p:nvPr/>
        </p:nvPicPr>
        <p:blipFill>
          <a:blip r:embed="rId3"/>
          <a:stretch>
            <a:fillRect/>
          </a:stretch>
        </p:blipFill>
        <p:spPr>
          <a:xfrm>
            <a:off x="8714959" y="1825625"/>
            <a:ext cx="3162300" cy="1460500"/>
          </a:xfrm>
          <a:prstGeom prst="rect">
            <a:avLst/>
          </a:prstGeom>
        </p:spPr>
      </p:pic>
    </p:spTree>
    <p:extLst>
      <p:ext uri="{BB962C8B-B14F-4D97-AF65-F5344CB8AC3E}">
        <p14:creationId xmlns:p14="http://schemas.microsoft.com/office/powerpoint/2010/main" xmlns="" val="3641862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1909</TotalTime>
  <Words>657</Words>
  <Application>Microsoft Macintosh PowerPoint</Application>
  <PresentationFormat>Custom</PresentationFormat>
  <Paragraphs>154</Paragraphs>
  <Slides>16</Slides>
  <Notes>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Ratio Analysis</vt:lpstr>
      <vt:lpstr>Learning Outcomes </vt:lpstr>
      <vt:lpstr>Slide 3</vt:lpstr>
      <vt:lpstr>Ratio Analysis </vt:lpstr>
      <vt:lpstr>Liquidity Ratios </vt:lpstr>
      <vt:lpstr>Measuring ‘working capital’ position </vt:lpstr>
      <vt:lpstr>Types of Liquidity Ratios </vt:lpstr>
      <vt:lpstr>1.) Current Ratio </vt:lpstr>
      <vt:lpstr>Case Analysis – Marico Vs. Colgate Palmolive </vt:lpstr>
      <vt:lpstr>Activity </vt:lpstr>
      <vt:lpstr>Appraising Current Ratio </vt:lpstr>
      <vt:lpstr>2.) Quick Ratio (Acid – Test Ratio/Liquid Ratio) </vt:lpstr>
      <vt:lpstr>Case Analysis – Quick Ratio in Paint Industry</vt:lpstr>
      <vt:lpstr>3.) Cash Ratio</vt:lpstr>
      <vt:lpstr>Poll </vt:lpstr>
      <vt:lpstr>Self – Practice Problem</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Gagan .</dc:creator>
  <cp:lastModifiedBy>hp</cp:lastModifiedBy>
  <cp:revision>87</cp:revision>
  <dcterms:created xsi:type="dcterms:W3CDTF">2022-08-03T03:24:34Z</dcterms:created>
  <dcterms:modified xsi:type="dcterms:W3CDTF">2022-09-22T03:53:05Z</dcterms:modified>
</cp:coreProperties>
</file>