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90" r:id="rId3"/>
    <p:sldId id="271" r:id="rId4"/>
    <p:sldId id="421" r:id="rId5"/>
    <p:sldId id="346" r:id="rId6"/>
    <p:sldId id="347" r:id="rId7"/>
    <p:sldId id="392" r:id="rId8"/>
    <p:sldId id="318" r:id="rId9"/>
    <p:sldId id="319" r:id="rId10"/>
    <p:sldId id="326" r:id="rId11"/>
    <p:sldId id="331" r:id="rId12"/>
    <p:sldId id="320" r:id="rId13"/>
    <p:sldId id="321" r:id="rId14"/>
    <p:sldId id="322" r:id="rId15"/>
    <p:sldId id="323" r:id="rId16"/>
    <p:sldId id="349" r:id="rId17"/>
    <p:sldId id="350" r:id="rId18"/>
    <p:sldId id="432" r:id="rId19"/>
    <p:sldId id="405" r:id="rId20"/>
    <p:sldId id="351" r:id="rId21"/>
    <p:sldId id="353" r:id="rId22"/>
    <p:sldId id="408" r:id="rId23"/>
    <p:sldId id="402" r:id="rId24"/>
    <p:sldId id="354" r:id="rId25"/>
    <p:sldId id="409" r:id="rId26"/>
    <p:sldId id="368" r:id="rId27"/>
    <p:sldId id="403" r:id="rId28"/>
    <p:sldId id="356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4978"/>
    <a:srgbClr val="963ED7"/>
    <a:srgbClr val="6D2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5748"/>
  </p:normalViewPr>
  <p:slideViewPr>
    <p:cSldViewPr snapToGrid="0">
      <p:cViewPr varScale="1">
        <p:scale>
          <a:sx n="105" d="100"/>
          <a:sy n="105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693208-2D6E-A8EC-48FE-A753BDCF5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53AEC-4566-4192-7643-B1E146699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4AE2-986A-A749-9D23-187DAD946585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76D4E-95A4-B0AA-A2BD-F2099A9AE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41F6B-A2A0-2088-3775-AC1F43D6A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B82E6-6C8E-944B-A3F4-FAD16F24E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B1AC2-D858-164B-9D88-879B367BEFAB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D5885-DA61-C741-823D-46882078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DF2CEB84-47C6-AA44-9B26-14A4038BEB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199883B-A4D4-784F-B520-45246A186A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483A57B5-9429-2643-80A6-AF459C67D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5E89583-C4E8-8248-BD6D-7F7850032BF8}" type="slidenum">
              <a:rPr lang="en-IN" altLang="en-US"/>
              <a:pPr/>
              <a:t>5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791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8AD50F8E-0C1D-864C-AAF0-6372DC7441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9C78F627-1D90-144B-8CA2-742709A4DE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Operating cost = cost of goods sold + office expenses + administrative expenses + selling expenses + distribution expenses</a:t>
            </a: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EADFD978-B548-A44C-8DF0-582A4D0C6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CD7961B-7D03-6645-AB64-BB444F7D5192}" type="slidenum">
              <a:rPr lang="en-IN" altLang="en-US"/>
              <a:pPr/>
              <a:t>8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4481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D02F6E79-E328-0746-9C5B-040847429C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F68C7AA8-3A4F-7341-AF2F-331983609D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b</a:t>
            </a:r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CBE006C2-2675-7F4C-A0FE-06D8E9D01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076BB44-4BAB-324D-9807-2FC595551845}" type="slidenum">
              <a:rPr lang="en-IN" altLang="en-US"/>
              <a:pPr/>
              <a:t>11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51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833B32A-C7B3-FD47-BDAC-36C382B1D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C5D4E58C-03D4-0E46-ADAE-C30A179ECD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Operating profit = net sales – (cost of goods sold + office expenses + administrative expenses + selling expenses + distribution expenses)</a:t>
            </a:r>
          </a:p>
          <a:p>
            <a:endParaRPr lang="en-IN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477214CA-A0C1-7846-9906-AC2B5748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245EE33-D170-6546-A902-C7D405E5A637}" type="slidenum">
              <a:rPr lang="en-IN" altLang="en-US"/>
              <a:pPr/>
              <a:t>12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4250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437CD138-4706-7F41-A634-F7AAD5809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B4DF0916-E52C-CE44-9C21-3EAF465984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Total Revenues = Revenue from operations + Other Income</a:t>
            </a:r>
          </a:p>
          <a:p>
            <a:r>
              <a:rPr lang="en-IN" altLang="en-US"/>
              <a:t>Total expenses = cost of goods sold + office expenses + administrative expenses + selling expenses + distribution expenses + interest on loans + tax </a:t>
            </a:r>
          </a:p>
          <a:p>
            <a:endParaRPr lang="en-IN" altLang="en-US"/>
          </a:p>
          <a:p>
            <a:r>
              <a:rPr lang="en-IN" altLang="en-US"/>
              <a:t>Net profit = total revenues – total expenses </a:t>
            </a:r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3A978B94-1A9E-3740-BBBC-2F2DCFD28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DB4F0A7-8A6C-4F4C-B203-63D139D348D8}" type="slidenum">
              <a:rPr lang="en-IN" altLang="en-US"/>
              <a:pPr/>
              <a:t>14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3081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3A9D7645-0CA6-7343-99AB-8CFDEDC19F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518C24D1-B64E-744B-990C-67214316F5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dirty="0"/>
              <a:t>Total funds = Equity share capital+ Reserves and surplus – fictitious assets (or accumulated losses)+ Preference Share Capital+ Debt Funds</a:t>
            </a:r>
          </a:p>
          <a:p>
            <a:r>
              <a:rPr lang="en-IN" altLang="en-US" dirty="0"/>
              <a:t>Total funds or capital employed </a:t>
            </a:r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3FFE139F-24E2-2D4D-A3A8-6FD569529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A64402-D736-594F-80EC-9AE0D518CB85}" type="slidenum">
              <a:rPr lang="en-IN" altLang="en-US"/>
              <a:pPr/>
              <a:t>17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331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DE7A8DDC-33A5-4747-9EE2-C197756B51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83635F17-3385-BC4C-8050-17A549AB63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Shareholder Funds = equity share capital + reserves and surplus – accumulated losses</a:t>
            </a: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BD4E846E-E028-4546-BD23-853699558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2CE8C66-2A1E-914E-AAF2-D068DB6E1961}" type="slidenum">
              <a:rPr lang="en-IN" altLang="en-US"/>
              <a:pPr/>
              <a:t>20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991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68C3ED3A-D35D-D248-A75E-D561AF680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C4558D20-9510-024C-96DE-65B34C43B5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/>
              <a:t>d</a:t>
            </a: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15E4378B-7A48-B440-8A55-836EE8D5A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7E60533-EFFA-0C4F-B449-E72B924B60D1}" type="slidenum">
              <a:rPr lang="en-IN" altLang="en-US"/>
              <a:pPr/>
              <a:t>26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0119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4392-F14F-BCCB-4137-ACB149409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28687-1DF5-72BF-093A-90585BF1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6D5E-CE19-A695-052B-A2B7373D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CA7A-951F-763A-BD46-C1621B8C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9EDE-8E69-21D4-E42C-82188B0C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79B9-6DEE-3221-808D-CE1FE19D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B222-67E0-ABF3-1641-2F25C36A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515C-02E9-2A18-9F2A-E3E171EE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7258-E502-0CA6-39CF-957AFFD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37AA-125C-F25D-27E5-4FCCBCFC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9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4CEC5-C315-23F4-9A8E-D5FD4D18C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C5E2C-EC09-0D18-0C0F-C3DA054D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13B9-8377-E349-B21C-430365E4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4210-F3D5-1D72-9DD8-250A67A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2193-E2AC-DC02-D105-945EBC6D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1D70-EAD8-243B-D16C-A56E8E5A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C5BF-E915-9C52-42F8-575A21FB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62831-E739-A395-2E23-9BA5BF23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CE495-6CB8-6601-7A0C-95F3D523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2C671-618E-2A69-787F-B67E168C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6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CA0A-D0E0-84E9-4B87-CB406855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D058-2F52-A4F3-C30B-FC146E5D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FBC-A44D-3580-3AE3-A445126C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8A89-7042-3AF2-4B61-8457FBB3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6E5E2-71C3-227F-7006-0A06C3F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3ABC-01C1-2EB3-8559-BC88C1A4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73A6-38D1-0099-73AA-C708F97EA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6614-4543-744F-6125-CD89DE4A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6CE5E-2137-1D69-A58D-F91E7A8B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CCDDD-B6FA-3F4A-0819-4FD2DEA3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8889-528D-0A7E-659D-597DB5C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023D-4EFF-18C7-0E66-24FE53A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8CF8-20F9-3E40-0E29-C6C76860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7C44-E210-839F-372A-6B0B3F38C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F7C6D-A345-6EBA-0C15-2EAE172DA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E21A4-FD73-2EB0-EE36-1885030DD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9FFF-2F7C-1175-7237-A6AB86AE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83950-5AE3-8DD3-4190-255B134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6ED77-6A50-3491-6BD5-8534D118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77C-9540-A7B5-B9F7-B525EBB5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830D4-49EF-3897-BEF8-A0F562BB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5828-05AF-0E9C-4093-C98A929B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2894-134A-C864-81AB-F715E53E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6B0ED-50D1-E1E0-621A-29EF2699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B8B82-F509-9A48-9392-CB35EDC7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0116-9DD0-21D8-6E01-A7BF99A9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95A7-744D-3EA5-C685-CA02DC33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C658-3D9D-6843-078D-295447C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4648-2EAF-80E5-2B1C-074F4C90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FDD8-DD4D-F9BB-0541-5577B1C9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CE1D-1934-7322-C60B-28479B58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D073-BA1A-7CAF-4B2C-C20D9E6D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F81D-7854-2601-9F6A-E0C8EFD5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4E3DB-FD28-A431-3B89-B91703A3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7DA7-3CD7-944B-99D6-CBE3A9BF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DA67-B87F-85E6-8DF2-D45A3DD5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172CBB-9803-C541-8EED-3D00B0DFD844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0038-344C-5004-56CC-609BE3D8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AFBC-920D-2139-DD6A-CF78AF86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4165E2-3354-744A-A60E-EC6C23C85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2F9C4-F745-CBE5-D337-FC49F043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EEC5-C0FC-6B88-34BD-74B86B004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51119-2A29-5EDD-79A9-E5A2C159B27F}"/>
              </a:ext>
            </a:extLst>
          </p:cNvPr>
          <p:cNvSpPr/>
          <p:nvPr userDrawn="1"/>
        </p:nvSpPr>
        <p:spPr>
          <a:xfrm>
            <a:off x="0" y="0"/>
            <a:ext cx="12192000" cy="5778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ACCM506 – FINANCIAL REPORTING, STATEMENTS AND ANALYSIS – I  </a:t>
            </a:r>
          </a:p>
        </p:txBody>
      </p:sp>
      <p:pic>
        <p:nvPicPr>
          <p:cNvPr id="1030" name="Picture 6" descr="photo">
            <a:extLst>
              <a:ext uri="{FF2B5EF4-FFF2-40B4-BE49-F238E27FC236}">
                <a16:creationId xmlns:a16="http://schemas.microsoft.com/office/drawing/2014/main" id="{2F05F277-37AE-EF78-529A-ABE49E2034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137" y="0"/>
            <a:ext cx="2561863" cy="5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26AC-71C0-276A-2942-7918B294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991"/>
            <a:ext cx="9144000" cy="1336632"/>
          </a:xfrm>
        </p:spPr>
        <p:txBody>
          <a:bodyPr>
            <a:normAutofit/>
          </a:bodyPr>
          <a:lstStyle/>
          <a:p>
            <a:r>
              <a:rPr lang="en-US" i="1" u="sng" dirty="0">
                <a:solidFill>
                  <a:srgbClr val="FF0000"/>
                </a:solidFill>
              </a:rPr>
              <a:t>Ratio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64A2B-0C2E-A939-DC26-31232917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165"/>
            <a:ext cx="9144000" cy="3617844"/>
          </a:xfrm>
        </p:spPr>
        <p:txBody>
          <a:bodyPr>
            <a:normAutofit/>
          </a:bodyPr>
          <a:lstStyle/>
          <a:p>
            <a:r>
              <a:rPr lang="en-US" sz="4000" i="1" dirty="0">
                <a:highlight>
                  <a:srgbClr val="C0C0C0"/>
                </a:highlight>
              </a:rPr>
              <a:t>Profitability Ratios</a:t>
            </a:r>
          </a:p>
        </p:txBody>
      </p:sp>
      <p:pic>
        <p:nvPicPr>
          <p:cNvPr id="4" name="Picture 2" descr="Profitability Ratios - Meaning, Types, Formula and Calculation">
            <a:extLst>
              <a:ext uri="{FF2B5EF4-FFF2-40B4-BE49-F238E27FC236}">
                <a16:creationId xmlns:a16="http://schemas.microsoft.com/office/drawing/2014/main" id="{0B9D7FBA-D279-0ACF-720D-22434F923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8" y="4340087"/>
            <a:ext cx="41275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F3BAE-ED25-C17F-B1DA-B9695712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6719" y="3853894"/>
            <a:ext cx="3731133" cy="2454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59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58B4CDAB-8CF7-EA42-9B23-C2624ECF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55904"/>
            <a:ext cx="10972800" cy="4857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i="1" dirty="0">
                <a:solidFill>
                  <a:srgbClr val="C00000"/>
                </a:solidFill>
              </a:rPr>
              <a:t>News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1093-D204-6946-8B55-D3DA6BAC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3728"/>
            <a:ext cx="10972800" cy="493852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Railways’ operating ratio in FY 20 was at its worst ever</a:t>
            </a:r>
          </a:p>
          <a:p>
            <a:pPr marL="0" indent="0">
              <a:defRPr/>
            </a:pPr>
            <a:r>
              <a:rPr lang="en-IN" dirty="0"/>
              <a:t> </a:t>
            </a:r>
            <a:r>
              <a:rPr lang="en-IN" i="1" dirty="0"/>
              <a:t>It signifies:</a:t>
            </a:r>
          </a:p>
          <a:p>
            <a:pPr marL="400050" lvl="1" indent="0" algn="just">
              <a:defRPr/>
            </a:pPr>
            <a:r>
              <a:rPr lang="en-IN" dirty="0"/>
              <a:t>It does not have money for capital investments. Therefore, </a:t>
            </a:r>
          </a:p>
          <a:p>
            <a:pPr marL="400050" lvl="1" indent="0" algn="just">
              <a:defRPr/>
            </a:pPr>
            <a:r>
              <a:rPr lang="en-IN" dirty="0"/>
              <a:t>laying new railway lines, </a:t>
            </a:r>
          </a:p>
          <a:p>
            <a:pPr marL="400050" lvl="1" indent="0" algn="just">
              <a:defRPr/>
            </a:pPr>
            <a:r>
              <a:rPr lang="en-IN" dirty="0"/>
              <a:t>deploying more coaches and </a:t>
            </a:r>
          </a:p>
          <a:p>
            <a:pPr marL="400050" lvl="1" indent="0" algn="just">
              <a:defRPr/>
            </a:pPr>
            <a:r>
              <a:rPr lang="en-IN" dirty="0"/>
              <a:t>similar modernisation efforts cannot be carried out.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6804" name="AutoShape 12" descr="Image result for railways indian">
            <a:extLst>
              <a:ext uri="{FF2B5EF4-FFF2-40B4-BE49-F238E27FC236}">
                <a16:creationId xmlns:a16="http://schemas.microsoft.com/office/drawing/2014/main" id="{79622348-F65F-394B-B328-72DCD7367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  <p:pic>
        <p:nvPicPr>
          <p:cNvPr id="76805" name="Picture 15">
            <a:extLst>
              <a:ext uri="{FF2B5EF4-FFF2-40B4-BE49-F238E27FC236}">
                <a16:creationId xmlns:a16="http://schemas.microsoft.com/office/drawing/2014/main" id="{406A2F02-CBFC-1D4E-AEBA-A1A41C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27124"/>
            <a:ext cx="4286250" cy="228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674830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E6C9ADF3-12E5-4C4E-BCB6-8C943827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0FDFECC5-8C2D-BF48-B176-6EFDB1B4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7"/>
            <a:ext cx="10972800" cy="4435475"/>
          </a:xfrm>
        </p:spPr>
        <p:txBody>
          <a:bodyPr/>
          <a:lstStyle/>
          <a:p>
            <a:pPr algn="just"/>
            <a:r>
              <a:rPr lang="en-IN" altLang="en-US" sz="2400" dirty="0"/>
              <a:t>Following are the expenses (in Rs. 000’) incurred by the company in the year 2022, </a:t>
            </a:r>
          </a:p>
          <a:p>
            <a:pPr algn="just"/>
            <a:r>
              <a:rPr lang="en-IN" altLang="en-US" sz="2400" dirty="0"/>
              <a:t>Advertisement expenses = Rs. 200, Taxes paid = Rs. 100, Administrative expenses = Rs. 200 and interest on loan = Rs. 50. </a:t>
            </a:r>
          </a:p>
          <a:p>
            <a:pPr algn="just"/>
            <a:endParaRPr lang="en-IN" altLang="en-US" sz="2400" dirty="0"/>
          </a:p>
          <a:p>
            <a:pPr algn="just"/>
            <a:r>
              <a:rPr lang="en-IN" altLang="en-US" sz="2400" i="1" dirty="0">
                <a:solidFill>
                  <a:srgbClr val="C00000"/>
                </a:solidFill>
              </a:rPr>
              <a:t>In lieu of this, the </a:t>
            </a:r>
            <a:r>
              <a:rPr lang="en-IN" altLang="en-US" sz="2400" i="1" u="sng" dirty="0">
                <a:solidFill>
                  <a:srgbClr val="C00000"/>
                </a:solidFill>
              </a:rPr>
              <a:t>total operating cost</a:t>
            </a:r>
            <a:r>
              <a:rPr lang="en-IN" altLang="en-US" sz="2400" i="1" dirty="0">
                <a:solidFill>
                  <a:srgbClr val="C00000"/>
                </a:solidFill>
              </a:rPr>
              <a:t> of the company will be:</a:t>
            </a:r>
          </a:p>
          <a:p>
            <a:pPr marL="457200" indent="-457200">
              <a:buFont typeface="+mj-lt"/>
              <a:buAutoNum type="alphaLcParenR"/>
            </a:pPr>
            <a:r>
              <a:rPr lang="en-IN" altLang="en-US" sz="2400" dirty="0"/>
              <a:t>Rs. 500</a:t>
            </a:r>
          </a:p>
          <a:p>
            <a:pPr marL="457200" indent="-457200">
              <a:buFont typeface="+mj-lt"/>
              <a:buAutoNum type="alphaLcParenR"/>
            </a:pPr>
            <a:r>
              <a:rPr lang="en-IN" altLang="en-US" sz="2400" dirty="0"/>
              <a:t>Rs. 400</a:t>
            </a:r>
          </a:p>
          <a:p>
            <a:pPr marL="457200" indent="-457200">
              <a:buFont typeface="+mj-lt"/>
              <a:buAutoNum type="alphaLcParenR"/>
            </a:pPr>
            <a:r>
              <a:rPr lang="en-IN" altLang="en-US" sz="2400" dirty="0"/>
              <a:t>Rs. 450</a:t>
            </a:r>
          </a:p>
          <a:p>
            <a:pPr marL="457200" indent="-457200">
              <a:buFont typeface="+mj-lt"/>
              <a:buAutoNum type="alphaLcParenR"/>
            </a:pPr>
            <a:r>
              <a:rPr lang="en-IN" altLang="en-US" sz="2400" dirty="0"/>
              <a:t>Rs. 550 </a:t>
            </a:r>
          </a:p>
        </p:txBody>
      </p:sp>
    </p:spTree>
    <p:extLst>
      <p:ext uri="{BB962C8B-B14F-4D97-AF65-F5344CB8AC3E}">
        <p14:creationId xmlns:p14="http://schemas.microsoft.com/office/powerpoint/2010/main" val="200446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969DAE3E-EAB0-1844-B27B-B36755B9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3.) Operating Profit Ratio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7FA7-3A66-AF42-A65B-D8C372FC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Meaning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Measures the relationship b/w </a:t>
            </a:r>
            <a:r>
              <a:rPr lang="en-IN" i="1" dirty="0">
                <a:solidFill>
                  <a:srgbClr val="FF0000"/>
                </a:solidFill>
              </a:rPr>
              <a:t>operating profit </a:t>
            </a:r>
            <a:r>
              <a:rPr lang="en-IN" dirty="0"/>
              <a:t>&amp; </a:t>
            </a:r>
            <a:r>
              <a:rPr lang="en-IN" i="1" dirty="0">
                <a:solidFill>
                  <a:srgbClr val="FF0000"/>
                </a:solidFill>
              </a:rPr>
              <a:t>net sales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Objective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To determine the </a:t>
            </a:r>
            <a:r>
              <a:rPr lang="en-IN" dirty="0">
                <a:solidFill>
                  <a:srgbClr val="FF0000"/>
                </a:solidFill>
              </a:rPr>
              <a:t>operational efficiency </a:t>
            </a:r>
            <a:r>
              <a:rPr lang="en-IN" dirty="0"/>
              <a:t>of the firm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Formula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u="sng" dirty="0"/>
              <a:t>Operating profit</a:t>
            </a:r>
            <a:r>
              <a:rPr lang="en-IN" baseline="-25000" dirty="0"/>
              <a:t> *100</a:t>
            </a:r>
            <a:endParaRPr lang="en-IN" u="sng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dirty="0"/>
              <a:t>Net sales  </a:t>
            </a:r>
          </a:p>
        </p:txBody>
      </p:sp>
    </p:spTree>
    <p:extLst>
      <p:ext uri="{BB962C8B-B14F-4D97-AF65-F5344CB8AC3E}">
        <p14:creationId xmlns:p14="http://schemas.microsoft.com/office/powerpoint/2010/main" val="326874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35DE81B0-E6A8-AC4B-BCFF-4889374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Interpretation 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8FEF3188-0232-6547-99A9-B9CAD172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800"/>
              <a:t>Shows </a:t>
            </a:r>
            <a:r>
              <a:rPr lang="en-IN" altLang="en-US" sz="2800" i="1">
                <a:solidFill>
                  <a:srgbClr val="FF0000"/>
                </a:solidFill>
              </a:rPr>
              <a:t>revenues left </a:t>
            </a:r>
            <a:r>
              <a:rPr lang="en-IN" altLang="en-US" sz="2800"/>
              <a:t>after all the operating costs have been paid.</a:t>
            </a:r>
          </a:p>
          <a:p>
            <a:pPr algn="just"/>
            <a:endParaRPr lang="en-IN" altLang="en-US" sz="2800"/>
          </a:p>
          <a:p>
            <a:pPr algn="just"/>
            <a:r>
              <a:rPr lang="en-IN" altLang="en-US" sz="2800"/>
              <a:t>Shows </a:t>
            </a:r>
            <a:r>
              <a:rPr lang="en-IN" altLang="en-US" sz="2800" i="1">
                <a:solidFill>
                  <a:srgbClr val="FF0000"/>
                </a:solidFill>
              </a:rPr>
              <a:t>operating profit earned </a:t>
            </a:r>
            <a:r>
              <a:rPr lang="en-IN" altLang="en-US" sz="2800"/>
              <a:t>on sale of Rs. 100.</a:t>
            </a:r>
          </a:p>
          <a:p>
            <a:pPr algn="just"/>
            <a:endParaRPr lang="en-IN" altLang="en-US" sz="2800"/>
          </a:p>
          <a:p>
            <a:pPr algn="just"/>
            <a:r>
              <a:rPr lang="en-IN" altLang="en-US" sz="2800"/>
              <a:t>For example:- if operating profit ratio of a company is 40%. [On every sale of Rs. 100, 60% = operating expenses and 40% = operating profit].</a:t>
            </a:r>
          </a:p>
          <a:p>
            <a:pPr algn="just"/>
            <a:endParaRPr lang="en-IN" altLang="en-US" sz="2800"/>
          </a:p>
          <a:p>
            <a:pPr algn="just"/>
            <a:r>
              <a:rPr lang="en-IN" altLang="en-US" sz="2800" b="1">
                <a:solidFill>
                  <a:srgbClr val="FF0000"/>
                </a:solidFill>
              </a:rPr>
              <a:t>Higher the ratio, better it is for the firm.</a:t>
            </a:r>
          </a:p>
        </p:txBody>
      </p:sp>
    </p:spTree>
    <p:extLst>
      <p:ext uri="{BB962C8B-B14F-4D97-AF65-F5344CB8AC3E}">
        <p14:creationId xmlns:p14="http://schemas.microsoft.com/office/powerpoint/2010/main" val="319620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19F89E78-51C1-4744-B1D6-2C1C9A54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dirty="0">
                <a:solidFill>
                  <a:srgbClr val="FF0000"/>
                </a:solidFill>
              </a:rPr>
              <a:t>4.) Net profit Ratio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DD6B351-790E-F24D-A192-9D58BF87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17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Meaning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Measures the relationship b/w </a:t>
            </a:r>
            <a:r>
              <a:rPr lang="en-IN" dirty="0">
                <a:solidFill>
                  <a:srgbClr val="FF0000"/>
                </a:solidFill>
              </a:rPr>
              <a:t>net profit </a:t>
            </a:r>
            <a:r>
              <a:rPr lang="en-IN" dirty="0"/>
              <a:t>&amp; </a:t>
            </a:r>
            <a:r>
              <a:rPr lang="en-IN" dirty="0">
                <a:solidFill>
                  <a:srgbClr val="FF0000"/>
                </a:solidFill>
              </a:rPr>
              <a:t>net sales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u="sng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Objective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To determine the </a:t>
            </a:r>
            <a:r>
              <a:rPr lang="en-IN" dirty="0">
                <a:solidFill>
                  <a:srgbClr val="FF0000"/>
                </a:solidFill>
              </a:rPr>
              <a:t>overall profitability </a:t>
            </a:r>
            <a:r>
              <a:rPr lang="en-IN" dirty="0"/>
              <a:t>of the firm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b="1" u="sng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Formula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u="sng" dirty="0"/>
              <a:t>Net profit</a:t>
            </a:r>
            <a:r>
              <a:rPr lang="en-IN" baseline="-25000" dirty="0"/>
              <a:t> *</a:t>
            </a:r>
            <a:r>
              <a:rPr lang="en-IN" sz="3200" baseline="-25000" dirty="0"/>
              <a:t>100</a:t>
            </a:r>
            <a:endParaRPr lang="en-IN" u="sng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dirty="0"/>
              <a:t>Net sales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03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36826128-D822-AD40-AA7B-79B03C0A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Interpretation</a:t>
            </a:r>
            <a:r>
              <a:rPr lang="en-IN" alt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F584-ADDF-514B-B564-2224B75F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/>
              <a:t>Ratio indicates the net profit earned on sale of </a:t>
            </a:r>
            <a:r>
              <a:rPr lang="en-IN" dirty="0" err="1"/>
              <a:t>Rs</a:t>
            </a:r>
            <a:r>
              <a:rPr lang="en-IN" dirty="0"/>
              <a:t>. 100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/>
              <a:t>It measures the </a:t>
            </a:r>
            <a:r>
              <a:rPr lang="en-IN" i="1" dirty="0">
                <a:solidFill>
                  <a:srgbClr val="FF0000"/>
                </a:solidFill>
              </a:rPr>
              <a:t>overall profitability </a:t>
            </a:r>
            <a:r>
              <a:rPr lang="en-IN" dirty="0"/>
              <a:t>of the firm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/>
              <a:t>It shows:-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N" dirty="0"/>
              <a:t>What amount is left to pay </a:t>
            </a:r>
            <a:r>
              <a:rPr lang="en-IN" dirty="0">
                <a:solidFill>
                  <a:srgbClr val="FF0000"/>
                </a:solidFill>
              </a:rPr>
              <a:t>dividend</a:t>
            </a:r>
            <a:r>
              <a:rPr lang="en-IN" dirty="0"/>
              <a:t> to shareholders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IN" dirty="0"/>
              <a:t>Firm’s capacity to withstand </a:t>
            </a:r>
            <a:r>
              <a:rPr lang="en-IN" dirty="0">
                <a:solidFill>
                  <a:srgbClr val="FF0000"/>
                </a:solidFill>
              </a:rPr>
              <a:t>adverse economic condition.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18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B7E2BDCA-1651-2A43-A8B2-618D731B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1512"/>
            <a:ext cx="10972800" cy="500063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200" b="1" i="1" u="sng" dirty="0">
                <a:solidFill>
                  <a:srgbClr val="FF0000"/>
                </a:solidFill>
              </a:rPr>
              <a:t>PROFITABILITY RATIOS (OWNER’S VIEW POINT)</a:t>
            </a:r>
          </a:p>
        </p:txBody>
      </p:sp>
      <p:sp>
        <p:nvSpPr>
          <p:cNvPr id="93187" name="Picture 4">
            <a:extLst>
              <a:ext uri="{FF2B5EF4-FFF2-40B4-BE49-F238E27FC236}">
                <a16:creationId xmlns:a16="http://schemas.microsoft.com/office/drawing/2014/main" id="{2F26AE63-D9B3-8C48-B975-120232E556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9288" y="1171575"/>
            <a:ext cx="6462712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>
              <a:latin typeface="Calibri" panose="020F0502020204030204" pitchFamily="34" charset="0"/>
            </a:endParaRPr>
          </a:p>
        </p:txBody>
      </p:sp>
      <p:pic>
        <p:nvPicPr>
          <p:cNvPr id="93188" name="Picture 5">
            <a:extLst>
              <a:ext uri="{FF2B5EF4-FFF2-40B4-BE49-F238E27FC236}">
                <a16:creationId xmlns:a16="http://schemas.microsoft.com/office/drawing/2014/main" id="{6F140345-E1EF-0D43-A18E-DA07B4748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1233488"/>
            <a:ext cx="60150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9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B372B992-F23B-004D-B017-9BE0B974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16864"/>
            <a:ext cx="11610975" cy="48577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i="1" u="sng" dirty="0">
                <a:solidFill>
                  <a:srgbClr val="FF0000"/>
                </a:solidFill>
              </a:rPr>
              <a:t>Return on Investment (ROI)/Return on Capital Employed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91A6-4307-C843-B7B1-64DF32F4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524000"/>
            <a:ext cx="113538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endParaRPr lang="en-IN" sz="24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600" b="1" u="sng" dirty="0"/>
              <a:t>Earnings (before interest and tax) </a:t>
            </a:r>
            <a:r>
              <a:rPr lang="en-IN" sz="3900" b="1" baseline="-25000" dirty="0"/>
              <a:t>*100</a:t>
            </a:r>
            <a:endParaRPr lang="en-IN" sz="2600" b="1" baseline="-250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600" b="1" dirty="0"/>
              <a:t>Total funds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24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Indicates the </a:t>
            </a:r>
            <a:r>
              <a:rPr lang="en-IN" sz="2400" i="1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that </a:t>
            </a:r>
            <a:r>
              <a:rPr lang="en-IN" sz="2400" i="1" dirty="0">
                <a:solidFill>
                  <a:srgbClr val="FF0000"/>
                </a:solidFill>
              </a:rPr>
              <a:t>investors</a:t>
            </a:r>
            <a:r>
              <a:rPr lang="en-IN" sz="2400" dirty="0"/>
              <a:t> could receive on their investment in a company.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Indicates the </a:t>
            </a:r>
            <a:r>
              <a:rPr lang="en-IN" sz="2400" dirty="0">
                <a:solidFill>
                  <a:srgbClr val="FF0000"/>
                </a:solidFill>
              </a:rPr>
              <a:t>‘</a:t>
            </a:r>
            <a:r>
              <a:rPr lang="en-IN" sz="2400" i="1" dirty="0">
                <a:solidFill>
                  <a:srgbClr val="FF0000"/>
                </a:solidFill>
              </a:rPr>
              <a:t>overall efficiency’</a:t>
            </a:r>
            <a:r>
              <a:rPr lang="en-IN" sz="2400" dirty="0"/>
              <a:t> of the firm.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Primary objective of business is to maximise the earnings of its’ investors, this ratio indicates </a:t>
            </a:r>
            <a:r>
              <a:rPr lang="en-IN" sz="2400" i="1" dirty="0">
                <a:solidFill>
                  <a:srgbClr val="FF0000"/>
                </a:solidFill>
              </a:rPr>
              <a:t>to what extent </a:t>
            </a:r>
            <a:r>
              <a:rPr lang="en-IN" sz="2400" dirty="0"/>
              <a:t>this primary objective has been </a:t>
            </a:r>
            <a:r>
              <a:rPr lang="en-IN" sz="2400" i="1" dirty="0">
                <a:solidFill>
                  <a:srgbClr val="FF0000"/>
                </a:solidFill>
              </a:rPr>
              <a:t>achieved</a:t>
            </a:r>
            <a:r>
              <a:rPr lang="en-IN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Higher the ratio, better it is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37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762A-C7F3-7475-6781-AFDE1A02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07322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u="sng" dirty="0">
                <a:solidFill>
                  <a:srgbClr val="FF0000"/>
                </a:solidFill>
              </a:rPr>
              <a:t>Companies with ‘highest’ ROCE in FY 2021-22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DD4F9-DB9E-53A8-9912-EF18131D445F}"/>
              </a:ext>
            </a:extLst>
          </p:cNvPr>
          <p:cNvSpPr/>
          <p:nvPr/>
        </p:nvSpPr>
        <p:spPr>
          <a:xfrm>
            <a:off x="838200" y="3429000"/>
            <a:ext cx="1807464" cy="10088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Industry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42F62B5-89E8-36D8-69E1-C1D4CE985641}"/>
              </a:ext>
            </a:extLst>
          </p:cNvPr>
          <p:cNvSpPr/>
          <p:nvPr/>
        </p:nvSpPr>
        <p:spPr>
          <a:xfrm>
            <a:off x="4779311" y="3446983"/>
            <a:ext cx="1682496" cy="10088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Industry</a:t>
            </a:r>
          </a:p>
          <a:p>
            <a:pPr algn="ctr"/>
            <a:r>
              <a:rPr lang="en-US" dirty="0"/>
              <a:t>IT Software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4593D8C-C352-7FB9-C19F-0F94DB811E97}"/>
              </a:ext>
            </a:extLst>
          </p:cNvPr>
          <p:cNvSpPr/>
          <p:nvPr/>
        </p:nvSpPr>
        <p:spPr>
          <a:xfrm>
            <a:off x="8711839" y="5107046"/>
            <a:ext cx="1682496" cy="100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97%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1B8BBE-3613-67B5-8D29-FAAEDF8675A0}"/>
              </a:ext>
            </a:extLst>
          </p:cNvPr>
          <p:cNvSpPr/>
          <p:nvPr/>
        </p:nvSpPr>
        <p:spPr>
          <a:xfrm>
            <a:off x="8631271" y="3388780"/>
            <a:ext cx="1682496" cy="100888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Industry</a:t>
            </a:r>
          </a:p>
          <a:p>
            <a:pPr algn="ctr"/>
            <a:r>
              <a:rPr lang="en-US" dirty="0"/>
              <a:t>Pharma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039FCEB-8D6A-73F6-6150-2423641A149D}"/>
              </a:ext>
            </a:extLst>
          </p:cNvPr>
          <p:cNvSpPr/>
          <p:nvPr/>
        </p:nvSpPr>
        <p:spPr>
          <a:xfrm>
            <a:off x="4837503" y="5149328"/>
            <a:ext cx="1682496" cy="100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140%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FF8CDE8-5310-2A91-AC03-638B3EBC1085}"/>
              </a:ext>
            </a:extLst>
          </p:cNvPr>
          <p:cNvSpPr/>
          <p:nvPr/>
        </p:nvSpPr>
        <p:spPr>
          <a:xfrm>
            <a:off x="969264" y="5167312"/>
            <a:ext cx="1682496" cy="100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236%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8F59DF0-AC21-E8DB-44CE-7C04B9405497}"/>
              </a:ext>
            </a:extLst>
          </p:cNvPr>
          <p:cNvSpPr/>
          <p:nvPr/>
        </p:nvSpPr>
        <p:spPr>
          <a:xfrm>
            <a:off x="1678658" y="2911274"/>
            <a:ext cx="251513" cy="424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2EE7074-37C7-C32A-21CF-DA9CDAAAE402}"/>
              </a:ext>
            </a:extLst>
          </p:cNvPr>
          <p:cNvSpPr/>
          <p:nvPr/>
        </p:nvSpPr>
        <p:spPr>
          <a:xfrm>
            <a:off x="1678659" y="4590423"/>
            <a:ext cx="251513" cy="424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792ACE6-CFEE-1618-222A-85D0BBFFB421}"/>
              </a:ext>
            </a:extLst>
          </p:cNvPr>
          <p:cNvSpPr/>
          <p:nvPr/>
        </p:nvSpPr>
        <p:spPr>
          <a:xfrm>
            <a:off x="5479515" y="2933920"/>
            <a:ext cx="251513" cy="424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099B8C0-A747-2638-9703-5D75E5B080CE}"/>
              </a:ext>
            </a:extLst>
          </p:cNvPr>
          <p:cNvSpPr/>
          <p:nvPr/>
        </p:nvSpPr>
        <p:spPr>
          <a:xfrm>
            <a:off x="5552995" y="4590423"/>
            <a:ext cx="251513" cy="424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196555D-A1D4-49E2-3C4C-607D92C5A288}"/>
              </a:ext>
            </a:extLst>
          </p:cNvPr>
          <p:cNvSpPr/>
          <p:nvPr/>
        </p:nvSpPr>
        <p:spPr>
          <a:xfrm>
            <a:off x="9427331" y="4558972"/>
            <a:ext cx="251513" cy="424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7799DA14-6F29-B421-53B0-52A4A577D6BB}"/>
              </a:ext>
            </a:extLst>
          </p:cNvPr>
          <p:cNvSpPr/>
          <p:nvPr/>
        </p:nvSpPr>
        <p:spPr>
          <a:xfrm>
            <a:off x="9346762" y="2803123"/>
            <a:ext cx="251513" cy="424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EKI Energy Services Ltd unveils a new brand identity | EquityBulls">
            <a:extLst>
              <a:ext uri="{FF2B5EF4-FFF2-40B4-BE49-F238E27FC236}">
                <a16:creationId xmlns:a16="http://schemas.microsoft.com/office/drawing/2014/main" id="{39662EC5-5EC6-249D-7ED2-D5E04C1A31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9" y="1459047"/>
            <a:ext cx="2510851" cy="13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solves Reviews | Glassdoor">
            <a:extLst>
              <a:ext uri="{FF2B5EF4-FFF2-40B4-BE49-F238E27FC236}">
                <a16:creationId xmlns:a16="http://schemas.microsoft.com/office/drawing/2014/main" id="{E4863A11-1126-75C4-BE04-C1A9684B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44" y="1396183"/>
            <a:ext cx="1455928" cy="14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anks to Remdesivir, Kwality Pharma's stock is up from ₹59 to over ₹922 in  just over nine months">
            <a:extLst>
              <a:ext uri="{FF2B5EF4-FFF2-40B4-BE49-F238E27FC236}">
                <a16:creationId xmlns:a16="http://schemas.microsoft.com/office/drawing/2014/main" id="{ECBCEF2A-7404-82C3-5AC1-FF2911E0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61" y="1246510"/>
            <a:ext cx="2731316" cy="152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79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3463-347A-0641-B433-116EB760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402C-1982-924F-99F4-E84E437C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72788"/>
          </a:xfrm>
        </p:spPr>
        <p:txBody>
          <a:bodyPr/>
          <a:lstStyle/>
          <a:p>
            <a:pPr algn="just"/>
            <a:r>
              <a:rPr lang="en-US" sz="2800" dirty="0"/>
              <a:t>A company is having Equity share capital $3000, Reserves $600, Long – term loans $400. </a:t>
            </a:r>
          </a:p>
          <a:p>
            <a:pPr algn="just"/>
            <a:r>
              <a:rPr lang="en-US" sz="2800" dirty="0"/>
              <a:t>The Earnings after tax are $2900. Tax paid by company is $100</a:t>
            </a:r>
          </a:p>
          <a:p>
            <a:pPr algn="just"/>
            <a:endParaRPr lang="en-US" sz="2800" i="1" dirty="0">
              <a:solidFill>
                <a:srgbClr val="C00000"/>
              </a:solidFill>
            </a:endParaRPr>
          </a:p>
          <a:p>
            <a:pPr algn="just"/>
            <a:r>
              <a:rPr lang="en-US" sz="2800" i="1" dirty="0">
                <a:solidFill>
                  <a:srgbClr val="C00000"/>
                </a:solidFill>
              </a:rPr>
              <a:t>The ROI of the company is: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75%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25%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50%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2800" dirty="0"/>
              <a:t>35%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859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0EB1-2CC2-654C-A390-452E5195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89F3-AC68-A949-95DA-FF38A845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i="1" dirty="0">
                <a:solidFill>
                  <a:srgbClr val="FF0000"/>
                </a:solidFill>
              </a:rPr>
              <a:t>Appraise</a:t>
            </a:r>
            <a:r>
              <a:rPr lang="en-IN" altLang="en-US" dirty="0"/>
              <a:t> the efficiency position of the business entities.</a:t>
            </a:r>
          </a:p>
          <a:p>
            <a:pPr marL="0" indent="0" algn="just">
              <a:buNone/>
            </a:pPr>
            <a:endParaRPr lang="en-IN" altLang="en-US" dirty="0"/>
          </a:p>
          <a:p>
            <a:pPr algn="just"/>
            <a:r>
              <a:rPr lang="en-IN" altLang="en-US" i="1" dirty="0">
                <a:solidFill>
                  <a:srgbClr val="FF0000"/>
                </a:solidFill>
              </a:rPr>
              <a:t>Recommend</a:t>
            </a:r>
            <a:r>
              <a:rPr lang="en-IN" altLang="en-US" dirty="0"/>
              <a:t> how businesses could improve their efficiency position. </a:t>
            </a:r>
          </a:p>
          <a:p>
            <a:pPr algn="just"/>
            <a:endParaRPr lang="en-IN" altLang="en-US" dirty="0"/>
          </a:p>
          <a:p>
            <a:pPr marL="0" indent="0" algn="just">
              <a:buNone/>
            </a:pPr>
            <a:endParaRPr lang="en-I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70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BC249615-9F46-1640-8ED2-DF185E56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" y="797243"/>
            <a:ext cx="10972800" cy="485775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i="1" u="sng" dirty="0">
                <a:solidFill>
                  <a:srgbClr val="FF0000"/>
                </a:solidFill>
              </a:rPr>
              <a:t>Return on Equity capital (ROEC)/Shareholder Funds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505E-E488-C647-8A4E-3F0968285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7568"/>
            <a:ext cx="10972800" cy="460857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Also known as ‘</a:t>
            </a:r>
            <a:r>
              <a:rPr lang="en-IN" sz="2800" i="1" dirty="0">
                <a:solidFill>
                  <a:srgbClr val="FF0000"/>
                </a:solidFill>
              </a:rPr>
              <a:t>Return on Net Worth</a:t>
            </a:r>
            <a:r>
              <a:rPr lang="en-IN" sz="2800" dirty="0"/>
              <a:t>’.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The </a:t>
            </a:r>
            <a:r>
              <a:rPr lang="en-IN" sz="2800" i="1" dirty="0">
                <a:solidFill>
                  <a:srgbClr val="FF0000"/>
                </a:solidFill>
              </a:rPr>
              <a:t>profitability</a:t>
            </a:r>
            <a:r>
              <a:rPr lang="en-IN" sz="2800" dirty="0"/>
              <a:t> &amp; </a:t>
            </a:r>
            <a:r>
              <a:rPr lang="en-IN" sz="2800" i="1" dirty="0">
                <a:solidFill>
                  <a:srgbClr val="FF0000"/>
                </a:solidFill>
              </a:rPr>
              <a:t>performance</a:t>
            </a:r>
            <a:r>
              <a:rPr lang="en-IN" sz="2800" dirty="0"/>
              <a:t> of company is judged using this ratio.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Ratio used by </a:t>
            </a:r>
            <a:r>
              <a:rPr lang="en-IN" sz="2800" dirty="0">
                <a:solidFill>
                  <a:srgbClr val="FF0000"/>
                </a:solidFill>
              </a:rPr>
              <a:t>equity shareholders</a:t>
            </a:r>
            <a:r>
              <a:rPr lang="en-IN" sz="2800" dirty="0"/>
              <a:t>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IN" sz="2800" b="1" u="sng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800" dirty="0"/>
              <a:t>Formula: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800" b="1" u="sng" dirty="0"/>
              <a:t>Earnings available to Equity Shareholders</a:t>
            </a:r>
            <a:r>
              <a:rPr lang="en-IN" b="1" baseline="-25000" dirty="0"/>
              <a:t>*</a:t>
            </a:r>
            <a:r>
              <a:rPr lang="en-IN" sz="4300" b="1" baseline="-25000" dirty="0"/>
              <a:t>100</a:t>
            </a:r>
            <a:endParaRPr lang="en-IN" b="1" u="sng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800" b="1" dirty="0"/>
              <a:t>Shareholder Funds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n-IN" sz="2800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FF0000"/>
                </a:solidFill>
              </a:rPr>
              <a:t>Higher ratio</a:t>
            </a:r>
            <a:r>
              <a:rPr lang="en-IN" sz="2800" dirty="0"/>
              <a:t> is favourable as it means that the company is efficient in generating income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198508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A2A23303-B96D-DF47-A5BD-E934DF9B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744" y="780605"/>
            <a:ext cx="10972800" cy="485775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i="1" u="sng" dirty="0">
                <a:solidFill>
                  <a:srgbClr val="FF0000"/>
                </a:solidFill>
              </a:rPr>
              <a:t>Interpretation 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32473CFB-8BD4-2B4B-A347-9ABC7B17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45792"/>
            <a:ext cx="10972800" cy="3980371"/>
          </a:xfrm>
        </p:spPr>
        <p:txBody>
          <a:bodyPr/>
          <a:lstStyle/>
          <a:p>
            <a:pPr algn="just"/>
            <a:r>
              <a:rPr lang="en-IN" altLang="en-US" sz="2800" dirty="0"/>
              <a:t>Measures </a:t>
            </a:r>
            <a:r>
              <a:rPr lang="en-IN" altLang="en-US" sz="2800" dirty="0">
                <a:solidFill>
                  <a:srgbClr val="FF0000"/>
                </a:solidFill>
              </a:rPr>
              <a:t>overall efficiency </a:t>
            </a:r>
            <a:r>
              <a:rPr lang="en-IN" altLang="en-US" sz="2800" dirty="0"/>
              <a:t>of the business.</a:t>
            </a:r>
          </a:p>
          <a:p>
            <a:pPr algn="just"/>
            <a:endParaRPr lang="en-IN" altLang="en-US" dirty="0"/>
          </a:p>
          <a:p>
            <a:pPr algn="just"/>
            <a:r>
              <a:rPr lang="en-IN" altLang="en-US" sz="2800" i="1" dirty="0"/>
              <a:t>Owners are interested in knowing the profitability of the business in relation to their money invested in it.</a:t>
            </a:r>
          </a:p>
          <a:p>
            <a:pPr algn="just"/>
            <a:endParaRPr lang="en-IN" altLang="en-US" dirty="0"/>
          </a:p>
          <a:p>
            <a:pPr algn="just"/>
            <a:r>
              <a:rPr lang="en-IN" altLang="en-US" sz="2800" i="1" dirty="0">
                <a:solidFill>
                  <a:srgbClr val="FF0000"/>
                </a:solidFill>
              </a:rPr>
              <a:t>High</a:t>
            </a:r>
            <a:r>
              <a:rPr lang="en-IN" altLang="en-US" sz="2800" dirty="0"/>
              <a:t> ratio will satisfy the shareholders (or owners).</a:t>
            </a:r>
          </a:p>
          <a:p>
            <a:pPr algn="just"/>
            <a:endParaRPr lang="en-IN" altLang="en-US" sz="2800" dirty="0"/>
          </a:p>
          <a:p>
            <a:pPr algn="just"/>
            <a:r>
              <a:rPr lang="en-IN" altLang="en-US" sz="2800" i="1" dirty="0">
                <a:solidFill>
                  <a:srgbClr val="FF0000"/>
                </a:solidFill>
              </a:rPr>
              <a:t>Low</a:t>
            </a:r>
            <a:r>
              <a:rPr lang="en-IN" altLang="en-US" sz="2800" dirty="0"/>
              <a:t> ratio indicates low profitability of the company.</a:t>
            </a:r>
          </a:p>
          <a:p>
            <a:pPr algn="just"/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408507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67A4-ADFE-BB45-B2B9-6822F3AF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D42B-5686-4345-A119-A532C332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7"/>
            <a:ext cx="10972800" cy="4435477"/>
          </a:xfrm>
        </p:spPr>
        <p:txBody>
          <a:bodyPr/>
          <a:lstStyle/>
          <a:p>
            <a:r>
              <a:rPr lang="en-US" sz="2800" dirty="0"/>
              <a:t>The company is having the PAT of $10,000. It has paid dividend of $4000 to the preference shareholders.</a:t>
            </a:r>
          </a:p>
          <a:p>
            <a:r>
              <a:rPr lang="en-US" sz="2800" dirty="0"/>
              <a:t>The liability side of the balance sheet contained the equity share capital of $100,000 and reserves of $10000.</a:t>
            </a:r>
          </a:p>
          <a:p>
            <a:r>
              <a:rPr lang="en-US" sz="2800" dirty="0"/>
              <a:t>In such case </a:t>
            </a:r>
            <a:r>
              <a:rPr lang="en-US" sz="2800" i="1" dirty="0">
                <a:solidFill>
                  <a:srgbClr val="C00000"/>
                </a:solidFill>
              </a:rPr>
              <a:t>ROEC</a:t>
            </a:r>
            <a:r>
              <a:rPr lang="en-US" sz="2800" dirty="0"/>
              <a:t> of the company is: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5.45%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13.72%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16.27%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12.72%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572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60F2-FC37-6F41-BDC6-6447E8055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21043"/>
          </a:xfrm>
        </p:spPr>
        <p:txBody>
          <a:bodyPr/>
          <a:lstStyle/>
          <a:p>
            <a:pPr algn="ctr"/>
            <a:r>
              <a:rPr lang="en-US" sz="3600" i="1" dirty="0" err="1">
                <a:solidFill>
                  <a:srgbClr val="C00000"/>
                </a:solidFill>
              </a:rPr>
              <a:t>Analysing</a:t>
            </a:r>
            <a:r>
              <a:rPr lang="en-US" sz="3600" i="1" dirty="0">
                <a:solidFill>
                  <a:srgbClr val="C00000"/>
                </a:solidFill>
              </a:rPr>
              <a:t> Profitability in FMCG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517E-4558-2844-9956-7AE95329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0CED1-503B-EA4B-880C-6E7AE577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21" y="1300580"/>
            <a:ext cx="6306285" cy="54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2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2227D77C-D403-274B-9B34-A3981784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" y="707136"/>
            <a:ext cx="10972800" cy="442913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i="1" u="sng" dirty="0">
                <a:solidFill>
                  <a:srgbClr val="FF0000"/>
                </a:solidFill>
              </a:rPr>
              <a:t>3) Earning Per Share (EPS)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3174A-1618-2042-B242-1BD7ADD6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5605"/>
            <a:ext cx="10972800" cy="5452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Measures the net income (in rupees) earned by each share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400" u="sng" dirty="0"/>
              <a:t>Formula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400" b="1" u="sng" dirty="0"/>
              <a:t>Earnings available to Equity Shareholders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400" b="1" dirty="0"/>
              <a:t>Number of equity shares outstanding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400" b="1" u="sng" dirty="0">
                <a:solidFill>
                  <a:srgbClr val="FF0000"/>
                </a:solidFill>
              </a:rPr>
              <a:t>Higher the ratio, better it is as it means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the company is more </a:t>
            </a:r>
            <a:r>
              <a:rPr lang="en-IN" sz="2400" i="1" dirty="0">
                <a:solidFill>
                  <a:srgbClr val="C00000"/>
                </a:solidFill>
              </a:rPr>
              <a:t>profitable</a:t>
            </a:r>
            <a:r>
              <a:rPr lang="en-IN" sz="2400" dirty="0"/>
              <a:t> and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the company has </a:t>
            </a:r>
            <a:r>
              <a:rPr lang="en-IN" sz="2400" i="1" dirty="0"/>
              <a:t>more </a:t>
            </a:r>
            <a:r>
              <a:rPr lang="en-IN" sz="2400" i="1" dirty="0">
                <a:solidFill>
                  <a:srgbClr val="C00000"/>
                </a:solidFill>
              </a:rPr>
              <a:t>profits</a:t>
            </a:r>
            <a:r>
              <a:rPr lang="en-IN" sz="2400" i="1" dirty="0"/>
              <a:t> </a:t>
            </a:r>
            <a:r>
              <a:rPr lang="en-IN" sz="2400" dirty="0"/>
              <a:t>to </a:t>
            </a:r>
            <a:r>
              <a:rPr lang="en-IN" sz="2400" dirty="0">
                <a:solidFill>
                  <a:srgbClr val="C00000"/>
                </a:solidFill>
              </a:rPr>
              <a:t>distribute</a:t>
            </a:r>
            <a:r>
              <a:rPr lang="en-IN" sz="2400" dirty="0"/>
              <a:t> to its shareholders.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the company has </a:t>
            </a:r>
            <a:r>
              <a:rPr lang="en-IN" sz="2400" i="1" dirty="0">
                <a:solidFill>
                  <a:srgbClr val="C00000"/>
                </a:solidFill>
              </a:rPr>
              <a:t>strong financial position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it is the </a:t>
            </a:r>
            <a:r>
              <a:rPr lang="en-IN" sz="2400" i="1" dirty="0">
                <a:solidFill>
                  <a:srgbClr val="C00000"/>
                </a:solidFill>
              </a:rPr>
              <a:t>reliable</a:t>
            </a:r>
            <a:r>
              <a:rPr lang="en-IN" sz="2400" dirty="0"/>
              <a:t> company to </a:t>
            </a:r>
            <a:r>
              <a:rPr lang="en-IN" sz="2400" i="1" dirty="0">
                <a:solidFill>
                  <a:srgbClr val="C00000"/>
                </a:solidFill>
              </a:rPr>
              <a:t>invest</a:t>
            </a:r>
            <a:r>
              <a:rPr lang="en-IN" sz="2400" dirty="0"/>
              <a:t> money.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1D16A1-B135-E246-9C51-56B817D3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248" y="5043343"/>
            <a:ext cx="3730752" cy="18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5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5927-B7D8-4D41-B400-57421BF7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7903"/>
            <a:ext cx="10972800" cy="1000709"/>
          </a:xfrm>
        </p:spPr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EPS in Paint Industry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8776-2460-064E-8D44-ECCD7E92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49FA4-F929-AB41-A612-240A1C05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79" y="1371599"/>
            <a:ext cx="6663489" cy="53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537C2E6-FEA8-A041-ADCD-72D5396D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6488"/>
          </a:xfrm>
        </p:spPr>
        <p:txBody>
          <a:bodyPr/>
          <a:lstStyle/>
          <a:p>
            <a:r>
              <a:rPr lang="en-IN" altLang="en-US" i="1" dirty="0">
                <a:solidFill>
                  <a:srgbClr val="C00000"/>
                </a:solidFill>
              </a:rPr>
              <a:t>Poll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C3D56E92-8791-074F-9887-F545DFE0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5505"/>
            <a:ext cx="10972800" cy="5247857"/>
          </a:xfrm>
        </p:spPr>
        <p:txBody>
          <a:bodyPr/>
          <a:lstStyle/>
          <a:p>
            <a:pPr algn="just"/>
            <a:r>
              <a:rPr lang="en-IN" altLang="en-US" sz="2800" dirty="0"/>
              <a:t>Following information is given about the EPS of JKL Ltd. </a:t>
            </a:r>
          </a:p>
          <a:p>
            <a:pPr algn="just"/>
            <a:endParaRPr lang="en-IN" altLang="en-US" sz="2800" dirty="0"/>
          </a:p>
          <a:p>
            <a:pPr algn="just"/>
            <a:endParaRPr lang="en-IN" altLang="en-US" sz="2800" dirty="0"/>
          </a:p>
          <a:p>
            <a:pPr algn="just"/>
            <a:endParaRPr lang="en-IN" altLang="en-US" sz="2800" dirty="0"/>
          </a:p>
          <a:p>
            <a:pPr algn="just"/>
            <a:r>
              <a:rPr lang="en-IN" altLang="en-US" sz="2800" i="1" dirty="0">
                <a:solidFill>
                  <a:srgbClr val="C00000"/>
                </a:solidFill>
              </a:rPr>
              <a:t>It signifies that JKL Ltd is: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dirty="0"/>
              <a:t>Reliable company to invest money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dirty="0"/>
              <a:t>Has weak financial position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dirty="0"/>
              <a:t>Distributing less dividend to its’ shareholders over a period of time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IN" altLang="en-US" sz="2800" dirty="0"/>
              <a:t>The equity share capital of the company has fallen in last two financial years.</a:t>
            </a:r>
          </a:p>
          <a:p>
            <a:endParaRPr lang="en-IN" altLang="en-US" sz="2800" dirty="0"/>
          </a:p>
          <a:p>
            <a:endParaRPr lang="en-IN" altLang="en-US" sz="2800" dirty="0"/>
          </a:p>
          <a:p>
            <a:endParaRPr lang="en-IN" altLang="en-US" sz="2800" dirty="0"/>
          </a:p>
          <a:p>
            <a:endParaRPr lang="en-IN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C1DF3A1-8BE2-F540-A89D-E53A33FE4A3F}"/>
              </a:ext>
            </a:extLst>
          </p:cNvPr>
          <p:cNvGraphicFramePr>
            <a:graphicFrameLocks noGrp="1"/>
          </p:cNvGraphicFramePr>
          <p:nvPr/>
        </p:nvGraphicFramePr>
        <p:xfrm>
          <a:off x="2140283" y="2283771"/>
          <a:ext cx="8127999" cy="7416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65641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29577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124122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EPS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740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150/share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345/share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08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87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8449-0CAE-8449-84B6-145B063B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7613"/>
            <a:ext cx="10972800" cy="433136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err="1">
                <a:solidFill>
                  <a:srgbClr val="C00000"/>
                </a:solidFill>
              </a:rPr>
              <a:t>Analysing</a:t>
            </a:r>
            <a:r>
              <a:rPr lang="en-US" i="1" dirty="0">
                <a:solidFill>
                  <a:srgbClr val="C00000"/>
                </a:solidFill>
              </a:rPr>
              <a:t> the Profitability position in </a:t>
            </a:r>
            <a:r>
              <a:rPr lang="en-US" i="1" dirty="0" err="1">
                <a:solidFill>
                  <a:srgbClr val="C00000"/>
                </a:solidFill>
              </a:rPr>
              <a:t>Tyre</a:t>
            </a:r>
            <a:r>
              <a:rPr lang="en-US" i="1" dirty="0">
                <a:solidFill>
                  <a:srgbClr val="C00000"/>
                </a:solidFill>
              </a:rPr>
              <a:t> Industry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575E-D304-8148-9BD3-3D6AA4CA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ACFCB-DD65-6F4B-BE09-25CB6833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79" y="1463040"/>
            <a:ext cx="6918242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0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F81600F3-8418-484F-9D98-DCC71152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7136"/>
            <a:ext cx="10972800" cy="500063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i="1" u="sng" dirty="0">
                <a:solidFill>
                  <a:srgbClr val="FF0000"/>
                </a:solidFill>
              </a:rPr>
              <a:t>4) Price earning ratio (P/E ratio)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1442-B817-7B4B-BBDB-2D5EB689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2333"/>
            <a:ext cx="10972800" cy="51260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Relationship b/w </a:t>
            </a:r>
            <a:r>
              <a:rPr lang="en-IN" b="1" i="1" dirty="0">
                <a:solidFill>
                  <a:srgbClr val="FF0000"/>
                </a:solidFill>
              </a:rPr>
              <a:t>stock price </a:t>
            </a:r>
            <a:r>
              <a:rPr lang="en-IN" dirty="0"/>
              <a:t>and </a:t>
            </a:r>
            <a:r>
              <a:rPr lang="en-IN" b="1" i="1" dirty="0">
                <a:solidFill>
                  <a:srgbClr val="FF0000"/>
                </a:solidFill>
              </a:rPr>
              <a:t>earnings</a:t>
            </a:r>
            <a:r>
              <a:rPr lang="en-IN" dirty="0"/>
              <a:t> of the company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IN" dirty="0"/>
              <a:t>Shows how much amount an investor is willing to pay to buy 1 share based on its’ earnings.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I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dirty="0"/>
              <a:t>Formula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b="1" u="sng" dirty="0"/>
              <a:t>Market price per share (MPS)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b="1" dirty="0"/>
              <a:t>Earnings per share (EPS)</a:t>
            </a:r>
          </a:p>
        </p:txBody>
      </p:sp>
    </p:spTree>
    <p:extLst>
      <p:ext uri="{BB962C8B-B14F-4D97-AF65-F5344CB8AC3E}">
        <p14:creationId xmlns:p14="http://schemas.microsoft.com/office/powerpoint/2010/main" val="3953457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4048BCAC-A1A7-C541-9167-A0974E26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9627"/>
            <a:ext cx="10972800" cy="500063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i="1" u="sng" dirty="0">
                <a:solidFill>
                  <a:srgbClr val="FF0000"/>
                </a:solidFill>
              </a:rPr>
              <a:t>Interpretation 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11113D1A-85F3-ED40-9C67-5895CD2A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817687"/>
            <a:ext cx="10972800" cy="5040313"/>
          </a:xfrm>
        </p:spPr>
        <p:txBody>
          <a:bodyPr/>
          <a:lstStyle/>
          <a:p>
            <a:pPr algn="just"/>
            <a:r>
              <a:rPr lang="en-IN" altLang="en-US" sz="2800" u="sng" dirty="0"/>
              <a:t>For example</a:t>
            </a:r>
            <a:r>
              <a:rPr lang="en-IN" altLang="en-US" sz="2800" dirty="0"/>
              <a:t>:- if the P/E ratio = 10 times, this means that the market price of the share of the company is 10 times the earnings of the company.</a:t>
            </a:r>
          </a:p>
          <a:p>
            <a:pPr algn="just"/>
            <a:endParaRPr lang="en-IN" altLang="en-US" sz="2800" dirty="0"/>
          </a:p>
          <a:p>
            <a:pPr algn="just"/>
            <a:r>
              <a:rPr lang="en-IN" altLang="en-US" sz="2800" dirty="0">
                <a:solidFill>
                  <a:srgbClr val="FF0000"/>
                </a:solidFill>
              </a:rPr>
              <a:t>High P/E ratio </a:t>
            </a:r>
            <a:r>
              <a:rPr lang="en-IN" altLang="en-US" sz="2800" dirty="0"/>
              <a:t>indicates that the share of the company is sold in the stock market at a high price and the investors have high expectations.</a:t>
            </a:r>
          </a:p>
          <a:p>
            <a:pPr algn="just"/>
            <a:endParaRPr lang="en-IN" altLang="en-US" sz="2800" dirty="0"/>
          </a:p>
          <a:p>
            <a:pPr algn="just"/>
            <a:r>
              <a:rPr lang="en-IN" altLang="en-US" sz="2800" dirty="0">
                <a:solidFill>
                  <a:srgbClr val="FF0000"/>
                </a:solidFill>
              </a:rPr>
              <a:t>Low P/E ratio </a:t>
            </a:r>
            <a:r>
              <a:rPr lang="en-IN" altLang="en-US" sz="2800" dirty="0"/>
              <a:t>indicates low profits of the company as the EPS (denominator) is less.</a:t>
            </a:r>
          </a:p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99110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86417FB-DA5E-D44C-931A-2770390D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731838"/>
            <a:ext cx="10972800" cy="84093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IN" altLang="en-US" b="1" i="1" dirty="0">
                <a:solidFill>
                  <a:srgbClr val="FF0000"/>
                </a:solidFill>
              </a:rPr>
              <a:t>Profitability Ratios 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0CD1916A-CD7E-6A70-6C97-D54BF8FF8FBA}"/>
              </a:ext>
            </a:extLst>
          </p:cNvPr>
          <p:cNvSpPr/>
          <p:nvPr/>
        </p:nvSpPr>
        <p:spPr>
          <a:xfrm>
            <a:off x="780288" y="2313431"/>
            <a:ext cx="2706624" cy="1539236"/>
          </a:xfrm>
          <a:prstGeom prst="round2Diag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Measures business’s ability to earn profit relative to sales &amp; Investments</a:t>
            </a:r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A2EDB56D-F0DC-2AC2-A0DB-B1BA5E61BF84}"/>
              </a:ext>
            </a:extLst>
          </p:cNvPr>
          <p:cNvSpPr/>
          <p:nvPr/>
        </p:nvSpPr>
        <p:spPr>
          <a:xfrm>
            <a:off x="8449056" y="2313431"/>
            <a:ext cx="2743200" cy="1449323"/>
          </a:xfrm>
          <a:prstGeom prst="round2DiagRect">
            <a:avLst/>
          </a:prstGeom>
          <a:solidFill>
            <a:srgbClr val="C149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well the business is using its existing assets to generate profits 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7DF83-3FF5-09C9-FCE3-A81BF7BB7195}"/>
              </a:ext>
            </a:extLst>
          </p:cNvPr>
          <p:cNvCxnSpPr>
            <a:cxnSpLocks/>
          </p:cNvCxnSpPr>
          <p:nvPr/>
        </p:nvCxnSpPr>
        <p:spPr>
          <a:xfrm>
            <a:off x="3925824" y="3099050"/>
            <a:ext cx="41574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 descr="The Value of Profitability Ratios - Peak Business Valuation">
            <a:extLst>
              <a:ext uri="{FF2B5EF4-FFF2-40B4-BE49-F238E27FC236}">
                <a16:creationId xmlns:a16="http://schemas.microsoft.com/office/drawing/2014/main" id="{A3205A3B-128A-4404-1CE6-33A18511E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60" y="4487418"/>
            <a:ext cx="3606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A1E9-AA8B-0D67-3F8B-63BC40CE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9F7EEF-FF9C-0F39-C33A-E26775B578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8968" y="1089724"/>
            <a:ext cx="9516840" cy="5509750"/>
          </a:xfrm>
          <a:noFill/>
        </p:spPr>
      </p:pic>
    </p:spTree>
    <p:extLst>
      <p:ext uri="{BB962C8B-B14F-4D97-AF65-F5344CB8AC3E}">
        <p14:creationId xmlns:p14="http://schemas.microsoft.com/office/powerpoint/2010/main" val="426540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243E09B4-C13C-CB4F-B253-58C5D1ED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1.) Gross Profit Ratio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ACD1-DFEF-9940-82AF-D0DF78DD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Meaning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Measures the relationship b/w </a:t>
            </a:r>
            <a:r>
              <a:rPr lang="en-IN" dirty="0">
                <a:solidFill>
                  <a:srgbClr val="FF0000"/>
                </a:solidFill>
              </a:rPr>
              <a:t>gross profit </a:t>
            </a:r>
            <a:r>
              <a:rPr lang="en-IN" dirty="0"/>
              <a:t>&amp; </a:t>
            </a:r>
            <a:r>
              <a:rPr lang="en-IN" dirty="0">
                <a:solidFill>
                  <a:srgbClr val="FF0000"/>
                </a:solidFill>
              </a:rPr>
              <a:t>net sales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Objective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It measures the cost of operations on every </a:t>
            </a:r>
            <a:r>
              <a:rPr lang="en-IN" dirty="0" err="1"/>
              <a:t>Rs</a:t>
            </a:r>
            <a:r>
              <a:rPr lang="en-IN" dirty="0"/>
              <a:t>. 100 sales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Formula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u="sng" dirty="0"/>
              <a:t> Net Sales – COGS </a:t>
            </a:r>
            <a:r>
              <a:rPr lang="en-IN" sz="4400" baseline="-25000" dirty="0"/>
              <a:t>*100</a:t>
            </a:r>
            <a:endParaRPr lang="en-IN" baseline="-25000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dirty="0"/>
              <a:t>Net sales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16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0B43E30A-D30F-D841-8ED4-942E9A8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Interpretation</a:t>
            </a:r>
            <a:r>
              <a:rPr lang="en-IN" altLang="en-US" dirty="0"/>
              <a:t> 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800F9F49-D098-0844-AD6D-60CC8B04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IN" altLang="en-US" dirty="0">
                <a:solidFill>
                  <a:srgbClr val="FF0000"/>
                </a:solidFill>
              </a:rPr>
              <a:t>High GP ratio </a:t>
            </a:r>
            <a:r>
              <a:rPr lang="en-IN" altLang="en-US" dirty="0"/>
              <a:t>=&gt; low cost of production &amp; high sales</a:t>
            </a:r>
          </a:p>
          <a:p>
            <a:pPr marL="0" indent="0" algn="just">
              <a:buFontTx/>
              <a:buNone/>
              <a:defRPr/>
            </a:pPr>
            <a:endParaRPr lang="en-IN" altLang="en-US" dirty="0"/>
          </a:p>
          <a:p>
            <a:pPr algn="just">
              <a:defRPr/>
            </a:pPr>
            <a:r>
              <a:rPr lang="en-IN" altLang="en-US" dirty="0">
                <a:solidFill>
                  <a:srgbClr val="FF0000"/>
                </a:solidFill>
              </a:rPr>
              <a:t>Low GP ratio </a:t>
            </a:r>
            <a:r>
              <a:rPr lang="en-IN" altLang="en-US" dirty="0"/>
              <a:t>=&gt; high cost of production &amp; low selling price</a:t>
            </a:r>
          </a:p>
        </p:txBody>
      </p:sp>
    </p:spTree>
    <p:extLst>
      <p:ext uri="{BB962C8B-B14F-4D97-AF65-F5344CB8AC3E}">
        <p14:creationId xmlns:p14="http://schemas.microsoft.com/office/powerpoint/2010/main" val="6054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11DE-E9F9-1F4D-91D8-84D9D1FB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2EE7-F964-944B-84AB-C50442FF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company manufactures each widget for $80 and sells it in the market for $120. </a:t>
            </a:r>
          </a:p>
          <a:p>
            <a:pPr algn="just"/>
            <a:endParaRPr lang="en-US" i="1" dirty="0">
              <a:solidFill>
                <a:srgbClr val="FF0000"/>
              </a:solidFill>
            </a:endParaRP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In such a case the </a:t>
            </a:r>
            <a:r>
              <a:rPr lang="en-US" i="1" u="sng" dirty="0">
                <a:solidFill>
                  <a:srgbClr val="FF0000"/>
                </a:solidFill>
              </a:rPr>
              <a:t>gross profit ratio </a:t>
            </a:r>
            <a:r>
              <a:rPr lang="en-US" i="1" dirty="0">
                <a:solidFill>
                  <a:srgbClr val="FF0000"/>
                </a:solidFill>
              </a:rPr>
              <a:t>of the company will be</a:t>
            </a:r>
            <a:r>
              <a:rPr lang="en-US" dirty="0"/>
              <a:t>: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35%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33%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36%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dirty="0"/>
              <a:t>37%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91B9501-847A-1D4A-8968-E7DD1341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2.) Operating Ratio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CB70-B70F-CF4A-BD17-38E2A6BF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Meaning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Measures the relationship b/w </a:t>
            </a:r>
            <a:r>
              <a:rPr lang="en-IN" dirty="0">
                <a:solidFill>
                  <a:srgbClr val="FF0000"/>
                </a:solidFill>
              </a:rPr>
              <a:t>operating cost </a:t>
            </a:r>
            <a:r>
              <a:rPr lang="en-IN" dirty="0"/>
              <a:t>&amp; </a:t>
            </a:r>
            <a:r>
              <a:rPr lang="en-IN" dirty="0">
                <a:solidFill>
                  <a:srgbClr val="FF0000"/>
                </a:solidFill>
              </a:rPr>
              <a:t>net sales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Objective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dirty="0"/>
              <a:t>It measures the cost of operations on every </a:t>
            </a:r>
            <a:r>
              <a:rPr lang="en-IN" dirty="0" err="1"/>
              <a:t>Rs</a:t>
            </a:r>
            <a:r>
              <a:rPr lang="en-IN" dirty="0"/>
              <a:t>. 100 sales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IN" b="1" u="sng" dirty="0"/>
              <a:t>Formula</a:t>
            </a:r>
          </a:p>
          <a:p>
            <a:pPr marL="0" indent="0" algn="ctr">
              <a:buNone/>
              <a:defRPr/>
            </a:pPr>
            <a:r>
              <a:rPr lang="en-IN" u="sng" dirty="0"/>
              <a:t>Operating cost</a:t>
            </a:r>
            <a:r>
              <a:rPr lang="en-IN" dirty="0"/>
              <a:t> </a:t>
            </a:r>
            <a:r>
              <a:rPr lang="en-IN" baseline="-25000" dirty="0"/>
              <a:t>*</a:t>
            </a:r>
            <a:r>
              <a:rPr lang="en-IN" sz="4000" baseline="-25000" dirty="0"/>
              <a:t>100</a:t>
            </a:r>
            <a:endParaRPr lang="en-IN" sz="4000" u="sng" baseline="-25000" dirty="0"/>
          </a:p>
          <a:p>
            <a:pPr marL="0" indent="0" algn="ctr">
              <a:buNone/>
              <a:defRPr/>
            </a:pPr>
            <a:r>
              <a:rPr lang="en-IN" dirty="0"/>
              <a:t>Net sales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16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C37A4DDD-0CC0-7B41-9A65-1F17CD1D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4256"/>
            <a:ext cx="10972800" cy="861632"/>
          </a:xfrm>
        </p:spPr>
        <p:txBody>
          <a:bodyPr>
            <a:normAutofit/>
          </a:bodyPr>
          <a:lstStyle/>
          <a:p>
            <a:pPr algn="ctr"/>
            <a:r>
              <a:rPr lang="en-IN" altLang="en-US" i="1" dirty="0">
                <a:solidFill>
                  <a:srgbClr val="FF0000"/>
                </a:solidFill>
              </a:rPr>
              <a:t>Interpretation</a:t>
            </a:r>
            <a:r>
              <a:rPr lang="en-IN" altLang="en-US" dirty="0"/>
              <a:t> 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0E6A2354-F5EC-3C42-8EEF-8BCF0924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616"/>
            <a:ext cx="10972800" cy="5358384"/>
          </a:xfrm>
        </p:spPr>
        <p:txBody>
          <a:bodyPr/>
          <a:lstStyle/>
          <a:p>
            <a:pPr algn="just">
              <a:defRPr/>
            </a:pPr>
            <a:r>
              <a:rPr lang="en-IN" altLang="en-US" sz="2800" i="1" dirty="0"/>
              <a:t>Indian railways have the operating ratio of 95-110% in past 4-5 financial years. </a:t>
            </a:r>
          </a:p>
          <a:p>
            <a:pPr algn="just">
              <a:defRPr/>
            </a:pPr>
            <a:endParaRPr lang="en-IN" altLang="en-US" i="1" dirty="0"/>
          </a:p>
          <a:p>
            <a:pPr algn="just">
              <a:defRPr/>
            </a:pPr>
            <a:r>
              <a:rPr lang="en-IN" altLang="en-US" sz="2800" i="1" dirty="0"/>
              <a:t>This is </a:t>
            </a:r>
            <a:r>
              <a:rPr lang="en-IN" altLang="en-US" sz="2800" i="1" dirty="0">
                <a:solidFill>
                  <a:srgbClr val="7030A0"/>
                </a:solidFill>
              </a:rPr>
              <a:t>highly unfavourable</a:t>
            </a:r>
            <a:r>
              <a:rPr lang="en-IN" altLang="en-US" sz="2800" i="1" dirty="0"/>
              <a:t>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02F524-CE3C-8EBE-0047-2AA03445DF98}"/>
              </a:ext>
            </a:extLst>
          </p:cNvPr>
          <p:cNvSpPr/>
          <p:nvPr/>
        </p:nvSpPr>
        <p:spPr>
          <a:xfrm>
            <a:off x="1816608" y="4035552"/>
            <a:ext cx="1999488" cy="1207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Sale of Rs. 100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36FFB9D-393E-56C2-FE81-5D7681C37183}"/>
              </a:ext>
            </a:extLst>
          </p:cNvPr>
          <p:cNvSpPr/>
          <p:nvPr/>
        </p:nvSpPr>
        <p:spPr>
          <a:xfrm>
            <a:off x="6699504" y="4035552"/>
            <a:ext cx="2578608" cy="1207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Rs. 95 is consumed as ‘operating expense’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E56DA3-4195-83CE-480F-573507B5315D}"/>
              </a:ext>
            </a:extLst>
          </p:cNvPr>
          <p:cNvCxnSpPr/>
          <p:nvPr/>
        </p:nvCxnSpPr>
        <p:spPr>
          <a:xfrm>
            <a:off x="3925824" y="4639056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1295</Words>
  <Application>Microsoft Macintosh PowerPoint</Application>
  <PresentationFormat>Widescreen</PresentationFormat>
  <Paragraphs>219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Ratio Analysis</vt:lpstr>
      <vt:lpstr>Learning Outcomes </vt:lpstr>
      <vt:lpstr>Profitability Ratios </vt:lpstr>
      <vt:lpstr>PowerPoint Presentation</vt:lpstr>
      <vt:lpstr>1.) Gross Profit Ratio </vt:lpstr>
      <vt:lpstr>Interpretation </vt:lpstr>
      <vt:lpstr>Poll</vt:lpstr>
      <vt:lpstr>2.) Operating Ratio </vt:lpstr>
      <vt:lpstr>Interpretation </vt:lpstr>
      <vt:lpstr>News Analysis</vt:lpstr>
      <vt:lpstr>Poll</vt:lpstr>
      <vt:lpstr>3.) Operating Profit Ratio </vt:lpstr>
      <vt:lpstr>Interpretation </vt:lpstr>
      <vt:lpstr>4.) Net profit Ratio</vt:lpstr>
      <vt:lpstr>Interpretation </vt:lpstr>
      <vt:lpstr>PROFITABILITY RATIOS (OWNER’S VIEW POINT)</vt:lpstr>
      <vt:lpstr>Return on Investment (ROI)/Return on Capital Employed</vt:lpstr>
      <vt:lpstr>Companies with ‘highest’ ROCE in FY 2021-22</vt:lpstr>
      <vt:lpstr>Poll</vt:lpstr>
      <vt:lpstr>Return on Equity capital (ROEC)/Shareholder Funds </vt:lpstr>
      <vt:lpstr>Interpretation </vt:lpstr>
      <vt:lpstr>Poll</vt:lpstr>
      <vt:lpstr>Analysing Profitability in FMCG Sector</vt:lpstr>
      <vt:lpstr>3) Earning Per Share (EPS)</vt:lpstr>
      <vt:lpstr>EPS in Paint Industry </vt:lpstr>
      <vt:lpstr>Poll</vt:lpstr>
      <vt:lpstr>Analysing the Profitability position in Tyre Industry </vt:lpstr>
      <vt:lpstr>4) Price earning ratio (P/E ratio)</vt:lpstr>
      <vt:lpstr>Interpretation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.</dc:creator>
  <cp:lastModifiedBy>Gagan .</cp:lastModifiedBy>
  <cp:revision>98</cp:revision>
  <dcterms:created xsi:type="dcterms:W3CDTF">2022-08-03T03:24:34Z</dcterms:created>
  <dcterms:modified xsi:type="dcterms:W3CDTF">2022-09-25T14:03:01Z</dcterms:modified>
</cp:coreProperties>
</file>