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ink/ink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363" r:id="rId4"/>
    <p:sldId id="395" r:id="rId5"/>
    <p:sldId id="373" r:id="rId6"/>
    <p:sldId id="398" r:id="rId7"/>
    <p:sldId id="399" r:id="rId8"/>
    <p:sldId id="397" r:id="rId9"/>
    <p:sldId id="400" r:id="rId10"/>
    <p:sldId id="396" r:id="rId11"/>
    <p:sldId id="378" r:id="rId12"/>
    <p:sldId id="401" r:id="rId13"/>
    <p:sldId id="382" r:id="rId14"/>
    <p:sldId id="402" r:id="rId15"/>
    <p:sldId id="403" r:id="rId16"/>
    <p:sldId id="393" r:id="rId17"/>
    <p:sldId id="413" r:id="rId18"/>
    <p:sldId id="3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978"/>
    <a:srgbClr val="963ED7"/>
    <a:srgbClr val="6D2B9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9"/>
    <p:restoredTop sz="95748"/>
  </p:normalViewPr>
  <p:slideViewPr>
    <p:cSldViewPr snapToGrid="0">
      <p:cViewPr varScale="1">
        <p:scale>
          <a:sx n="67" d="100"/>
          <a:sy n="67" d="100"/>
        </p:scale>
        <p:origin x="-8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92" y="20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D1063-636D-B246-97E3-A431472A8CB2}" type="doc">
      <dgm:prSet loTypeId="urn:microsoft.com/office/officeart/2005/8/layout/process1" loCatId="" qsTypeId="urn:microsoft.com/office/officeart/2005/8/quickstyle/3d3" qsCatId="3D" csTypeId="urn:microsoft.com/office/officeart/2005/8/colors/colorful2" csCatId="colorful" phldr="1"/>
      <dgm:spPr/>
    </dgm:pt>
    <dgm:pt modelId="{1F65CB58-D149-7043-B38E-D1DD278883BD}">
      <dgm:prSet phldrT="[Text]"/>
      <dgm:spPr/>
      <dgm:t>
        <a:bodyPr/>
        <a:lstStyle/>
        <a:p>
          <a:r>
            <a:rPr lang="en-GB" dirty="0"/>
            <a:t>Fund Providers</a:t>
          </a:r>
        </a:p>
      </dgm:t>
    </dgm:pt>
    <dgm:pt modelId="{C12CB047-C5A5-414B-A71B-AD858204950B}" type="parTrans" cxnId="{B0F78B9E-3E21-5748-B68B-16BBEDCA5A91}">
      <dgm:prSet/>
      <dgm:spPr/>
      <dgm:t>
        <a:bodyPr/>
        <a:lstStyle/>
        <a:p>
          <a:endParaRPr lang="en-GB"/>
        </a:p>
      </dgm:t>
    </dgm:pt>
    <dgm:pt modelId="{2D502D52-548C-8C4A-AB74-E2AF9418218B}" type="sibTrans" cxnId="{B0F78B9E-3E21-5748-B68B-16BBEDCA5A91}">
      <dgm:prSet/>
      <dgm:spPr/>
      <dgm:t>
        <a:bodyPr/>
        <a:lstStyle/>
        <a:p>
          <a:endParaRPr lang="en-GB"/>
        </a:p>
      </dgm:t>
    </dgm:pt>
    <dgm:pt modelId="{C6BD0A0E-727E-884A-A76A-8B12B4850FA9}">
      <dgm:prSet phldrT="[Text]"/>
      <dgm:spPr/>
      <dgm:t>
        <a:bodyPr/>
        <a:lstStyle/>
        <a:p>
          <a:r>
            <a:rPr lang="en-GB" dirty="0"/>
            <a:t>Safety of ‘interest’ payments</a:t>
          </a:r>
        </a:p>
      </dgm:t>
    </dgm:pt>
    <dgm:pt modelId="{8DA75DDC-335E-7541-BC69-9731B861BAF2}" type="parTrans" cxnId="{88882D08-7138-AD4B-9A8A-CDA14BF83A6D}">
      <dgm:prSet/>
      <dgm:spPr/>
      <dgm:t>
        <a:bodyPr/>
        <a:lstStyle/>
        <a:p>
          <a:endParaRPr lang="en-GB"/>
        </a:p>
      </dgm:t>
    </dgm:pt>
    <dgm:pt modelId="{697AE0C9-4645-DD46-ACB0-161F2D131B91}" type="sibTrans" cxnId="{88882D08-7138-AD4B-9A8A-CDA14BF83A6D}">
      <dgm:prSet/>
      <dgm:spPr/>
      <dgm:t>
        <a:bodyPr/>
        <a:lstStyle/>
        <a:p>
          <a:endParaRPr lang="en-GB"/>
        </a:p>
      </dgm:t>
    </dgm:pt>
    <dgm:pt modelId="{8C1DF8E7-EE71-5D41-BDA7-5F3C2939E08E}">
      <dgm:prSet phldrT="[Text]"/>
      <dgm:spPr/>
      <dgm:t>
        <a:bodyPr/>
        <a:lstStyle/>
        <a:p>
          <a:r>
            <a:rPr lang="en-GB" dirty="0"/>
            <a:t>‘Repayment’ of their capital</a:t>
          </a:r>
        </a:p>
      </dgm:t>
    </dgm:pt>
    <dgm:pt modelId="{70F96B36-BEFB-124C-B8E7-1EB06E2E3AEE}" type="parTrans" cxnId="{22EE0A4B-CD18-DB48-8689-74BE118172E1}">
      <dgm:prSet/>
      <dgm:spPr/>
      <dgm:t>
        <a:bodyPr/>
        <a:lstStyle/>
        <a:p>
          <a:endParaRPr lang="en-GB"/>
        </a:p>
      </dgm:t>
    </dgm:pt>
    <dgm:pt modelId="{81455BF1-0E65-354C-BD34-078A553DF68C}" type="sibTrans" cxnId="{22EE0A4B-CD18-DB48-8689-74BE118172E1}">
      <dgm:prSet/>
      <dgm:spPr/>
      <dgm:t>
        <a:bodyPr/>
        <a:lstStyle/>
        <a:p>
          <a:endParaRPr lang="en-GB"/>
        </a:p>
      </dgm:t>
    </dgm:pt>
    <dgm:pt modelId="{A636E15F-CF79-0C40-BEA6-F73B020C7B6F}" type="pres">
      <dgm:prSet presAssocID="{AB7D1063-636D-B246-97E3-A431472A8CB2}" presName="Name0" presStyleCnt="0">
        <dgm:presLayoutVars>
          <dgm:dir/>
          <dgm:resizeHandles val="exact"/>
        </dgm:presLayoutVars>
      </dgm:prSet>
      <dgm:spPr/>
    </dgm:pt>
    <dgm:pt modelId="{DE96D6A3-B895-3245-BA96-7901B303C03C}" type="pres">
      <dgm:prSet presAssocID="{1F65CB58-D149-7043-B38E-D1DD278883B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C1A63-025B-D848-9E80-07DE8D693CBE}" type="pres">
      <dgm:prSet presAssocID="{2D502D52-548C-8C4A-AB74-E2AF9418218B}" presName="sibTrans" presStyleLbl="sibTrans2D1" presStyleIdx="0" presStyleCnt="2" custScaleX="163527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3D29F4BA-A5F4-E649-A73C-0182941AE5C7}" type="pres">
      <dgm:prSet presAssocID="{2D502D52-548C-8C4A-AB74-E2AF941821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46453F8-7B5A-744D-9B35-D0269760C75D}" type="pres">
      <dgm:prSet presAssocID="{C6BD0A0E-727E-884A-A76A-8B12B4850FA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22EE8-9F09-6244-A400-636DDC706ED3}" type="pres">
      <dgm:prSet presAssocID="{697AE0C9-4645-DD46-ACB0-161F2D131B91}" presName="sibTrans" presStyleLbl="sibTrans2D1" presStyleIdx="1" presStyleCnt="2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6007FB7F-D9B6-A44D-B5B1-7023540DBA86}" type="pres">
      <dgm:prSet presAssocID="{697AE0C9-4645-DD46-ACB0-161F2D131B9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5DA57DD-5473-CD40-A621-FF82E4E94F99}" type="pres">
      <dgm:prSet presAssocID="{8C1DF8E7-EE71-5D41-BDA7-5F3C2939E08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882D08-7138-AD4B-9A8A-CDA14BF83A6D}" srcId="{AB7D1063-636D-B246-97E3-A431472A8CB2}" destId="{C6BD0A0E-727E-884A-A76A-8B12B4850FA9}" srcOrd="1" destOrd="0" parTransId="{8DA75DDC-335E-7541-BC69-9731B861BAF2}" sibTransId="{697AE0C9-4645-DD46-ACB0-161F2D131B91}"/>
    <dgm:cxn modelId="{CCFAD6E6-B84E-8541-A062-21CF06C92EA3}" type="presOf" srcId="{697AE0C9-4645-DD46-ACB0-161F2D131B91}" destId="{6007FB7F-D9B6-A44D-B5B1-7023540DBA86}" srcOrd="1" destOrd="0" presId="urn:microsoft.com/office/officeart/2005/8/layout/process1"/>
    <dgm:cxn modelId="{B0F78B9E-3E21-5748-B68B-16BBEDCA5A91}" srcId="{AB7D1063-636D-B246-97E3-A431472A8CB2}" destId="{1F65CB58-D149-7043-B38E-D1DD278883BD}" srcOrd="0" destOrd="0" parTransId="{C12CB047-C5A5-414B-A71B-AD858204950B}" sibTransId="{2D502D52-548C-8C4A-AB74-E2AF9418218B}"/>
    <dgm:cxn modelId="{925CA8FD-3778-D943-ACE6-4E5D3D26D7FF}" type="presOf" srcId="{C6BD0A0E-727E-884A-A76A-8B12B4850FA9}" destId="{046453F8-7B5A-744D-9B35-D0269760C75D}" srcOrd="0" destOrd="0" presId="urn:microsoft.com/office/officeart/2005/8/layout/process1"/>
    <dgm:cxn modelId="{97670FCB-61AF-A745-9549-6FB9F8183C08}" type="presOf" srcId="{697AE0C9-4645-DD46-ACB0-161F2D131B91}" destId="{84022EE8-9F09-6244-A400-636DDC706ED3}" srcOrd="0" destOrd="0" presId="urn:microsoft.com/office/officeart/2005/8/layout/process1"/>
    <dgm:cxn modelId="{F67E0191-878A-774F-8228-974E71B737DE}" type="presOf" srcId="{2D502D52-548C-8C4A-AB74-E2AF9418218B}" destId="{3D29F4BA-A5F4-E649-A73C-0182941AE5C7}" srcOrd="1" destOrd="0" presId="urn:microsoft.com/office/officeart/2005/8/layout/process1"/>
    <dgm:cxn modelId="{9BBFF570-936F-1C48-9665-17897DEABADA}" type="presOf" srcId="{AB7D1063-636D-B246-97E3-A431472A8CB2}" destId="{A636E15F-CF79-0C40-BEA6-F73B020C7B6F}" srcOrd="0" destOrd="0" presId="urn:microsoft.com/office/officeart/2005/8/layout/process1"/>
    <dgm:cxn modelId="{22EE0A4B-CD18-DB48-8689-74BE118172E1}" srcId="{AB7D1063-636D-B246-97E3-A431472A8CB2}" destId="{8C1DF8E7-EE71-5D41-BDA7-5F3C2939E08E}" srcOrd="2" destOrd="0" parTransId="{70F96B36-BEFB-124C-B8E7-1EB06E2E3AEE}" sibTransId="{81455BF1-0E65-354C-BD34-078A553DF68C}"/>
    <dgm:cxn modelId="{E7A89FA6-4719-0346-ADB6-13CC9D450787}" type="presOf" srcId="{8C1DF8E7-EE71-5D41-BDA7-5F3C2939E08E}" destId="{85DA57DD-5473-CD40-A621-FF82E4E94F99}" srcOrd="0" destOrd="0" presId="urn:microsoft.com/office/officeart/2005/8/layout/process1"/>
    <dgm:cxn modelId="{D1E78558-7351-3740-85BF-D2DDF54E90B7}" type="presOf" srcId="{1F65CB58-D149-7043-B38E-D1DD278883BD}" destId="{DE96D6A3-B895-3245-BA96-7901B303C03C}" srcOrd="0" destOrd="0" presId="urn:microsoft.com/office/officeart/2005/8/layout/process1"/>
    <dgm:cxn modelId="{3FCD072B-138D-3047-9B7A-3E4087691D41}" type="presOf" srcId="{2D502D52-548C-8C4A-AB74-E2AF9418218B}" destId="{0F1C1A63-025B-D848-9E80-07DE8D693CBE}" srcOrd="0" destOrd="0" presId="urn:microsoft.com/office/officeart/2005/8/layout/process1"/>
    <dgm:cxn modelId="{931777FD-6787-E545-B63C-A797D6F99E90}" type="presParOf" srcId="{A636E15F-CF79-0C40-BEA6-F73B020C7B6F}" destId="{DE96D6A3-B895-3245-BA96-7901B303C03C}" srcOrd="0" destOrd="0" presId="urn:microsoft.com/office/officeart/2005/8/layout/process1"/>
    <dgm:cxn modelId="{FF275855-4777-E540-A848-A0F74C899F99}" type="presParOf" srcId="{A636E15F-CF79-0C40-BEA6-F73B020C7B6F}" destId="{0F1C1A63-025B-D848-9E80-07DE8D693CBE}" srcOrd="1" destOrd="0" presId="urn:microsoft.com/office/officeart/2005/8/layout/process1"/>
    <dgm:cxn modelId="{E281B196-1BFA-884B-9128-C8F1FD52B51D}" type="presParOf" srcId="{0F1C1A63-025B-D848-9E80-07DE8D693CBE}" destId="{3D29F4BA-A5F4-E649-A73C-0182941AE5C7}" srcOrd="0" destOrd="0" presId="urn:microsoft.com/office/officeart/2005/8/layout/process1"/>
    <dgm:cxn modelId="{6A66F9FF-EAB9-AE46-A18A-7EF27752C27F}" type="presParOf" srcId="{A636E15F-CF79-0C40-BEA6-F73B020C7B6F}" destId="{046453F8-7B5A-744D-9B35-D0269760C75D}" srcOrd="2" destOrd="0" presId="urn:microsoft.com/office/officeart/2005/8/layout/process1"/>
    <dgm:cxn modelId="{BC9615BC-E199-3A4B-9BB5-A82895355A93}" type="presParOf" srcId="{A636E15F-CF79-0C40-BEA6-F73B020C7B6F}" destId="{84022EE8-9F09-6244-A400-636DDC706ED3}" srcOrd="3" destOrd="0" presId="urn:microsoft.com/office/officeart/2005/8/layout/process1"/>
    <dgm:cxn modelId="{5240B047-7C4C-8B4D-B857-DB71DDFE3F61}" type="presParOf" srcId="{84022EE8-9F09-6244-A400-636DDC706ED3}" destId="{6007FB7F-D9B6-A44D-B5B1-7023540DBA86}" srcOrd="0" destOrd="0" presId="urn:microsoft.com/office/officeart/2005/8/layout/process1"/>
    <dgm:cxn modelId="{4C799A61-6E07-FA4F-A626-F6667DD63AA6}" type="presParOf" srcId="{A636E15F-CF79-0C40-BEA6-F73B020C7B6F}" destId="{85DA57DD-5473-CD40-A621-FF82E4E94F9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19D33-1073-0E4B-B019-E23A8F6932E2}" type="doc">
      <dgm:prSet loTypeId="urn:microsoft.com/office/officeart/2005/8/layout/hierarchy3" loCatId="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248AEC53-17F9-3E4F-BF05-48C96957EDF3}">
      <dgm:prSet phldrT="[Text]"/>
      <dgm:spPr/>
      <dgm:t>
        <a:bodyPr/>
        <a:lstStyle/>
        <a:p>
          <a:r>
            <a:rPr lang="en-GB" dirty="0"/>
            <a:t>Liquidity</a:t>
          </a:r>
        </a:p>
      </dgm:t>
    </dgm:pt>
    <dgm:pt modelId="{A47F55D5-10E1-7F4E-8FC4-409ABD8D4B03}" type="parTrans" cxnId="{36010F1A-132B-124E-A1C0-A954F40E12A8}">
      <dgm:prSet/>
      <dgm:spPr/>
      <dgm:t>
        <a:bodyPr/>
        <a:lstStyle/>
        <a:p>
          <a:endParaRPr lang="en-GB"/>
        </a:p>
      </dgm:t>
    </dgm:pt>
    <dgm:pt modelId="{D6DB82B1-6483-8C4C-8E09-294A778BADA7}" type="sibTrans" cxnId="{36010F1A-132B-124E-A1C0-A954F40E12A8}">
      <dgm:prSet/>
      <dgm:spPr/>
      <dgm:t>
        <a:bodyPr/>
        <a:lstStyle/>
        <a:p>
          <a:endParaRPr lang="en-GB"/>
        </a:p>
      </dgm:t>
    </dgm:pt>
    <dgm:pt modelId="{A0A623C5-7B78-7745-B21D-8B2FE4D1D3B9}">
      <dgm:prSet phldrT="[Text]"/>
      <dgm:spPr/>
      <dgm:t>
        <a:bodyPr/>
        <a:lstStyle/>
        <a:p>
          <a:r>
            <a:rPr lang="en-GB" dirty="0"/>
            <a:t>Whether CA can pay off CL?</a:t>
          </a:r>
        </a:p>
      </dgm:t>
    </dgm:pt>
    <dgm:pt modelId="{C503FC53-0FA7-1B4C-9D05-B57C206588AF}" type="parTrans" cxnId="{80AD8566-755E-2147-A837-3556BE722192}">
      <dgm:prSet/>
      <dgm:spPr/>
      <dgm:t>
        <a:bodyPr/>
        <a:lstStyle/>
        <a:p>
          <a:endParaRPr lang="en-GB"/>
        </a:p>
      </dgm:t>
    </dgm:pt>
    <dgm:pt modelId="{268210CC-E8C3-A745-8235-7127DBA89E5A}" type="sibTrans" cxnId="{80AD8566-755E-2147-A837-3556BE722192}">
      <dgm:prSet/>
      <dgm:spPr/>
      <dgm:t>
        <a:bodyPr/>
        <a:lstStyle/>
        <a:p>
          <a:endParaRPr lang="en-GB"/>
        </a:p>
      </dgm:t>
    </dgm:pt>
    <dgm:pt modelId="{85A5C7CF-6E4B-4440-A304-FA5F3E90072E}">
      <dgm:prSet phldrT="[Text]"/>
      <dgm:spPr/>
      <dgm:t>
        <a:bodyPr/>
        <a:lstStyle/>
        <a:p>
          <a:r>
            <a:rPr lang="en-GB" dirty="0"/>
            <a:t>Short – term basis (a year)</a:t>
          </a:r>
        </a:p>
      </dgm:t>
    </dgm:pt>
    <dgm:pt modelId="{236641C0-5C8E-3B44-9404-6159CE69CCB9}" type="parTrans" cxnId="{DA4ACE35-512E-AC40-9BA5-7B84E3582D09}">
      <dgm:prSet/>
      <dgm:spPr/>
      <dgm:t>
        <a:bodyPr/>
        <a:lstStyle/>
        <a:p>
          <a:endParaRPr lang="en-GB"/>
        </a:p>
      </dgm:t>
    </dgm:pt>
    <dgm:pt modelId="{5C0474DE-E12E-C04C-973A-5D0D87A42D01}" type="sibTrans" cxnId="{DA4ACE35-512E-AC40-9BA5-7B84E3582D09}">
      <dgm:prSet/>
      <dgm:spPr/>
      <dgm:t>
        <a:bodyPr/>
        <a:lstStyle/>
        <a:p>
          <a:endParaRPr lang="en-GB"/>
        </a:p>
      </dgm:t>
    </dgm:pt>
    <dgm:pt modelId="{061FF261-2E28-9D42-9E6A-167C7B7C593E}">
      <dgm:prSet phldrT="[Text]"/>
      <dgm:spPr/>
      <dgm:t>
        <a:bodyPr/>
        <a:lstStyle/>
        <a:p>
          <a:r>
            <a:rPr lang="en-GB" dirty="0"/>
            <a:t>Solvency</a:t>
          </a:r>
        </a:p>
      </dgm:t>
    </dgm:pt>
    <dgm:pt modelId="{2B41F803-82B2-4241-BC7C-F053CF543C2A}" type="parTrans" cxnId="{560BC5A2-8EC1-2345-B348-47C82038BC30}">
      <dgm:prSet/>
      <dgm:spPr/>
      <dgm:t>
        <a:bodyPr/>
        <a:lstStyle/>
        <a:p>
          <a:endParaRPr lang="en-GB"/>
        </a:p>
      </dgm:t>
    </dgm:pt>
    <dgm:pt modelId="{BA4AE462-81A7-734E-8CAB-3AD3ED63A4CE}" type="sibTrans" cxnId="{560BC5A2-8EC1-2345-B348-47C82038BC30}">
      <dgm:prSet/>
      <dgm:spPr/>
      <dgm:t>
        <a:bodyPr/>
        <a:lstStyle/>
        <a:p>
          <a:endParaRPr lang="en-GB"/>
        </a:p>
      </dgm:t>
    </dgm:pt>
    <dgm:pt modelId="{E4879E45-C628-2540-AEE2-89319A0BDAA4}">
      <dgm:prSet phldrT="[Text]"/>
      <dgm:spPr/>
      <dgm:t>
        <a:bodyPr/>
        <a:lstStyle/>
        <a:p>
          <a:r>
            <a:rPr lang="en-GB" dirty="0"/>
            <a:t>Whether enough Assets, to pay off Long term loans?</a:t>
          </a:r>
        </a:p>
      </dgm:t>
    </dgm:pt>
    <dgm:pt modelId="{9F824100-E654-F446-90FC-1A0D753A3630}" type="parTrans" cxnId="{9328A495-14C6-7144-A325-5B83873406AC}">
      <dgm:prSet/>
      <dgm:spPr/>
      <dgm:t>
        <a:bodyPr/>
        <a:lstStyle/>
        <a:p>
          <a:endParaRPr lang="en-GB"/>
        </a:p>
      </dgm:t>
    </dgm:pt>
    <dgm:pt modelId="{3C93D43B-4907-8A4A-AF7A-1B9BAE9CFC81}" type="sibTrans" cxnId="{9328A495-14C6-7144-A325-5B83873406AC}">
      <dgm:prSet/>
      <dgm:spPr/>
      <dgm:t>
        <a:bodyPr/>
        <a:lstStyle/>
        <a:p>
          <a:endParaRPr lang="en-GB"/>
        </a:p>
      </dgm:t>
    </dgm:pt>
    <dgm:pt modelId="{59A59210-CC8B-A64D-B8B2-E1FA7F55141D}">
      <dgm:prSet phldrT="[Text]"/>
      <dgm:spPr/>
      <dgm:t>
        <a:bodyPr/>
        <a:lstStyle/>
        <a:p>
          <a:r>
            <a:rPr lang="en-GB" dirty="0"/>
            <a:t>Long – term basis (more than a year)</a:t>
          </a:r>
        </a:p>
      </dgm:t>
    </dgm:pt>
    <dgm:pt modelId="{E77A07BE-3216-FD45-9C91-52285524B709}" type="parTrans" cxnId="{3B5C3E35-8829-1E40-8653-F822B2123752}">
      <dgm:prSet/>
      <dgm:spPr/>
      <dgm:t>
        <a:bodyPr/>
        <a:lstStyle/>
        <a:p>
          <a:endParaRPr lang="en-GB"/>
        </a:p>
      </dgm:t>
    </dgm:pt>
    <dgm:pt modelId="{5D087642-631F-F446-B917-149D989E60B0}" type="sibTrans" cxnId="{3B5C3E35-8829-1E40-8653-F822B2123752}">
      <dgm:prSet/>
      <dgm:spPr/>
      <dgm:t>
        <a:bodyPr/>
        <a:lstStyle/>
        <a:p>
          <a:endParaRPr lang="en-GB"/>
        </a:p>
      </dgm:t>
    </dgm:pt>
    <dgm:pt modelId="{D2D2A8DD-B2EB-8E4F-8793-0DDBCDD8C815}" type="pres">
      <dgm:prSet presAssocID="{DAB19D33-1073-0E4B-B019-E23A8F6932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210F9-F1CF-0D4B-9080-D7F441DE8215}" type="pres">
      <dgm:prSet presAssocID="{248AEC53-17F9-3E4F-BF05-48C96957EDF3}" presName="root" presStyleCnt="0"/>
      <dgm:spPr/>
    </dgm:pt>
    <dgm:pt modelId="{6474AD51-CA44-8C4C-B6E6-6D12CEBC212B}" type="pres">
      <dgm:prSet presAssocID="{248AEC53-17F9-3E4F-BF05-48C96957EDF3}" presName="rootComposite" presStyleCnt="0"/>
      <dgm:spPr/>
    </dgm:pt>
    <dgm:pt modelId="{E87337C2-572F-8C4D-8576-47FC3E9D67E5}" type="pres">
      <dgm:prSet presAssocID="{248AEC53-17F9-3E4F-BF05-48C96957EDF3}" presName="rootText" presStyleLbl="node1" presStyleIdx="0" presStyleCnt="2"/>
      <dgm:spPr/>
      <dgm:t>
        <a:bodyPr/>
        <a:lstStyle/>
        <a:p>
          <a:endParaRPr lang="en-US"/>
        </a:p>
      </dgm:t>
    </dgm:pt>
    <dgm:pt modelId="{8C5B6709-BB97-514B-A6D8-8F0164826682}" type="pres">
      <dgm:prSet presAssocID="{248AEC53-17F9-3E4F-BF05-48C96957EDF3}" presName="rootConnector" presStyleLbl="node1" presStyleIdx="0" presStyleCnt="2"/>
      <dgm:spPr/>
      <dgm:t>
        <a:bodyPr/>
        <a:lstStyle/>
        <a:p>
          <a:endParaRPr lang="en-US"/>
        </a:p>
      </dgm:t>
    </dgm:pt>
    <dgm:pt modelId="{147A5A41-DDD5-5B4C-AC64-F62D068A4D60}" type="pres">
      <dgm:prSet presAssocID="{248AEC53-17F9-3E4F-BF05-48C96957EDF3}" presName="childShape" presStyleCnt="0"/>
      <dgm:spPr/>
    </dgm:pt>
    <dgm:pt modelId="{F71D6F40-E190-C24A-9B5A-E1D494FCC21E}" type="pres">
      <dgm:prSet presAssocID="{C503FC53-0FA7-1B4C-9D05-B57C206588AF}" presName="Name13" presStyleLbl="parChTrans1D2" presStyleIdx="0" presStyleCnt="4"/>
      <dgm:spPr/>
      <dgm:t>
        <a:bodyPr/>
        <a:lstStyle/>
        <a:p>
          <a:endParaRPr lang="en-US"/>
        </a:p>
      </dgm:t>
    </dgm:pt>
    <dgm:pt modelId="{E795D6FC-A137-6A40-A6B8-A65DE8B0CDA9}" type="pres">
      <dgm:prSet presAssocID="{A0A623C5-7B78-7745-B21D-8B2FE4D1D3B9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A61B4-F089-A64C-97A8-7EED86F5CBA6}" type="pres">
      <dgm:prSet presAssocID="{236641C0-5C8E-3B44-9404-6159CE69CCB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55D69B4-D103-2849-B94A-62E079E803E5}" type="pres">
      <dgm:prSet presAssocID="{85A5C7CF-6E4B-4440-A304-FA5F3E90072E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D078F-93C8-944D-971B-F98605A5E6CF}" type="pres">
      <dgm:prSet presAssocID="{061FF261-2E28-9D42-9E6A-167C7B7C593E}" presName="root" presStyleCnt="0"/>
      <dgm:spPr/>
    </dgm:pt>
    <dgm:pt modelId="{DB0DCBC3-663D-F140-BEB1-AB8E87B86AE6}" type="pres">
      <dgm:prSet presAssocID="{061FF261-2E28-9D42-9E6A-167C7B7C593E}" presName="rootComposite" presStyleCnt="0"/>
      <dgm:spPr/>
    </dgm:pt>
    <dgm:pt modelId="{36DD688D-6B81-D44A-A338-A2FC753BF1EE}" type="pres">
      <dgm:prSet presAssocID="{061FF261-2E28-9D42-9E6A-167C7B7C593E}" presName="rootText" presStyleLbl="node1" presStyleIdx="1" presStyleCnt="2"/>
      <dgm:spPr/>
      <dgm:t>
        <a:bodyPr/>
        <a:lstStyle/>
        <a:p>
          <a:endParaRPr lang="en-US"/>
        </a:p>
      </dgm:t>
    </dgm:pt>
    <dgm:pt modelId="{22476495-81BD-384C-8E31-F08CE340F854}" type="pres">
      <dgm:prSet presAssocID="{061FF261-2E28-9D42-9E6A-167C7B7C593E}" presName="rootConnector" presStyleLbl="node1" presStyleIdx="1" presStyleCnt="2"/>
      <dgm:spPr/>
      <dgm:t>
        <a:bodyPr/>
        <a:lstStyle/>
        <a:p>
          <a:endParaRPr lang="en-US"/>
        </a:p>
      </dgm:t>
    </dgm:pt>
    <dgm:pt modelId="{00469055-D2D9-974F-9E17-E14ADCF5BE06}" type="pres">
      <dgm:prSet presAssocID="{061FF261-2E28-9D42-9E6A-167C7B7C593E}" presName="childShape" presStyleCnt="0"/>
      <dgm:spPr/>
    </dgm:pt>
    <dgm:pt modelId="{86CC5679-8E4F-DF4F-A4B6-A3B0D7ABBD5C}" type="pres">
      <dgm:prSet presAssocID="{9F824100-E654-F446-90FC-1A0D753A3630}" presName="Name13" presStyleLbl="parChTrans1D2" presStyleIdx="2" presStyleCnt="4"/>
      <dgm:spPr/>
      <dgm:t>
        <a:bodyPr/>
        <a:lstStyle/>
        <a:p>
          <a:endParaRPr lang="en-US"/>
        </a:p>
      </dgm:t>
    </dgm:pt>
    <dgm:pt modelId="{5BBD0DF1-7D1D-7649-9368-F4234B090CC2}" type="pres">
      <dgm:prSet presAssocID="{E4879E45-C628-2540-AEE2-89319A0BDAA4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8F4F8-019C-3D4B-9C21-4F25F2DC6603}" type="pres">
      <dgm:prSet presAssocID="{E77A07BE-3216-FD45-9C91-52285524B70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1D7498A1-F255-9D49-A5E6-340E84C413F0}" type="pres">
      <dgm:prSet presAssocID="{59A59210-CC8B-A64D-B8B2-E1FA7F55141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C16541-3228-4F4E-8E3D-BB90F471A26E}" type="presOf" srcId="{A0A623C5-7B78-7745-B21D-8B2FE4D1D3B9}" destId="{E795D6FC-A137-6A40-A6B8-A65DE8B0CDA9}" srcOrd="0" destOrd="0" presId="urn:microsoft.com/office/officeart/2005/8/layout/hierarchy3"/>
    <dgm:cxn modelId="{EC5C7F6B-D959-B34C-A653-E0687C81A113}" type="presOf" srcId="{9F824100-E654-F446-90FC-1A0D753A3630}" destId="{86CC5679-8E4F-DF4F-A4B6-A3B0D7ABBD5C}" srcOrd="0" destOrd="0" presId="urn:microsoft.com/office/officeart/2005/8/layout/hierarchy3"/>
    <dgm:cxn modelId="{FCD9F331-9661-0346-B12F-E11EEC569286}" type="presOf" srcId="{236641C0-5C8E-3B44-9404-6159CE69CCB9}" destId="{75EA61B4-F089-A64C-97A8-7EED86F5CBA6}" srcOrd="0" destOrd="0" presId="urn:microsoft.com/office/officeart/2005/8/layout/hierarchy3"/>
    <dgm:cxn modelId="{DA4ACE35-512E-AC40-9BA5-7B84E3582D09}" srcId="{248AEC53-17F9-3E4F-BF05-48C96957EDF3}" destId="{85A5C7CF-6E4B-4440-A304-FA5F3E90072E}" srcOrd="1" destOrd="0" parTransId="{236641C0-5C8E-3B44-9404-6159CE69CCB9}" sibTransId="{5C0474DE-E12E-C04C-973A-5D0D87A42D01}"/>
    <dgm:cxn modelId="{A3653CE3-01E7-8D4B-ABA4-BED0F0A2A037}" type="presOf" srcId="{85A5C7CF-6E4B-4440-A304-FA5F3E90072E}" destId="{F55D69B4-D103-2849-B94A-62E079E803E5}" srcOrd="0" destOrd="0" presId="urn:microsoft.com/office/officeart/2005/8/layout/hierarchy3"/>
    <dgm:cxn modelId="{099C2159-CA86-D74B-8F50-6221C3062184}" type="presOf" srcId="{248AEC53-17F9-3E4F-BF05-48C96957EDF3}" destId="{8C5B6709-BB97-514B-A6D8-8F0164826682}" srcOrd="1" destOrd="0" presId="urn:microsoft.com/office/officeart/2005/8/layout/hierarchy3"/>
    <dgm:cxn modelId="{560BC5A2-8EC1-2345-B348-47C82038BC30}" srcId="{DAB19D33-1073-0E4B-B019-E23A8F6932E2}" destId="{061FF261-2E28-9D42-9E6A-167C7B7C593E}" srcOrd="1" destOrd="0" parTransId="{2B41F803-82B2-4241-BC7C-F053CF543C2A}" sibTransId="{BA4AE462-81A7-734E-8CAB-3AD3ED63A4CE}"/>
    <dgm:cxn modelId="{DFE2C3E8-611C-6249-88AF-0F8C9AD2793A}" type="presOf" srcId="{DAB19D33-1073-0E4B-B019-E23A8F6932E2}" destId="{D2D2A8DD-B2EB-8E4F-8793-0DDBCDD8C815}" srcOrd="0" destOrd="0" presId="urn:microsoft.com/office/officeart/2005/8/layout/hierarchy3"/>
    <dgm:cxn modelId="{9328A495-14C6-7144-A325-5B83873406AC}" srcId="{061FF261-2E28-9D42-9E6A-167C7B7C593E}" destId="{E4879E45-C628-2540-AEE2-89319A0BDAA4}" srcOrd="0" destOrd="0" parTransId="{9F824100-E654-F446-90FC-1A0D753A3630}" sibTransId="{3C93D43B-4907-8A4A-AF7A-1B9BAE9CFC81}"/>
    <dgm:cxn modelId="{11A0F7DF-5810-B44A-AD53-78C0D9FFB6D7}" type="presOf" srcId="{59A59210-CC8B-A64D-B8B2-E1FA7F55141D}" destId="{1D7498A1-F255-9D49-A5E6-340E84C413F0}" srcOrd="0" destOrd="0" presId="urn:microsoft.com/office/officeart/2005/8/layout/hierarchy3"/>
    <dgm:cxn modelId="{EACBF8EA-F3DA-ED42-89FB-6D78BC730B1B}" type="presOf" srcId="{061FF261-2E28-9D42-9E6A-167C7B7C593E}" destId="{22476495-81BD-384C-8E31-F08CE340F854}" srcOrd="1" destOrd="0" presId="urn:microsoft.com/office/officeart/2005/8/layout/hierarchy3"/>
    <dgm:cxn modelId="{3B92CEAF-87D3-3A4F-8A93-273BE8906C35}" type="presOf" srcId="{E77A07BE-3216-FD45-9C91-52285524B709}" destId="{14A8F4F8-019C-3D4B-9C21-4F25F2DC6603}" srcOrd="0" destOrd="0" presId="urn:microsoft.com/office/officeart/2005/8/layout/hierarchy3"/>
    <dgm:cxn modelId="{2C683EC3-60D0-344B-9AE0-91DA2E7D7268}" type="presOf" srcId="{248AEC53-17F9-3E4F-BF05-48C96957EDF3}" destId="{E87337C2-572F-8C4D-8576-47FC3E9D67E5}" srcOrd="0" destOrd="0" presId="urn:microsoft.com/office/officeart/2005/8/layout/hierarchy3"/>
    <dgm:cxn modelId="{E4DD87C7-02E7-A840-BEC9-0CED1E7A4983}" type="presOf" srcId="{061FF261-2E28-9D42-9E6A-167C7B7C593E}" destId="{36DD688D-6B81-D44A-A338-A2FC753BF1EE}" srcOrd="0" destOrd="0" presId="urn:microsoft.com/office/officeart/2005/8/layout/hierarchy3"/>
    <dgm:cxn modelId="{36010F1A-132B-124E-A1C0-A954F40E12A8}" srcId="{DAB19D33-1073-0E4B-B019-E23A8F6932E2}" destId="{248AEC53-17F9-3E4F-BF05-48C96957EDF3}" srcOrd="0" destOrd="0" parTransId="{A47F55D5-10E1-7F4E-8FC4-409ABD8D4B03}" sibTransId="{D6DB82B1-6483-8C4C-8E09-294A778BADA7}"/>
    <dgm:cxn modelId="{A01BE196-A4B5-0445-B1B4-3FA420042788}" type="presOf" srcId="{E4879E45-C628-2540-AEE2-89319A0BDAA4}" destId="{5BBD0DF1-7D1D-7649-9368-F4234B090CC2}" srcOrd="0" destOrd="0" presId="urn:microsoft.com/office/officeart/2005/8/layout/hierarchy3"/>
    <dgm:cxn modelId="{80AD8566-755E-2147-A837-3556BE722192}" srcId="{248AEC53-17F9-3E4F-BF05-48C96957EDF3}" destId="{A0A623C5-7B78-7745-B21D-8B2FE4D1D3B9}" srcOrd="0" destOrd="0" parTransId="{C503FC53-0FA7-1B4C-9D05-B57C206588AF}" sibTransId="{268210CC-E8C3-A745-8235-7127DBA89E5A}"/>
    <dgm:cxn modelId="{3B5C3E35-8829-1E40-8653-F822B2123752}" srcId="{061FF261-2E28-9D42-9E6A-167C7B7C593E}" destId="{59A59210-CC8B-A64D-B8B2-E1FA7F55141D}" srcOrd="1" destOrd="0" parTransId="{E77A07BE-3216-FD45-9C91-52285524B709}" sibTransId="{5D087642-631F-F446-B917-149D989E60B0}"/>
    <dgm:cxn modelId="{D30F285B-760A-4244-B651-36AA8369D226}" type="presOf" srcId="{C503FC53-0FA7-1B4C-9D05-B57C206588AF}" destId="{F71D6F40-E190-C24A-9B5A-E1D494FCC21E}" srcOrd="0" destOrd="0" presId="urn:microsoft.com/office/officeart/2005/8/layout/hierarchy3"/>
    <dgm:cxn modelId="{71090FDA-ED4F-E84A-85A2-3CD375E24582}" type="presParOf" srcId="{D2D2A8DD-B2EB-8E4F-8793-0DDBCDD8C815}" destId="{B3C210F9-F1CF-0D4B-9080-D7F441DE8215}" srcOrd="0" destOrd="0" presId="urn:microsoft.com/office/officeart/2005/8/layout/hierarchy3"/>
    <dgm:cxn modelId="{5FFF6CE3-FAFC-3F44-BB65-FC742854FDFA}" type="presParOf" srcId="{B3C210F9-F1CF-0D4B-9080-D7F441DE8215}" destId="{6474AD51-CA44-8C4C-B6E6-6D12CEBC212B}" srcOrd="0" destOrd="0" presId="urn:microsoft.com/office/officeart/2005/8/layout/hierarchy3"/>
    <dgm:cxn modelId="{8401CDF6-C216-054A-9E38-D69FC6291B96}" type="presParOf" srcId="{6474AD51-CA44-8C4C-B6E6-6D12CEBC212B}" destId="{E87337C2-572F-8C4D-8576-47FC3E9D67E5}" srcOrd="0" destOrd="0" presId="urn:microsoft.com/office/officeart/2005/8/layout/hierarchy3"/>
    <dgm:cxn modelId="{77AD905E-DFF0-884F-9908-8F4075789AC5}" type="presParOf" srcId="{6474AD51-CA44-8C4C-B6E6-6D12CEBC212B}" destId="{8C5B6709-BB97-514B-A6D8-8F0164826682}" srcOrd="1" destOrd="0" presId="urn:microsoft.com/office/officeart/2005/8/layout/hierarchy3"/>
    <dgm:cxn modelId="{AFA33CC8-B137-F749-9F5F-38B14DFA8BA0}" type="presParOf" srcId="{B3C210F9-F1CF-0D4B-9080-D7F441DE8215}" destId="{147A5A41-DDD5-5B4C-AC64-F62D068A4D60}" srcOrd="1" destOrd="0" presId="urn:microsoft.com/office/officeart/2005/8/layout/hierarchy3"/>
    <dgm:cxn modelId="{C9500CF4-801D-9D4E-9993-E42B63C1FBF2}" type="presParOf" srcId="{147A5A41-DDD5-5B4C-AC64-F62D068A4D60}" destId="{F71D6F40-E190-C24A-9B5A-E1D494FCC21E}" srcOrd="0" destOrd="0" presId="urn:microsoft.com/office/officeart/2005/8/layout/hierarchy3"/>
    <dgm:cxn modelId="{2BE45800-51BB-D143-85FB-CE25791268D1}" type="presParOf" srcId="{147A5A41-DDD5-5B4C-AC64-F62D068A4D60}" destId="{E795D6FC-A137-6A40-A6B8-A65DE8B0CDA9}" srcOrd="1" destOrd="0" presId="urn:microsoft.com/office/officeart/2005/8/layout/hierarchy3"/>
    <dgm:cxn modelId="{F48909D7-4F65-E044-A325-14382FC4495C}" type="presParOf" srcId="{147A5A41-DDD5-5B4C-AC64-F62D068A4D60}" destId="{75EA61B4-F089-A64C-97A8-7EED86F5CBA6}" srcOrd="2" destOrd="0" presId="urn:microsoft.com/office/officeart/2005/8/layout/hierarchy3"/>
    <dgm:cxn modelId="{3E4CC6FA-A2C2-8046-8D99-69379074375C}" type="presParOf" srcId="{147A5A41-DDD5-5B4C-AC64-F62D068A4D60}" destId="{F55D69B4-D103-2849-B94A-62E079E803E5}" srcOrd="3" destOrd="0" presId="urn:microsoft.com/office/officeart/2005/8/layout/hierarchy3"/>
    <dgm:cxn modelId="{822D9E7D-069C-9D4F-89C1-FC1594182C1B}" type="presParOf" srcId="{D2D2A8DD-B2EB-8E4F-8793-0DDBCDD8C815}" destId="{B35D078F-93C8-944D-971B-F98605A5E6CF}" srcOrd="1" destOrd="0" presId="urn:microsoft.com/office/officeart/2005/8/layout/hierarchy3"/>
    <dgm:cxn modelId="{83F0C49D-5C33-FB4C-8E61-231880FCE977}" type="presParOf" srcId="{B35D078F-93C8-944D-971B-F98605A5E6CF}" destId="{DB0DCBC3-663D-F140-BEB1-AB8E87B86AE6}" srcOrd="0" destOrd="0" presId="urn:microsoft.com/office/officeart/2005/8/layout/hierarchy3"/>
    <dgm:cxn modelId="{75D6F896-1EBB-D649-81BF-BAE061033B75}" type="presParOf" srcId="{DB0DCBC3-663D-F140-BEB1-AB8E87B86AE6}" destId="{36DD688D-6B81-D44A-A338-A2FC753BF1EE}" srcOrd="0" destOrd="0" presId="urn:microsoft.com/office/officeart/2005/8/layout/hierarchy3"/>
    <dgm:cxn modelId="{E2CE9C23-75C2-C446-ADDE-0DF75AEADF46}" type="presParOf" srcId="{DB0DCBC3-663D-F140-BEB1-AB8E87B86AE6}" destId="{22476495-81BD-384C-8E31-F08CE340F854}" srcOrd="1" destOrd="0" presId="urn:microsoft.com/office/officeart/2005/8/layout/hierarchy3"/>
    <dgm:cxn modelId="{640B8D59-6FA4-4E44-BCA3-8C62469B1E09}" type="presParOf" srcId="{B35D078F-93C8-944D-971B-F98605A5E6CF}" destId="{00469055-D2D9-974F-9E17-E14ADCF5BE06}" srcOrd="1" destOrd="0" presId="urn:microsoft.com/office/officeart/2005/8/layout/hierarchy3"/>
    <dgm:cxn modelId="{8AF59534-9BBA-E744-93B8-F6CD1E2BCB33}" type="presParOf" srcId="{00469055-D2D9-974F-9E17-E14ADCF5BE06}" destId="{86CC5679-8E4F-DF4F-A4B6-A3B0D7ABBD5C}" srcOrd="0" destOrd="0" presId="urn:microsoft.com/office/officeart/2005/8/layout/hierarchy3"/>
    <dgm:cxn modelId="{8D8A2F8A-9AFB-614B-9E14-64A6C53A8F4E}" type="presParOf" srcId="{00469055-D2D9-974F-9E17-E14ADCF5BE06}" destId="{5BBD0DF1-7D1D-7649-9368-F4234B090CC2}" srcOrd="1" destOrd="0" presId="urn:microsoft.com/office/officeart/2005/8/layout/hierarchy3"/>
    <dgm:cxn modelId="{5E9FB28C-B41C-854D-BAD2-BB76514196BB}" type="presParOf" srcId="{00469055-D2D9-974F-9E17-E14ADCF5BE06}" destId="{14A8F4F8-019C-3D4B-9C21-4F25F2DC6603}" srcOrd="2" destOrd="0" presId="urn:microsoft.com/office/officeart/2005/8/layout/hierarchy3"/>
    <dgm:cxn modelId="{3953E012-68C7-9240-AF21-6CC3C0EC8FA9}" type="presParOf" srcId="{00469055-D2D9-974F-9E17-E14ADCF5BE06}" destId="{1D7498A1-F255-9D49-A5E6-340E84C413F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211DC-E804-974B-ADCA-3E3A5E6699DE}" type="doc">
      <dgm:prSet loTypeId="urn:microsoft.com/office/officeart/2005/8/layout/bProcess3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B832EA4C-A967-7B46-9B4A-F7093816F8F7}">
      <dgm:prSet phldrT="[Text]"/>
      <dgm:spPr/>
      <dgm:t>
        <a:bodyPr/>
        <a:lstStyle/>
        <a:p>
          <a:r>
            <a:rPr lang="en-GB" dirty="0"/>
            <a:t>1.) Interest burden increases</a:t>
          </a:r>
        </a:p>
      </dgm:t>
    </dgm:pt>
    <dgm:pt modelId="{EF7FFBB4-C103-5643-997C-9BCE0A9FE330}" type="parTrans" cxnId="{3B568ED3-5744-6447-88D4-0E7CA8B0F090}">
      <dgm:prSet/>
      <dgm:spPr/>
      <dgm:t>
        <a:bodyPr/>
        <a:lstStyle/>
        <a:p>
          <a:endParaRPr lang="en-GB"/>
        </a:p>
      </dgm:t>
    </dgm:pt>
    <dgm:pt modelId="{DC57A051-0F9D-6B4D-A40A-D4980491A8D7}" type="sibTrans" cxnId="{3B568ED3-5744-6447-88D4-0E7CA8B0F090}">
      <dgm:prSet/>
      <dgm:spPr/>
      <dgm:t>
        <a:bodyPr/>
        <a:lstStyle/>
        <a:p>
          <a:endParaRPr lang="en-GB"/>
        </a:p>
      </dgm:t>
    </dgm:pt>
    <dgm:pt modelId="{EBC34E3B-BBC1-A04F-99F1-EC5E264C756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2.) Debt servicing is burdensome</a:t>
          </a:r>
        </a:p>
      </dgm:t>
    </dgm:pt>
    <dgm:pt modelId="{7A626944-42E1-9148-8976-B9C1F3CE4B34}" type="parTrans" cxnId="{80C5E4AD-1906-184D-BE96-0F9DD56AE3A2}">
      <dgm:prSet/>
      <dgm:spPr/>
      <dgm:t>
        <a:bodyPr/>
        <a:lstStyle/>
        <a:p>
          <a:endParaRPr lang="en-GB"/>
        </a:p>
      </dgm:t>
    </dgm:pt>
    <dgm:pt modelId="{726E1B31-C696-C24B-8B6A-AD50BC4F63FA}" type="sibTrans" cxnId="{80C5E4AD-1906-184D-BE96-0F9DD56AE3A2}">
      <dgm:prSet/>
      <dgm:spPr/>
      <dgm:t>
        <a:bodyPr/>
        <a:lstStyle/>
        <a:p>
          <a:endParaRPr lang="en-GB"/>
        </a:p>
      </dgm:t>
    </dgm:pt>
    <dgm:pt modelId="{0E191863-5283-F048-B3AF-94F055F138B6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3.) Leverage increases </a:t>
          </a:r>
        </a:p>
      </dgm:t>
    </dgm:pt>
    <dgm:pt modelId="{EE5562DD-DAA6-C744-B8AE-D8F4E2E5DAE7}" type="parTrans" cxnId="{8F438843-0038-6A41-B132-FC5AE517A2B3}">
      <dgm:prSet/>
      <dgm:spPr/>
      <dgm:t>
        <a:bodyPr/>
        <a:lstStyle/>
        <a:p>
          <a:endParaRPr lang="en-GB"/>
        </a:p>
      </dgm:t>
    </dgm:pt>
    <dgm:pt modelId="{910149BE-48B0-8341-B89A-7C2F8FD66137}" type="sibTrans" cxnId="{8F438843-0038-6A41-B132-FC5AE517A2B3}">
      <dgm:prSet/>
      <dgm:spPr/>
      <dgm:t>
        <a:bodyPr/>
        <a:lstStyle/>
        <a:p>
          <a:endParaRPr lang="en-GB"/>
        </a:p>
      </dgm:t>
    </dgm:pt>
    <dgm:pt modelId="{1E27F1CF-CC0F-AA44-B3BA-7A6DD506958A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4.) Benefit of ‘Trading on equity’</a:t>
          </a:r>
        </a:p>
      </dgm:t>
    </dgm:pt>
    <dgm:pt modelId="{C0E9C3F9-F1DB-2F44-B308-00E0195703E2}" type="parTrans" cxnId="{2CCDA69C-0C21-BA41-A90E-A161DE22A7C8}">
      <dgm:prSet/>
      <dgm:spPr/>
      <dgm:t>
        <a:bodyPr/>
        <a:lstStyle/>
        <a:p>
          <a:endParaRPr lang="en-GB"/>
        </a:p>
      </dgm:t>
    </dgm:pt>
    <dgm:pt modelId="{735EEFEF-DAA5-A742-BB1C-F2D98E7572BF}" type="sibTrans" cxnId="{2CCDA69C-0C21-BA41-A90E-A161DE22A7C8}">
      <dgm:prSet/>
      <dgm:spPr/>
      <dgm:t>
        <a:bodyPr/>
        <a:lstStyle/>
        <a:p>
          <a:endParaRPr lang="en-GB"/>
        </a:p>
      </dgm:t>
    </dgm:pt>
    <dgm:pt modelId="{311F3E33-9E47-2A43-BE4E-9B8821512B8E}">
      <dgm:prSet/>
      <dgm:spPr>
        <a:solidFill>
          <a:srgbClr val="7030A0"/>
        </a:solidFill>
      </dgm:spPr>
      <dgm:t>
        <a:bodyPr/>
        <a:lstStyle/>
        <a:p>
          <a:r>
            <a:rPr lang="en-GB" dirty="0"/>
            <a:t>5.) Increase in Risk </a:t>
          </a:r>
        </a:p>
      </dgm:t>
    </dgm:pt>
    <dgm:pt modelId="{DA0906FB-1871-B643-B481-443E73EF2B2F}" type="parTrans" cxnId="{D92FBAE2-D17C-D243-90E3-5CE265E546B6}">
      <dgm:prSet/>
      <dgm:spPr/>
      <dgm:t>
        <a:bodyPr/>
        <a:lstStyle/>
        <a:p>
          <a:endParaRPr lang="en-GB"/>
        </a:p>
      </dgm:t>
    </dgm:pt>
    <dgm:pt modelId="{9B7A1497-5DAB-7B43-BB0A-EC05C1D2F7F0}" type="sibTrans" cxnId="{D92FBAE2-D17C-D243-90E3-5CE265E546B6}">
      <dgm:prSet/>
      <dgm:spPr/>
      <dgm:t>
        <a:bodyPr/>
        <a:lstStyle/>
        <a:p>
          <a:endParaRPr lang="en-GB"/>
        </a:p>
      </dgm:t>
    </dgm:pt>
    <dgm:pt modelId="{8E0309BD-9C2F-1945-A014-7D936E944D85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6.) Less margin of safety to creditors </a:t>
          </a:r>
        </a:p>
      </dgm:t>
    </dgm:pt>
    <dgm:pt modelId="{C4E998FF-9747-EA4B-9799-166B61363ADC}" type="parTrans" cxnId="{7C365B62-BC5B-CF4E-9133-6026741C463A}">
      <dgm:prSet/>
      <dgm:spPr/>
      <dgm:t>
        <a:bodyPr/>
        <a:lstStyle/>
        <a:p>
          <a:endParaRPr lang="en-GB"/>
        </a:p>
      </dgm:t>
    </dgm:pt>
    <dgm:pt modelId="{579EC8FB-8CA0-3443-9A04-701B6FE3938F}" type="sibTrans" cxnId="{7C365B62-BC5B-CF4E-9133-6026741C463A}">
      <dgm:prSet/>
      <dgm:spPr/>
      <dgm:t>
        <a:bodyPr/>
        <a:lstStyle/>
        <a:p>
          <a:endParaRPr lang="en-GB"/>
        </a:p>
      </dgm:t>
    </dgm:pt>
    <dgm:pt modelId="{163DC1A9-BB5C-2E45-BF4D-50C68911339F}" type="pres">
      <dgm:prSet presAssocID="{643211DC-E804-974B-ADCA-3E3A5E6699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B79745-8372-A249-84E5-5794669F68EF}" type="pres">
      <dgm:prSet presAssocID="{B832EA4C-A967-7B46-9B4A-F7093816F8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0914C-37CF-6840-8E71-63E27C186526}" type="pres">
      <dgm:prSet presAssocID="{DC57A051-0F9D-6B4D-A40A-D4980491A8D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6D06BEB-EB0A-0C40-A5F9-F7A501FA514D}" type="pres">
      <dgm:prSet presAssocID="{DC57A051-0F9D-6B4D-A40A-D4980491A8D7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2C0E3C09-44E0-2F41-A95C-4B4D3B90E0D6}" type="pres">
      <dgm:prSet presAssocID="{EBC34E3B-BBC1-A04F-99F1-EC5E264C756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7B2EB-255C-544F-990B-B00208A49717}" type="pres">
      <dgm:prSet presAssocID="{726E1B31-C696-C24B-8B6A-AD50BC4F63F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A5B4CAB-6FA9-8A4D-953F-1A0995E09812}" type="pres">
      <dgm:prSet presAssocID="{726E1B31-C696-C24B-8B6A-AD50BC4F63FA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C86E0F96-E339-864E-ABA9-C41E74BBC17A}" type="pres">
      <dgm:prSet presAssocID="{0E191863-5283-F048-B3AF-94F055F138B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D0BE1-DB8B-E84E-82DD-75EF7FA8B2A1}" type="pres">
      <dgm:prSet presAssocID="{910149BE-48B0-8341-B89A-7C2F8FD6613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9973CF6-2634-944D-9033-2D7D79F41A60}" type="pres">
      <dgm:prSet presAssocID="{910149BE-48B0-8341-B89A-7C2F8FD66137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9495020-73A2-9647-9238-59B5C4CC7E2C}" type="pres">
      <dgm:prSet presAssocID="{1E27F1CF-CC0F-AA44-B3BA-7A6DD506958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4B501-CE2C-3544-9909-42A3613FFF1B}" type="pres">
      <dgm:prSet presAssocID="{735EEFEF-DAA5-A742-BB1C-F2D98E7572B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F380875-5814-8944-B529-779F65A47A46}" type="pres">
      <dgm:prSet presAssocID="{735EEFEF-DAA5-A742-BB1C-F2D98E7572B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320E7483-C1BD-2541-ABF1-EFC0465DE5CB}" type="pres">
      <dgm:prSet presAssocID="{311F3E33-9E47-2A43-BE4E-9B8821512B8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BC7B6-8F99-C140-8F8E-F1F8D73578D4}" type="pres">
      <dgm:prSet presAssocID="{9B7A1497-5DAB-7B43-BB0A-EC05C1D2F7F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E6CF3C2F-A063-5B47-859B-857B1416B8A7}" type="pres">
      <dgm:prSet presAssocID="{9B7A1497-5DAB-7B43-BB0A-EC05C1D2F7F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DABD8D71-9AD8-474A-95C5-E00B756F7D29}" type="pres">
      <dgm:prSet presAssocID="{8E0309BD-9C2F-1945-A014-7D936E944D8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5B742-0F28-CE40-BFDB-504F3D212596}" type="presOf" srcId="{910149BE-48B0-8341-B89A-7C2F8FD66137}" destId="{F9973CF6-2634-944D-9033-2D7D79F41A60}" srcOrd="1" destOrd="0" presId="urn:microsoft.com/office/officeart/2005/8/layout/bProcess3"/>
    <dgm:cxn modelId="{8F438843-0038-6A41-B132-FC5AE517A2B3}" srcId="{643211DC-E804-974B-ADCA-3E3A5E6699DE}" destId="{0E191863-5283-F048-B3AF-94F055F138B6}" srcOrd="2" destOrd="0" parTransId="{EE5562DD-DAA6-C744-B8AE-D8F4E2E5DAE7}" sibTransId="{910149BE-48B0-8341-B89A-7C2F8FD66137}"/>
    <dgm:cxn modelId="{9F03065C-C214-F441-B52D-1D63993242CA}" type="presOf" srcId="{9B7A1497-5DAB-7B43-BB0A-EC05C1D2F7F0}" destId="{E6CF3C2F-A063-5B47-859B-857B1416B8A7}" srcOrd="1" destOrd="0" presId="urn:microsoft.com/office/officeart/2005/8/layout/bProcess3"/>
    <dgm:cxn modelId="{4F7C3D7B-9B82-7745-9797-FDF7457D8127}" type="presOf" srcId="{8E0309BD-9C2F-1945-A014-7D936E944D85}" destId="{DABD8D71-9AD8-474A-95C5-E00B756F7D29}" srcOrd="0" destOrd="0" presId="urn:microsoft.com/office/officeart/2005/8/layout/bProcess3"/>
    <dgm:cxn modelId="{5E48E129-BA9D-BA41-B787-1B6772AB6343}" type="presOf" srcId="{EBC34E3B-BBC1-A04F-99F1-EC5E264C756C}" destId="{2C0E3C09-44E0-2F41-A95C-4B4D3B90E0D6}" srcOrd="0" destOrd="0" presId="urn:microsoft.com/office/officeart/2005/8/layout/bProcess3"/>
    <dgm:cxn modelId="{D92FBAE2-D17C-D243-90E3-5CE265E546B6}" srcId="{643211DC-E804-974B-ADCA-3E3A5E6699DE}" destId="{311F3E33-9E47-2A43-BE4E-9B8821512B8E}" srcOrd="4" destOrd="0" parTransId="{DA0906FB-1871-B643-B481-443E73EF2B2F}" sibTransId="{9B7A1497-5DAB-7B43-BB0A-EC05C1D2F7F0}"/>
    <dgm:cxn modelId="{5630CC73-94FD-C746-95F3-01FC3B9D9BF7}" type="presOf" srcId="{643211DC-E804-974B-ADCA-3E3A5E6699DE}" destId="{163DC1A9-BB5C-2E45-BF4D-50C68911339F}" srcOrd="0" destOrd="0" presId="urn:microsoft.com/office/officeart/2005/8/layout/bProcess3"/>
    <dgm:cxn modelId="{19D5D9A5-AA6F-8447-950B-FB03C141FB71}" type="presOf" srcId="{DC57A051-0F9D-6B4D-A40A-D4980491A8D7}" destId="{7760914C-37CF-6840-8E71-63E27C186526}" srcOrd="0" destOrd="0" presId="urn:microsoft.com/office/officeart/2005/8/layout/bProcess3"/>
    <dgm:cxn modelId="{64F06E2B-D233-A745-BB5F-7949AAC9EF05}" type="presOf" srcId="{726E1B31-C696-C24B-8B6A-AD50BC4F63FA}" destId="{4A5B4CAB-6FA9-8A4D-953F-1A0995E09812}" srcOrd="1" destOrd="0" presId="urn:microsoft.com/office/officeart/2005/8/layout/bProcess3"/>
    <dgm:cxn modelId="{80C5E4AD-1906-184D-BE96-0F9DD56AE3A2}" srcId="{643211DC-E804-974B-ADCA-3E3A5E6699DE}" destId="{EBC34E3B-BBC1-A04F-99F1-EC5E264C756C}" srcOrd="1" destOrd="0" parTransId="{7A626944-42E1-9148-8976-B9C1F3CE4B34}" sibTransId="{726E1B31-C696-C24B-8B6A-AD50BC4F63FA}"/>
    <dgm:cxn modelId="{F6D3407F-D0FF-E546-8844-745B834762FE}" type="presOf" srcId="{311F3E33-9E47-2A43-BE4E-9B8821512B8E}" destId="{320E7483-C1BD-2541-ABF1-EFC0465DE5CB}" srcOrd="0" destOrd="0" presId="urn:microsoft.com/office/officeart/2005/8/layout/bProcess3"/>
    <dgm:cxn modelId="{97CD17C7-A26F-3F4A-B475-29A644581230}" type="presOf" srcId="{B832EA4C-A967-7B46-9B4A-F7093816F8F7}" destId="{6EB79745-8372-A249-84E5-5794669F68EF}" srcOrd="0" destOrd="0" presId="urn:microsoft.com/office/officeart/2005/8/layout/bProcess3"/>
    <dgm:cxn modelId="{2C98AAA5-3584-E046-9CB5-92DF1E25A5BF}" type="presOf" srcId="{735EEFEF-DAA5-A742-BB1C-F2D98E7572BF}" destId="{1F24B501-CE2C-3544-9909-42A3613FFF1B}" srcOrd="0" destOrd="0" presId="urn:microsoft.com/office/officeart/2005/8/layout/bProcess3"/>
    <dgm:cxn modelId="{4D1F6861-4468-764F-BBE4-21E67497540A}" type="presOf" srcId="{0E191863-5283-F048-B3AF-94F055F138B6}" destId="{C86E0F96-E339-864E-ABA9-C41E74BBC17A}" srcOrd="0" destOrd="0" presId="urn:microsoft.com/office/officeart/2005/8/layout/bProcess3"/>
    <dgm:cxn modelId="{2CCDA69C-0C21-BA41-A90E-A161DE22A7C8}" srcId="{643211DC-E804-974B-ADCA-3E3A5E6699DE}" destId="{1E27F1CF-CC0F-AA44-B3BA-7A6DD506958A}" srcOrd="3" destOrd="0" parTransId="{C0E9C3F9-F1DB-2F44-B308-00E0195703E2}" sibTransId="{735EEFEF-DAA5-A742-BB1C-F2D98E7572BF}"/>
    <dgm:cxn modelId="{E680F47C-B256-C34C-AF23-11275CFB7EE5}" type="presOf" srcId="{910149BE-48B0-8341-B89A-7C2F8FD66137}" destId="{A6FD0BE1-DB8B-E84E-82DD-75EF7FA8B2A1}" srcOrd="0" destOrd="0" presId="urn:microsoft.com/office/officeart/2005/8/layout/bProcess3"/>
    <dgm:cxn modelId="{FBC66767-CF50-6F47-9043-FC6C17F5B89C}" type="presOf" srcId="{DC57A051-0F9D-6B4D-A40A-D4980491A8D7}" destId="{86D06BEB-EB0A-0C40-A5F9-F7A501FA514D}" srcOrd="1" destOrd="0" presId="urn:microsoft.com/office/officeart/2005/8/layout/bProcess3"/>
    <dgm:cxn modelId="{ED892F3C-A5AF-9B4A-A8F9-50D086F31DD9}" type="presOf" srcId="{9B7A1497-5DAB-7B43-BB0A-EC05C1D2F7F0}" destId="{6E6BC7B6-8F99-C140-8F8E-F1F8D73578D4}" srcOrd="0" destOrd="0" presId="urn:microsoft.com/office/officeart/2005/8/layout/bProcess3"/>
    <dgm:cxn modelId="{3B568ED3-5744-6447-88D4-0E7CA8B0F090}" srcId="{643211DC-E804-974B-ADCA-3E3A5E6699DE}" destId="{B832EA4C-A967-7B46-9B4A-F7093816F8F7}" srcOrd="0" destOrd="0" parTransId="{EF7FFBB4-C103-5643-997C-9BCE0A9FE330}" sibTransId="{DC57A051-0F9D-6B4D-A40A-D4980491A8D7}"/>
    <dgm:cxn modelId="{7C365B62-BC5B-CF4E-9133-6026741C463A}" srcId="{643211DC-E804-974B-ADCA-3E3A5E6699DE}" destId="{8E0309BD-9C2F-1945-A014-7D936E944D85}" srcOrd="5" destOrd="0" parTransId="{C4E998FF-9747-EA4B-9799-166B61363ADC}" sibTransId="{579EC8FB-8CA0-3443-9A04-701B6FE3938F}"/>
    <dgm:cxn modelId="{CD77260D-160D-F84B-B941-67075C69182A}" type="presOf" srcId="{726E1B31-C696-C24B-8B6A-AD50BC4F63FA}" destId="{42F7B2EB-255C-544F-990B-B00208A49717}" srcOrd="0" destOrd="0" presId="urn:microsoft.com/office/officeart/2005/8/layout/bProcess3"/>
    <dgm:cxn modelId="{FB958033-8A7E-2B45-BA1B-4FBF63DA3AFA}" type="presOf" srcId="{1E27F1CF-CC0F-AA44-B3BA-7A6DD506958A}" destId="{39495020-73A2-9647-9238-59B5C4CC7E2C}" srcOrd="0" destOrd="0" presId="urn:microsoft.com/office/officeart/2005/8/layout/bProcess3"/>
    <dgm:cxn modelId="{05A03CD2-BA91-B747-8A8C-4ECA23C5A86A}" type="presOf" srcId="{735EEFEF-DAA5-A742-BB1C-F2D98E7572BF}" destId="{DF380875-5814-8944-B529-779F65A47A46}" srcOrd="1" destOrd="0" presId="urn:microsoft.com/office/officeart/2005/8/layout/bProcess3"/>
    <dgm:cxn modelId="{3C142760-2618-6847-80E9-2B750C99FE32}" type="presParOf" srcId="{163DC1A9-BB5C-2E45-BF4D-50C68911339F}" destId="{6EB79745-8372-A249-84E5-5794669F68EF}" srcOrd="0" destOrd="0" presId="urn:microsoft.com/office/officeart/2005/8/layout/bProcess3"/>
    <dgm:cxn modelId="{EC0DB223-9B8F-D14D-9A55-D9A449B3EAD4}" type="presParOf" srcId="{163DC1A9-BB5C-2E45-BF4D-50C68911339F}" destId="{7760914C-37CF-6840-8E71-63E27C186526}" srcOrd="1" destOrd="0" presId="urn:microsoft.com/office/officeart/2005/8/layout/bProcess3"/>
    <dgm:cxn modelId="{221F06AB-4FF6-DC4C-9EE1-C91E1730286C}" type="presParOf" srcId="{7760914C-37CF-6840-8E71-63E27C186526}" destId="{86D06BEB-EB0A-0C40-A5F9-F7A501FA514D}" srcOrd="0" destOrd="0" presId="urn:microsoft.com/office/officeart/2005/8/layout/bProcess3"/>
    <dgm:cxn modelId="{537B9E09-B8BC-D548-B6C0-213AEEB07C81}" type="presParOf" srcId="{163DC1A9-BB5C-2E45-BF4D-50C68911339F}" destId="{2C0E3C09-44E0-2F41-A95C-4B4D3B90E0D6}" srcOrd="2" destOrd="0" presId="urn:microsoft.com/office/officeart/2005/8/layout/bProcess3"/>
    <dgm:cxn modelId="{CD6816A4-E626-5041-97EB-09430C6706E9}" type="presParOf" srcId="{163DC1A9-BB5C-2E45-BF4D-50C68911339F}" destId="{42F7B2EB-255C-544F-990B-B00208A49717}" srcOrd="3" destOrd="0" presId="urn:microsoft.com/office/officeart/2005/8/layout/bProcess3"/>
    <dgm:cxn modelId="{855C5563-C2B9-E144-A57C-540AC6A86B2D}" type="presParOf" srcId="{42F7B2EB-255C-544F-990B-B00208A49717}" destId="{4A5B4CAB-6FA9-8A4D-953F-1A0995E09812}" srcOrd="0" destOrd="0" presId="urn:microsoft.com/office/officeart/2005/8/layout/bProcess3"/>
    <dgm:cxn modelId="{CCD406F6-9EC8-454A-B27C-4E3451BF3E37}" type="presParOf" srcId="{163DC1A9-BB5C-2E45-BF4D-50C68911339F}" destId="{C86E0F96-E339-864E-ABA9-C41E74BBC17A}" srcOrd="4" destOrd="0" presId="urn:microsoft.com/office/officeart/2005/8/layout/bProcess3"/>
    <dgm:cxn modelId="{F1FB4609-14A8-A240-93FF-61C6DB467F09}" type="presParOf" srcId="{163DC1A9-BB5C-2E45-BF4D-50C68911339F}" destId="{A6FD0BE1-DB8B-E84E-82DD-75EF7FA8B2A1}" srcOrd="5" destOrd="0" presId="urn:microsoft.com/office/officeart/2005/8/layout/bProcess3"/>
    <dgm:cxn modelId="{817CC0D5-DFD0-5743-9F75-B6C3F073F602}" type="presParOf" srcId="{A6FD0BE1-DB8B-E84E-82DD-75EF7FA8B2A1}" destId="{F9973CF6-2634-944D-9033-2D7D79F41A60}" srcOrd="0" destOrd="0" presId="urn:microsoft.com/office/officeart/2005/8/layout/bProcess3"/>
    <dgm:cxn modelId="{CEB3E2A9-78F1-DF49-8F2C-EA35E06F97B4}" type="presParOf" srcId="{163DC1A9-BB5C-2E45-BF4D-50C68911339F}" destId="{39495020-73A2-9647-9238-59B5C4CC7E2C}" srcOrd="6" destOrd="0" presId="urn:microsoft.com/office/officeart/2005/8/layout/bProcess3"/>
    <dgm:cxn modelId="{097069A9-3656-B24E-AFF1-9C2865D54F48}" type="presParOf" srcId="{163DC1A9-BB5C-2E45-BF4D-50C68911339F}" destId="{1F24B501-CE2C-3544-9909-42A3613FFF1B}" srcOrd="7" destOrd="0" presId="urn:microsoft.com/office/officeart/2005/8/layout/bProcess3"/>
    <dgm:cxn modelId="{D15C98AB-E0CD-4E43-AF75-61CACDFB7728}" type="presParOf" srcId="{1F24B501-CE2C-3544-9909-42A3613FFF1B}" destId="{DF380875-5814-8944-B529-779F65A47A46}" srcOrd="0" destOrd="0" presId="urn:microsoft.com/office/officeart/2005/8/layout/bProcess3"/>
    <dgm:cxn modelId="{CAC49C12-4E12-D343-9BE2-BCDC88F8EB1F}" type="presParOf" srcId="{163DC1A9-BB5C-2E45-BF4D-50C68911339F}" destId="{320E7483-C1BD-2541-ABF1-EFC0465DE5CB}" srcOrd="8" destOrd="0" presId="urn:microsoft.com/office/officeart/2005/8/layout/bProcess3"/>
    <dgm:cxn modelId="{B0D0C936-A38F-BE44-A983-EBF410BB13A6}" type="presParOf" srcId="{163DC1A9-BB5C-2E45-BF4D-50C68911339F}" destId="{6E6BC7B6-8F99-C140-8F8E-F1F8D73578D4}" srcOrd="9" destOrd="0" presId="urn:microsoft.com/office/officeart/2005/8/layout/bProcess3"/>
    <dgm:cxn modelId="{C7B8671F-3101-B14C-A4DA-73DCDF5EBD0F}" type="presParOf" srcId="{6E6BC7B6-8F99-C140-8F8E-F1F8D73578D4}" destId="{E6CF3C2F-A063-5B47-859B-857B1416B8A7}" srcOrd="0" destOrd="0" presId="urn:microsoft.com/office/officeart/2005/8/layout/bProcess3"/>
    <dgm:cxn modelId="{5F64F0F0-5687-5449-B181-4BBCAF7C32E9}" type="presParOf" srcId="{163DC1A9-BB5C-2E45-BF4D-50C68911339F}" destId="{DABD8D71-9AD8-474A-95C5-E00B756F7D2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6D6A3-B895-3245-BA96-7901B303C03C}">
      <dsp:nvSpPr>
        <dsp:cNvPr id="0" name=""/>
        <dsp:cNvSpPr/>
      </dsp:nvSpPr>
      <dsp:spPr>
        <a:xfrm>
          <a:off x="9843" y="115413"/>
          <a:ext cx="2942066" cy="1765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Fund Providers</a:t>
          </a:r>
        </a:p>
      </dsp:txBody>
      <dsp:txXfrm>
        <a:off x="61545" y="167115"/>
        <a:ext cx="2838662" cy="1661836"/>
      </dsp:txXfrm>
    </dsp:sp>
    <dsp:sp modelId="{0F1C1A63-025B-D848-9E80-07DE8D693CBE}">
      <dsp:nvSpPr>
        <dsp:cNvPr id="0" name=""/>
        <dsp:cNvSpPr/>
      </dsp:nvSpPr>
      <dsp:spPr>
        <a:xfrm>
          <a:off x="3048002" y="633217"/>
          <a:ext cx="1019947" cy="729632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3048002" y="779143"/>
        <a:ext cx="801057" cy="437780"/>
      </dsp:txXfrm>
    </dsp:sp>
    <dsp:sp modelId="{046453F8-7B5A-744D-9B35-D0269760C75D}">
      <dsp:nvSpPr>
        <dsp:cNvPr id="0" name=""/>
        <dsp:cNvSpPr/>
      </dsp:nvSpPr>
      <dsp:spPr>
        <a:xfrm>
          <a:off x="4128737" y="115413"/>
          <a:ext cx="2942066" cy="176524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Safety of ‘interest’ payments</a:t>
          </a:r>
        </a:p>
      </dsp:txBody>
      <dsp:txXfrm>
        <a:off x="4180439" y="167115"/>
        <a:ext cx="2838662" cy="1661836"/>
      </dsp:txXfrm>
    </dsp:sp>
    <dsp:sp modelId="{84022EE8-9F09-6244-A400-636DDC706ED3}">
      <dsp:nvSpPr>
        <dsp:cNvPr id="0" name=""/>
        <dsp:cNvSpPr/>
      </dsp:nvSpPr>
      <dsp:spPr>
        <a:xfrm>
          <a:off x="7365010" y="633217"/>
          <a:ext cx="623718" cy="729632"/>
        </a:xfrm>
        <a:prstGeom prst="mathPlus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7365010" y="779143"/>
        <a:ext cx="436603" cy="437780"/>
      </dsp:txXfrm>
    </dsp:sp>
    <dsp:sp modelId="{85DA57DD-5473-CD40-A621-FF82E4E94F99}">
      <dsp:nvSpPr>
        <dsp:cNvPr id="0" name=""/>
        <dsp:cNvSpPr/>
      </dsp:nvSpPr>
      <dsp:spPr>
        <a:xfrm>
          <a:off x="8247630" y="115413"/>
          <a:ext cx="2942066" cy="176524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‘Repayment’ of their capital</a:t>
          </a:r>
        </a:p>
      </dsp:txBody>
      <dsp:txXfrm>
        <a:off x="8299332" y="167115"/>
        <a:ext cx="2838662" cy="1661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337C2-572F-8C4D-8576-47FC3E9D67E5}">
      <dsp:nvSpPr>
        <dsp:cNvPr id="0" name=""/>
        <dsp:cNvSpPr/>
      </dsp:nvSpPr>
      <dsp:spPr>
        <a:xfrm>
          <a:off x="2569071" y="2229"/>
          <a:ext cx="2593181" cy="1296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Liquidity</a:t>
          </a:r>
        </a:p>
      </dsp:txBody>
      <dsp:txXfrm>
        <a:off x="2607047" y="40205"/>
        <a:ext cx="2517229" cy="1220638"/>
      </dsp:txXfrm>
    </dsp:sp>
    <dsp:sp modelId="{F71D6F40-E190-C24A-9B5A-E1D494FCC21E}">
      <dsp:nvSpPr>
        <dsp:cNvPr id="0" name=""/>
        <dsp:cNvSpPr/>
      </dsp:nvSpPr>
      <dsp:spPr>
        <a:xfrm>
          <a:off x="2828389" y="1298820"/>
          <a:ext cx="259318" cy="97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442"/>
              </a:lnTo>
              <a:lnTo>
                <a:pt x="259318" y="9724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5D6FC-A137-6A40-A6B8-A65DE8B0CDA9}">
      <dsp:nvSpPr>
        <dsp:cNvPr id="0" name=""/>
        <dsp:cNvSpPr/>
      </dsp:nvSpPr>
      <dsp:spPr>
        <a:xfrm>
          <a:off x="3087707" y="1622968"/>
          <a:ext cx="2074545" cy="1296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Whether CA can pay off CL?</a:t>
          </a:r>
        </a:p>
      </dsp:txBody>
      <dsp:txXfrm>
        <a:off x="3125683" y="1660944"/>
        <a:ext cx="1998593" cy="1220638"/>
      </dsp:txXfrm>
    </dsp:sp>
    <dsp:sp modelId="{75EA61B4-F089-A64C-97A8-7EED86F5CBA6}">
      <dsp:nvSpPr>
        <dsp:cNvPr id="0" name=""/>
        <dsp:cNvSpPr/>
      </dsp:nvSpPr>
      <dsp:spPr>
        <a:xfrm>
          <a:off x="2828389" y="1298820"/>
          <a:ext cx="259318" cy="25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181"/>
              </a:lnTo>
              <a:lnTo>
                <a:pt x="259318" y="25931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D69B4-D103-2849-B94A-62E079E803E5}">
      <dsp:nvSpPr>
        <dsp:cNvPr id="0" name=""/>
        <dsp:cNvSpPr/>
      </dsp:nvSpPr>
      <dsp:spPr>
        <a:xfrm>
          <a:off x="3087707" y="3243706"/>
          <a:ext cx="2074545" cy="1296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Short – term basis (a year)</a:t>
          </a:r>
        </a:p>
      </dsp:txBody>
      <dsp:txXfrm>
        <a:off x="3125683" y="3281682"/>
        <a:ext cx="1998593" cy="1220638"/>
      </dsp:txXfrm>
    </dsp:sp>
    <dsp:sp modelId="{36DD688D-6B81-D44A-A338-A2FC753BF1EE}">
      <dsp:nvSpPr>
        <dsp:cNvPr id="0" name=""/>
        <dsp:cNvSpPr/>
      </dsp:nvSpPr>
      <dsp:spPr>
        <a:xfrm>
          <a:off x="5810547" y="2229"/>
          <a:ext cx="2593181" cy="1296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Solvency</a:t>
          </a:r>
        </a:p>
      </dsp:txBody>
      <dsp:txXfrm>
        <a:off x="5848523" y="40205"/>
        <a:ext cx="2517229" cy="1220638"/>
      </dsp:txXfrm>
    </dsp:sp>
    <dsp:sp modelId="{86CC5679-8E4F-DF4F-A4B6-A3B0D7ABBD5C}">
      <dsp:nvSpPr>
        <dsp:cNvPr id="0" name=""/>
        <dsp:cNvSpPr/>
      </dsp:nvSpPr>
      <dsp:spPr>
        <a:xfrm>
          <a:off x="6069865" y="1298820"/>
          <a:ext cx="259318" cy="97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442"/>
              </a:lnTo>
              <a:lnTo>
                <a:pt x="259318" y="9724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D0DF1-7D1D-7649-9368-F4234B090CC2}">
      <dsp:nvSpPr>
        <dsp:cNvPr id="0" name=""/>
        <dsp:cNvSpPr/>
      </dsp:nvSpPr>
      <dsp:spPr>
        <a:xfrm>
          <a:off x="6329183" y="1622968"/>
          <a:ext cx="2074545" cy="1296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Whether enough Assets, to pay off Long term loans?</a:t>
          </a:r>
        </a:p>
      </dsp:txBody>
      <dsp:txXfrm>
        <a:off x="6367159" y="1660944"/>
        <a:ext cx="1998593" cy="1220638"/>
      </dsp:txXfrm>
    </dsp:sp>
    <dsp:sp modelId="{14A8F4F8-019C-3D4B-9C21-4F25F2DC6603}">
      <dsp:nvSpPr>
        <dsp:cNvPr id="0" name=""/>
        <dsp:cNvSpPr/>
      </dsp:nvSpPr>
      <dsp:spPr>
        <a:xfrm>
          <a:off x="6069865" y="1298820"/>
          <a:ext cx="259318" cy="25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181"/>
              </a:lnTo>
              <a:lnTo>
                <a:pt x="259318" y="25931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498A1-F255-9D49-A5E6-340E84C413F0}">
      <dsp:nvSpPr>
        <dsp:cNvPr id="0" name=""/>
        <dsp:cNvSpPr/>
      </dsp:nvSpPr>
      <dsp:spPr>
        <a:xfrm>
          <a:off x="6329183" y="3243706"/>
          <a:ext cx="2074545" cy="1296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Long – term basis (more than a year)</a:t>
          </a:r>
        </a:p>
      </dsp:txBody>
      <dsp:txXfrm>
        <a:off x="6367159" y="3281682"/>
        <a:ext cx="1998593" cy="1220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0914C-37CF-6840-8E71-63E27C186526}">
      <dsp:nvSpPr>
        <dsp:cNvPr id="0" name=""/>
        <dsp:cNvSpPr/>
      </dsp:nvSpPr>
      <dsp:spPr>
        <a:xfrm>
          <a:off x="3262582" y="718508"/>
          <a:ext cx="554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25085" y="761303"/>
        <a:ext cx="29242" cy="5848"/>
      </dsp:txXfrm>
    </dsp:sp>
    <dsp:sp modelId="{6EB79745-8372-A249-84E5-5794669F68EF}">
      <dsp:nvSpPr>
        <dsp:cNvPr id="0" name=""/>
        <dsp:cNvSpPr/>
      </dsp:nvSpPr>
      <dsp:spPr>
        <a:xfrm>
          <a:off x="721565" y="1382"/>
          <a:ext cx="2542817" cy="1525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1.) Interest burden increases</a:t>
          </a:r>
        </a:p>
      </dsp:txBody>
      <dsp:txXfrm>
        <a:off x="721565" y="1382"/>
        <a:ext cx="2542817" cy="1525690"/>
      </dsp:txXfrm>
    </dsp:sp>
    <dsp:sp modelId="{42F7B2EB-255C-544F-990B-B00208A49717}">
      <dsp:nvSpPr>
        <dsp:cNvPr id="0" name=""/>
        <dsp:cNvSpPr/>
      </dsp:nvSpPr>
      <dsp:spPr>
        <a:xfrm>
          <a:off x="6390248" y="718508"/>
          <a:ext cx="554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52751" y="761303"/>
        <a:ext cx="29242" cy="5848"/>
      </dsp:txXfrm>
    </dsp:sp>
    <dsp:sp modelId="{2C0E3C09-44E0-2F41-A95C-4B4D3B90E0D6}">
      <dsp:nvSpPr>
        <dsp:cNvPr id="0" name=""/>
        <dsp:cNvSpPr/>
      </dsp:nvSpPr>
      <dsp:spPr>
        <a:xfrm>
          <a:off x="3849231" y="1382"/>
          <a:ext cx="2542817" cy="152569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2.) Debt servicing is burdensome</a:t>
          </a:r>
        </a:p>
      </dsp:txBody>
      <dsp:txXfrm>
        <a:off x="3849231" y="1382"/>
        <a:ext cx="2542817" cy="1525690"/>
      </dsp:txXfrm>
    </dsp:sp>
    <dsp:sp modelId="{A6FD0BE1-DB8B-E84E-82DD-75EF7FA8B2A1}">
      <dsp:nvSpPr>
        <dsp:cNvPr id="0" name=""/>
        <dsp:cNvSpPr/>
      </dsp:nvSpPr>
      <dsp:spPr>
        <a:xfrm>
          <a:off x="1992974" y="1525273"/>
          <a:ext cx="6255331" cy="554248"/>
        </a:xfrm>
        <a:custGeom>
          <a:avLst/>
          <a:gdLst/>
          <a:ahLst/>
          <a:cxnLst/>
          <a:rect l="0" t="0" r="0" b="0"/>
          <a:pathLst>
            <a:path>
              <a:moveTo>
                <a:pt x="6255331" y="0"/>
              </a:moveTo>
              <a:lnTo>
                <a:pt x="6255331" y="294224"/>
              </a:lnTo>
              <a:lnTo>
                <a:pt x="0" y="294224"/>
              </a:lnTo>
              <a:lnTo>
                <a:pt x="0" y="55424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963574" y="1799473"/>
        <a:ext cx="314130" cy="5848"/>
      </dsp:txXfrm>
    </dsp:sp>
    <dsp:sp modelId="{C86E0F96-E339-864E-ABA9-C41E74BBC17A}">
      <dsp:nvSpPr>
        <dsp:cNvPr id="0" name=""/>
        <dsp:cNvSpPr/>
      </dsp:nvSpPr>
      <dsp:spPr>
        <a:xfrm>
          <a:off x="6976897" y="1382"/>
          <a:ext cx="2542817" cy="152569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3.) Leverage increases </a:t>
          </a:r>
        </a:p>
      </dsp:txBody>
      <dsp:txXfrm>
        <a:off x="6976897" y="1382"/>
        <a:ext cx="2542817" cy="1525690"/>
      </dsp:txXfrm>
    </dsp:sp>
    <dsp:sp modelId="{1F24B501-CE2C-3544-9909-42A3613FFF1B}">
      <dsp:nvSpPr>
        <dsp:cNvPr id="0" name=""/>
        <dsp:cNvSpPr/>
      </dsp:nvSpPr>
      <dsp:spPr>
        <a:xfrm>
          <a:off x="3262582" y="2829046"/>
          <a:ext cx="554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25085" y="2871842"/>
        <a:ext cx="29242" cy="5848"/>
      </dsp:txXfrm>
    </dsp:sp>
    <dsp:sp modelId="{39495020-73A2-9647-9238-59B5C4CC7E2C}">
      <dsp:nvSpPr>
        <dsp:cNvPr id="0" name=""/>
        <dsp:cNvSpPr/>
      </dsp:nvSpPr>
      <dsp:spPr>
        <a:xfrm>
          <a:off x="721565" y="2111921"/>
          <a:ext cx="2542817" cy="152569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4.) Benefit of ‘Trading on equity’</a:t>
          </a:r>
        </a:p>
      </dsp:txBody>
      <dsp:txXfrm>
        <a:off x="721565" y="2111921"/>
        <a:ext cx="2542817" cy="1525690"/>
      </dsp:txXfrm>
    </dsp:sp>
    <dsp:sp modelId="{6E6BC7B6-8F99-C140-8F8E-F1F8D73578D4}">
      <dsp:nvSpPr>
        <dsp:cNvPr id="0" name=""/>
        <dsp:cNvSpPr/>
      </dsp:nvSpPr>
      <dsp:spPr>
        <a:xfrm>
          <a:off x="6390248" y="2829046"/>
          <a:ext cx="554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52751" y="2871842"/>
        <a:ext cx="29242" cy="5848"/>
      </dsp:txXfrm>
    </dsp:sp>
    <dsp:sp modelId="{320E7483-C1BD-2541-ABF1-EFC0465DE5CB}">
      <dsp:nvSpPr>
        <dsp:cNvPr id="0" name=""/>
        <dsp:cNvSpPr/>
      </dsp:nvSpPr>
      <dsp:spPr>
        <a:xfrm>
          <a:off x="3849231" y="2111921"/>
          <a:ext cx="2542817" cy="152569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5.) Increase in Risk </a:t>
          </a:r>
        </a:p>
      </dsp:txBody>
      <dsp:txXfrm>
        <a:off x="3849231" y="2111921"/>
        <a:ext cx="2542817" cy="1525690"/>
      </dsp:txXfrm>
    </dsp:sp>
    <dsp:sp modelId="{DABD8D71-9AD8-474A-95C5-E00B756F7D29}">
      <dsp:nvSpPr>
        <dsp:cNvPr id="0" name=""/>
        <dsp:cNvSpPr/>
      </dsp:nvSpPr>
      <dsp:spPr>
        <a:xfrm>
          <a:off x="6976897" y="2111921"/>
          <a:ext cx="2542817" cy="152569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6.) Less margin of safety to creditors </a:t>
          </a:r>
        </a:p>
      </dsp:txBody>
      <dsp:txXfrm>
        <a:off x="6976897" y="2111921"/>
        <a:ext cx="2542817" cy="1525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C693208-2D6E-A8EC-48FE-A753BDCF5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D53AEC-4566-4192-7643-B1E146699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4AE2-986A-A749-9D23-187DAD946585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876D4E-95A4-B0AA-A2BD-F2099A9AE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341F6B-A2A0-2088-3775-AC1F43D6A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B82E6-6C8E-944B-A3F4-FAD16F24E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18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39:16.7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527 358 16383,'66'-55'0,"0"0"0,0-1 0,2 7 0,-1 3 0,-17 12 0,-20 14 0,9 9 0,23 10 0,3-2 0,28 3 0,6 0 0,-28 0 0,20 0 0,-23-12 0,-13 9 0,-15-9 0,-20 12 0,-3 0 0,-94 27 0,-3-5 0,-16 2 0,26-8 0,-6 1 0,-3 1 0,1-2 0,-4 2 0,-2-1 0,1 0 0,0-2 0,4-3 0,1-2 0,1 0 0,5 3 0,-2 5 0,4 2 0,5-2 0,-11-6 0,9 1 0,-6 23 0,34-26 0,38-5 0,43-1 0,28-4 0,10 2 0,9-1 0,-5 0 0,6 0 0,-1-3 0,-6-3 0,0-1 0,-2-1 0,-5 3 0,0-1 0,-2 0 0,-4-1 0,-2 0 0,1-2 0,5-1 0,0-2 0,-1 3 0,23 6 0,-6 0 0,-20-8 0,-9 1 0,-3 9 0,-96 4 0,-27 1 0,1 1 0,-7 0 0,0 1 0,-7 0 0,6 0 0,-5-1 0,6-1 0,11 1 0,10-3 0,16-3 0,9 13 0,66-10 0,29-3 0,4 7 0,6-1 0,-14-6 0,3-4 0,0 0 0,3 1 0,0 0 0,-6-2 0,-4-4 0,-3 0 0,17 4 0,-2-1 0,-22-2 0,-5 2 0,35 4 0,-59-5 0,-62 9 0,-25 5 0,11 3 0,-2 0 0,-10-4 0,2 1 0,-11 14 0,73-20 0,12-2 0,3 0 0,3-7 0,-13 7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39:5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1551 263 24575,'22'33'0,"5"-4"0,7-24 0,-2 8 0,2-11 0,-16 7 0,-4-9 0,-2-4 0,0 0 0,-1-4 0,-7-3 0,0-1 0,-25-25 0,8 16 0,-48-40 0,14 39 0,-3 3-520,4-1 0,-3 2 520,-29 1 0,-2 7 0,24 9 0,1 2 0,-22-3 0,1 4 0,23 7 0,3 3 0,-6 0 0,7 3 0,7 15 0,8-5 0,26-17 0,5-1 0,3 22 1040,0 15-1040,28 10 0,37-5 0,-12-25 0,6-7-715,6-9 1,3-4 714,8 6 0,1-2 0,-10-6 0,-1-4 0,-5-5 0,-3 0 0,33-3 0,-50-13 0,-24 12 0,-54-4 0,-14 3 0,2 8 0,-4-1-385,0-7 0,-2 1 385,-4 8 0,-1 1 0,6-6 0,3 0 1371,-17 8-1371,22 3 0,28 2 0,17-1 0,58-1 0,33-3-657,-31 0 0,4 0 657,6 0 0,0 0 0,-9 0 0,-1 0 0,1 0 0,-1 0 386,-5 0 0,-3 0-386,11 0 0,-12-9 0,-44 7 0,-74-6 0,14 7 0,-8 2-933,-27-1 0,-6 0 933,9 0 0,2 0 0,17-1 0,4 2 1236,-28 5-1236,46-2 0,17 7 0,23-4 0,60 14 0,-1-12 0,9-1-969,2 1 0,7 2 1,1-3 968,5-2 0,1-3 0,2 0 0,4 1 0,1-1 0,-2 0 0,-9-3 0,-1 0 0,-3 0 0,18 0 0,-5 0 567,-5-4 1,-8 0-568,0-2 0,-21-10 0,-107-25 0,2 27 0,-10 3-862,0-1 1,-7-2-1,-1 3 862,-4 3 0,-2 2 0,0 1 0,-2 4 0,-1 1 0,1-1 0,7-2 0,0-1 0,2 2 0,-29 0 0,6 4 933,20 4 1,6 2-934,13-2 0,9 3 526,2 15-526,20-3 0,22 0 0,3-4 3023,28 26-3023,37-21 0,-7-1 0,7-3-388,7-10 0,3-5 388,8 2 0,1-1 0,1-4 0,-3 0 0,-13 1 0,-2-2-266,4-6 0,-3-2 266,14-1 0,-17-16 0,-31 11 0,-19 1 0,-8-6 1666,-11 0-1666,-44-4 0,4 7 0,-9 1-779,-23 4 1,-6 3 778,-10-2 0,0 1 0,6 5 0,2 1 0,-1 2 0,6 4-243,22 4 0,3 2 243,0-1 0,6 2 0,-1 11 0,23 0 0,20-2 0,6 5 2083,8 6-2083,52 4 0,21-8-621,-7-5 0,5-3 621,-11-10 0,0-2 0,9 6 0,-1-4-342,-16-9 0,-2-4 342,-5 4 0,-1-5 0,7-13 0,-2-4 0,29-6 0,-35-3 0,-5 0 0,0 8 0,-17-8 0,-25 22 0,-4 3 1719,-29-28-1719,-47 8 0,17 10 0,-8 3-1176,-26 5 0,-7 3 1176,29 0 0,-3 0 0,-2 2-1234,-11 2 1,-3 3 0,-2-2 1233,-2-4 0,-2-2 0,0 3 0,0 3 0,0 2 0,2 2-684,10 0 0,2 1 1,2 1 683,5 1 0,2 1 0,5 3-151,-3 7 1,6 2 150,13-3 0,8 0 2021,7 12-2021,30-16 3610,25 11-3610,24-3 0,13-3 0,23 3 0,11-3-421,-8-4 0,8-2 0,1-2 421,8-3 0,2-2 0,-1-1 0,1-2 0,-1 0 0,0 0 0,0 0 0,-1 1 0,-1-2 0,-5-4 0,-1-1 0,-2-3-568,-4 0 0,-2-1 0,-4-3 568,17-6 0,-8-4 0,-20 1 0,-9 1 0,-3-1 0,-78-14 0,-66 17 0,2 6 0,-10 1 286,27 7 1,-1 3-1,-3 0-286,-8 1 0,-1 1 0,1 1 0,10-1 0,2 0 0,0 0 172,0-1 1,0 0-1,3 3-172,-16 5 0,5 2-48,15-5 0,5 2 48,-14 16 0,42-12 0,57-6 0,58 18 0,-11-19 0,8-2 324,15 8 1,2 0-325,-31-8 0,0-1 0,0-1 0,29 1 0,-4 0 0,-13 0 0,-3 0 559,-11-3 0,-4-1-559,-9 0 0,-6-1 108,0-4-108,-70 2 0,-58 7 0,16 0 0,-6 0-541,-6 0 0,0 0 541,14 0 0,2 0 0,-7 3 0,6 2 2390,0 0-2390,10 7 734,47 5-734,24 2 0,23-2 0,12 0 0,27 2 0,9-2-1096,-15-5 0,5-1 1,0-1 1095,2-2 0,0-1 0,-3-1 0,-8-1 0,-2-1 0,-5-3 238,11-4 0,-7-1-238,-15 1 0,-6-2 0,0-7 0,-19 2 0,-25-2 0,-8 0 3385,-25-2-3385,-65-12 0,30 19 0,-8 3-852,7-2 0,-5-1 1,-2 2 851,-4 4 0,-1 1 0,-2 1-1057,-10-1 0,-2 0 1,2 0 1056,8 0 0,1 0 0,0 0 0,-5-1 0,-1 0 0,5 3-368,-10 6 1,9 1 367,22-7 0,7 3 0,-14 19 0,66-12 0,53 5 0,5 2 0,11-1-50,-3-11 1,6-4 0,2 2 49,8 4 0,3 2 0,0-3 0,6-6 0,2-3 0,-5 0 0,-14 1 0,-2 0 0,-2 0 954,29 0 0,-7 0-954,-28 1 0,-7-2 831,24-8-831,-38 4 0,-28-12 0,-14 5 3236,-14-5-3236,-28 8 1351,-16-14-1351,-21 20 0,10-11 0,4 14 0,31 0 0,6 0 0,20 3 0,7-2 0,23 2 0,11-3 0,10 0 0,9 0 0,-27-3 0,25-4 0,-33-2 0,-28 2 0,-63 4 0,10 3 0,-6 0-1107,-13 0 0,-4 0 1107,-3 0 0,-1 0 0,6 0 0,0 0 0,0 0 0,3 0-158,19 0 1,4 0 157,-26 0 0,41 0 0,39-3 0,70-6 0,-9-3 0,15 2 0,7 1 280,-12 5 0,1-1-280,5-4 0,3 1 0,14 6 0,-2 2 0,-23-4 0,-4 0 162,-5 1 0,-5 1-162,6 1 0,-37-16 0,-35 8 0,-21-13 0,-32 0 0,20 16 0,-4 1 152,1-2 0,-3 0-152,-20 6 0,-3 2 0,-2-1 0,1 0 0,5 0 0,1 0 0,1 0 0,5 0-159,-15 0 159,-6 0 0,48 0 0,-4 0 0,60 0 0,41 0 0,-2 0 0,9 0-432,18 0 1,5 0 431,4 0 0,2 0-785,-25 0 0,0 0 0,0 0 785,30 0 0,0 0 0,0 0 0,-1 0-722,-5 0 0,-3 0 722,-14 0 0,-6 0 0,25 0 0,-80 0 0,-79 0 0,-3 4 0,-9 1-107,-13-3 0,-4-1 107,-3 3 0,-1 1 0,4-5 0,7 0 1069,28 0 0,7 0-1069,-27 0 1638,60 3-1638,47-2 0,58 2 0,-32-2 0,5-2-668,28 1 1,2 0 667,-26 1 0,-2-2 0,10-6 0,-3-1 2284,14-2-2284,-26-7 122,-24 11-122,-31 6 0,-75 0 0,24 0 0,-5 0-765,-22 0 1,-4 0 764,-1 0 0,0 0-392,5 0 0,-2 0 392,-15 0 0,-5 0-953,27 0 1,-1 0-1,-3 0 953,-5 0 0,-3 0 0,3 0 0,8 0 0,1 0 0,4 0-129,-14 0 1,8 0 128,-4 0 1186,49-4-1186,28 3 0,43-5 0,28-1 0,0 6 0,7 0-214,4-7 0,9-3 0,-3 1 214,-15 5 0,-2 1 0,0 0 0,-1-3 0,0 0 0,-6-1 1364,1 0 1,-6 1-1365,26 5 320,-71-5-320,-81 7 0,-32 0-727,25 0 1,-3 0 726,12 0 0,-1 0 0,-10 0 0,1 0 1215,20 0 0,2 0-1215,-9 2 0,24-4 203,44-6-203,62 6 0,8-2 0,9 0-1099,7 4 0,2 0 1099,4 0 0,-2 0 0,-14 0 0,-3 0 501,-5 0 1,-5 0-502,15 0 415,-30 0-415,-36 0 0,11 0 0,17 7 0,46 12 0,5-1 879,-43-8 1,-1-1-880,38 6 554,-39-14-554,-10 10 0,-58 2 0,-43 1 0,8 0 0,-45 9 0,18-3-466,-18 6 466,34-12 0,-1-2 0,3-6 0,3-2 0,-28 9 0,29-12 0,114 3 0,21-4 0,-14 0 0,2 0-298,-7 0 0,-2 0 298,37 0 0,-44 0 0,1 0 0,7 0 0,1 0 0,-4 0 0,0 0 0,-1 3 0,-3 0 0,5 2 0,-28 2 1083,-17-4-1083,-3-3 0,3 0 0,-3 0 630,3 0-630,-3 0 0,3 3 0,0 2 0,1-1 0,0-1 0,9-3 0,-11 0 0,7 0 0,-10 0 0,6 13 0,-4-6 0,1 10 0,-3 0 0,-6-7 0,4 7 0,-5-6 0,0 1 0,0 0 0,0 2 0,0-5 0,-4 2 0,0-7 0,-4-1 0,-9-3 0,3 0 0,-7 0 0,9 0 0,-3 0 0,-3-4 0,8-1 0,-6-3 0,15-3 0,-3 2 0,4-5 0,0 2 0,0-4 0,0 4 0,0-2 0,4 5 0,0-2 0,3 3 0,4 4 0,7 1 0,5 3 0,18 0 0,-15 0 0,12 0 0,-24 0 0,3 0 0,-10 0 0,1 3 0,-4 5 0,0 0 0,-33 21 0,-13-14 0,-31 15 0,-6-21 0,-1-2 0,11-7 0,21 0 0,9 0 0,22-7 0,-1 2 0,11-6 0,3 0 0,4-1 0,0 0 0,0-3 0,0 7 0,0-3 0,0 3 0,0-9 0,0 7 0,0-8 0,0 7 0,3 3 0,2 0 0,6 5 0,-3 3 0,13 0 0,-8 0 0,8 0 0,-9 0 0,-1 0 0,-3 0 0,3 3 0,1 5 0,-4 0 0,-1 6 0,-7 16 0,0-14 0,0 12 0,0-17 0,-3-2 0,-2 2 0,-12-3 0,7-3 0,-7-1 0,9-4 0,0-4 0,8-9 0,5-1 0,7-7 0,10 8 0,-5 1 0,22-5 0,-3 10 0,19-11 0,10 17 0,-28-5 0,6 6 0,-25 4 0,-5-3 0,4 7 0,-9-4 0,0 13 0,0-7 0,-3 11 0,-2-10 0,-3 1 0,0-1 0,0 0 0,0-2 0,0 2 0,0-4 0,4 1 0,0-11 0,0 1 0,0-9 0,-1 0 0,-2 3 0,2-4 0,-3 5 0,0-1 0,0-3 0,0 2 0,0-2 0,-3 4 0,-1-1 0,-4 0 0,-3-3 0,2 2 0,-2-2 0,-6-2 0,-3 3 0,-20-6 0,8 11 0,-20-8 0,9 0 0,-34 4 0,6-3-251,20 11 1,0 2 250,-32-1 0,-7 0 0,21 0 0,24 0 0,7 0 0,28 3 0,-11 1 0,13 0 0,-7 3 501,-3-6-501,-5 11 0,-6-6 0,-12 10 0,-13-3 0,-3 7 0,-9-10 0,0 16 0,9-22 0,-8 16 0,21-10 0,4-2 0,-1 1 0,-2-3 0,-11-5 0,-1 11 0,-10-3 0,19-1 0,-28-1 0,28 5 0,-3-9 0,10 13 0,26-15 0,-4 3 0,5 0 0,4-3 0,-3 5 0,3-5 0,-3 9 0,-1-1 0,0 3 0,1-1 0,7-4 0,-3 1 0,6-1 0,-3 4 0,4 1 0,0 0 0,13 20 0,2-14 0,36 22 0,29-19 0,-28-8 0,3-2-781,15-4 1,2-4 780,-1 2 0,2-1 0,11-4 0,-1 0 0,-13 0 0,-4 0 0,-5 0 0,-6 0 0,11-9 0,-36 7 0,-13-10 0,-12 7 0,-6-12 0,-7 7 1561,-23-10-1561,-28 7 0,10 9 0,-7 0-1113,-19 0 0,-6 1 1113,-9 2 0,-4 2-773,26-1 1,-2 0 0,1 0 772,-24 0 0,2 0 0,6 0 0,3 0-212,14 0 1,6 0 211,-21 0 0,30 0 0,36 3 1891,13 1-1891,0 7 2531,8 7-2531,26 13 0,16 9 0,-2-17 0,7-3-708,18-2 0,4-2 708,6 4 0,3-3-901,-16-11 0,3-2 1,0-1 900,0 4 0,0-1 0,0-1 0,0-3 0,1-3 0,0 0 0,3 1 0,1 0 0,-3 0-627,24 0 0,-6 0 627,-13 0 0,-7 0 0,12 0 0,-38-3 1541,-84-14-1541,-22 10 0,11-1 0,-4 1 950,-7 5 0,-1 4-950,9-2 0,2 0 0,-40 0 1550,36 0-1550,68 7 0,52-6 0,-2 3 0,8-1-1013,9-2 0,3-2 1013,9 1 0,1 0 0,-6 0 0,0 0 0,-1 0 0,-1 0 0,-9 0 0,-4 0-118,-15 0 0,-2 0 118,35 0 818,-65 0-818,-14 0 0,-39 0 0,-12 0 2093,10 0-2093,-19 0 276,32 0-276,-20 0 0,35-3 0,0 2 0,48-2 0,-16-6 0,46 7 0,-5-15 0,-10 15 0,-2-9 0,-78 10 0,-39-2 0,-36 3-873,34 0 1,-4 0 872,-3 0 0,-3 0 0,-7 0 0,-1 0 0,5 0 0,3 0 0,16 0 0,7 0 0,-4 0 0,35-4 0,14 0 0,4-4 0,8-3 1745,3 3-1745,5-3 0,-4 3 0,-18 4 0,-52 0 0,-27 4 0,21 0 0,-2 0 0,11 0 0,2 0 0,-38 0 0,85-7 0,37-2 0,40 0 0,-5-4 0,-15 0 0,-29 6 0,-3-5 0,-42 12 0,7 0 0,-13 0 0,22-4 0,26-3 0,19 2 0,31-8 0,-19 4 0,2 0 0,33-2 0,6-12 0,-26 22 0,-28-5 0,-58 6 0,-64 17 0,30-14 0,-3-1-205,-7 11 1,2-1 204,-16-11 0,24 7 0,63-8 0,23 0 0,42-22 0,16 17 0,-14-23 0,15 26 0,-32-5 409,-13 3-409,-27 7 0,14-6 0,-10 7 0,12-4 0,-6 0 0,-15 0 0,4 0 0,-6-4 0,1 3 0,0-2 0,9 3 0,-11 0 0,7-3 0,-10-5 0,-3-1 0,0-5 0,-1 5 0,-2-5 0,2 2 0,-3 0 0,7-3 0,-2 3 0,3 0 0,-5 1 0,1 3 0,3 1 0,2-1 0,2 0 0,-4 1 0,1-1 0,-4-3 0,-1 2 0,-3-2 0,0 3 0,0-3 0,4 3 0,0-4 0,4 5 0,0-10 0,0 6 0,4-9 0,-4 8 0,3 0 0,-7 1 0,4-7 0,-4 12 0,5-7 0,-1 13 0,-1 0 0,1 0 0,-1 0 0,1 0 0,-1 0 0,1 0 0,3 0 0,-3 0 0,3 0 0,-3 0 0,3 3 0,-3-2 0,3 2 0,-3 1 0,3-4 0,1 7 0,3-3 0,-3 4 0,2 0 0,-5-1 0,2 1 0,0 3 0,-3-3 0,0 13 0,-5-11 0,1 7 0,-4-10 0,8 11 0,-7-9 0,3 9 0,-4-7 0,0-3 0,0 3 0,0-3 0,0 3 0,0-3 0,0 6 0,0-2 0,0 4 0,0-5 0,0 4 0,0-7 0,0 3 0,-3-3 0,-1-1 0,-7 1 0,2 0 0,-12-4 0,8 2 0,-26 1 0,2-2 0,-6 6 0,-31-10 0,14 17 0,5-15 0,-4-2-525,6 6 0,-1 0 525,-11-6 0,-1-2 0,6 1 0,1 0 0,6 0 0,1 0 0,-38 0 0,21 0 0,21 0 0,-2 0 0,33 0 0,-14 0 1050,19 0-1050,-10 0 0,5 0 0,-11 0 0,-6 6 0,-9-5 0,-23 5 0,20-6 0,-17 0 0,37 0 0,-12 0 0,21 0 0,-11 0 0,11 0 0,-5 0 0,7 0 0,-18 0 0,13 0 0,-30 0 0,13 0 0,-28 0 0,-4 0 0,-10 0 0,27 0 0,2 0 0,37 0 0,-8 0 0,3 0 0,5 0 0,-5 0 0,1-4 0,7 3 0,-7-4 0,-1 5 0,8 0 0,-7 0 0,6 0 0,2 0 0,-2-3 0,3 2 0,-9-2 0,7-1 0,-7 0 0,13-7 0,0 2 0,4-11 0,0 6 0,0-14 0,0 11 0,0-21 0,0 18 0,0-19 0,0 22 0,0-11 0,0 15 0,-3-5 0,2 7 0,-3 3 0,-2-7 0,0 7 0,-5-7 0,4 7 0,-1 0 0,-3 1 0,2 6 0,-5-6 0,2 6 0,-10-2 0,-1 3 0,0 0 0,1 0 0,1 0 0,4 0 0,-11 0 0,15 0 0,-5 0 0,1 0 0,7 0 0,-11 0 0,9 0 0,0 0 0,1 0 0,3 0 0,-9 4 0,7 1 0,-7 7 0,9-4 0,-3 3 0,-1 0 0,0-2 0,1 2 0,3-4 0,4 1 0,-3 3 0,6 7 0,-6-1 0,7 21 0,-4-18 0,4 19 0,0-23 0,0 6 0,0-7 0,0-3 0,0 2 0,0-5 0,0 2 0,3 0 0,2-3 0,2 3 0,1-3 0,-1-1 0,1-2 0,0-2 0,-1 0 0,1-2 0,3 9 0,-3-8 0,7 8 0,3-5 0,-5 0 0,4-1 0,-6-4 0,-3 0 0,3 0 0,-3 0 0,0 3 0,-1-2 0,1 3 0,-1-4 0,1 0 0,3 0 0,-3 0 0,3 0 0,-3 0 0,3 0 0,-3 3 0,0 1 0,-5 7 0,-3 1 0,0 0 0,0-1 0,0-3 0,0 2 0,-3 2 0,-1 0 0,-4-1 0,-9 2 0,7-4 0,-11 0 0,9-5 0,-10 0 0,9-3 0,-8 3 0,3 1 0,4-4 0,-6 0 0,15-6 0,-2-2 0,0-4 0,2-1 0,-6-4 0,6-5 0,-1 4 0,5-11 0,-3 14 0,-3-6 0,6 8 0,-6-4 0,2-5 0,4 7 0,-3-6 0,1 8 0,2 0 0,-3 1 0,4 3 0,-6-21 0,5 16 0,-5-18 0,6 22 0,0-6 0,-7 3 0,5 0 0,-5-2 0,7 2 0,-3-3 0,2-7 0,-2-1 0,3-6 0,-4 6 0,3 1 0,-2 10 0,3 1 0,0 3 0,0-3 0,0 3 0,0-4 0,0 5 0,3-1 0,5-3 0,0 2 0,3-2 0,-3 7 0,-1-3 0,1 6 0,3-6 0,1 3 0,3 0 0,18 0 0,4-2 0,17 5 0,-17-9 0,2 9 0,-26-2 0,8 0 0,-9 2 0,3-10 0,0 6 0,6-2 0,-7 0 0,13 2 0,-17 0 0,7 1 0,0 4 0,-7 0 0,7 0 0,-9 0 0,-1 0 0,1 0 0,-1 0 0,1 3 0,-7-2 0,-45 2 0,-7-3 0,1 0 0,-2 0 0,-19 0 0,-17 0 0,48 0 0,-10 0 0,37 0 0,-5 0 0,11 4 0,-1 0 0,0 3 0,0 1 0,1 0 0,2-1 0,-1 1 0,5-1 0,-3 1 0,-3 3 0,6-3 0,-6 3 0,3-3 0,4 3 0,-4-3 0,4 3 0,0-3 0,0 3 0,0-3 0,0 3 0,0-3 0,0 3 0,0-3 0,0 3 0,4-3 0,-4 3 0,4-3 0,-4 7 0,4 3 0,-3-5 0,3 4 0,1 0 0,-4-7 0,7 17 0,-7-17 0,7 10 0,-4-11 0,4 2 0,-4-4 0,3 1 0,0 0 0,2-1 0,5 4 0,4-1 0,-4 1 0,3-6 0,-6 2 0,-3-7 0,3 4 0,0-1 0,-2 1 0,5 1 0,-5-2 0,5 0 0,-6-2 0,7 6 0,-3-6 0,0 2 0,-1-3 0,6 4 0,-7-2 0,10 2 0,-2-4 0,5 8 0,0-5 0,-1 9 0,-7-12 0,0 7 0,-3-6 0,2 2 0,-2-3 0,0 0 0,2 0 0,-5 0 0,2 4 0,-4-3 0,11 2 0,-8-3 0,7 3 0,-13 2 0,-4 6 0,-4-6 0,-8 5 0,-6-9 0,-5 6 0,-6-1 0,6 2 0,1-3 0,10 2 0,1-3 0,4 4 0,-5 3 0,4-3 0,-3 7 0,6-7 0,2 3 0,3-3 0,3-1 0,5 4 0,10-1 0,-1-2 0,10-4 0,-13-4 0,6 0 0,-8 3 0,0-2 0,-1 2 0,-3-3 0,3 0 0,-3 0 0,3 0 0,-3 0 0,3 0 0,-3 0 0,3 0 0,-3 0 0,3 0 0,-3 0 0,3 0 0,-3 0 0,3 0 0,-3 0 0,3 0 0,-3 0 0,3 0 0,-11-13 0,-18 10 0,-28-24 0,-11 24 0,-9-12 0,29 15 0,-24-14 0,21 11 0,-8-15 0,9 17 0,25-2 0,-7-1 0,13 4 0,-3-4 0,3 1 0,0 2 0,-20-15 0,15 10 0,-19-7 0,20 3 0,-9-1 0,7-1 0,-7-1 0,3 0 0,1 0 0,-1-1 0,10 0 0,5 5 0,3-2 0,-7 0 0,5-1 0,-4 0 0,6-9 0,0 11 0,0-7 0,0 0 0,0 3 0,0-13 0,0 10 0,0-11 0,0 14 0,0-3 0,0 9 0,0-3 0,3-1 0,-2 0 0,6 1 0,-7 4 0,7-1 0,-3 4 0,7-3 0,-2 6 0,11-3 0,-6 1 0,7 2 0,-9-2 0,-1 3 0,6 0 0,-7 0 0,7 0 0,-9 0 0,3 0 0,-3 0 0,7 7 0,-10-2 0,1 6 0,-6 6 0,0-7 0,0 16 0,0-16 0,0 8 0,0-11 0,0 4 0,0-3 0,0 7 0,0-3 0,0 3 0,-12 18 0,9-14 0,-9 14 0,9-21 0,2-1 0,-2-4 0,3 4 0,-4 1 0,3 0 0,-2 2 0,6-5 0,1 2 0,1-4 0,-2 4 0,-3-2 0,0 2 0,3-4 0,-2 4 0,3-2 0,-4 2 0,0-4 0,0 4 0,0-2 0,0 2 0,3-4 0,-2 4 0,5 1 0,-1 4 0,2-5 0,1 4 0,-4-7 0,3 7 0,-3-7 0,4 3 0,-1-7 0,1 0 0,9-4 0,2 4 0,4-3 0,-5 3 0,-3-4 0,3 5 0,-5-4 0,4 3 0,0-4 0,-3 0 0,7 0 0,-6 0 0,-3 0 0,3 0 0,-7 0 0,3 0 0,-3 0 0,3 0 0,1 0 0,9 0 0,-8 0 0,8 0 0,-9 0 0,0 0 0,-1 0 0,-4 0 0,4 0 0,-2 0 0,2 0 0,6 0 0,-7 0 0,7 0 0,-26-4 0,-15 3 0,-8-13 0,-8 8 0,-12-18 0,-20-17 0,-11-3 0,12-3 0,4 3 0,40 23 0,-16-11 0,28 10 0,-2 3 0,8-2 0,-2 5 0,6 1 0,-5 0 0,3-18 0,2 16 0,-6-21 0,10 28 0,-12-17 0,11 14 0,-7-5 0,9 3 0,0 7 0,4-7 0,0 7 0,4-7 0,3 3 0,-3 0 0,0 1 0,-2 3 0,-1 1 0,6-1 0,0 4 0,11 0 0,-5 1 0,10 2 0,7-3 0,-2 4 0,20 0 0,-20 0 0,-2 0 0,-9 0 0,-9 0 0,0 0 0,-1 0 0,6 5 0,-4-4 0,15 12 0,-15-8 0,4 5 0,-9-4 0,9 0 0,-7 1 0,7 5 0,-9-3 0,-4 5 0,6-2 0,-8 0 0,0 8 0,-6-10 0,-5 11 0,5-13 0,-6 7 0,4-10 0,-25 8 0,-3-6 0,-21 1 0,-21 13 0,4-10 0,21-2 0,1-1 0,-22 6 0,13-13 0,20 5 0,25-6 0,-3 0 0,9 0 0,-9-4 0,7-1 0,-4-3 0,11 0 0,-2-9 0,4 7 0,-3-8 0,4 7 0,0 3 0,0-4 0,28-20 0,4 21 0,37-24 0,22 33-744,-39-5 1,4-1 743,13 2 0,3 1 0,0 0 0,0 0 0,1 0 0,-1 1 0,-6 3 0,-2 2 0,-9-1 0,-5 0 0,12 0 0,-22 0 0,-19 0 0,-8 3 0,15 7 1487,-12-1-1487,12 4 0,-5-4 0,0-4 0,-2 7 0,-5-7 0,-1 9 0,-3-9 0,8 6 0,-10-6 0,7 3 0,-6 0 0,1-1 0,4 4 0,-1-2 0,0 2 0,18-1 0,-17-5 0,44 15 0,-35-17 0,21 15 0,-8-17 0,-1 2 0,7-3 0,7 0 0,-8 0 0,23 0 0,2 0 0,12 0 0,-1 0 0,-22 0 0,-12 0 0,-17 0 0,-11 3 0,1-2 0,2 3 0,11-4 0,-5 0 0,13 0 0,-22 0 0,10 0 0,-14 0 0,5 0 0,-11 0 0,1-4 0,-1 0 0,1-4 0,-1 1 0,1-1 0,0-3 0,3-1 0,-3-4 0,0 4 0,4-8 0,-10 10 0,13-11 0,-10 12 0,6-2 0,-6 4 0,1-1 0,2-3 0,0 2 0,3-2 0,-6 3 0,1 1 0,2-5 0,4 4 0,0-3 0,2 3 0,-6 4 0,3 0 0,7 4 0,-8 0 0,16 0 0,-16 0 0,7 0 0,-9 0 0,0 4 0,-1 3 0,1 2 0,-1 2 0,1-4 0,-1 4 0,1-2 0,5 11 0,-3 0 0,-1-1 0,-4-1 0,-2-11 0,-2 4 0,11 7 0,-10-1 0,7 1 0,-9-7 0,0-3 0,0 3 0,0-3 0,0 3 0,0-3 0,0 9 0,0-7 0,0 16 0,0-16 0,0 7 0,0-9 0,0 9 0,0-7 0,0 7 0,0-6 0,-4-2 0,3 2 0,-2-4 0,3 4 0,-3 1 0,-2 0 0,-2-1 0,-5 0 0,4-3 0,-3 3 0,0 0 0,-1 1 0,0 0 0,1-1 0,-1 0 0,7-2 0,-2 2 0,7-1 0,0 9 0,0-9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39:57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40:49.4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625 1313 24575,'56'0'0,"24"-28"0,13-8 0,-12 16 0,5-1-328,6-10 0,8-5 0,6 6 82,-8 17 0,4 5 0,2 5 0,0-2 0,2-2 0,2-1 0,-1 3 0,3 0 49,-15 5 0,3-3 1,0 6-1,-4-3 0,-6 0-131,21 0 0,-9 0 0,-11 0 740,6 0 0,-43 0-412,-116 0 0,-76 0 0,10 0 0,33 0 0,-4 0-197,13 0 0,-15 0 1,-5 0-1,4 0 0,14 0-295,-26 0 0,11 0 0,2 0 0,2 0 251,-1 0 1,2 0 240,9 0 0,3 0 491,4 0 1,5 0-490,9 0 0,8 0-2,-8 0 0,20 0 0,158 0 0,-37-34 0,8-4 46,7 25 0,10 13 1,1-8-47,2-15 0,3-5 0,1 8 0,-2 14 0,2 9 0,0 0 0,0-11 0,0-2 0,-3 2 0,-4 5 0,-2 3 0,-5-2 359,19-11 1,-8 0-360,-23 13 0,-10 0 778,-4 0-778,-38 0 0,-75 0 0,-29 0 0,-23 0-492,-6 0 0,-9 0 121,27 0 1,4 0 370,4 0 0,-2 0 491,-11 0 1,5 0-1,25 0 1,4 0-1,-5 0 1,4 0-180,-3 0-312,-6 0 0,46 0 983,-11 0 0,26 0 0,-2-8-562,60-53-421,3 46 0,11 4-492,31-20 0,8 3 164,-20 23 0,2 8 0,3-1 0,9-2 0,2 0 0,-1 0 0,-5 0 0,-2 0 0,0 0 0,0 0 0,1 0 0,-7 0-164,11 0 0,-9 0 70,23 0 422,-118 0 0,-41 0 0,-20 0 0,-30 0 0,-9 0-328,20 0 0,-3 0 0,-3 0 289,-7 0 1,-3 0-1,-2 0-207,20 0 0,-3 0 0,0 0 0,0 0 188,-2 0 0,-1 0 0,2 0 0,-1 0 58,3 0 0,-1 0 0,3 0 0,5 0-113,-2 0 1,6 0-1,6 0 113,-5 3 0,15-6 0,16-4 0,34 4 983,63-25 0,45 23-534,-11-6 0,8 1-122,-17 8 1,3 4 0,2-2-153,15 0 0,2 0 1,2 0-504,8 0 0,1 0 0,1 0 0,2 0 0,2 3 0,-1-6 106,-7-2 1,-1-3 0,-7-2-127,15-10 0,-12-4 348,-19 14 0,-28-13 0,-51-13 0,-95 36 0,26 0 0,-8 0 491,-17 0 1,-4 0-331,9 0 0,-1 0 330,-18 0 1,-3 0-380,31 0 0,-1 0 0,-1 0-112,-3 0 0,-2 0 0,0 0 0,-6 0 0,-1 0 0,3 0 0,-20 0 0,7 0 296,22 0 0,9 0-296,-18 0 0,176-23 0,-24 18 0,8 2-328,10-2 0,10-2 0,0-4 0,-3 4 0,0-1 0,1 0 134,0 1 0,-1-1 0,-2-8 300,21-19 1,-6-1-107,-18 18 0,-7 2 983,14-27 0,-74 43-731,-86 0-252,0 0 0,-10 0-492,-21 0 0,-7 0 164,24 0 0,-3 0 0,-1 0 65,-3 0 1,-1 0 0,-4 0 262,-11 0 0,-5 0 0,-1 0 0,25 0 0,-1 0 0,0 0 0,2 0 0,-15 0 0,0 0 0,6 0 114,13 0 1,4 0-1,10 0-114,-36 0 0,60-8 0,114-13 0,40-7 0,-45-5 0,4 0 281,18 12 1,11 3 0,-10 0-282,-9-7 0,-8 4 0,31 21 983,-45 0 0,-20 0 0,-22 10 0,-2-10-284,-3 18-699,23 0 0,31 33 0,42-25-36,-34 7 0,6-4 36,9-22 0,3-7 0,0 11 0,2-1 0,-3-8 0,-1-4-391,-12 2 0,-3 0 391,-11 0 0,-4 0 0,34 0 0,-53 0 0,-103 0 0,4 0 0,-13 0-328,-9 13 0,-11 2 0,-1 8 0,1 3 0,0 2 0,-3 5 0,-9 6 0,-3 2 0,4-3 224,14-9 1,2-1-1,4 0 595,-45 21 1,55-8-30,88-31-462,34 11 0,25-3-328,18-11 0,17-12 0,3 3 82,-25 2 0,3 0 0,0 0 0,-1 0 14,-1 0 0,-3 0 0,2 0 0,0 0 232,2 0 0,1 0 0,-2 0 0,-2 0 0,17 0 0,-3 0 0,-2 0-328,-6 0 0,-1 0 0,-6 0 49,17 0 0,-8 0 770,-22 0 1,-9 0 491,-9 10-355,-92 33-628,-62-25 0,33 23 0,-9 13 0,-3-5-261,-12-21 0,-5-7 0,-5 4 261,4 19 0,-6 7 0,-3 1 0,1-6-246,-4-13 0,1-5 0,-2 0 0,0 6 49,18-3 0,-1 5 1,0 2-1,3-5 0,4-4-11,-3-6 0,3-8 0,3 0 0,6 3 66,-4 11 0,4 1 0,11-12 142,-34-18 0,87 0 0,57 0 0,33 0 0,24 3 0,14-6 179,-13-10 0,6-7 0,1 2-179,-20 15 0,1 1 0,0 2 0,-2-5 0,15-13 0,-4 0 0,-1 2 327,-2 14 1,-3 2 0,-4 2 163,21-2 1,-8 0-1,-14 0 1,-8 0-301,13 0-191,-53 0 0,-39 0 0,-64 44 0,-22 56 491,11-54 1,-3-2-1,14 25 1,3-7 308,-41-32 183,98 6 0,117-59-687,-29 10 1,7-5-625,-10-2 0,5-8 0,-4 0-164,26-14 0,-6 4 251,-4 7 1,-5 3 240,-13 2 0,-24 8 0,-44 18 0,-53 0 0,-43 8 0,-16 8-492,5 9 0,-3 3 309,14-10 1,-4 3 0,3-1 182,-16 9 0,3-4-401,-4-9 0,7-9 401,-9-7 983,31 0 0,39 0-841,27 0-142,73-18 0,0 13 0,-8-28 0,2-6 0,31 9 0,0-29 0,-12 23 0,7 33 983,-19-12 0,-12 15 0,-10 0 0,-136 0-964,31 0 1,-7 0-348,-6 0 0,-7 0 0,0 0 0,2 0 0,1 0 0,1 0 15,-33 0 1,2 0 312,6 0 0,-1 0 0,28 0 0,-3 0 0,1 0 0,-28 0 0,-1 0 0,-3 0 0,1 0 0,9 0 0,9 0-45,24 0 1,7 0 44,-31 0 0,59 0 0,33-18 0,24 13 0,16-13 983,6 7 0,48 9-369,-24-8-614,18 10 102,-32 0-102,-36 0 0,1 0 0,-10 0 0,4 0 0,20 0 0,18 0 0,9 15 0,23-12 0,-23 27 0,23-7 0,-10-2 0,-12-3 0,6-18 0,-23 0 0,1 0 0,-4 0 0,-22 0 0,-4 8 0,-35 40 0,-50-27 0,11 12 0,-6 3-492,-23-18 0,-8-8 21,-2 1 1,-4 7 142,22 2 0,-2 8 0,3-7-164,-26-13 0,3-3 301,-11 20 1,3-2-85,28-20 1,6-6 274,-34 3 0,46 0 0,49 0 0,99 0 0,-34 0 0,9 0-194,8 0 1,8 0 0,1 0 193,31 0 0,1 0-156,-26 0 0,1 0 0,0 0 156,-7 0 0,-2 0 0,0 0 0,35 0 0,-6 0-261,-16 0 0,-5 0 261,-12 0 0,-5 0-91,37 0 91,-16 16 983,-47-3 0,-21 2-904,-107 49-79,-16-28 302,9-5 0,-7 0-302,-3-6 0,-1-4 0,5-16 0,1-5 0,-6 13 0,5-3 302,20-7 0,6-6-302,-35 3 113,54 0-113,101 0 0,33 0 0,-1 0 0,8 0-328,8 0 0,9 0 0,-2 0 0,-12 0 0,-3 0 0,-1 0 0,1 0 0,-1 0 0,-2 0 385,26 0 1,-2 0-58,-4 0 0,-6 0 163,-26 0 1,-8 0-164,24 0 0,-65 0 0,-28 10 983,-43-7 0,-49 48 0,-16-20-492,29-6 1,-3-1-490,23-1 1,2-5-3,-1-16 0,5 1 244,-6 17-244,139-20 0,-2 0 0,15 0-328,-1 0 0,10 0 0,-2 0 0,-1 0 0,-2 0 0,0 0 0,-4 0 0,-2 0 0,-3 0-164,15 0 0,-7 0 418,-27 0 0,-8 0 1057,4 0-906,-104 0 0,-32 0-77,6 0 0,-6 0-328,-10 0 0,-10 0 0,1 0 0,11 0 0,-1 0 0,2 0 139,3 0 1,-1 0 0,2 0 679,-34 0 1,6 0-158,18 0 1,39 0 478,54 0-813,107 0 0,-33 0 0,13 0 0,-1 0-328,0 0 0,-1 0 0,-2 0 0,-3 0 0,-2 0 0,-1 0 146,27 0 1,-4 0 672,-14 0 1,-6 0-216,-20-15 0,-5-3 707,33 10-791,-56-23-192,-20 24 0,-4-4 983,3-9 0,-10-1 0,5 1 0,-6 10-832,7-16-151,-1-12 0,2-6 0,-8-25 0,0-21 0,-5 8 0,0-5 0,0 40 0,0 19 0,0 8 0,0-8 0,0-3 0,0-54 0,17-66 0,-13-3 0,21-72 0,-22 108 0,4 0 0,-7 72 0,5 18 0,-5 141 0,4-29 0,-4 116 0,0-89 0,0-9 0,0 3 0,0-38 0,0 8 0,0-209 0,0-45 0,2 43 0,-4-8-262,-4 11 1,-3 4 261,-22-104 0,1 95 0,-2 4 0,15 98 0,7 13 0,-25 36 0,9-3 0,-58 83 0,-8-24-176,37-8 0,0 1 176,-8-21 0,-2-5 0,-41 41 0,14-36 0,25-8 0,33-7 0,33-8 0,47-5 0,51-6 0,-38-7 0,2 0-227,17 3 1,1-6 226,-5-4 0,-1-9 0,3-4 0,-2-6 0,-10 0 0,-6 3 0,21-23 0,-46 28 0,-20 18 0,-4 0 0,6 0 0,-3 10 983,0 1-638,-5 17-345,-6 18 0,7-2 0,-7 25 0,9 21 0,-7-26 0,12 36 0,-2-41 0,3-8 0,-5 0 0,-8-20 0,-3 23 0,0-10 0,0 12 0,0-17 0,0-9 0,0-1 0,0-1 0,0-8 0,0 9 0,-3 9 0,-2-7 0,-4 0 0,-3-6 0,-2-12 0,-4 15 0,-5-5 0,3-2 0,0-11 0,3-10 0,8 8 0,-5-6 0,7 16 0,-14-5 0,10 8 0,-8-1 0,10 1 0,-4 7 0,8-8 0,1 9 0,23-9 0,16-10 0,6 1 0,17-11 0,-10 0 0,-6 0 0,-5-18 0,-23 13 0,-10-13 0,-27 18 0,5 0 0,-25 10 0,24 10 0,-5-4 0,10 2 0,1-11 0,5 6 0,-1-2 0,-4 7 0,3-18 0,-12 20 0,10-17 0,-11 7 0,9-18 0,-1-28 0,6-12 0,-2-58 0,9 24 0,-15-20 0,14 40 0,-11-7 0,13 25 0,-4-28 0,5 39 0,0-36 0,0 18 0,0-24 0,0 16 0,0-41 0,0 33 0,0-20 0,0 15 0,0 37 0,0-17 0,0 21 0,-4 1 0,-1 2 0,-21-31 0,14 30 0,-13-30 0,12 31 0,0-3 0,-1 1 0,-3-6 0,4 13 0,-4-13 0,-1 13 0,-32-52 0,29 52 0,-47-46 0,53 66 0,-21-15 0,26 11 0,-3-4 0,9-9 0,-4-1 0,3 3 0,-14-5 0,-3 0 0,-11 10 0,-26 1 0,7 12 0,-35 0 0,23 0 0,-11 0 0,33 0 0,-27 35 0,44-17 0,-32 21 0,19-29 0,-11-10 0,7 0 0,-15 0 0,39 0 0,-14 8 0,23-6 0,-4 16 0,3-18 0,-12 21 0,-1-19 0,-48 50 0,-9-4 0,21-22 0,-1 0 0,-33 28 0,6-49 0,39 10 0,2 6 0,24-14 0,-2 14 0,11-21 0,-4 0 0,-8 0 0,6 0 0,-38 0 0,12 0 0,-42 0 0,-2 20 0,9 1 0,-20 2 0,35-8 0,4-15 0,14 0 0,2 0 0,16 0 0,-15 0 0,25 0 0,-26 0 0,24 0 0,-16 0 0,23 11 0,-3-11 0,4 10 0,-4 8 0,3-16 0,-10 16 0,10-18 0,-18 11 0,-6-9 0,2 11 0,-23 2 0,-2 6 0,9-1 0,-7-2 0,0 0 0,28-5 0,-19 8 0,32-3 0,9-8 0,1 18 0,8-7 0,0 7 0,0 18 0,0-20 0,0 17 0,0-25 0,0 26 0,0-19 0,0 45 0,0-19 0,0 8 0,3-5 0,6-16 0,0-7 0,1-3 0,-3 1 0,-2 1 0,-1 1 0,0-3 0,0 1 0,1 1 0,-1-1 0,1 24 0,-2-27 0,-2 18 0,3-1 0,-4-17 0,0 18 0,0-24 0,0 8 0,4 3 0,-4 0 0,5 5 0,-5-13 0,3 13 0,-2-6 0,3 1 0,-4 5 0,4-13 0,1 5 0,-1-10 0,0 3 0,4 7 0,-3-7 0,12 15 0,-4-13 0,5-5 0,-1 0 0,0-8 0,1 10 0,-1-9 0,6-1 0,-3-10 0,3 0 0,-9 0 0,-2 0 0,7 0 0,-3 0 0,15 0 0,-12 0 0,13 0 0,-18 0 0,6 0 0,-11 0 0,3 0 0,-3 0 0,8 0 0,-3 0 0,2 0 0,8 0 0,-8 0 0,3 0 0,-11 0 0,5 0 0,-3 0 0,6 0 0,4 0 0,-1 0 0,5 0 0,-11 0 0,0 0 0,-4 0 0,3 0 0,-3 0 0,4 0 0,4 0 0,-7 0 0,6 0 0,-7 0 0,3 0 0,-3 0 0,4 0 0,6 0 0,-3 0 0,14 0 0,-11 0 0,25 0 0,-26 0 0,15 0 0,-20 0 0,-4 0 0,3 0 0,7 0 0,-4 0 0,17 0 0,-13 0 0,11 0 0,-14 0 0,3 0 0,-10 0 0,4 0 0,-4 0 0,3 0 0,11 0 0,-11-10 0,12 7 0,-12-5 0,-2 8 0,2 0 0,5-10 0,-4 10 0,4-10 0,0 10 0,-8-8 0,4 6 0,-4-9 0,10 11 0,-8 0 0,9 0 0,-1 0 0,-8 0 0,20-20 0,-20 15 0,8-18 0,-10 23 0,4 0 0,-4 0 0,3 0 0,4 0 0,-5 0 0,5 0 0,-7 0 0,10 0 0,-8 0 0,9 0 0,-1 0 0,-4 0 0,16 0 0,-12 0 0,12 0 0,-12 0 0,13 0 0,6 0 0,-13 0 0,11 0 0,-16 0 0,0 0 0,3 0 0,2 0 0,1 0 0,0 0 0,17 0 0,-1-16 0,0 3 0,-13-5 0,-21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40:59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41:01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B1AC2-D858-164B-9D88-879B367BEFA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D5885-DA61-C741-823D-46882078E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0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xmlns="" id="{53AFE041-62FE-2148-B325-F9299A001F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xmlns="" id="{4F706564-2733-CF44-B7FD-F125CE36AB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dirty="0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xmlns="" id="{BD3FC1F0-6A39-5640-801B-207C6F056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04DDD30-AD22-024D-A4D5-1F68C961D0BB}" type="slidenum">
              <a:rPr lang="en-IN" altLang="en-US"/>
              <a:pPr/>
              <a:t>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79065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Trading on equity means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fixed cost sources of finance such as preference shares, debentures and long-term loans in the capital structure, to increase the return on equity shares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5885-DA61-C741-823D-46882078E1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interest coverage ratio is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debt and profitability ratio used to determine how easily a company can pay interest on its outstanding debt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5885-DA61-C741-823D-46882078E1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xmlns="" id="{7CAA2F70-CB29-D447-B742-C8787306EB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xmlns="" id="{A1B8F4FA-736F-4C45-89D6-5C099A5D20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19 times </a:t>
            </a: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xmlns="" id="{967137A5-E5FF-DF46-A9D6-750EDBEF0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30A07C0-EBEA-2244-BAC2-A93D7B5839EE}" type="slidenum">
              <a:rPr lang="en-IN" altLang="en-US"/>
              <a:pPr/>
              <a:t>16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73994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xmlns="" id="{6C0C707C-D2C7-A84E-BF4F-AB04F1C63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xmlns="" id="{BF7B4F6D-823F-2648-B5E5-2192F9EBEF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0.3:1 and 71.4%</a:t>
            </a: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xmlns="" id="{B7EDD102-4E58-4B42-8880-76A151F9C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17930A-1EFE-9C41-9F23-694269AFC142}" type="slidenum">
              <a:rPr lang="en-IN" altLang="en-US"/>
              <a:pPr/>
              <a:t>18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66657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04392-F14F-BCCB-4137-ACB149409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628687-1DF5-72BF-093A-90585BF1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E6D5E-CE19-A695-052B-A2B7373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4CA7A-951F-763A-BD46-C1621B8C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9EDE-8E69-21D4-E42C-82188B0C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90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D79B9-6DEE-3221-808D-CE1FE19D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7CB222-67E0-ABF3-1641-2F25C36A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CB515C-02E9-2A18-9F2A-E3E171EE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A67258-E502-0CA6-39CF-957AFFD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B337AA-125C-F25D-27E5-4FCCBCFC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0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D4CEC5-C315-23F4-9A8E-D5FD4D18C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EC5E2C-EC09-0D18-0C0F-C3DA054D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A913B9-8377-E349-B21C-430365E4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8E4210-F3D5-1D72-9DD8-250A67A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172193-E2AC-DC02-D105-945EBC6D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6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B1D70-EAD8-243B-D16C-A56E8E5A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1C5BF-E915-9C52-42F8-575A21FB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662831-E739-A395-2E23-9BA5BF23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4CE495-6CB8-6601-7A0C-95F3D523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12C671-618E-2A69-787F-B67E168C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3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6CA0A-D0E0-84E9-4B87-CB406855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5CD058-2F52-A4F3-C30B-FC146E5D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68DFBC-A44D-3580-3AE3-A445126C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7C8A89-7042-3AF2-4B61-8457FBB3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A6E5E2-71C3-227F-7006-0A06C3F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3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33ABC-01C1-2EB3-8559-BC88C1A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F173A6-38D1-0099-73AA-C708F97EA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976614-4543-744F-6125-CD89DE4A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66CE5E-2137-1D69-A58D-F91E7A8B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0CCDDD-B6FA-3F4A-0819-4FD2DEA3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8D8889-528D-0A7E-659D-597DB5C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04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E023D-4EFF-18C7-0E66-24FE53A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C58CF8-20F9-3E40-0E29-C6C76860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1F7C44-E210-839F-372A-6B0B3F38C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1F7C6D-A345-6EBA-0C15-2EAE172DA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2E21A4-FD73-2EB0-EE36-1885030D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369FFF-2F7C-1175-7237-A6AB86AE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9283950-5AE3-8DD3-4190-255B134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F6ED77-6A50-3491-6BD5-8534D118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3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AE77C-9540-A7B5-B9F7-B525EBB5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5830D4-49EF-3897-BEF8-A0F562BB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455828-05AF-0E9C-4093-C98A929B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8E2894-134A-C864-81AB-F715E53E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36B0ED-50D1-E1E0-621A-29EF2699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CB8B82-F509-9A48-9392-CB35EDC7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580116-9DD0-21D8-6E01-A7BF99A9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95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795A7-744D-3EA5-C685-CA02DC33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9C658-3D9D-6843-078D-295447C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494648-2EAF-80E5-2B1C-074F4C90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BAFDD8-DD4D-F9BB-0541-5577B1C9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8FCE1D-1934-7322-C60B-28479B58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C6D073-BA1A-7CAF-4B2C-C20D9E6D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7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AF81D-7854-2601-9F6A-E0C8EFD5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E4E3DB-FD28-A431-3B89-B91703A3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A27DA7-3CD7-944B-99D6-CBE3A9BF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30DA67-B87F-85E6-8DF2-D45A3DD5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1C0038-344C-5004-56CC-609BE3D8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20AFBC-920D-2139-DD6A-CF78AF8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35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52F9C4-F745-CBE5-D337-FC49F043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B3EEC5-C0FC-6B88-34BD-74B86B00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7451119-2A29-5EDD-79A9-E5A2C159B27F}"/>
              </a:ext>
            </a:extLst>
          </p:cNvPr>
          <p:cNvSpPr/>
          <p:nvPr userDrawn="1"/>
        </p:nvSpPr>
        <p:spPr>
          <a:xfrm>
            <a:off x="0" y="0"/>
            <a:ext cx="12192000" cy="5778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ACCM506 – FINANCIAL REPORTING, STATEMENTS AND ANALYSIS – I  </a:t>
            </a:r>
          </a:p>
        </p:txBody>
      </p:sp>
      <p:pic>
        <p:nvPicPr>
          <p:cNvPr id="1030" name="Picture 6" descr="photo">
            <a:extLst>
              <a:ext uri="{FF2B5EF4-FFF2-40B4-BE49-F238E27FC236}">
                <a16:creationId xmlns:a16="http://schemas.microsoft.com/office/drawing/2014/main" xmlns="" id="{2F05F277-37AE-EF78-529A-ABE49E2034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0137" y="0"/>
            <a:ext cx="2561863" cy="5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02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diagramData" Target="../diagrams/data3.xm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826AC-71C0-276A-2942-7918B294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991"/>
            <a:ext cx="9144000" cy="1336632"/>
          </a:xfrm>
        </p:spPr>
        <p:txBody>
          <a:bodyPr>
            <a:normAutofit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Ratio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864A2B-0C2E-A939-DC26-31232917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165"/>
            <a:ext cx="9144000" cy="3617844"/>
          </a:xfrm>
        </p:spPr>
        <p:txBody>
          <a:bodyPr>
            <a:normAutofit/>
          </a:bodyPr>
          <a:lstStyle/>
          <a:p>
            <a:r>
              <a:rPr lang="en-US" sz="4000" i="1" dirty="0">
                <a:highlight>
                  <a:srgbClr val="C0C0C0"/>
                </a:highlight>
              </a:rPr>
              <a:t>Solvency Ratios</a:t>
            </a:r>
          </a:p>
        </p:txBody>
      </p:sp>
      <p:pic>
        <p:nvPicPr>
          <p:cNvPr id="2050" name="Picture 2" descr="315 Solvency Stock Vector Illustration and Royalty Free Solvency Clipart">
            <a:extLst>
              <a:ext uri="{FF2B5EF4-FFF2-40B4-BE49-F238E27FC236}">
                <a16:creationId xmlns:a16="http://schemas.microsoft.com/office/drawing/2014/main" xmlns="" id="{4D71F902-560D-8320-B239-39A132EC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478" y="3752304"/>
            <a:ext cx="3187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4762F2-8968-F4BE-0D06-80B88A00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340" y="3752304"/>
            <a:ext cx="2616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259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AE332-95A7-3442-8087-F77AE8C7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08851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Case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9CB75F-262E-EC4E-9AB6-0D2F5B59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61638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rgbClr val="7030A0"/>
                </a:solidFill>
              </a:rPr>
              <a:t>Analyze the implications of low/’zero debt’ companies listed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F7A28C-16F0-1A44-AC33-A0B215F3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63" y="2257325"/>
            <a:ext cx="5084773" cy="44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90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xmlns="" id="{90B2FF70-80B5-AB4A-9F42-8F18AFCF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624785"/>
            <a:ext cx="10972800" cy="811213"/>
          </a:xfrm>
        </p:spPr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2.) Proprietary ratio or equity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F86C1D-8163-4D44-96E9-52D1009F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4574"/>
            <a:ext cx="10972800" cy="4151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220453A6-3026-E828-DF0A-ADEEEB6829C0}"/>
              </a:ext>
            </a:extLst>
          </p:cNvPr>
          <p:cNvSpPr/>
          <p:nvPr/>
        </p:nvSpPr>
        <p:spPr>
          <a:xfrm>
            <a:off x="4324185" y="2041821"/>
            <a:ext cx="2987040" cy="12923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u="sng" dirty="0"/>
              <a:t>Shareholder Funds </a:t>
            </a:r>
            <a:r>
              <a:rPr lang="en-IN" dirty="0"/>
              <a:t>  *</a:t>
            </a:r>
            <a:r>
              <a:rPr lang="en-IN" sz="3200" baseline="-25000" dirty="0"/>
              <a:t>100</a:t>
            </a:r>
            <a:endParaRPr lang="en-IN" baseline="-250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dirty="0"/>
              <a:t>Total assets 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35D43A71-36DA-45E2-0932-847E27DD9A80}"/>
              </a:ext>
            </a:extLst>
          </p:cNvPr>
          <p:cNvSpPr/>
          <p:nvPr/>
        </p:nvSpPr>
        <p:spPr>
          <a:xfrm>
            <a:off x="1292352" y="4050368"/>
            <a:ext cx="3145536" cy="76547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Proprietary Ratio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9145EC4B-237E-21EA-265A-97585E3CFA64}"/>
              </a:ext>
            </a:extLst>
          </p:cNvPr>
          <p:cNvSpPr/>
          <p:nvPr/>
        </p:nvSpPr>
        <p:spPr>
          <a:xfrm>
            <a:off x="1292352" y="5527420"/>
            <a:ext cx="3145536" cy="76547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Proprietary Ratio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45263C2-35D1-6BA1-0CFB-724131CDB941}"/>
              </a:ext>
            </a:extLst>
          </p:cNvPr>
          <p:cNvCxnSpPr/>
          <p:nvPr/>
        </p:nvCxnSpPr>
        <p:spPr>
          <a:xfrm>
            <a:off x="4437888" y="4433104"/>
            <a:ext cx="3938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ABFB4AF-2193-3C89-7BA7-6BDF0089D7F8}"/>
              </a:ext>
            </a:extLst>
          </p:cNvPr>
          <p:cNvCxnSpPr/>
          <p:nvPr/>
        </p:nvCxnSpPr>
        <p:spPr>
          <a:xfrm>
            <a:off x="4437888" y="5901266"/>
            <a:ext cx="3938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32A2ABBA-4B29-D8FA-D4AA-E3A6C78654DA}"/>
              </a:ext>
            </a:extLst>
          </p:cNvPr>
          <p:cNvSpPr/>
          <p:nvPr/>
        </p:nvSpPr>
        <p:spPr>
          <a:xfrm>
            <a:off x="8467344" y="3798131"/>
            <a:ext cx="3145536" cy="129812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Strong financial position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Great security for creditors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4FADB897-9B1B-206D-CE76-3F60CAD0BA38}"/>
              </a:ext>
            </a:extLst>
          </p:cNvPr>
          <p:cNvSpPr/>
          <p:nvPr/>
        </p:nvSpPr>
        <p:spPr>
          <a:xfrm>
            <a:off x="8467344" y="5366607"/>
            <a:ext cx="3145536" cy="129812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Heavy dependence on outsiders for financing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Risk of bankruptcy</a:t>
            </a:r>
          </a:p>
        </p:txBody>
      </p:sp>
    </p:spTree>
    <p:extLst>
      <p:ext uri="{BB962C8B-B14F-4D97-AF65-F5344CB8AC3E}">
        <p14:creationId xmlns:p14="http://schemas.microsoft.com/office/powerpoint/2010/main" xmlns="" val="258237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005F8-32BF-CA4D-B2A1-49FC8E4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5E84E3-C9F1-7147-AA8D-099B8492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A company is having </a:t>
            </a:r>
            <a:r>
              <a:rPr lang="en-US" sz="2800" dirty="0">
                <a:solidFill>
                  <a:srgbClr val="7030A0"/>
                </a:solidFill>
              </a:rPr>
              <a:t>equity share capital = $500, reserves and surplus = $700, preference share capital = $500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The assets of the company comprised of </a:t>
            </a:r>
            <a:r>
              <a:rPr lang="en-US" sz="2800" dirty="0">
                <a:solidFill>
                  <a:srgbClr val="7030A0"/>
                </a:solidFill>
              </a:rPr>
              <a:t>tangible fixed assets = $2000, intangible assets = $200 and current assets = $400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In such case the ‘</a:t>
            </a:r>
            <a:r>
              <a:rPr lang="en-US" sz="2800" i="1" dirty="0">
                <a:solidFill>
                  <a:srgbClr val="C00000"/>
                </a:solidFill>
              </a:rPr>
              <a:t>proprietary ratio</a:t>
            </a:r>
            <a:r>
              <a:rPr lang="en-US" sz="2800" dirty="0"/>
              <a:t>’ of the company is: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47%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54%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42%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46%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0376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xmlns="" id="{1F25A1C0-749A-0346-9490-6FFF7865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3.) Interest Coverage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62AC6-0007-8D47-97DD-B40A00CB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679" y="3863183"/>
            <a:ext cx="8158536" cy="2262982"/>
          </a:xfrm>
        </p:spPr>
        <p:txBody>
          <a:bodyPr/>
          <a:lstStyle/>
          <a:p>
            <a:pPr>
              <a:buFontTx/>
              <a:buNone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  <p:pic>
        <p:nvPicPr>
          <p:cNvPr id="10244" name="Picture 4" descr="Interest coverage ratio - Formula, meaning, example and interpretation">
            <a:extLst>
              <a:ext uri="{FF2B5EF4-FFF2-40B4-BE49-F238E27FC236}">
                <a16:creationId xmlns:a16="http://schemas.microsoft.com/office/drawing/2014/main" xmlns="" id="{11F880DE-571F-7C4E-BDC3-E5043C94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390" y="2315743"/>
            <a:ext cx="5020061" cy="399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B58A1E9D-7B66-8857-23D0-2BFD6C624671}"/>
              </a:ext>
            </a:extLst>
          </p:cNvPr>
          <p:cNvSpPr/>
          <p:nvPr/>
        </p:nvSpPr>
        <p:spPr>
          <a:xfrm>
            <a:off x="5707604" y="3596640"/>
            <a:ext cx="2649415" cy="110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altLang="en-US" dirty="0">
                <a:solidFill>
                  <a:schemeClr val="bg1"/>
                </a:solidFill>
              </a:rPr>
              <a:t>N</a:t>
            </a:r>
            <a:r>
              <a:rPr lang="en-IN" altLang="en-US" sz="1800" dirty="0">
                <a:solidFill>
                  <a:schemeClr val="bg1"/>
                </a:solidFill>
              </a:rPr>
              <a:t>umber of times </a:t>
            </a:r>
            <a:r>
              <a:rPr lang="en-IN" altLang="en-US" sz="1800" i="1" u="sng" dirty="0">
                <a:solidFill>
                  <a:schemeClr val="bg1"/>
                </a:solidFill>
              </a:rPr>
              <a:t>interest is covered by profits</a:t>
            </a:r>
            <a:endParaRPr lang="en-IN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9A75A32E-D7DF-9066-B953-6ED0261DE3C8}"/>
              </a:ext>
            </a:extLst>
          </p:cNvPr>
          <p:cNvSpPr/>
          <p:nvPr/>
        </p:nvSpPr>
        <p:spPr>
          <a:xfrm>
            <a:off x="9249507" y="2088928"/>
            <a:ext cx="2649415" cy="7640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solidFill>
                  <a:schemeClr val="bg1"/>
                </a:solidFill>
              </a:rPr>
              <a:t>High ICR</a:t>
            </a:r>
            <a:endParaRPr lang="en-I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923C267D-83BB-927F-59D0-E78C6745DFB7}"/>
              </a:ext>
            </a:extLst>
          </p:cNvPr>
          <p:cNvSpPr/>
          <p:nvPr/>
        </p:nvSpPr>
        <p:spPr>
          <a:xfrm>
            <a:off x="9249507" y="4816159"/>
            <a:ext cx="2649415" cy="90020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solidFill>
                  <a:schemeClr val="bg1"/>
                </a:solidFill>
              </a:rPr>
              <a:t>More safety available to creditors </a:t>
            </a:r>
            <a:endParaRPr lang="en-IN" altLang="en-US" sz="18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E49ACC7-699A-0480-FC25-AB73972DD282}"/>
              </a:ext>
            </a:extLst>
          </p:cNvPr>
          <p:cNvCxnSpPr/>
          <p:nvPr/>
        </p:nvCxnSpPr>
        <p:spPr>
          <a:xfrm>
            <a:off x="10574215" y="2994817"/>
            <a:ext cx="0" cy="171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xmlns="" id="{1FCB44BB-0871-2E1A-CD78-3ABD7EFACC50}"/>
              </a:ext>
            </a:extLst>
          </p:cNvPr>
          <p:cNvCxnSpPr/>
          <p:nvPr/>
        </p:nvCxnSpPr>
        <p:spPr>
          <a:xfrm>
            <a:off x="4781012" y="3117840"/>
            <a:ext cx="926592" cy="8412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147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761E7-0E83-3440-9A2E-2E17FB95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ICR of Marico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D5156-FF12-B04B-83B8-959BEE66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5104"/>
            <a:ext cx="8217877" cy="4151060"/>
          </a:xfrm>
        </p:spPr>
        <p:txBody>
          <a:bodyPr/>
          <a:lstStyle/>
          <a:p>
            <a:r>
              <a:rPr lang="en-US" dirty="0"/>
              <a:t>The EBIT of Marico is 1468 Crores rupees.</a:t>
            </a:r>
          </a:p>
          <a:p>
            <a:r>
              <a:rPr lang="en-US" dirty="0"/>
              <a:t>The total interest to be paid by the company is 50 crores rupees.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ICR = </a:t>
            </a:r>
            <a:r>
              <a:rPr lang="en-US" u="sng" dirty="0">
                <a:solidFill>
                  <a:srgbClr val="C00000"/>
                </a:solidFill>
              </a:rPr>
              <a:t>1468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          50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29.36 times</a:t>
            </a:r>
          </a:p>
        </p:txBody>
      </p:sp>
      <p:pic>
        <p:nvPicPr>
          <p:cNvPr id="17412" name="Picture 4" descr="Marico falls 4% in two days on concerns over volume growth in Q3 | Business  Standard News">
            <a:extLst>
              <a:ext uri="{FF2B5EF4-FFF2-40B4-BE49-F238E27FC236}">
                <a16:creationId xmlns:a16="http://schemas.microsoft.com/office/drawing/2014/main" xmlns="" id="{04B3E468-88D4-954D-8FB6-83A8B301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3100" y="2631282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846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77151-F476-484F-A406-A2577ADE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A77CC3-2C8A-2D4B-9F52-E7008E3A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The earnings before interest and tax is $1000. The company has paid interest on loan $400 and taxes of $700.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i="1" dirty="0">
                <a:solidFill>
                  <a:srgbClr val="FF0000"/>
                </a:solidFill>
              </a:rPr>
              <a:t>The interest coverage ratio of the company is ________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3.4 times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4.2 times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2.5 times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4.4 times</a:t>
            </a:r>
          </a:p>
        </p:txBody>
      </p:sp>
    </p:spTree>
    <p:extLst>
      <p:ext uri="{BB962C8B-B14F-4D97-AF65-F5344CB8AC3E}">
        <p14:creationId xmlns:p14="http://schemas.microsoft.com/office/powerpoint/2010/main" xmlns="" val="239621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xmlns="" id="{A6D4ABB7-93C6-3B4F-894C-35DCD46C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i="1" dirty="0">
                <a:solidFill>
                  <a:srgbClr val="FF0000"/>
                </a:solidFill>
              </a:rPr>
              <a:t>Self Practice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3ACAE-09C7-AD43-950B-C8B7B9D4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972800" cy="443547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Calculate and interpret the ‘interest coverage ratio’ from the following information of the company.</a:t>
            </a:r>
            <a:endParaRPr lang="en-US" dirty="0"/>
          </a:p>
          <a:p>
            <a:pPr marL="571500" indent="-571500">
              <a:buFont typeface="+mj-lt"/>
              <a:buAutoNum type="romanUcPeriod"/>
              <a:defRPr/>
            </a:pPr>
            <a:r>
              <a:rPr lang="en-US" sz="2800" dirty="0"/>
              <a:t>Net profit after tax = 500,000</a:t>
            </a:r>
          </a:p>
          <a:p>
            <a:pPr marL="571500" indent="-571500">
              <a:buFont typeface="+mj-lt"/>
              <a:buAutoNum type="romanUcPeriod"/>
              <a:defRPr/>
            </a:pPr>
            <a:r>
              <a:rPr lang="en-US" sz="2800" dirty="0"/>
              <a:t>10% long – term loan = 200,000</a:t>
            </a:r>
          </a:p>
          <a:p>
            <a:pPr marL="571500" indent="-571500">
              <a:buFont typeface="+mj-lt"/>
              <a:buAutoNum type="romanUcPeriod"/>
              <a:defRPr/>
            </a:pPr>
            <a:r>
              <a:rPr lang="en-US" sz="2800" dirty="0"/>
              <a:t>10% debentures = 100,000</a:t>
            </a:r>
          </a:p>
          <a:p>
            <a:pPr marL="571500" indent="-571500">
              <a:buFont typeface="+mj-lt"/>
              <a:buAutoNum type="romanUcPeriod"/>
              <a:defRPr/>
            </a:pPr>
            <a:r>
              <a:rPr lang="en-US" sz="2800" dirty="0"/>
              <a:t>Tax amount = 40000</a:t>
            </a:r>
          </a:p>
          <a:p>
            <a:pPr marL="0" indent="0"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57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E8537-0E1D-474B-85A3-A2B35B5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14" y="901137"/>
            <a:ext cx="10972800" cy="509817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Analyzing the ICR of Oil Companies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EC2964-A37C-F940-88E4-15F33352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637" y="1707960"/>
            <a:ext cx="4806726" cy="48506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BCB159-7FB9-8F49-A993-445C1FBCEA78}"/>
                  </a:ext>
                </a:extLst>
              </p14:cNvPr>
              <p14:cNvContentPartPr/>
              <p14:nvPr/>
            </p14:nvContentPartPr>
            <p14:xfrm>
              <a:off x="5546274" y="2355537"/>
              <a:ext cx="791640" cy="14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DABCB159-7FB9-8F49-A993-445C1FBCE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8634" y="2247897"/>
                <a:ext cx="8272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0D2247-08A4-604F-B301-4DCC669A30F5}"/>
                  </a:ext>
                </a:extLst>
              </p14:cNvPr>
              <p14:cNvContentPartPr/>
              <p14:nvPr/>
            </p14:nvContentPartPr>
            <p14:xfrm>
              <a:off x="5505234" y="2323137"/>
              <a:ext cx="1129680" cy="30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50D2247-08A4-604F-B301-4DCC669A30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7234" y="2305497"/>
                <a:ext cx="11653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507871-D235-9C47-8D5D-8DC426500FEE}"/>
                  </a:ext>
                </a:extLst>
              </p14:cNvPr>
              <p14:cNvContentPartPr/>
              <p14:nvPr/>
            </p14:nvContentPartPr>
            <p14:xfrm>
              <a:off x="5032554" y="86837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A507871-D235-9C47-8D5D-8DC426500F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4914" y="8507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20F612-1D09-8E40-9ECF-F51A5D299FD8}"/>
                  </a:ext>
                </a:extLst>
              </p14:cNvPr>
              <p14:cNvContentPartPr/>
              <p14:nvPr/>
            </p14:nvContentPartPr>
            <p14:xfrm>
              <a:off x="5345724" y="2355537"/>
              <a:ext cx="1377936" cy="887337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id="{0D20F612-1D09-8E40-9ECF-F51A5D299F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2714" y="2292490"/>
                <a:ext cx="1503596" cy="1013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C6228F-2EA7-D54C-AF18-9CACC072550A}"/>
                  </a:ext>
                </a:extLst>
              </p14:cNvPr>
              <p14:cNvContentPartPr/>
              <p14:nvPr/>
            </p14:nvContentPartPr>
            <p14:xfrm>
              <a:off x="5290314" y="622137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8C6228F-2EA7-D54C-AF18-9CACC07255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27314" y="5594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31CB01-5D20-9640-AB38-FF565E042EB0}"/>
                  </a:ext>
                </a:extLst>
              </p14:cNvPr>
              <p14:cNvContentPartPr/>
              <p14:nvPr/>
            </p14:nvContentPartPr>
            <p14:xfrm>
              <a:off x="4857234" y="728697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531CB01-5D20-9640-AB38-FF565E042E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94594" y="66569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75147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xmlns="" id="{7810B90A-3990-9A48-A62C-FAAA5853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841248"/>
            <a:ext cx="10972800" cy="36830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Self Practice Question </a:t>
            </a:r>
          </a:p>
        </p:txBody>
      </p:sp>
      <p:sp>
        <p:nvSpPr>
          <p:cNvPr id="125955" name="Content Placeholder 2">
            <a:extLst>
              <a:ext uri="{FF2B5EF4-FFF2-40B4-BE49-F238E27FC236}">
                <a16:creationId xmlns:a16="http://schemas.microsoft.com/office/drawing/2014/main" xmlns="" id="{BFFABFC8-ABEC-DE47-A009-0D40C590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152"/>
            <a:ext cx="10972800" cy="4960811"/>
          </a:xfrm>
        </p:spPr>
        <p:txBody>
          <a:bodyPr>
            <a:normAutofit lnSpcReduction="10000"/>
          </a:bodyPr>
          <a:lstStyle/>
          <a:p>
            <a:r>
              <a:rPr lang="en-IN" altLang="en-US" sz="2800" dirty="0"/>
              <a:t>From the following information, calculate the: </a:t>
            </a:r>
          </a:p>
          <a:p>
            <a:pPr marL="514350" indent="-514350">
              <a:buFont typeface="+mj-lt"/>
              <a:buAutoNum type="alphaLcParenR"/>
            </a:pPr>
            <a:r>
              <a:rPr lang="en-IN" altLang="en-US" sz="2800" dirty="0">
                <a:solidFill>
                  <a:srgbClr val="FF0000"/>
                </a:solidFill>
              </a:rPr>
              <a:t>Debt–equity ratio</a:t>
            </a:r>
          </a:p>
          <a:p>
            <a:pPr marL="514350" indent="-514350">
              <a:buFont typeface="+mj-lt"/>
              <a:buAutoNum type="alphaLcParenR"/>
            </a:pPr>
            <a:r>
              <a:rPr lang="en-IN" altLang="en-US" sz="2800" dirty="0">
                <a:solidFill>
                  <a:srgbClr val="FF0000"/>
                </a:solidFill>
              </a:rPr>
              <a:t>Proprietary ratio</a:t>
            </a:r>
          </a:p>
          <a:p>
            <a:pPr marL="571500" indent="-571500">
              <a:buFont typeface="+mj-lt"/>
              <a:buAutoNum type="romanUcPeriod"/>
            </a:pPr>
            <a:r>
              <a:rPr lang="en-IN" altLang="en-US" sz="2800" dirty="0"/>
              <a:t>Equity share capital = 400,000</a:t>
            </a:r>
          </a:p>
          <a:p>
            <a:pPr marL="571500" indent="-571500">
              <a:buFont typeface="+mj-lt"/>
              <a:buAutoNum type="romanUcPeriod"/>
            </a:pPr>
            <a:r>
              <a:rPr lang="en-IN" altLang="en-US" sz="2800" dirty="0"/>
              <a:t>Reserves and surplus = 100,000</a:t>
            </a:r>
          </a:p>
          <a:p>
            <a:pPr marL="571500" indent="-571500">
              <a:buFont typeface="+mj-lt"/>
              <a:buAutoNum type="romanUcPeriod"/>
            </a:pPr>
            <a:r>
              <a:rPr lang="en-IN" altLang="en-US" sz="2800" dirty="0"/>
              <a:t>Long term borrowings = 150,000</a:t>
            </a:r>
          </a:p>
          <a:p>
            <a:pPr marL="571500" indent="-571500">
              <a:buFont typeface="+mj-lt"/>
              <a:buAutoNum type="romanUcPeriod"/>
            </a:pPr>
            <a:r>
              <a:rPr lang="en-IN" altLang="en-US" sz="2800" dirty="0"/>
              <a:t>Current liabilities = 50,000</a:t>
            </a:r>
          </a:p>
          <a:p>
            <a:pPr marL="571500" indent="-571500">
              <a:buFont typeface="+mj-lt"/>
              <a:buAutoNum type="romanUcPeriod"/>
            </a:pPr>
            <a:r>
              <a:rPr lang="en-IN" altLang="en-US" sz="2800" dirty="0"/>
              <a:t>Fixed assets = 400,000</a:t>
            </a:r>
          </a:p>
          <a:p>
            <a:pPr marL="571500" indent="-571500">
              <a:buFont typeface="+mj-lt"/>
              <a:buAutoNum type="romanUcPeriod"/>
            </a:pPr>
            <a:r>
              <a:rPr lang="en-IN" altLang="en-US" sz="2800" dirty="0"/>
              <a:t>Investments = 100,000</a:t>
            </a:r>
          </a:p>
          <a:p>
            <a:pPr marL="571500" indent="-571500">
              <a:buFont typeface="+mj-lt"/>
              <a:buAutoNum type="romanUcPeriod"/>
            </a:pPr>
            <a:r>
              <a:rPr lang="en-IN" altLang="en-US" sz="2800" dirty="0"/>
              <a:t>Current assets = 200,000</a:t>
            </a:r>
          </a:p>
          <a:p>
            <a:endParaRPr lang="en-IN" altLang="en-US" dirty="0"/>
          </a:p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468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A33EF-41BE-5491-E7C2-CA5F86BA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38844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FA7B68-EF23-1166-758C-E98A4B3C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i="1" dirty="0">
                <a:solidFill>
                  <a:srgbClr val="FF0000"/>
                </a:solidFill>
              </a:rPr>
              <a:t>Appraise</a:t>
            </a:r>
            <a:r>
              <a:rPr lang="en-IN" altLang="en-US" dirty="0"/>
              <a:t> the solvency position of the business entities.</a:t>
            </a:r>
          </a:p>
          <a:p>
            <a:pPr marL="0" indent="0" algn="just">
              <a:buNone/>
            </a:pPr>
            <a:r>
              <a:rPr lang="en-IN" altLang="en-US" dirty="0"/>
              <a:t> </a:t>
            </a:r>
          </a:p>
          <a:p>
            <a:pPr algn="just"/>
            <a:r>
              <a:rPr lang="en-IN" altLang="en-US" i="1" dirty="0">
                <a:solidFill>
                  <a:srgbClr val="FF0000"/>
                </a:solidFill>
              </a:rPr>
              <a:t>Recommend</a:t>
            </a:r>
            <a:r>
              <a:rPr lang="en-IN" altLang="en-US" dirty="0"/>
              <a:t> how businesses could improve their long – term solvency position.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xmlns="" id="{8718C6FB-BA90-8643-A505-2B47984A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36602"/>
          </a:xfrm>
        </p:spPr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Solvency Ratios </a:t>
            </a:r>
          </a:p>
        </p:txBody>
      </p:sp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xmlns="" id="{CD3DE713-75F1-4045-ACC7-4D8961ED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727199"/>
            <a:ext cx="11653024" cy="3859561"/>
          </a:xfrm>
        </p:spPr>
        <p:txBody>
          <a:bodyPr/>
          <a:lstStyle/>
          <a:p>
            <a:pPr algn="just"/>
            <a:endParaRPr lang="en-IN" altLang="en-US" sz="2800" dirty="0"/>
          </a:p>
          <a:p>
            <a:pPr algn="just"/>
            <a:endParaRPr lang="en-IN" altLang="en-US" sz="2800" dirty="0"/>
          </a:p>
          <a:p>
            <a:pPr algn="just"/>
            <a:endParaRPr lang="en-IN" altLang="en-US" sz="2800" dirty="0"/>
          </a:p>
          <a:p>
            <a:pPr algn="just"/>
            <a:endParaRPr lang="en-IN" altLang="en-US" sz="2800" dirty="0"/>
          </a:p>
          <a:p>
            <a:pPr marL="0" indent="0" algn="just">
              <a:buNone/>
            </a:pPr>
            <a:endParaRPr lang="en-IN" altLang="en-US" sz="2800" dirty="0"/>
          </a:p>
          <a:p>
            <a:pPr algn="just"/>
            <a:r>
              <a:rPr lang="en-IN" altLang="en-US" dirty="0"/>
              <a:t>C</a:t>
            </a:r>
            <a:r>
              <a:rPr lang="en-IN" altLang="en-US" sz="2800" dirty="0"/>
              <a:t>alculated to determine the </a:t>
            </a:r>
            <a:r>
              <a:rPr lang="en-IN" altLang="en-US" sz="2800" i="1" dirty="0">
                <a:solidFill>
                  <a:srgbClr val="FF0000"/>
                </a:solidFill>
              </a:rPr>
              <a:t>ability</a:t>
            </a:r>
            <a:r>
              <a:rPr lang="en-IN" altLang="en-US" sz="2800" dirty="0"/>
              <a:t> of the business to service its debt in the long run.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7601458F-6D81-7941-A851-D3EC54C42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93081278"/>
              </p:ext>
            </p:extLst>
          </p:nvPr>
        </p:nvGraphicFramePr>
        <p:xfrm>
          <a:off x="754566" y="1810141"/>
          <a:ext cx="11199541" cy="1996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E90FA8-6BF7-1C49-80B5-8444D78D2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098" y="5130800"/>
            <a:ext cx="6324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773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A93CB-AC17-6D40-A4FF-5781D731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Liquidity Vs. Solvency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2AFFA43-FA90-384A-8890-AA66D1F6E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82258827"/>
              </p:ext>
            </p:extLst>
          </p:nvPr>
        </p:nvGraphicFramePr>
        <p:xfrm>
          <a:off x="609600" y="2040834"/>
          <a:ext cx="10972800" cy="454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172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xmlns="" id="{E600707E-86B0-C64E-B49F-7CBE38EB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715618"/>
            <a:ext cx="10972800" cy="471488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1.) Debt – equity ratio 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xmlns="" id="{52BD4900-385F-7C41-8DD4-5C433776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7496"/>
            <a:ext cx="10972800" cy="51374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en-IN" sz="2800" b="1" u="sng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C7CAA367-C5E8-A299-A2B6-1F9DB8012961}"/>
              </a:ext>
            </a:extLst>
          </p:cNvPr>
          <p:cNvSpPr/>
          <p:nvPr/>
        </p:nvSpPr>
        <p:spPr>
          <a:xfrm>
            <a:off x="702365" y="5938007"/>
            <a:ext cx="2385392" cy="88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Ideally D/E &lt;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8852820F-1005-30CC-D448-D4EE10652789}"/>
              </a:ext>
            </a:extLst>
          </p:cNvPr>
          <p:cNvSpPr/>
          <p:nvPr/>
        </p:nvSpPr>
        <p:spPr>
          <a:xfrm>
            <a:off x="46382" y="3041891"/>
            <a:ext cx="4267200" cy="135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u="sng" dirty="0"/>
              <a:t>Long – term debts (Outsider Funds)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/>
              <a:t>Shareholder funds (Insider Funds)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63D568B9-EB99-4B12-5D15-4DFA40FC65DA}"/>
              </a:ext>
            </a:extLst>
          </p:cNvPr>
          <p:cNvSpPr/>
          <p:nvPr/>
        </p:nvSpPr>
        <p:spPr>
          <a:xfrm>
            <a:off x="6662530" y="4684643"/>
            <a:ext cx="5088835" cy="135172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000" b="1" i="1" u="sng" dirty="0"/>
              <a:t>Insider Funds</a:t>
            </a:r>
            <a:r>
              <a:rPr lang="en-IN" altLang="en-US" sz="2000" b="1" u="sng" dirty="0"/>
              <a:t> </a:t>
            </a:r>
            <a:r>
              <a:rPr lang="en-IN" altLang="en-US" sz="2000" dirty="0"/>
              <a:t>=</a:t>
            </a:r>
          </a:p>
          <a:p>
            <a:pPr algn="ctr"/>
            <a:r>
              <a:rPr lang="en-IN" altLang="en-US" sz="2000" dirty="0"/>
              <a:t>equity share capital + reserves and surplus – accumulated losses</a:t>
            </a:r>
            <a:endParaRPr lang="en-US" sz="2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9675E1AD-6EBF-66CE-128B-5C5B187D41A1}"/>
              </a:ext>
            </a:extLst>
          </p:cNvPr>
          <p:cNvSpPr/>
          <p:nvPr/>
        </p:nvSpPr>
        <p:spPr>
          <a:xfrm>
            <a:off x="6732105" y="1645755"/>
            <a:ext cx="5300870" cy="135172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/>
              <a:t>Outsider Funds </a:t>
            </a:r>
            <a:r>
              <a:rPr lang="en-US" sz="2000" dirty="0"/>
              <a:t>= </a:t>
            </a:r>
          </a:p>
          <a:p>
            <a:pPr algn="ctr"/>
            <a:r>
              <a:rPr lang="en-IN" altLang="en-US" sz="2000" dirty="0"/>
              <a:t>Preference share capital + long term loans + debts + bonds + loans from financial institutions 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0098693-7B77-7009-E62A-F48B041466B8}"/>
              </a:ext>
            </a:extLst>
          </p:cNvPr>
          <p:cNvCxnSpPr>
            <a:cxnSpLocks/>
          </p:cNvCxnSpPr>
          <p:nvPr/>
        </p:nvCxnSpPr>
        <p:spPr>
          <a:xfrm flipV="1">
            <a:off x="4333461" y="2321616"/>
            <a:ext cx="2398644" cy="876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A3A5F47-FC0E-2317-1DAB-F9CE62400D7F}"/>
              </a:ext>
            </a:extLst>
          </p:cNvPr>
          <p:cNvCxnSpPr>
            <a:cxnSpLocks/>
          </p:cNvCxnSpPr>
          <p:nvPr/>
        </p:nvCxnSpPr>
        <p:spPr>
          <a:xfrm>
            <a:off x="4313582" y="4393613"/>
            <a:ext cx="2348948" cy="536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37D32B6-7BBE-1A7C-AD45-FA24B1588611}"/>
              </a:ext>
            </a:extLst>
          </p:cNvPr>
          <p:cNvCxnSpPr/>
          <p:nvPr/>
        </p:nvCxnSpPr>
        <p:spPr>
          <a:xfrm>
            <a:off x="1921565" y="4393613"/>
            <a:ext cx="0" cy="1450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933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5364-72E7-A34C-82D0-DE675D7E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4A7FE-7C85-C042-BFC8-2916A79D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The company is having the following items on the liability side of the balance sheet in the FY 2022 (in Rs. ‘000).</a:t>
            </a:r>
          </a:p>
          <a:p>
            <a:pPr algn="just"/>
            <a:r>
              <a:rPr lang="en-US" sz="2800" i="1" dirty="0">
                <a:solidFill>
                  <a:srgbClr val="C00000"/>
                </a:solidFill>
              </a:rPr>
              <a:t>Equity share capital = 1000, preference share capital = 800, long term loans = 400, debts = 200 and reserves = 100.</a:t>
            </a:r>
          </a:p>
          <a:p>
            <a:pPr algn="just"/>
            <a:r>
              <a:rPr lang="en-US" sz="2800" i="1" dirty="0">
                <a:solidFill>
                  <a:schemeClr val="accent6">
                    <a:lumMod val="50000"/>
                  </a:schemeClr>
                </a:solidFill>
              </a:rPr>
              <a:t>The ‘total debt’ of the </a:t>
            </a:r>
            <a:r>
              <a:rPr lang="en-US" sz="2800" i="1">
                <a:solidFill>
                  <a:schemeClr val="accent6">
                    <a:lumMod val="50000"/>
                  </a:schemeClr>
                </a:solidFill>
              </a:rPr>
              <a:t>company is _________</a:t>
            </a:r>
            <a:endParaRPr lang="en-US" sz="28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Rs. 1400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Rs. 1200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Rs. 1300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Rs. 1500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589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D509D-5C13-734F-936C-3ECC746A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Debt &gt; Equity (High debt equity Ratio)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AC8A4DD-A708-2F42-B515-72202F4EB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4334889"/>
              </p:ext>
            </p:extLst>
          </p:nvPr>
        </p:nvGraphicFramePr>
        <p:xfrm>
          <a:off x="2221611" y="2537968"/>
          <a:ext cx="10241280" cy="363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Premium Vector | Businessman carries a large debt burden">
            <a:extLst>
              <a:ext uri="{FF2B5EF4-FFF2-40B4-BE49-F238E27FC236}">
                <a16:creationId xmlns:a16="http://schemas.microsoft.com/office/drawing/2014/main" xmlns="" id="{EEB727BF-39DF-817B-9D90-27A1A1D1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637" y="3202654"/>
            <a:ext cx="2309622" cy="230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571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BBD1E-B997-4545-8603-38A901C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FBC9E8-BBA0-2140-A5C3-D4E65057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6584C0-FDB2-DA45-BE25-E4BD0BD1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1058691"/>
            <a:ext cx="5729670" cy="51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880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03390-5124-E848-BC79-45E5A65C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A06434-D117-A745-B603-C80F8365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6607"/>
            <a:ext cx="10972800" cy="4309557"/>
          </a:xfrm>
        </p:spPr>
        <p:txBody>
          <a:bodyPr/>
          <a:lstStyle/>
          <a:p>
            <a:pPr algn="just"/>
            <a:r>
              <a:rPr lang="en-US" sz="2800" i="1" u="sng" dirty="0">
                <a:solidFill>
                  <a:srgbClr val="C00000"/>
                </a:solidFill>
              </a:rPr>
              <a:t>“The debt of Power Finance Corporation has risen to 179% in past 5 years.”</a:t>
            </a:r>
          </a:p>
          <a:p>
            <a:pPr algn="just"/>
            <a:r>
              <a:rPr lang="en-US" sz="2800" i="1" dirty="0">
                <a:solidFill>
                  <a:schemeClr val="accent6">
                    <a:lumMod val="50000"/>
                  </a:schemeClr>
                </a:solidFill>
              </a:rPr>
              <a:t>Which of the following statements is true with regard to the solvency position of the company?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 creditors of the company have enough margin of safety available for their money.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 leverage of the company is decreasing.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 interest burden of the company is increasing.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 company’s overall solvency position is satisfactory.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6270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689</Words>
  <Application>Microsoft Macintosh PowerPoint</Application>
  <PresentationFormat>Custom</PresentationFormat>
  <Paragraphs>120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Ratio Analysis</vt:lpstr>
      <vt:lpstr>Learning Outcomes </vt:lpstr>
      <vt:lpstr>Solvency Ratios </vt:lpstr>
      <vt:lpstr>Liquidity Vs. Solvency</vt:lpstr>
      <vt:lpstr>1.) Debt – equity ratio </vt:lpstr>
      <vt:lpstr>Poll</vt:lpstr>
      <vt:lpstr>Debt &gt; Equity (High debt equity Ratio)</vt:lpstr>
      <vt:lpstr>Slide 8</vt:lpstr>
      <vt:lpstr>Poll</vt:lpstr>
      <vt:lpstr>Case Analysis </vt:lpstr>
      <vt:lpstr>2.) Proprietary ratio or equity ratio</vt:lpstr>
      <vt:lpstr>Poll</vt:lpstr>
      <vt:lpstr>3.) Interest Coverage ratio</vt:lpstr>
      <vt:lpstr>ICR of Marico </vt:lpstr>
      <vt:lpstr>Poll</vt:lpstr>
      <vt:lpstr>Self Practice Question </vt:lpstr>
      <vt:lpstr>Analyzing the ICR of Oil Companies </vt:lpstr>
      <vt:lpstr>Self Practice Question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.</dc:creator>
  <cp:lastModifiedBy>hp</cp:lastModifiedBy>
  <cp:revision>95</cp:revision>
  <dcterms:created xsi:type="dcterms:W3CDTF">2022-08-03T03:24:34Z</dcterms:created>
  <dcterms:modified xsi:type="dcterms:W3CDTF">2022-09-22T03:59:08Z</dcterms:modified>
</cp:coreProperties>
</file>