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90" r:id="rId3"/>
    <p:sldId id="271" r:id="rId4"/>
    <p:sldId id="272" r:id="rId5"/>
    <p:sldId id="273" r:id="rId6"/>
    <p:sldId id="276" r:id="rId7"/>
    <p:sldId id="418" r:id="rId8"/>
    <p:sldId id="302" r:id="rId9"/>
    <p:sldId id="278" r:id="rId10"/>
    <p:sldId id="280" r:id="rId11"/>
    <p:sldId id="420" r:id="rId12"/>
    <p:sldId id="277" r:id="rId13"/>
    <p:sldId id="281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4978"/>
    <a:srgbClr val="963ED7"/>
    <a:srgbClr val="6D2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9"/>
    <p:restoredTop sz="93071"/>
  </p:normalViewPr>
  <p:slideViewPr>
    <p:cSldViewPr snapToGrid="0">
      <p:cViewPr varScale="1">
        <p:scale>
          <a:sx n="102" d="100"/>
          <a:sy n="102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EE71C-BBDE-4E2C-A7C8-EC19F82834BC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FAC208E-CCEC-41AD-AAAF-889776AB1B39}">
      <dgm:prSet phldrT="[Text]" custT="1"/>
      <dgm:spPr/>
      <dgm:t>
        <a:bodyPr/>
        <a:lstStyle/>
        <a:p>
          <a:r>
            <a:rPr lang="en-IN" sz="3200" b="1" u="sng" dirty="0"/>
            <a:t>Types of Turnover Ratios </a:t>
          </a:r>
        </a:p>
      </dgm:t>
    </dgm:pt>
    <dgm:pt modelId="{A3E043FA-70EF-4D58-9D97-C20CE85B0AAB}" type="parTrans" cxnId="{9F4B4B20-177D-43B0-AFE2-CE5C13873F2A}">
      <dgm:prSet/>
      <dgm:spPr/>
      <dgm:t>
        <a:bodyPr/>
        <a:lstStyle/>
        <a:p>
          <a:endParaRPr lang="en-IN"/>
        </a:p>
      </dgm:t>
    </dgm:pt>
    <dgm:pt modelId="{F46E8B7A-16EE-45DF-AC4A-1D47DAB03630}" type="sibTrans" cxnId="{9F4B4B20-177D-43B0-AFE2-CE5C13873F2A}">
      <dgm:prSet/>
      <dgm:spPr/>
      <dgm:t>
        <a:bodyPr/>
        <a:lstStyle/>
        <a:p>
          <a:endParaRPr lang="en-IN"/>
        </a:p>
      </dgm:t>
    </dgm:pt>
    <dgm:pt modelId="{FA345D3B-9A28-46B4-B5CE-319F9E052961}">
      <dgm:prSet phldrT="[Text]"/>
      <dgm:spPr/>
      <dgm:t>
        <a:bodyPr/>
        <a:lstStyle/>
        <a:p>
          <a:r>
            <a:rPr lang="en-IN"/>
            <a:t>Inventory turnover ratio</a:t>
          </a:r>
          <a:endParaRPr lang="en-IN" dirty="0"/>
        </a:p>
      </dgm:t>
    </dgm:pt>
    <dgm:pt modelId="{F1CB5F09-3047-4F1F-9C8E-87D95C9320E8}" type="parTrans" cxnId="{20383825-F4F5-422C-86BF-AF8409546382}">
      <dgm:prSet/>
      <dgm:spPr/>
      <dgm:t>
        <a:bodyPr/>
        <a:lstStyle/>
        <a:p>
          <a:endParaRPr lang="en-IN"/>
        </a:p>
      </dgm:t>
    </dgm:pt>
    <dgm:pt modelId="{DAF3E26E-9087-4C91-8BF3-39F6CCD906C5}" type="sibTrans" cxnId="{20383825-F4F5-422C-86BF-AF8409546382}">
      <dgm:prSet/>
      <dgm:spPr/>
      <dgm:t>
        <a:bodyPr/>
        <a:lstStyle/>
        <a:p>
          <a:endParaRPr lang="en-IN"/>
        </a:p>
      </dgm:t>
    </dgm:pt>
    <dgm:pt modelId="{8FCABE23-DC2C-4B8D-A6B5-16967698E975}">
      <dgm:prSet phldrT="[Text]"/>
      <dgm:spPr/>
      <dgm:t>
        <a:bodyPr/>
        <a:lstStyle/>
        <a:p>
          <a:r>
            <a:rPr lang="en-IN"/>
            <a:t>Debtors turnover ratio</a:t>
          </a:r>
          <a:endParaRPr lang="en-IN" dirty="0"/>
        </a:p>
      </dgm:t>
    </dgm:pt>
    <dgm:pt modelId="{73C77B23-1270-4527-8DB8-2649EC607B3C}" type="parTrans" cxnId="{BC738B3A-2EEC-46A6-B527-DD144043BC1D}">
      <dgm:prSet/>
      <dgm:spPr/>
      <dgm:t>
        <a:bodyPr/>
        <a:lstStyle/>
        <a:p>
          <a:endParaRPr lang="en-IN"/>
        </a:p>
      </dgm:t>
    </dgm:pt>
    <dgm:pt modelId="{6BDC421C-71DD-47B1-AFD1-47209683B419}" type="sibTrans" cxnId="{BC738B3A-2EEC-46A6-B527-DD144043BC1D}">
      <dgm:prSet/>
      <dgm:spPr/>
      <dgm:t>
        <a:bodyPr/>
        <a:lstStyle/>
        <a:p>
          <a:endParaRPr lang="en-IN"/>
        </a:p>
      </dgm:t>
    </dgm:pt>
    <dgm:pt modelId="{DF68DD03-E86D-49AA-BD68-E65939458B75}">
      <dgm:prSet phldrT="[Text]"/>
      <dgm:spPr/>
      <dgm:t>
        <a:bodyPr/>
        <a:lstStyle/>
        <a:p>
          <a:r>
            <a:rPr lang="en-IN"/>
            <a:t>Creditors turnover ratio</a:t>
          </a:r>
          <a:endParaRPr lang="en-IN" dirty="0"/>
        </a:p>
      </dgm:t>
    </dgm:pt>
    <dgm:pt modelId="{D0147CEA-E80A-4A0A-9141-574DA09F6A85}" type="parTrans" cxnId="{7E4625BA-A532-45A6-9725-E29CF279B832}">
      <dgm:prSet/>
      <dgm:spPr/>
      <dgm:t>
        <a:bodyPr/>
        <a:lstStyle/>
        <a:p>
          <a:endParaRPr lang="en-IN"/>
        </a:p>
      </dgm:t>
    </dgm:pt>
    <dgm:pt modelId="{8F58E12B-7EF8-466D-BACF-E0F07E66F44D}" type="sibTrans" cxnId="{7E4625BA-A532-45A6-9725-E29CF279B832}">
      <dgm:prSet/>
      <dgm:spPr/>
      <dgm:t>
        <a:bodyPr/>
        <a:lstStyle/>
        <a:p>
          <a:endParaRPr lang="en-IN"/>
        </a:p>
      </dgm:t>
    </dgm:pt>
    <dgm:pt modelId="{C96FE6ED-4A02-4DD9-8747-574C28A5FF5B}">
      <dgm:prSet/>
      <dgm:spPr/>
      <dgm:t>
        <a:bodyPr/>
        <a:lstStyle/>
        <a:p>
          <a:r>
            <a:rPr lang="en-IN" dirty="0"/>
            <a:t>Inventory conversion period </a:t>
          </a:r>
        </a:p>
      </dgm:t>
    </dgm:pt>
    <dgm:pt modelId="{42B3CE1B-35D1-4A46-8D93-33B62FD624F3}" type="parTrans" cxnId="{AD89F16E-D428-4244-B2A4-C09055A20254}">
      <dgm:prSet/>
      <dgm:spPr/>
      <dgm:t>
        <a:bodyPr/>
        <a:lstStyle/>
        <a:p>
          <a:endParaRPr lang="en-IN"/>
        </a:p>
      </dgm:t>
    </dgm:pt>
    <dgm:pt modelId="{3C697057-F31B-4FD5-B243-760E829296AE}" type="sibTrans" cxnId="{AD89F16E-D428-4244-B2A4-C09055A20254}">
      <dgm:prSet/>
      <dgm:spPr/>
      <dgm:t>
        <a:bodyPr/>
        <a:lstStyle/>
        <a:p>
          <a:endParaRPr lang="en-IN"/>
        </a:p>
      </dgm:t>
    </dgm:pt>
    <dgm:pt modelId="{1FA8C133-6A3C-41FB-9565-C60025AD788E}">
      <dgm:prSet/>
      <dgm:spPr/>
      <dgm:t>
        <a:bodyPr/>
        <a:lstStyle/>
        <a:p>
          <a:r>
            <a:rPr lang="en-IN" dirty="0"/>
            <a:t>Average collection period </a:t>
          </a:r>
        </a:p>
      </dgm:t>
    </dgm:pt>
    <dgm:pt modelId="{C666A2B1-1E20-48FE-AD78-9846F5CA4B2F}" type="parTrans" cxnId="{B620B331-1024-4733-B245-DF9DADE5F3B5}">
      <dgm:prSet/>
      <dgm:spPr/>
      <dgm:t>
        <a:bodyPr/>
        <a:lstStyle/>
        <a:p>
          <a:endParaRPr lang="en-IN"/>
        </a:p>
      </dgm:t>
    </dgm:pt>
    <dgm:pt modelId="{FF027F6C-5C89-4E13-8F99-8AF1FCB692E6}" type="sibTrans" cxnId="{B620B331-1024-4733-B245-DF9DADE5F3B5}">
      <dgm:prSet/>
      <dgm:spPr/>
      <dgm:t>
        <a:bodyPr/>
        <a:lstStyle/>
        <a:p>
          <a:endParaRPr lang="en-IN"/>
        </a:p>
      </dgm:t>
    </dgm:pt>
    <dgm:pt modelId="{D84497B3-F8A9-47E3-A9C2-E0A4F4BAFCD9}">
      <dgm:prSet/>
      <dgm:spPr/>
      <dgm:t>
        <a:bodyPr/>
        <a:lstStyle/>
        <a:p>
          <a:r>
            <a:rPr lang="en-IN" dirty="0"/>
            <a:t>Average payment period </a:t>
          </a:r>
        </a:p>
      </dgm:t>
    </dgm:pt>
    <dgm:pt modelId="{CE13E21B-3B0C-4643-AA2C-29893A7D2BE0}" type="parTrans" cxnId="{69FD2B59-9F17-4B5C-A516-1CF202752064}">
      <dgm:prSet/>
      <dgm:spPr/>
      <dgm:t>
        <a:bodyPr/>
        <a:lstStyle/>
        <a:p>
          <a:endParaRPr lang="en-IN"/>
        </a:p>
      </dgm:t>
    </dgm:pt>
    <dgm:pt modelId="{024B027E-9BC4-4B3A-A0C4-A5A01B504DBC}" type="sibTrans" cxnId="{69FD2B59-9F17-4B5C-A516-1CF202752064}">
      <dgm:prSet/>
      <dgm:spPr/>
      <dgm:t>
        <a:bodyPr/>
        <a:lstStyle/>
        <a:p>
          <a:endParaRPr lang="en-IN"/>
        </a:p>
      </dgm:t>
    </dgm:pt>
    <dgm:pt modelId="{264E65A1-9585-4080-A86C-5C8D1B6B3835}">
      <dgm:prSet/>
      <dgm:spPr/>
      <dgm:t>
        <a:bodyPr/>
        <a:lstStyle/>
        <a:p>
          <a:r>
            <a:rPr lang="en-IN"/>
            <a:t>Fixed assets turnover ratio</a:t>
          </a:r>
          <a:endParaRPr lang="en-IN" dirty="0"/>
        </a:p>
      </dgm:t>
    </dgm:pt>
    <dgm:pt modelId="{47148BCF-57E6-4925-A196-565A119D103B}" type="parTrans" cxnId="{84425588-4484-49D9-9923-4BCA6E953D00}">
      <dgm:prSet/>
      <dgm:spPr/>
      <dgm:t>
        <a:bodyPr/>
        <a:lstStyle/>
        <a:p>
          <a:endParaRPr lang="en-IN"/>
        </a:p>
      </dgm:t>
    </dgm:pt>
    <dgm:pt modelId="{3496F9A6-8B30-4574-B0D4-5A790865017E}" type="sibTrans" cxnId="{84425588-4484-49D9-9923-4BCA6E953D00}">
      <dgm:prSet/>
      <dgm:spPr/>
      <dgm:t>
        <a:bodyPr/>
        <a:lstStyle/>
        <a:p>
          <a:endParaRPr lang="en-IN"/>
        </a:p>
      </dgm:t>
    </dgm:pt>
    <dgm:pt modelId="{9C5D5274-9DCB-4389-83C8-7E6C938C97B5}" type="pres">
      <dgm:prSet presAssocID="{B1DEE71C-BBDE-4E2C-A7C8-EC19F82834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CBB951-668C-4C54-A609-6A87DE14679C}" type="pres">
      <dgm:prSet presAssocID="{0FAC208E-CCEC-41AD-AAAF-889776AB1B39}" presName="hierRoot1" presStyleCnt="0">
        <dgm:presLayoutVars>
          <dgm:hierBranch val="init"/>
        </dgm:presLayoutVars>
      </dgm:prSet>
      <dgm:spPr/>
    </dgm:pt>
    <dgm:pt modelId="{70641B4A-9C34-4FA4-A4C6-CFB7CA3A2505}" type="pres">
      <dgm:prSet presAssocID="{0FAC208E-CCEC-41AD-AAAF-889776AB1B39}" presName="rootComposite1" presStyleCnt="0"/>
      <dgm:spPr/>
    </dgm:pt>
    <dgm:pt modelId="{1BF6922C-5531-430E-8D32-E1D7F383B742}" type="pres">
      <dgm:prSet presAssocID="{0FAC208E-CCEC-41AD-AAAF-889776AB1B39}" presName="rootText1" presStyleLbl="node0" presStyleIdx="0" presStyleCnt="1" custScaleX="232550" custScaleY="95925" custLinFactNeighborX="672" custLinFactNeighborY="-61682">
        <dgm:presLayoutVars>
          <dgm:chPref val="3"/>
        </dgm:presLayoutVars>
      </dgm:prSet>
      <dgm:spPr/>
    </dgm:pt>
    <dgm:pt modelId="{A1DED827-844A-49E1-B7A7-B7373F7A7428}" type="pres">
      <dgm:prSet presAssocID="{0FAC208E-CCEC-41AD-AAAF-889776AB1B39}" presName="rootConnector1" presStyleLbl="node1" presStyleIdx="0" presStyleCnt="0"/>
      <dgm:spPr/>
    </dgm:pt>
    <dgm:pt modelId="{680A0286-5118-44D4-8C44-29755CC2EF10}" type="pres">
      <dgm:prSet presAssocID="{0FAC208E-CCEC-41AD-AAAF-889776AB1B39}" presName="hierChild2" presStyleCnt="0"/>
      <dgm:spPr/>
    </dgm:pt>
    <dgm:pt modelId="{CBE05717-072D-403B-8CF3-38480B7C5B6A}" type="pres">
      <dgm:prSet presAssocID="{F1CB5F09-3047-4F1F-9C8E-87D95C9320E8}" presName="Name37" presStyleLbl="parChTrans1D2" presStyleIdx="0" presStyleCnt="4"/>
      <dgm:spPr/>
    </dgm:pt>
    <dgm:pt modelId="{C531BE51-F3E1-4D59-9ADA-1916C3A65452}" type="pres">
      <dgm:prSet presAssocID="{FA345D3B-9A28-46B4-B5CE-319F9E052961}" presName="hierRoot2" presStyleCnt="0">
        <dgm:presLayoutVars>
          <dgm:hierBranch val="init"/>
        </dgm:presLayoutVars>
      </dgm:prSet>
      <dgm:spPr/>
    </dgm:pt>
    <dgm:pt modelId="{43CF2A3D-3786-473B-A7EC-720A38D3326D}" type="pres">
      <dgm:prSet presAssocID="{FA345D3B-9A28-46B4-B5CE-319F9E052961}" presName="rootComposite" presStyleCnt="0"/>
      <dgm:spPr/>
    </dgm:pt>
    <dgm:pt modelId="{820CF8FE-1392-4D6B-B6B4-8400A51FE233}" type="pres">
      <dgm:prSet presAssocID="{FA345D3B-9A28-46B4-B5CE-319F9E052961}" presName="rootText" presStyleLbl="node2" presStyleIdx="0" presStyleCnt="4">
        <dgm:presLayoutVars>
          <dgm:chPref val="3"/>
        </dgm:presLayoutVars>
      </dgm:prSet>
      <dgm:spPr/>
    </dgm:pt>
    <dgm:pt modelId="{D79FA448-566A-488C-BBD0-42F16E6A565F}" type="pres">
      <dgm:prSet presAssocID="{FA345D3B-9A28-46B4-B5CE-319F9E052961}" presName="rootConnector" presStyleLbl="node2" presStyleIdx="0" presStyleCnt="4"/>
      <dgm:spPr/>
    </dgm:pt>
    <dgm:pt modelId="{4FEDA1E2-FD49-405F-91BD-6BB3C2835986}" type="pres">
      <dgm:prSet presAssocID="{FA345D3B-9A28-46B4-B5CE-319F9E052961}" presName="hierChild4" presStyleCnt="0"/>
      <dgm:spPr/>
    </dgm:pt>
    <dgm:pt modelId="{8E039114-7807-4F12-A4F4-67EDF416AD97}" type="pres">
      <dgm:prSet presAssocID="{42B3CE1B-35D1-4A46-8D93-33B62FD624F3}" presName="Name37" presStyleLbl="parChTrans1D3" presStyleIdx="0" presStyleCnt="3"/>
      <dgm:spPr/>
    </dgm:pt>
    <dgm:pt modelId="{B4A0AC06-DEA4-4241-8172-7C0D3272F7CB}" type="pres">
      <dgm:prSet presAssocID="{C96FE6ED-4A02-4DD9-8747-574C28A5FF5B}" presName="hierRoot2" presStyleCnt="0">
        <dgm:presLayoutVars>
          <dgm:hierBranch val="init"/>
        </dgm:presLayoutVars>
      </dgm:prSet>
      <dgm:spPr/>
    </dgm:pt>
    <dgm:pt modelId="{7DF26AC6-6AE3-4B7D-80AD-E95C382F457A}" type="pres">
      <dgm:prSet presAssocID="{C96FE6ED-4A02-4DD9-8747-574C28A5FF5B}" presName="rootComposite" presStyleCnt="0"/>
      <dgm:spPr/>
    </dgm:pt>
    <dgm:pt modelId="{5A7C6D7E-41B4-4CE9-9191-8E51BA622EE9}" type="pres">
      <dgm:prSet presAssocID="{C96FE6ED-4A02-4DD9-8747-574C28A5FF5B}" presName="rootText" presStyleLbl="node3" presStyleIdx="0" presStyleCnt="3">
        <dgm:presLayoutVars>
          <dgm:chPref val="3"/>
        </dgm:presLayoutVars>
      </dgm:prSet>
      <dgm:spPr/>
    </dgm:pt>
    <dgm:pt modelId="{A4B70FBB-EC79-4622-82C4-4C546C53CC2A}" type="pres">
      <dgm:prSet presAssocID="{C96FE6ED-4A02-4DD9-8747-574C28A5FF5B}" presName="rootConnector" presStyleLbl="node3" presStyleIdx="0" presStyleCnt="3"/>
      <dgm:spPr/>
    </dgm:pt>
    <dgm:pt modelId="{E47A1E9B-252C-40B5-BE22-B7869605DFDB}" type="pres">
      <dgm:prSet presAssocID="{C96FE6ED-4A02-4DD9-8747-574C28A5FF5B}" presName="hierChild4" presStyleCnt="0"/>
      <dgm:spPr/>
    </dgm:pt>
    <dgm:pt modelId="{696D79A4-69B2-4CEC-B40F-FF833D2B7191}" type="pres">
      <dgm:prSet presAssocID="{C96FE6ED-4A02-4DD9-8747-574C28A5FF5B}" presName="hierChild5" presStyleCnt="0"/>
      <dgm:spPr/>
    </dgm:pt>
    <dgm:pt modelId="{CF73A33C-4BF7-4779-B528-EEB007BD86A1}" type="pres">
      <dgm:prSet presAssocID="{FA345D3B-9A28-46B4-B5CE-319F9E052961}" presName="hierChild5" presStyleCnt="0"/>
      <dgm:spPr/>
    </dgm:pt>
    <dgm:pt modelId="{CD08C2F0-9410-4C05-8842-F459E023F63D}" type="pres">
      <dgm:prSet presAssocID="{73C77B23-1270-4527-8DB8-2649EC607B3C}" presName="Name37" presStyleLbl="parChTrans1D2" presStyleIdx="1" presStyleCnt="4"/>
      <dgm:spPr/>
    </dgm:pt>
    <dgm:pt modelId="{39D0E2AC-9422-467E-A252-E750A5B9EF19}" type="pres">
      <dgm:prSet presAssocID="{8FCABE23-DC2C-4B8D-A6B5-16967698E975}" presName="hierRoot2" presStyleCnt="0">
        <dgm:presLayoutVars>
          <dgm:hierBranch val="init"/>
        </dgm:presLayoutVars>
      </dgm:prSet>
      <dgm:spPr/>
    </dgm:pt>
    <dgm:pt modelId="{709E35B9-B938-4583-8743-BA798A71C8AF}" type="pres">
      <dgm:prSet presAssocID="{8FCABE23-DC2C-4B8D-A6B5-16967698E975}" presName="rootComposite" presStyleCnt="0"/>
      <dgm:spPr/>
    </dgm:pt>
    <dgm:pt modelId="{B5EB994B-1636-4DBE-816E-D0E2B6153F4A}" type="pres">
      <dgm:prSet presAssocID="{8FCABE23-DC2C-4B8D-A6B5-16967698E975}" presName="rootText" presStyleLbl="node2" presStyleIdx="1" presStyleCnt="4">
        <dgm:presLayoutVars>
          <dgm:chPref val="3"/>
        </dgm:presLayoutVars>
      </dgm:prSet>
      <dgm:spPr/>
    </dgm:pt>
    <dgm:pt modelId="{81C49C70-D4F2-4B5E-A37C-286A5269CDF3}" type="pres">
      <dgm:prSet presAssocID="{8FCABE23-DC2C-4B8D-A6B5-16967698E975}" presName="rootConnector" presStyleLbl="node2" presStyleIdx="1" presStyleCnt="4"/>
      <dgm:spPr/>
    </dgm:pt>
    <dgm:pt modelId="{1E3CB3A1-999F-411E-8823-1EF8AC8D8B9B}" type="pres">
      <dgm:prSet presAssocID="{8FCABE23-DC2C-4B8D-A6B5-16967698E975}" presName="hierChild4" presStyleCnt="0"/>
      <dgm:spPr/>
    </dgm:pt>
    <dgm:pt modelId="{75C76FEF-4FAF-4397-BCA7-783D7079525E}" type="pres">
      <dgm:prSet presAssocID="{C666A2B1-1E20-48FE-AD78-9846F5CA4B2F}" presName="Name37" presStyleLbl="parChTrans1D3" presStyleIdx="1" presStyleCnt="3"/>
      <dgm:spPr/>
    </dgm:pt>
    <dgm:pt modelId="{35E846D9-A5B6-43E3-A17C-B6634A21D69C}" type="pres">
      <dgm:prSet presAssocID="{1FA8C133-6A3C-41FB-9565-C60025AD788E}" presName="hierRoot2" presStyleCnt="0">
        <dgm:presLayoutVars>
          <dgm:hierBranch val="init"/>
        </dgm:presLayoutVars>
      </dgm:prSet>
      <dgm:spPr/>
    </dgm:pt>
    <dgm:pt modelId="{798814ED-9869-40B9-AD71-32467F000CB7}" type="pres">
      <dgm:prSet presAssocID="{1FA8C133-6A3C-41FB-9565-C60025AD788E}" presName="rootComposite" presStyleCnt="0"/>
      <dgm:spPr/>
    </dgm:pt>
    <dgm:pt modelId="{3630A3D0-535D-413D-910F-C2E7D33E301B}" type="pres">
      <dgm:prSet presAssocID="{1FA8C133-6A3C-41FB-9565-C60025AD788E}" presName="rootText" presStyleLbl="node3" presStyleIdx="1" presStyleCnt="3">
        <dgm:presLayoutVars>
          <dgm:chPref val="3"/>
        </dgm:presLayoutVars>
      </dgm:prSet>
      <dgm:spPr/>
    </dgm:pt>
    <dgm:pt modelId="{D2015499-4E33-4FD7-BFC6-DCFD106E9628}" type="pres">
      <dgm:prSet presAssocID="{1FA8C133-6A3C-41FB-9565-C60025AD788E}" presName="rootConnector" presStyleLbl="node3" presStyleIdx="1" presStyleCnt="3"/>
      <dgm:spPr/>
    </dgm:pt>
    <dgm:pt modelId="{D25D21CA-589D-4D54-853A-18980C780994}" type="pres">
      <dgm:prSet presAssocID="{1FA8C133-6A3C-41FB-9565-C60025AD788E}" presName="hierChild4" presStyleCnt="0"/>
      <dgm:spPr/>
    </dgm:pt>
    <dgm:pt modelId="{FB3C3ECB-E9EC-489F-8F37-298CF30FC59D}" type="pres">
      <dgm:prSet presAssocID="{1FA8C133-6A3C-41FB-9565-C60025AD788E}" presName="hierChild5" presStyleCnt="0"/>
      <dgm:spPr/>
    </dgm:pt>
    <dgm:pt modelId="{FA3FABA1-31B9-47F9-B0CF-C2CB36161E74}" type="pres">
      <dgm:prSet presAssocID="{8FCABE23-DC2C-4B8D-A6B5-16967698E975}" presName="hierChild5" presStyleCnt="0"/>
      <dgm:spPr/>
    </dgm:pt>
    <dgm:pt modelId="{031786AB-2B9F-475B-BBF9-C5E0A121C7D5}" type="pres">
      <dgm:prSet presAssocID="{D0147CEA-E80A-4A0A-9141-574DA09F6A85}" presName="Name37" presStyleLbl="parChTrans1D2" presStyleIdx="2" presStyleCnt="4"/>
      <dgm:spPr/>
    </dgm:pt>
    <dgm:pt modelId="{D8AE6FDE-94C0-4128-9360-8994FF1CB219}" type="pres">
      <dgm:prSet presAssocID="{DF68DD03-E86D-49AA-BD68-E65939458B75}" presName="hierRoot2" presStyleCnt="0">
        <dgm:presLayoutVars>
          <dgm:hierBranch val="init"/>
        </dgm:presLayoutVars>
      </dgm:prSet>
      <dgm:spPr/>
    </dgm:pt>
    <dgm:pt modelId="{094F892D-DE2A-4216-971E-B54DE4D14219}" type="pres">
      <dgm:prSet presAssocID="{DF68DD03-E86D-49AA-BD68-E65939458B75}" presName="rootComposite" presStyleCnt="0"/>
      <dgm:spPr/>
    </dgm:pt>
    <dgm:pt modelId="{D3639CB0-C3EC-4564-BFEB-7CAFD4445943}" type="pres">
      <dgm:prSet presAssocID="{DF68DD03-E86D-49AA-BD68-E65939458B75}" presName="rootText" presStyleLbl="node2" presStyleIdx="2" presStyleCnt="4">
        <dgm:presLayoutVars>
          <dgm:chPref val="3"/>
        </dgm:presLayoutVars>
      </dgm:prSet>
      <dgm:spPr/>
    </dgm:pt>
    <dgm:pt modelId="{30588DB1-4B59-4CB0-ACBE-832D9322909F}" type="pres">
      <dgm:prSet presAssocID="{DF68DD03-E86D-49AA-BD68-E65939458B75}" presName="rootConnector" presStyleLbl="node2" presStyleIdx="2" presStyleCnt="4"/>
      <dgm:spPr/>
    </dgm:pt>
    <dgm:pt modelId="{1FA81387-9A4A-4204-805D-2873FBBC6310}" type="pres">
      <dgm:prSet presAssocID="{DF68DD03-E86D-49AA-BD68-E65939458B75}" presName="hierChild4" presStyleCnt="0"/>
      <dgm:spPr/>
    </dgm:pt>
    <dgm:pt modelId="{1BD10FCB-C4BE-4653-8862-F70C3650DCEC}" type="pres">
      <dgm:prSet presAssocID="{CE13E21B-3B0C-4643-AA2C-29893A7D2BE0}" presName="Name37" presStyleLbl="parChTrans1D3" presStyleIdx="2" presStyleCnt="3"/>
      <dgm:spPr/>
    </dgm:pt>
    <dgm:pt modelId="{D0C629D7-54BF-454F-BD22-C204A3CA1CBF}" type="pres">
      <dgm:prSet presAssocID="{D84497B3-F8A9-47E3-A9C2-E0A4F4BAFCD9}" presName="hierRoot2" presStyleCnt="0">
        <dgm:presLayoutVars>
          <dgm:hierBranch val="init"/>
        </dgm:presLayoutVars>
      </dgm:prSet>
      <dgm:spPr/>
    </dgm:pt>
    <dgm:pt modelId="{E35BEF95-AD12-4812-A07E-4B16CDE4DC56}" type="pres">
      <dgm:prSet presAssocID="{D84497B3-F8A9-47E3-A9C2-E0A4F4BAFCD9}" presName="rootComposite" presStyleCnt="0"/>
      <dgm:spPr/>
    </dgm:pt>
    <dgm:pt modelId="{6158DC57-C570-46FE-92DE-071AB442C1F3}" type="pres">
      <dgm:prSet presAssocID="{D84497B3-F8A9-47E3-A9C2-E0A4F4BAFCD9}" presName="rootText" presStyleLbl="node3" presStyleIdx="2" presStyleCnt="3">
        <dgm:presLayoutVars>
          <dgm:chPref val="3"/>
        </dgm:presLayoutVars>
      </dgm:prSet>
      <dgm:spPr/>
    </dgm:pt>
    <dgm:pt modelId="{EC4D49A3-1896-4B1C-82BC-7638D88C6F9E}" type="pres">
      <dgm:prSet presAssocID="{D84497B3-F8A9-47E3-A9C2-E0A4F4BAFCD9}" presName="rootConnector" presStyleLbl="node3" presStyleIdx="2" presStyleCnt="3"/>
      <dgm:spPr/>
    </dgm:pt>
    <dgm:pt modelId="{C9F6EA4B-80E6-4E5A-A964-26B283BA2953}" type="pres">
      <dgm:prSet presAssocID="{D84497B3-F8A9-47E3-A9C2-E0A4F4BAFCD9}" presName="hierChild4" presStyleCnt="0"/>
      <dgm:spPr/>
    </dgm:pt>
    <dgm:pt modelId="{D0E17105-7002-427E-91E1-EF0F6EBA4582}" type="pres">
      <dgm:prSet presAssocID="{D84497B3-F8A9-47E3-A9C2-E0A4F4BAFCD9}" presName="hierChild5" presStyleCnt="0"/>
      <dgm:spPr/>
    </dgm:pt>
    <dgm:pt modelId="{B607F721-6555-46FC-8E73-F8D9702348BA}" type="pres">
      <dgm:prSet presAssocID="{DF68DD03-E86D-49AA-BD68-E65939458B75}" presName="hierChild5" presStyleCnt="0"/>
      <dgm:spPr/>
    </dgm:pt>
    <dgm:pt modelId="{ACC2874E-180D-45D8-ABB7-F0E2AFF2A3FE}" type="pres">
      <dgm:prSet presAssocID="{47148BCF-57E6-4925-A196-565A119D103B}" presName="Name37" presStyleLbl="parChTrans1D2" presStyleIdx="3" presStyleCnt="4"/>
      <dgm:spPr/>
    </dgm:pt>
    <dgm:pt modelId="{BE56F345-4683-48C4-9B99-BD8806A76711}" type="pres">
      <dgm:prSet presAssocID="{264E65A1-9585-4080-A86C-5C8D1B6B3835}" presName="hierRoot2" presStyleCnt="0">
        <dgm:presLayoutVars>
          <dgm:hierBranch val="init"/>
        </dgm:presLayoutVars>
      </dgm:prSet>
      <dgm:spPr/>
    </dgm:pt>
    <dgm:pt modelId="{27412B5A-D574-4D34-8B2A-23C42992527E}" type="pres">
      <dgm:prSet presAssocID="{264E65A1-9585-4080-A86C-5C8D1B6B3835}" presName="rootComposite" presStyleCnt="0"/>
      <dgm:spPr/>
    </dgm:pt>
    <dgm:pt modelId="{34B6763D-E313-4A3F-BD64-89DAC2B6946F}" type="pres">
      <dgm:prSet presAssocID="{264E65A1-9585-4080-A86C-5C8D1B6B3835}" presName="rootText" presStyleLbl="node2" presStyleIdx="3" presStyleCnt="4">
        <dgm:presLayoutVars>
          <dgm:chPref val="3"/>
        </dgm:presLayoutVars>
      </dgm:prSet>
      <dgm:spPr/>
    </dgm:pt>
    <dgm:pt modelId="{1A8FADEC-7734-48C4-A57E-D75EAD899A25}" type="pres">
      <dgm:prSet presAssocID="{264E65A1-9585-4080-A86C-5C8D1B6B3835}" presName="rootConnector" presStyleLbl="node2" presStyleIdx="3" presStyleCnt="4"/>
      <dgm:spPr/>
    </dgm:pt>
    <dgm:pt modelId="{4B8AA3B6-94EE-44BE-9553-058970E37455}" type="pres">
      <dgm:prSet presAssocID="{264E65A1-9585-4080-A86C-5C8D1B6B3835}" presName="hierChild4" presStyleCnt="0"/>
      <dgm:spPr/>
    </dgm:pt>
    <dgm:pt modelId="{D7FA0932-7A14-4689-B020-E5D3BF833E95}" type="pres">
      <dgm:prSet presAssocID="{264E65A1-9585-4080-A86C-5C8D1B6B3835}" presName="hierChild5" presStyleCnt="0"/>
      <dgm:spPr/>
    </dgm:pt>
    <dgm:pt modelId="{89ECB065-853C-46F2-8C92-376CA72E8001}" type="pres">
      <dgm:prSet presAssocID="{0FAC208E-CCEC-41AD-AAAF-889776AB1B39}" presName="hierChild3" presStyleCnt="0"/>
      <dgm:spPr/>
    </dgm:pt>
  </dgm:ptLst>
  <dgm:cxnLst>
    <dgm:cxn modelId="{9E5D1B0A-AFDD-4E94-957D-462DF11CB08F}" type="presOf" srcId="{C96FE6ED-4A02-4DD9-8747-574C28A5FF5B}" destId="{A4B70FBB-EC79-4622-82C4-4C546C53CC2A}" srcOrd="1" destOrd="0" presId="urn:microsoft.com/office/officeart/2005/8/layout/orgChart1"/>
    <dgm:cxn modelId="{FF6D0916-7120-483E-8FD2-5D2C0BC28299}" type="presOf" srcId="{DF68DD03-E86D-49AA-BD68-E65939458B75}" destId="{30588DB1-4B59-4CB0-ACBE-832D9322909F}" srcOrd="1" destOrd="0" presId="urn:microsoft.com/office/officeart/2005/8/layout/orgChart1"/>
    <dgm:cxn modelId="{9F4B4B20-177D-43B0-AFE2-CE5C13873F2A}" srcId="{B1DEE71C-BBDE-4E2C-A7C8-EC19F82834BC}" destId="{0FAC208E-CCEC-41AD-AAAF-889776AB1B39}" srcOrd="0" destOrd="0" parTransId="{A3E043FA-70EF-4D58-9D97-C20CE85B0AAB}" sibTransId="{F46E8B7A-16EE-45DF-AC4A-1D47DAB03630}"/>
    <dgm:cxn modelId="{20383825-F4F5-422C-86BF-AF8409546382}" srcId="{0FAC208E-CCEC-41AD-AAAF-889776AB1B39}" destId="{FA345D3B-9A28-46B4-B5CE-319F9E052961}" srcOrd="0" destOrd="0" parTransId="{F1CB5F09-3047-4F1F-9C8E-87D95C9320E8}" sibTransId="{DAF3E26E-9087-4C91-8BF3-39F6CCD906C5}"/>
    <dgm:cxn modelId="{78FC7C27-9CD7-439C-9C2B-F9ED198E515A}" type="presOf" srcId="{D0147CEA-E80A-4A0A-9141-574DA09F6A85}" destId="{031786AB-2B9F-475B-BBF9-C5E0A121C7D5}" srcOrd="0" destOrd="0" presId="urn:microsoft.com/office/officeart/2005/8/layout/orgChart1"/>
    <dgm:cxn modelId="{B620B331-1024-4733-B245-DF9DADE5F3B5}" srcId="{8FCABE23-DC2C-4B8D-A6B5-16967698E975}" destId="{1FA8C133-6A3C-41FB-9565-C60025AD788E}" srcOrd="0" destOrd="0" parTransId="{C666A2B1-1E20-48FE-AD78-9846F5CA4B2F}" sibTransId="{FF027F6C-5C89-4E13-8F99-8AF1FCB692E6}"/>
    <dgm:cxn modelId="{BC738B3A-2EEC-46A6-B527-DD144043BC1D}" srcId="{0FAC208E-CCEC-41AD-AAAF-889776AB1B39}" destId="{8FCABE23-DC2C-4B8D-A6B5-16967698E975}" srcOrd="1" destOrd="0" parTransId="{73C77B23-1270-4527-8DB8-2649EC607B3C}" sibTransId="{6BDC421C-71DD-47B1-AFD1-47209683B419}"/>
    <dgm:cxn modelId="{1F09FA4B-7DEB-460B-930A-68A10C4740D3}" type="presOf" srcId="{F1CB5F09-3047-4F1F-9C8E-87D95C9320E8}" destId="{CBE05717-072D-403B-8CF3-38480B7C5B6A}" srcOrd="0" destOrd="0" presId="urn:microsoft.com/office/officeart/2005/8/layout/orgChart1"/>
    <dgm:cxn modelId="{69FD2B59-9F17-4B5C-A516-1CF202752064}" srcId="{DF68DD03-E86D-49AA-BD68-E65939458B75}" destId="{D84497B3-F8A9-47E3-A9C2-E0A4F4BAFCD9}" srcOrd="0" destOrd="0" parTransId="{CE13E21B-3B0C-4643-AA2C-29893A7D2BE0}" sibTransId="{024B027E-9BC4-4B3A-A0C4-A5A01B504DBC}"/>
    <dgm:cxn modelId="{84DB746D-CC3E-4639-97BD-643BBE1AC2B1}" type="presOf" srcId="{D84497B3-F8A9-47E3-A9C2-E0A4F4BAFCD9}" destId="{EC4D49A3-1896-4B1C-82BC-7638D88C6F9E}" srcOrd="1" destOrd="0" presId="urn:microsoft.com/office/officeart/2005/8/layout/orgChart1"/>
    <dgm:cxn modelId="{AD89F16E-D428-4244-B2A4-C09055A20254}" srcId="{FA345D3B-9A28-46B4-B5CE-319F9E052961}" destId="{C96FE6ED-4A02-4DD9-8747-574C28A5FF5B}" srcOrd="0" destOrd="0" parTransId="{42B3CE1B-35D1-4A46-8D93-33B62FD624F3}" sibTransId="{3C697057-F31B-4FD5-B243-760E829296AE}"/>
    <dgm:cxn modelId="{DFC22270-5F66-41A1-A341-1EEEC7DAF75C}" type="presOf" srcId="{D84497B3-F8A9-47E3-A9C2-E0A4F4BAFCD9}" destId="{6158DC57-C570-46FE-92DE-071AB442C1F3}" srcOrd="0" destOrd="0" presId="urn:microsoft.com/office/officeart/2005/8/layout/orgChart1"/>
    <dgm:cxn modelId="{DF73FB71-4AA9-4B49-A3A2-D3AF722BF0B9}" type="presOf" srcId="{CE13E21B-3B0C-4643-AA2C-29893A7D2BE0}" destId="{1BD10FCB-C4BE-4653-8862-F70C3650DCEC}" srcOrd="0" destOrd="0" presId="urn:microsoft.com/office/officeart/2005/8/layout/orgChart1"/>
    <dgm:cxn modelId="{F76E2774-0C1D-4098-AA83-D45D4E453B1B}" type="presOf" srcId="{1FA8C133-6A3C-41FB-9565-C60025AD788E}" destId="{3630A3D0-535D-413D-910F-C2E7D33E301B}" srcOrd="0" destOrd="0" presId="urn:microsoft.com/office/officeart/2005/8/layout/orgChart1"/>
    <dgm:cxn modelId="{84425588-4484-49D9-9923-4BCA6E953D00}" srcId="{0FAC208E-CCEC-41AD-AAAF-889776AB1B39}" destId="{264E65A1-9585-4080-A86C-5C8D1B6B3835}" srcOrd="3" destOrd="0" parTransId="{47148BCF-57E6-4925-A196-565A119D103B}" sibTransId="{3496F9A6-8B30-4574-B0D4-5A790865017E}"/>
    <dgm:cxn modelId="{ADA55794-0F15-4E8B-A92C-DB0712201825}" type="presOf" srcId="{8FCABE23-DC2C-4B8D-A6B5-16967698E975}" destId="{81C49C70-D4F2-4B5E-A37C-286A5269CDF3}" srcOrd="1" destOrd="0" presId="urn:microsoft.com/office/officeart/2005/8/layout/orgChart1"/>
    <dgm:cxn modelId="{7E2BFC95-2AD7-4FA2-AC91-B69C5B3D9073}" type="presOf" srcId="{C96FE6ED-4A02-4DD9-8747-574C28A5FF5B}" destId="{5A7C6D7E-41B4-4CE9-9191-8E51BA622EE9}" srcOrd="0" destOrd="0" presId="urn:microsoft.com/office/officeart/2005/8/layout/orgChart1"/>
    <dgm:cxn modelId="{65E7DFAF-D06C-445D-9498-8888E83585F4}" type="presOf" srcId="{0FAC208E-CCEC-41AD-AAAF-889776AB1B39}" destId="{A1DED827-844A-49E1-B7A7-B7373F7A7428}" srcOrd="1" destOrd="0" presId="urn:microsoft.com/office/officeart/2005/8/layout/orgChart1"/>
    <dgm:cxn modelId="{339671B2-EB52-4F2C-AAE8-29131B261289}" type="presOf" srcId="{8FCABE23-DC2C-4B8D-A6B5-16967698E975}" destId="{B5EB994B-1636-4DBE-816E-D0E2B6153F4A}" srcOrd="0" destOrd="0" presId="urn:microsoft.com/office/officeart/2005/8/layout/orgChart1"/>
    <dgm:cxn modelId="{FE8398B2-3B1E-4FA7-9C0F-EAB00F80FA7C}" type="presOf" srcId="{C666A2B1-1E20-48FE-AD78-9846F5CA4B2F}" destId="{75C76FEF-4FAF-4397-BCA7-783D7079525E}" srcOrd="0" destOrd="0" presId="urn:microsoft.com/office/officeart/2005/8/layout/orgChart1"/>
    <dgm:cxn modelId="{EFCA90B7-1021-42BD-BF93-132675072054}" type="presOf" srcId="{DF68DD03-E86D-49AA-BD68-E65939458B75}" destId="{D3639CB0-C3EC-4564-BFEB-7CAFD4445943}" srcOrd="0" destOrd="0" presId="urn:microsoft.com/office/officeart/2005/8/layout/orgChart1"/>
    <dgm:cxn modelId="{7E4625BA-A532-45A6-9725-E29CF279B832}" srcId="{0FAC208E-CCEC-41AD-AAAF-889776AB1B39}" destId="{DF68DD03-E86D-49AA-BD68-E65939458B75}" srcOrd="2" destOrd="0" parTransId="{D0147CEA-E80A-4A0A-9141-574DA09F6A85}" sibTransId="{8F58E12B-7EF8-466D-BACF-E0F07E66F44D}"/>
    <dgm:cxn modelId="{2A0516BD-6F62-4ADB-9E95-370B18C05C5B}" type="presOf" srcId="{264E65A1-9585-4080-A86C-5C8D1B6B3835}" destId="{1A8FADEC-7734-48C4-A57E-D75EAD899A25}" srcOrd="1" destOrd="0" presId="urn:microsoft.com/office/officeart/2005/8/layout/orgChart1"/>
    <dgm:cxn modelId="{6929B5BD-1D9A-486F-B0E1-0B9E522C5B2E}" type="presOf" srcId="{264E65A1-9585-4080-A86C-5C8D1B6B3835}" destId="{34B6763D-E313-4A3F-BD64-89DAC2B6946F}" srcOrd="0" destOrd="0" presId="urn:microsoft.com/office/officeart/2005/8/layout/orgChart1"/>
    <dgm:cxn modelId="{76D07CC5-F081-425E-9A34-4559B4C46742}" type="presOf" srcId="{B1DEE71C-BBDE-4E2C-A7C8-EC19F82834BC}" destId="{9C5D5274-9DCB-4389-83C8-7E6C938C97B5}" srcOrd="0" destOrd="0" presId="urn:microsoft.com/office/officeart/2005/8/layout/orgChart1"/>
    <dgm:cxn modelId="{A83F33C7-FEB9-4C1C-8829-009B5F687F57}" type="presOf" srcId="{73C77B23-1270-4527-8DB8-2649EC607B3C}" destId="{CD08C2F0-9410-4C05-8842-F459E023F63D}" srcOrd="0" destOrd="0" presId="urn:microsoft.com/office/officeart/2005/8/layout/orgChart1"/>
    <dgm:cxn modelId="{3C3953D1-FCE3-47F2-B762-87EA5D1F3208}" type="presOf" srcId="{FA345D3B-9A28-46B4-B5CE-319F9E052961}" destId="{D79FA448-566A-488C-BBD0-42F16E6A565F}" srcOrd="1" destOrd="0" presId="urn:microsoft.com/office/officeart/2005/8/layout/orgChart1"/>
    <dgm:cxn modelId="{66B9DFD8-6751-4CBF-9ADC-A70D98AFBED9}" type="presOf" srcId="{1FA8C133-6A3C-41FB-9565-C60025AD788E}" destId="{D2015499-4E33-4FD7-BFC6-DCFD106E9628}" srcOrd="1" destOrd="0" presId="urn:microsoft.com/office/officeart/2005/8/layout/orgChart1"/>
    <dgm:cxn modelId="{9F4D42DA-C52E-42FB-BA45-A0192769A204}" type="presOf" srcId="{FA345D3B-9A28-46B4-B5CE-319F9E052961}" destId="{820CF8FE-1392-4D6B-B6B4-8400A51FE233}" srcOrd="0" destOrd="0" presId="urn:microsoft.com/office/officeart/2005/8/layout/orgChart1"/>
    <dgm:cxn modelId="{71A6E9DE-0720-410D-91B0-90E817CC5DF4}" type="presOf" srcId="{47148BCF-57E6-4925-A196-565A119D103B}" destId="{ACC2874E-180D-45D8-ABB7-F0E2AFF2A3FE}" srcOrd="0" destOrd="0" presId="urn:microsoft.com/office/officeart/2005/8/layout/orgChart1"/>
    <dgm:cxn modelId="{D55DF6DF-8D1B-4C64-AC8D-816B9DF770D0}" type="presOf" srcId="{42B3CE1B-35D1-4A46-8D93-33B62FD624F3}" destId="{8E039114-7807-4F12-A4F4-67EDF416AD97}" srcOrd="0" destOrd="0" presId="urn:microsoft.com/office/officeart/2005/8/layout/orgChart1"/>
    <dgm:cxn modelId="{DBD520E4-4D85-40EF-9DD8-690449A2646A}" type="presOf" srcId="{0FAC208E-CCEC-41AD-AAAF-889776AB1B39}" destId="{1BF6922C-5531-430E-8D32-E1D7F383B742}" srcOrd="0" destOrd="0" presId="urn:microsoft.com/office/officeart/2005/8/layout/orgChart1"/>
    <dgm:cxn modelId="{24A62815-876D-4A9A-9A95-7F72CAE2C4D6}" type="presParOf" srcId="{9C5D5274-9DCB-4389-83C8-7E6C938C97B5}" destId="{0BCBB951-668C-4C54-A609-6A87DE14679C}" srcOrd="0" destOrd="0" presId="urn:microsoft.com/office/officeart/2005/8/layout/orgChart1"/>
    <dgm:cxn modelId="{46F35FDA-B05A-4F09-B4DF-4502ADAB8EE9}" type="presParOf" srcId="{0BCBB951-668C-4C54-A609-6A87DE14679C}" destId="{70641B4A-9C34-4FA4-A4C6-CFB7CA3A2505}" srcOrd="0" destOrd="0" presId="urn:microsoft.com/office/officeart/2005/8/layout/orgChart1"/>
    <dgm:cxn modelId="{AE06D7DF-2D6A-458B-A078-CBFE256CD327}" type="presParOf" srcId="{70641B4A-9C34-4FA4-A4C6-CFB7CA3A2505}" destId="{1BF6922C-5531-430E-8D32-E1D7F383B742}" srcOrd="0" destOrd="0" presId="urn:microsoft.com/office/officeart/2005/8/layout/orgChart1"/>
    <dgm:cxn modelId="{9BF5A34F-6265-4CDE-97F1-3EBD424F70BB}" type="presParOf" srcId="{70641B4A-9C34-4FA4-A4C6-CFB7CA3A2505}" destId="{A1DED827-844A-49E1-B7A7-B7373F7A7428}" srcOrd="1" destOrd="0" presId="urn:microsoft.com/office/officeart/2005/8/layout/orgChart1"/>
    <dgm:cxn modelId="{2BBC005D-33F0-4CCF-833C-DE8A984246DF}" type="presParOf" srcId="{0BCBB951-668C-4C54-A609-6A87DE14679C}" destId="{680A0286-5118-44D4-8C44-29755CC2EF10}" srcOrd="1" destOrd="0" presId="urn:microsoft.com/office/officeart/2005/8/layout/orgChart1"/>
    <dgm:cxn modelId="{C2857D3A-CCF4-4642-B949-ECFC6E1679A7}" type="presParOf" srcId="{680A0286-5118-44D4-8C44-29755CC2EF10}" destId="{CBE05717-072D-403B-8CF3-38480B7C5B6A}" srcOrd="0" destOrd="0" presId="urn:microsoft.com/office/officeart/2005/8/layout/orgChart1"/>
    <dgm:cxn modelId="{C4D1B078-A9FB-4EA2-9437-8AB907A3149D}" type="presParOf" srcId="{680A0286-5118-44D4-8C44-29755CC2EF10}" destId="{C531BE51-F3E1-4D59-9ADA-1916C3A65452}" srcOrd="1" destOrd="0" presId="urn:microsoft.com/office/officeart/2005/8/layout/orgChart1"/>
    <dgm:cxn modelId="{1EF1D6B0-7ADA-4717-BF3F-AB7D74009A59}" type="presParOf" srcId="{C531BE51-F3E1-4D59-9ADA-1916C3A65452}" destId="{43CF2A3D-3786-473B-A7EC-720A38D3326D}" srcOrd="0" destOrd="0" presId="urn:microsoft.com/office/officeart/2005/8/layout/orgChart1"/>
    <dgm:cxn modelId="{E67A74CB-A577-4B2A-AC8C-7A576ED732E4}" type="presParOf" srcId="{43CF2A3D-3786-473B-A7EC-720A38D3326D}" destId="{820CF8FE-1392-4D6B-B6B4-8400A51FE233}" srcOrd="0" destOrd="0" presId="urn:microsoft.com/office/officeart/2005/8/layout/orgChart1"/>
    <dgm:cxn modelId="{DC593D41-932B-4F54-BA7A-BBF0E7C084DB}" type="presParOf" srcId="{43CF2A3D-3786-473B-A7EC-720A38D3326D}" destId="{D79FA448-566A-488C-BBD0-42F16E6A565F}" srcOrd="1" destOrd="0" presId="urn:microsoft.com/office/officeart/2005/8/layout/orgChart1"/>
    <dgm:cxn modelId="{A0F14762-80A1-4666-9124-1464F25C5DC4}" type="presParOf" srcId="{C531BE51-F3E1-4D59-9ADA-1916C3A65452}" destId="{4FEDA1E2-FD49-405F-91BD-6BB3C2835986}" srcOrd="1" destOrd="0" presId="urn:microsoft.com/office/officeart/2005/8/layout/orgChart1"/>
    <dgm:cxn modelId="{0E93C7FF-0C1B-4A40-94F2-9CBAB956B067}" type="presParOf" srcId="{4FEDA1E2-FD49-405F-91BD-6BB3C2835986}" destId="{8E039114-7807-4F12-A4F4-67EDF416AD97}" srcOrd="0" destOrd="0" presId="urn:microsoft.com/office/officeart/2005/8/layout/orgChart1"/>
    <dgm:cxn modelId="{9D244241-6AAF-4A3C-BD2B-8DEA6942F6FE}" type="presParOf" srcId="{4FEDA1E2-FD49-405F-91BD-6BB3C2835986}" destId="{B4A0AC06-DEA4-4241-8172-7C0D3272F7CB}" srcOrd="1" destOrd="0" presId="urn:microsoft.com/office/officeart/2005/8/layout/orgChart1"/>
    <dgm:cxn modelId="{65C6FE55-3E88-433C-87EF-8B90C40FF7FD}" type="presParOf" srcId="{B4A0AC06-DEA4-4241-8172-7C0D3272F7CB}" destId="{7DF26AC6-6AE3-4B7D-80AD-E95C382F457A}" srcOrd="0" destOrd="0" presId="urn:microsoft.com/office/officeart/2005/8/layout/orgChart1"/>
    <dgm:cxn modelId="{69AE7D81-F6E8-4847-97A6-ACFB6C303C59}" type="presParOf" srcId="{7DF26AC6-6AE3-4B7D-80AD-E95C382F457A}" destId="{5A7C6D7E-41B4-4CE9-9191-8E51BA622EE9}" srcOrd="0" destOrd="0" presId="urn:microsoft.com/office/officeart/2005/8/layout/orgChart1"/>
    <dgm:cxn modelId="{3DB0C07A-6140-4210-A703-EFDDDDE5BA32}" type="presParOf" srcId="{7DF26AC6-6AE3-4B7D-80AD-E95C382F457A}" destId="{A4B70FBB-EC79-4622-82C4-4C546C53CC2A}" srcOrd="1" destOrd="0" presId="urn:microsoft.com/office/officeart/2005/8/layout/orgChart1"/>
    <dgm:cxn modelId="{307D1948-1EA1-4A5F-B6D1-D20EF2FDEF69}" type="presParOf" srcId="{B4A0AC06-DEA4-4241-8172-7C0D3272F7CB}" destId="{E47A1E9B-252C-40B5-BE22-B7869605DFDB}" srcOrd="1" destOrd="0" presId="urn:microsoft.com/office/officeart/2005/8/layout/orgChart1"/>
    <dgm:cxn modelId="{182FFA7C-BA65-45C4-9EF0-C4DB055D14BD}" type="presParOf" srcId="{B4A0AC06-DEA4-4241-8172-7C0D3272F7CB}" destId="{696D79A4-69B2-4CEC-B40F-FF833D2B7191}" srcOrd="2" destOrd="0" presId="urn:microsoft.com/office/officeart/2005/8/layout/orgChart1"/>
    <dgm:cxn modelId="{51EED8CA-157C-4B89-AB86-CE841B5F82E8}" type="presParOf" srcId="{C531BE51-F3E1-4D59-9ADA-1916C3A65452}" destId="{CF73A33C-4BF7-4779-B528-EEB007BD86A1}" srcOrd="2" destOrd="0" presId="urn:microsoft.com/office/officeart/2005/8/layout/orgChart1"/>
    <dgm:cxn modelId="{F18E1515-A1C9-49E0-9D21-BDF26837F499}" type="presParOf" srcId="{680A0286-5118-44D4-8C44-29755CC2EF10}" destId="{CD08C2F0-9410-4C05-8842-F459E023F63D}" srcOrd="2" destOrd="0" presId="urn:microsoft.com/office/officeart/2005/8/layout/orgChart1"/>
    <dgm:cxn modelId="{CFEFF459-6C91-484C-9A7C-89EEEDF6C3BD}" type="presParOf" srcId="{680A0286-5118-44D4-8C44-29755CC2EF10}" destId="{39D0E2AC-9422-467E-A252-E750A5B9EF19}" srcOrd="3" destOrd="0" presId="urn:microsoft.com/office/officeart/2005/8/layout/orgChart1"/>
    <dgm:cxn modelId="{53822438-45E3-4D79-802E-D20E8E79554D}" type="presParOf" srcId="{39D0E2AC-9422-467E-A252-E750A5B9EF19}" destId="{709E35B9-B938-4583-8743-BA798A71C8AF}" srcOrd="0" destOrd="0" presId="urn:microsoft.com/office/officeart/2005/8/layout/orgChart1"/>
    <dgm:cxn modelId="{272F6246-A457-4140-904D-26A32D52D36D}" type="presParOf" srcId="{709E35B9-B938-4583-8743-BA798A71C8AF}" destId="{B5EB994B-1636-4DBE-816E-D0E2B6153F4A}" srcOrd="0" destOrd="0" presId="urn:microsoft.com/office/officeart/2005/8/layout/orgChart1"/>
    <dgm:cxn modelId="{5C4C3E7D-268B-4663-8B59-76F1E19530C3}" type="presParOf" srcId="{709E35B9-B938-4583-8743-BA798A71C8AF}" destId="{81C49C70-D4F2-4B5E-A37C-286A5269CDF3}" srcOrd="1" destOrd="0" presId="urn:microsoft.com/office/officeart/2005/8/layout/orgChart1"/>
    <dgm:cxn modelId="{E0CDABEB-2D33-4313-B383-A0F1BC25A6A8}" type="presParOf" srcId="{39D0E2AC-9422-467E-A252-E750A5B9EF19}" destId="{1E3CB3A1-999F-411E-8823-1EF8AC8D8B9B}" srcOrd="1" destOrd="0" presId="urn:microsoft.com/office/officeart/2005/8/layout/orgChart1"/>
    <dgm:cxn modelId="{2A7806F7-36F4-4926-9162-4B80CF571A22}" type="presParOf" srcId="{1E3CB3A1-999F-411E-8823-1EF8AC8D8B9B}" destId="{75C76FEF-4FAF-4397-BCA7-783D7079525E}" srcOrd="0" destOrd="0" presId="urn:microsoft.com/office/officeart/2005/8/layout/orgChart1"/>
    <dgm:cxn modelId="{A2BE0E58-95A1-445C-9BC8-F881C8626AFD}" type="presParOf" srcId="{1E3CB3A1-999F-411E-8823-1EF8AC8D8B9B}" destId="{35E846D9-A5B6-43E3-A17C-B6634A21D69C}" srcOrd="1" destOrd="0" presId="urn:microsoft.com/office/officeart/2005/8/layout/orgChart1"/>
    <dgm:cxn modelId="{F08DABB7-ED25-4DCF-8C55-8B0605121402}" type="presParOf" srcId="{35E846D9-A5B6-43E3-A17C-B6634A21D69C}" destId="{798814ED-9869-40B9-AD71-32467F000CB7}" srcOrd="0" destOrd="0" presId="urn:microsoft.com/office/officeart/2005/8/layout/orgChart1"/>
    <dgm:cxn modelId="{D290DDAB-78D8-47F5-8613-C55737316966}" type="presParOf" srcId="{798814ED-9869-40B9-AD71-32467F000CB7}" destId="{3630A3D0-535D-413D-910F-C2E7D33E301B}" srcOrd="0" destOrd="0" presId="urn:microsoft.com/office/officeart/2005/8/layout/orgChart1"/>
    <dgm:cxn modelId="{FDA27D3E-6804-4363-8581-962C3CEFD42F}" type="presParOf" srcId="{798814ED-9869-40B9-AD71-32467F000CB7}" destId="{D2015499-4E33-4FD7-BFC6-DCFD106E9628}" srcOrd="1" destOrd="0" presId="urn:microsoft.com/office/officeart/2005/8/layout/orgChart1"/>
    <dgm:cxn modelId="{D4BE215F-E8F6-4C30-9570-3F06BC91B4A6}" type="presParOf" srcId="{35E846D9-A5B6-43E3-A17C-B6634A21D69C}" destId="{D25D21CA-589D-4D54-853A-18980C780994}" srcOrd="1" destOrd="0" presId="urn:microsoft.com/office/officeart/2005/8/layout/orgChart1"/>
    <dgm:cxn modelId="{60920C11-6C99-4CC7-9071-EA8FE2FB9339}" type="presParOf" srcId="{35E846D9-A5B6-43E3-A17C-B6634A21D69C}" destId="{FB3C3ECB-E9EC-489F-8F37-298CF30FC59D}" srcOrd="2" destOrd="0" presId="urn:microsoft.com/office/officeart/2005/8/layout/orgChart1"/>
    <dgm:cxn modelId="{69FF0A5D-E49D-465F-B9E4-67C4F1AC518A}" type="presParOf" srcId="{39D0E2AC-9422-467E-A252-E750A5B9EF19}" destId="{FA3FABA1-31B9-47F9-B0CF-C2CB36161E74}" srcOrd="2" destOrd="0" presId="urn:microsoft.com/office/officeart/2005/8/layout/orgChart1"/>
    <dgm:cxn modelId="{E8F9C21B-B12F-404B-82DB-D78C2C0E4D17}" type="presParOf" srcId="{680A0286-5118-44D4-8C44-29755CC2EF10}" destId="{031786AB-2B9F-475B-BBF9-C5E0A121C7D5}" srcOrd="4" destOrd="0" presId="urn:microsoft.com/office/officeart/2005/8/layout/orgChart1"/>
    <dgm:cxn modelId="{3CEF8555-0C4E-46AA-89E3-282844AABA2D}" type="presParOf" srcId="{680A0286-5118-44D4-8C44-29755CC2EF10}" destId="{D8AE6FDE-94C0-4128-9360-8994FF1CB219}" srcOrd="5" destOrd="0" presId="urn:microsoft.com/office/officeart/2005/8/layout/orgChart1"/>
    <dgm:cxn modelId="{BFCD2FCB-F98A-49BF-BB2F-C00A572FA542}" type="presParOf" srcId="{D8AE6FDE-94C0-4128-9360-8994FF1CB219}" destId="{094F892D-DE2A-4216-971E-B54DE4D14219}" srcOrd="0" destOrd="0" presId="urn:microsoft.com/office/officeart/2005/8/layout/orgChart1"/>
    <dgm:cxn modelId="{27E47142-19C9-4933-96E9-6BA4310F43A3}" type="presParOf" srcId="{094F892D-DE2A-4216-971E-B54DE4D14219}" destId="{D3639CB0-C3EC-4564-BFEB-7CAFD4445943}" srcOrd="0" destOrd="0" presId="urn:microsoft.com/office/officeart/2005/8/layout/orgChart1"/>
    <dgm:cxn modelId="{2F344C37-2ECC-420D-830A-A41F7532AA06}" type="presParOf" srcId="{094F892D-DE2A-4216-971E-B54DE4D14219}" destId="{30588DB1-4B59-4CB0-ACBE-832D9322909F}" srcOrd="1" destOrd="0" presId="urn:microsoft.com/office/officeart/2005/8/layout/orgChart1"/>
    <dgm:cxn modelId="{D50F1AE6-5A8C-4112-96DF-9CD38336916D}" type="presParOf" srcId="{D8AE6FDE-94C0-4128-9360-8994FF1CB219}" destId="{1FA81387-9A4A-4204-805D-2873FBBC6310}" srcOrd="1" destOrd="0" presId="urn:microsoft.com/office/officeart/2005/8/layout/orgChart1"/>
    <dgm:cxn modelId="{91ABA518-458D-4228-9474-AAB1A942283A}" type="presParOf" srcId="{1FA81387-9A4A-4204-805D-2873FBBC6310}" destId="{1BD10FCB-C4BE-4653-8862-F70C3650DCEC}" srcOrd="0" destOrd="0" presId="urn:microsoft.com/office/officeart/2005/8/layout/orgChart1"/>
    <dgm:cxn modelId="{D971E64E-DB87-40CD-99F4-5037E7BBE030}" type="presParOf" srcId="{1FA81387-9A4A-4204-805D-2873FBBC6310}" destId="{D0C629D7-54BF-454F-BD22-C204A3CA1CBF}" srcOrd="1" destOrd="0" presId="urn:microsoft.com/office/officeart/2005/8/layout/orgChart1"/>
    <dgm:cxn modelId="{744C333A-0F12-4BE1-B32F-1276B80B8ED1}" type="presParOf" srcId="{D0C629D7-54BF-454F-BD22-C204A3CA1CBF}" destId="{E35BEF95-AD12-4812-A07E-4B16CDE4DC56}" srcOrd="0" destOrd="0" presId="urn:microsoft.com/office/officeart/2005/8/layout/orgChart1"/>
    <dgm:cxn modelId="{1EC1B2E9-E3CF-4F42-896D-B70BFFF0FF32}" type="presParOf" srcId="{E35BEF95-AD12-4812-A07E-4B16CDE4DC56}" destId="{6158DC57-C570-46FE-92DE-071AB442C1F3}" srcOrd="0" destOrd="0" presId="urn:microsoft.com/office/officeart/2005/8/layout/orgChart1"/>
    <dgm:cxn modelId="{D7F6B85E-488D-4793-ADD3-51DB7F3B7376}" type="presParOf" srcId="{E35BEF95-AD12-4812-A07E-4B16CDE4DC56}" destId="{EC4D49A3-1896-4B1C-82BC-7638D88C6F9E}" srcOrd="1" destOrd="0" presId="urn:microsoft.com/office/officeart/2005/8/layout/orgChart1"/>
    <dgm:cxn modelId="{0B3E163B-75DD-45F7-B0E8-42080E2FECEF}" type="presParOf" srcId="{D0C629D7-54BF-454F-BD22-C204A3CA1CBF}" destId="{C9F6EA4B-80E6-4E5A-A964-26B283BA2953}" srcOrd="1" destOrd="0" presId="urn:microsoft.com/office/officeart/2005/8/layout/orgChart1"/>
    <dgm:cxn modelId="{A09617BC-5FB0-4224-BBEF-1FB615342398}" type="presParOf" srcId="{D0C629D7-54BF-454F-BD22-C204A3CA1CBF}" destId="{D0E17105-7002-427E-91E1-EF0F6EBA4582}" srcOrd="2" destOrd="0" presId="urn:microsoft.com/office/officeart/2005/8/layout/orgChart1"/>
    <dgm:cxn modelId="{44D2676F-D084-4C73-A4E1-B3CFB965BA23}" type="presParOf" srcId="{D8AE6FDE-94C0-4128-9360-8994FF1CB219}" destId="{B607F721-6555-46FC-8E73-F8D9702348BA}" srcOrd="2" destOrd="0" presId="urn:microsoft.com/office/officeart/2005/8/layout/orgChart1"/>
    <dgm:cxn modelId="{274379FD-1D5D-4DE3-8F4D-A9A2D324B86B}" type="presParOf" srcId="{680A0286-5118-44D4-8C44-29755CC2EF10}" destId="{ACC2874E-180D-45D8-ABB7-F0E2AFF2A3FE}" srcOrd="6" destOrd="0" presId="urn:microsoft.com/office/officeart/2005/8/layout/orgChart1"/>
    <dgm:cxn modelId="{601AF114-DC47-4BC6-9F4B-F382205D05A4}" type="presParOf" srcId="{680A0286-5118-44D4-8C44-29755CC2EF10}" destId="{BE56F345-4683-48C4-9B99-BD8806A76711}" srcOrd="7" destOrd="0" presId="urn:microsoft.com/office/officeart/2005/8/layout/orgChart1"/>
    <dgm:cxn modelId="{16B0C5DE-3699-4AF7-BE8C-2C27872C4B41}" type="presParOf" srcId="{BE56F345-4683-48C4-9B99-BD8806A76711}" destId="{27412B5A-D574-4D34-8B2A-23C42992527E}" srcOrd="0" destOrd="0" presId="urn:microsoft.com/office/officeart/2005/8/layout/orgChart1"/>
    <dgm:cxn modelId="{139E1CF0-3A08-40AB-A7F2-6435269C2010}" type="presParOf" srcId="{27412B5A-D574-4D34-8B2A-23C42992527E}" destId="{34B6763D-E313-4A3F-BD64-89DAC2B6946F}" srcOrd="0" destOrd="0" presId="urn:microsoft.com/office/officeart/2005/8/layout/orgChart1"/>
    <dgm:cxn modelId="{B37ACF46-16DE-40E5-8E6E-45AE4A7720C6}" type="presParOf" srcId="{27412B5A-D574-4D34-8B2A-23C42992527E}" destId="{1A8FADEC-7734-48C4-A57E-D75EAD899A25}" srcOrd="1" destOrd="0" presId="urn:microsoft.com/office/officeart/2005/8/layout/orgChart1"/>
    <dgm:cxn modelId="{791D23EA-E195-495C-8B5F-C9D8322FF7AC}" type="presParOf" srcId="{BE56F345-4683-48C4-9B99-BD8806A76711}" destId="{4B8AA3B6-94EE-44BE-9553-058970E37455}" srcOrd="1" destOrd="0" presId="urn:microsoft.com/office/officeart/2005/8/layout/orgChart1"/>
    <dgm:cxn modelId="{C935B050-0F2C-47CB-B73D-60F148B28D89}" type="presParOf" srcId="{BE56F345-4683-48C4-9B99-BD8806A76711}" destId="{D7FA0932-7A14-4689-B020-E5D3BF833E95}" srcOrd="2" destOrd="0" presId="urn:microsoft.com/office/officeart/2005/8/layout/orgChart1"/>
    <dgm:cxn modelId="{F37B9E13-C398-42F3-9A93-7441C43A66E2}" type="presParOf" srcId="{0BCBB951-668C-4C54-A609-6A87DE14679C}" destId="{89ECB065-853C-46F2-8C92-376CA72E80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6CC84E-01CE-48AB-8133-881F9B206164}" type="doc">
      <dgm:prSet loTypeId="urn:microsoft.com/office/officeart/2005/8/layout/lProcess1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1ADD63B-F897-4D70-A0F0-75310C83D981}">
      <dgm:prSet phldrT="[Text]"/>
      <dgm:spPr/>
      <dgm:t>
        <a:bodyPr/>
        <a:lstStyle/>
        <a:p>
          <a:r>
            <a:rPr lang="en-IN" b="1" u="sng" dirty="0"/>
            <a:t>Very high turnover ratio</a:t>
          </a:r>
          <a:r>
            <a:rPr lang="en-IN" b="1" u="none" dirty="0"/>
            <a:t>	</a:t>
          </a:r>
        </a:p>
      </dgm:t>
    </dgm:pt>
    <dgm:pt modelId="{51A11DAF-B4E3-49C2-91C0-3C4DC1635CA3}" type="parTrans" cxnId="{DB3F729D-E2E1-4CC7-961E-5F5CD904B00E}">
      <dgm:prSet/>
      <dgm:spPr/>
      <dgm:t>
        <a:bodyPr/>
        <a:lstStyle/>
        <a:p>
          <a:endParaRPr lang="en-IN"/>
        </a:p>
      </dgm:t>
    </dgm:pt>
    <dgm:pt modelId="{3194E8BB-838E-440E-8046-6C8EE6773211}" type="sibTrans" cxnId="{DB3F729D-E2E1-4CC7-961E-5F5CD904B00E}">
      <dgm:prSet/>
      <dgm:spPr/>
      <dgm:t>
        <a:bodyPr/>
        <a:lstStyle/>
        <a:p>
          <a:endParaRPr lang="en-IN"/>
        </a:p>
      </dgm:t>
    </dgm:pt>
    <dgm:pt modelId="{9536F15A-E1DE-481C-AE62-586759BB047E}">
      <dgm:prSet phldrT="[Text]"/>
      <dgm:spPr/>
      <dgm:t>
        <a:bodyPr/>
        <a:lstStyle/>
        <a:p>
          <a:r>
            <a:rPr lang="en-IN" dirty="0"/>
            <a:t>Low inventory levels</a:t>
          </a:r>
        </a:p>
      </dgm:t>
    </dgm:pt>
    <dgm:pt modelId="{391370C7-58FD-4F13-BF27-79324A6A811D}" type="parTrans" cxnId="{11C60983-F53A-48C6-B967-D07F658D27A4}">
      <dgm:prSet/>
      <dgm:spPr/>
      <dgm:t>
        <a:bodyPr/>
        <a:lstStyle/>
        <a:p>
          <a:endParaRPr lang="en-IN"/>
        </a:p>
      </dgm:t>
    </dgm:pt>
    <dgm:pt modelId="{EDD404B3-18F1-467D-9CFC-8AE8836BEC30}" type="sibTrans" cxnId="{11C60983-F53A-48C6-B967-D07F658D27A4}">
      <dgm:prSet/>
      <dgm:spPr/>
      <dgm:t>
        <a:bodyPr/>
        <a:lstStyle/>
        <a:p>
          <a:endParaRPr lang="en-IN"/>
        </a:p>
      </dgm:t>
    </dgm:pt>
    <dgm:pt modelId="{116D50BB-1A28-486E-87BC-5BB588C1B032}">
      <dgm:prSet phldrT="[Text]"/>
      <dgm:spPr/>
      <dgm:t>
        <a:bodyPr/>
        <a:lstStyle/>
        <a:p>
          <a:r>
            <a:rPr lang="en-IN" b="1" u="sng" dirty="0"/>
            <a:t>High turnover ratio</a:t>
          </a:r>
        </a:p>
      </dgm:t>
    </dgm:pt>
    <dgm:pt modelId="{095F144C-1252-4AD2-A47D-225EF80409A8}" type="parTrans" cxnId="{18C09089-BEF4-43B1-9114-A11E22BE4013}">
      <dgm:prSet/>
      <dgm:spPr/>
      <dgm:t>
        <a:bodyPr/>
        <a:lstStyle/>
        <a:p>
          <a:endParaRPr lang="en-IN"/>
        </a:p>
      </dgm:t>
    </dgm:pt>
    <dgm:pt modelId="{2090894E-4D19-40BA-AEFF-4D2C0BA4AD10}" type="sibTrans" cxnId="{18C09089-BEF4-43B1-9114-A11E22BE4013}">
      <dgm:prSet/>
      <dgm:spPr/>
      <dgm:t>
        <a:bodyPr/>
        <a:lstStyle/>
        <a:p>
          <a:endParaRPr lang="en-IN"/>
        </a:p>
      </dgm:t>
    </dgm:pt>
    <dgm:pt modelId="{539F0792-A48D-48A5-BF0B-25ED3B46330E}">
      <dgm:prSet phldrT="[Text]"/>
      <dgm:spPr/>
      <dgm:t>
        <a:bodyPr/>
        <a:lstStyle/>
        <a:p>
          <a:pPr algn="ctr"/>
          <a:r>
            <a:rPr lang="en-IN" i="1" dirty="0"/>
            <a:t>Efficiency</a:t>
          </a:r>
          <a:r>
            <a:rPr lang="en-IN" dirty="0"/>
            <a:t> of firm in managing its’ stock</a:t>
          </a:r>
        </a:p>
      </dgm:t>
    </dgm:pt>
    <dgm:pt modelId="{6978FD6A-2552-4B8C-8F3E-1E47BCBC2698}" type="parTrans" cxnId="{01825545-0F3C-4B21-93BD-273D6B77362D}">
      <dgm:prSet/>
      <dgm:spPr/>
      <dgm:t>
        <a:bodyPr/>
        <a:lstStyle/>
        <a:p>
          <a:endParaRPr lang="en-IN"/>
        </a:p>
      </dgm:t>
    </dgm:pt>
    <dgm:pt modelId="{7F816D05-172B-4584-ACBB-47222A8EA346}" type="sibTrans" cxnId="{01825545-0F3C-4B21-93BD-273D6B77362D}">
      <dgm:prSet/>
      <dgm:spPr/>
      <dgm:t>
        <a:bodyPr/>
        <a:lstStyle/>
        <a:p>
          <a:endParaRPr lang="en-IN"/>
        </a:p>
      </dgm:t>
    </dgm:pt>
    <dgm:pt modelId="{7E12212F-57D7-4420-BC2D-F323BD10FDB8}">
      <dgm:prSet phldrT="[Text]"/>
      <dgm:spPr/>
      <dgm:t>
        <a:bodyPr/>
        <a:lstStyle/>
        <a:p>
          <a:pPr algn="ctr"/>
          <a:r>
            <a:rPr lang="en-IN" dirty="0"/>
            <a:t>Shows </a:t>
          </a:r>
          <a:r>
            <a:rPr lang="en-IN" i="1" dirty="0"/>
            <a:t>fast</a:t>
          </a:r>
          <a:r>
            <a:rPr lang="en-IN" dirty="0"/>
            <a:t> moving stock</a:t>
          </a:r>
        </a:p>
      </dgm:t>
    </dgm:pt>
    <dgm:pt modelId="{5A221DA6-644F-433D-A2B3-2E5C2D532B1D}" type="parTrans" cxnId="{BCAA3CC3-2557-42EA-96E8-30AEA5BC685B}">
      <dgm:prSet/>
      <dgm:spPr/>
      <dgm:t>
        <a:bodyPr/>
        <a:lstStyle/>
        <a:p>
          <a:endParaRPr lang="en-IN"/>
        </a:p>
      </dgm:t>
    </dgm:pt>
    <dgm:pt modelId="{AD50CC52-C448-4B9D-B833-6E8111DFF1ED}" type="sibTrans" cxnId="{BCAA3CC3-2557-42EA-96E8-30AEA5BC685B}">
      <dgm:prSet/>
      <dgm:spPr/>
      <dgm:t>
        <a:bodyPr/>
        <a:lstStyle/>
        <a:p>
          <a:endParaRPr lang="en-IN"/>
        </a:p>
      </dgm:t>
    </dgm:pt>
    <dgm:pt modelId="{7EF66D04-2499-413F-B4C4-F66A1C1D3613}">
      <dgm:prSet phldrT="[Text]"/>
      <dgm:spPr/>
      <dgm:t>
        <a:bodyPr/>
        <a:lstStyle/>
        <a:p>
          <a:r>
            <a:rPr lang="en-IN" b="1" u="sng" dirty="0"/>
            <a:t>Low turnover ratio</a:t>
          </a:r>
        </a:p>
      </dgm:t>
    </dgm:pt>
    <dgm:pt modelId="{F1D86499-2EDC-4C08-B3E6-0F55457174AB}" type="parTrans" cxnId="{5F9B0E6C-9D1B-4EC5-9377-59018920FDBF}">
      <dgm:prSet/>
      <dgm:spPr/>
      <dgm:t>
        <a:bodyPr/>
        <a:lstStyle/>
        <a:p>
          <a:endParaRPr lang="en-IN"/>
        </a:p>
      </dgm:t>
    </dgm:pt>
    <dgm:pt modelId="{22621D06-485F-4B24-8106-BBFEB4C787E4}" type="sibTrans" cxnId="{5F9B0E6C-9D1B-4EC5-9377-59018920FDBF}">
      <dgm:prSet/>
      <dgm:spPr/>
      <dgm:t>
        <a:bodyPr/>
        <a:lstStyle/>
        <a:p>
          <a:endParaRPr lang="en-IN"/>
        </a:p>
      </dgm:t>
    </dgm:pt>
    <dgm:pt modelId="{4F9FB1C5-066A-498D-91D8-8726903BAE25}">
      <dgm:prSet phldrT="[Text]"/>
      <dgm:spPr/>
      <dgm:t>
        <a:bodyPr/>
        <a:lstStyle/>
        <a:p>
          <a:r>
            <a:rPr lang="en-IN" i="1" dirty="0"/>
            <a:t>Slow</a:t>
          </a:r>
          <a:r>
            <a:rPr lang="en-IN" dirty="0"/>
            <a:t> moving stock</a:t>
          </a:r>
        </a:p>
      </dgm:t>
    </dgm:pt>
    <dgm:pt modelId="{AF4581AC-0B94-470A-8E37-5C48AC9FF29B}" type="parTrans" cxnId="{96AEFE2D-08E4-4DE2-AA8A-EC9EDCBA2816}">
      <dgm:prSet/>
      <dgm:spPr/>
      <dgm:t>
        <a:bodyPr/>
        <a:lstStyle/>
        <a:p>
          <a:endParaRPr lang="en-IN"/>
        </a:p>
      </dgm:t>
    </dgm:pt>
    <dgm:pt modelId="{CC096365-245A-4ECB-9D30-33DE2318693A}" type="sibTrans" cxnId="{96AEFE2D-08E4-4DE2-AA8A-EC9EDCBA2816}">
      <dgm:prSet/>
      <dgm:spPr/>
      <dgm:t>
        <a:bodyPr/>
        <a:lstStyle/>
        <a:p>
          <a:endParaRPr lang="en-IN"/>
        </a:p>
      </dgm:t>
    </dgm:pt>
    <dgm:pt modelId="{8D596EA5-81E4-4C90-9779-F35B3C266A9D}">
      <dgm:prSet phldrT="[Text]"/>
      <dgm:spPr/>
      <dgm:t>
        <a:bodyPr/>
        <a:lstStyle/>
        <a:p>
          <a:r>
            <a:rPr lang="en-IN" dirty="0"/>
            <a:t>Excessive cash tied up in stock</a:t>
          </a:r>
        </a:p>
      </dgm:t>
    </dgm:pt>
    <dgm:pt modelId="{7FAAFB77-1ACE-420E-9C25-170669DDBFB4}" type="parTrans" cxnId="{4DC9D6F3-F17C-49C8-809E-7781F733C222}">
      <dgm:prSet/>
      <dgm:spPr/>
      <dgm:t>
        <a:bodyPr/>
        <a:lstStyle/>
        <a:p>
          <a:endParaRPr lang="en-IN"/>
        </a:p>
      </dgm:t>
    </dgm:pt>
    <dgm:pt modelId="{5632D28E-5299-44B9-AD77-E4E050A636F9}" type="sibTrans" cxnId="{4DC9D6F3-F17C-49C8-809E-7781F733C222}">
      <dgm:prSet/>
      <dgm:spPr/>
      <dgm:t>
        <a:bodyPr/>
        <a:lstStyle/>
        <a:p>
          <a:endParaRPr lang="en-IN"/>
        </a:p>
      </dgm:t>
    </dgm:pt>
    <dgm:pt modelId="{28AB5E35-ED9F-4546-8992-36AE2DB2C149}">
      <dgm:prSet phldrT="[Text]"/>
      <dgm:spPr/>
      <dgm:t>
        <a:bodyPr/>
        <a:lstStyle/>
        <a:p>
          <a:pPr algn="ctr"/>
          <a:r>
            <a:rPr lang="en-IN" dirty="0"/>
            <a:t>Stock is quickly converted into cash</a:t>
          </a:r>
        </a:p>
      </dgm:t>
    </dgm:pt>
    <dgm:pt modelId="{B1AF93DF-85D2-4522-8547-5E946AAD02CA}" type="parTrans" cxnId="{A9D17168-9177-4A64-B54D-4B287FC52270}">
      <dgm:prSet/>
      <dgm:spPr/>
      <dgm:t>
        <a:bodyPr/>
        <a:lstStyle/>
        <a:p>
          <a:endParaRPr lang="en-IN"/>
        </a:p>
      </dgm:t>
    </dgm:pt>
    <dgm:pt modelId="{8233FECC-78E6-4768-A346-E7FAC287E02B}" type="sibTrans" cxnId="{A9D17168-9177-4A64-B54D-4B287FC52270}">
      <dgm:prSet/>
      <dgm:spPr/>
      <dgm:t>
        <a:bodyPr/>
        <a:lstStyle/>
        <a:p>
          <a:endParaRPr lang="en-IN"/>
        </a:p>
      </dgm:t>
    </dgm:pt>
    <dgm:pt modelId="{E03646FF-8A0B-4F0C-A93F-E647F0D5B22B}">
      <dgm:prSet phldrT="[Text]"/>
      <dgm:spPr/>
      <dgm:t>
        <a:bodyPr/>
        <a:lstStyle/>
        <a:p>
          <a:r>
            <a:rPr lang="en-IN" i="1" dirty="0"/>
            <a:t>Inefficiency</a:t>
          </a:r>
          <a:r>
            <a:rPr lang="en-IN" dirty="0"/>
            <a:t> in managing its’ stock</a:t>
          </a:r>
        </a:p>
      </dgm:t>
    </dgm:pt>
    <dgm:pt modelId="{C1072401-4698-4AC8-8976-E7EFF21EA4B6}" type="parTrans" cxnId="{78F9C231-5726-4DAE-8AA1-36353C922289}">
      <dgm:prSet/>
      <dgm:spPr/>
      <dgm:t>
        <a:bodyPr/>
        <a:lstStyle/>
        <a:p>
          <a:endParaRPr lang="en-US"/>
        </a:p>
      </dgm:t>
    </dgm:pt>
    <dgm:pt modelId="{EA663B3E-2A0F-4435-B5DF-0471853DA0B0}" type="sibTrans" cxnId="{78F9C231-5726-4DAE-8AA1-36353C922289}">
      <dgm:prSet/>
      <dgm:spPr/>
      <dgm:t>
        <a:bodyPr/>
        <a:lstStyle/>
        <a:p>
          <a:endParaRPr lang="en-US"/>
        </a:p>
      </dgm:t>
    </dgm:pt>
    <dgm:pt modelId="{8477973F-C5CC-4B6B-B558-08D6C42E02B0}">
      <dgm:prSet phldrT="[Text]"/>
      <dgm:spPr/>
      <dgm:t>
        <a:bodyPr/>
        <a:lstStyle/>
        <a:p>
          <a:r>
            <a:rPr lang="en-IN" dirty="0"/>
            <a:t>Poor inventory management</a:t>
          </a:r>
        </a:p>
      </dgm:t>
    </dgm:pt>
    <dgm:pt modelId="{6CBFE6D5-78C5-4E9F-A1F1-D62002843D46}" type="parTrans" cxnId="{1703C48F-F686-4BB9-A186-2906E79180C9}">
      <dgm:prSet/>
      <dgm:spPr/>
      <dgm:t>
        <a:bodyPr/>
        <a:lstStyle/>
        <a:p>
          <a:endParaRPr lang="en-US"/>
        </a:p>
      </dgm:t>
    </dgm:pt>
    <dgm:pt modelId="{A7BF4BDB-88DB-48A3-B739-4E0EB4BF2528}" type="sibTrans" cxnId="{1703C48F-F686-4BB9-A186-2906E79180C9}">
      <dgm:prSet/>
      <dgm:spPr/>
      <dgm:t>
        <a:bodyPr/>
        <a:lstStyle/>
        <a:p>
          <a:endParaRPr lang="en-US"/>
        </a:p>
      </dgm:t>
    </dgm:pt>
    <dgm:pt modelId="{56DE0C83-2255-4519-AB2C-077C75620098}" type="pres">
      <dgm:prSet presAssocID="{F96CC84E-01CE-48AB-8133-881F9B206164}" presName="Name0" presStyleCnt="0">
        <dgm:presLayoutVars>
          <dgm:dir/>
          <dgm:animLvl val="lvl"/>
          <dgm:resizeHandles val="exact"/>
        </dgm:presLayoutVars>
      </dgm:prSet>
      <dgm:spPr/>
    </dgm:pt>
    <dgm:pt modelId="{AF7D3F0E-B49E-4959-962F-C14C6E77B780}" type="pres">
      <dgm:prSet presAssocID="{01ADD63B-F897-4D70-A0F0-75310C83D981}" presName="vertFlow" presStyleCnt="0"/>
      <dgm:spPr/>
    </dgm:pt>
    <dgm:pt modelId="{C82AD9FA-1428-4B79-AF06-396920F7503C}" type="pres">
      <dgm:prSet presAssocID="{01ADD63B-F897-4D70-A0F0-75310C83D981}" presName="header" presStyleLbl="node1" presStyleIdx="0" presStyleCnt="3" custScaleX="109047"/>
      <dgm:spPr/>
    </dgm:pt>
    <dgm:pt modelId="{0DB35677-497B-4B99-BC15-C47A07EC803D}" type="pres">
      <dgm:prSet presAssocID="{391370C7-58FD-4F13-BF27-79324A6A811D}" presName="parTrans" presStyleLbl="sibTrans2D1" presStyleIdx="0" presStyleCnt="8"/>
      <dgm:spPr/>
    </dgm:pt>
    <dgm:pt modelId="{766AA708-CB43-401A-92AB-DCA54A020E84}" type="pres">
      <dgm:prSet presAssocID="{9536F15A-E1DE-481C-AE62-586759BB047E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D7985D85-9982-4DF3-865F-2C7B8F5787F5}" type="pres">
      <dgm:prSet presAssocID="{01ADD63B-F897-4D70-A0F0-75310C83D981}" presName="hSp" presStyleCnt="0"/>
      <dgm:spPr/>
    </dgm:pt>
    <dgm:pt modelId="{C325927E-C266-497C-9FFB-B013F7A6A1B8}" type="pres">
      <dgm:prSet presAssocID="{116D50BB-1A28-486E-87BC-5BB588C1B032}" presName="vertFlow" presStyleCnt="0"/>
      <dgm:spPr/>
    </dgm:pt>
    <dgm:pt modelId="{06FF8A96-569A-45BB-8B5E-0FA02DF86B9D}" type="pres">
      <dgm:prSet presAssocID="{116D50BB-1A28-486E-87BC-5BB588C1B032}" presName="header" presStyleLbl="node1" presStyleIdx="1" presStyleCnt="3" custLinFactNeighborX="986"/>
      <dgm:spPr/>
    </dgm:pt>
    <dgm:pt modelId="{7346B8DB-ECB2-4FEF-80EA-33F4F9F1D6BB}" type="pres">
      <dgm:prSet presAssocID="{6978FD6A-2552-4B8C-8F3E-1E47BCBC2698}" presName="parTrans" presStyleLbl="sibTrans2D1" presStyleIdx="1" presStyleCnt="8"/>
      <dgm:spPr/>
    </dgm:pt>
    <dgm:pt modelId="{F899BDB3-6F7A-4FE6-9286-B8A0FC22BD37}" type="pres">
      <dgm:prSet presAssocID="{539F0792-A48D-48A5-BF0B-25ED3B46330E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13237025-9473-4330-850D-C4D698F4519A}" type="pres">
      <dgm:prSet presAssocID="{7F816D05-172B-4584-ACBB-47222A8EA346}" presName="sibTrans" presStyleLbl="sibTrans2D1" presStyleIdx="2" presStyleCnt="8"/>
      <dgm:spPr/>
    </dgm:pt>
    <dgm:pt modelId="{3CFDB887-1545-4272-9DAB-9C98F270FF30}" type="pres">
      <dgm:prSet presAssocID="{7E12212F-57D7-4420-BC2D-F323BD10FDB8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64A29D7F-85D6-44C3-BA16-2A34E56E1712}" type="pres">
      <dgm:prSet presAssocID="{AD50CC52-C448-4B9D-B833-6E8111DFF1ED}" presName="sibTrans" presStyleLbl="sibTrans2D1" presStyleIdx="3" presStyleCnt="8"/>
      <dgm:spPr/>
    </dgm:pt>
    <dgm:pt modelId="{775DB2BC-8EC2-48C2-8856-DEEECA510D62}" type="pres">
      <dgm:prSet presAssocID="{28AB5E35-ED9F-4546-8992-36AE2DB2C149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F6425C6D-A12C-49FA-88E3-DEF7DDDAF89E}" type="pres">
      <dgm:prSet presAssocID="{116D50BB-1A28-486E-87BC-5BB588C1B032}" presName="hSp" presStyleCnt="0"/>
      <dgm:spPr/>
    </dgm:pt>
    <dgm:pt modelId="{B2CCDD2C-E15E-46E4-A623-792B91F5D2F1}" type="pres">
      <dgm:prSet presAssocID="{7EF66D04-2499-413F-B4C4-F66A1C1D3613}" presName="vertFlow" presStyleCnt="0"/>
      <dgm:spPr/>
    </dgm:pt>
    <dgm:pt modelId="{0B1B745A-55A8-487A-9CB9-4975908EC3CF}" type="pres">
      <dgm:prSet presAssocID="{7EF66D04-2499-413F-B4C4-F66A1C1D3613}" presName="header" presStyleLbl="node1" presStyleIdx="2" presStyleCnt="3"/>
      <dgm:spPr/>
    </dgm:pt>
    <dgm:pt modelId="{9ED423C0-F8EE-484C-A81A-C47A770A9C25}" type="pres">
      <dgm:prSet presAssocID="{C1072401-4698-4AC8-8976-E7EFF21EA4B6}" presName="parTrans" presStyleLbl="sibTrans2D1" presStyleIdx="4" presStyleCnt="8"/>
      <dgm:spPr/>
    </dgm:pt>
    <dgm:pt modelId="{620E0443-5207-42AF-AFBC-EAC7E70B2581}" type="pres">
      <dgm:prSet presAssocID="{E03646FF-8A0B-4F0C-A93F-E647F0D5B22B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761A727A-B47C-40E6-BC79-E65A25AC1454}" type="pres">
      <dgm:prSet presAssocID="{EA663B3E-2A0F-4435-B5DF-0471853DA0B0}" presName="sibTrans" presStyleLbl="sibTrans2D1" presStyleIdx="5" presStyleCnt="8"/>
      <dgm:spPr/>
    </dgm:pt>
    <dgm:pt modelId="{0CCCE1DE-FA74-40FE-856E-6E10BBDC2C87}" type="pres">
      <dgm:prSet presAssocID="{4F9FB1C5-066A-498D-91D8-8726903BAE25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DE77C897-AD0C-48EA-AC41-2A808BADCCA3}" type="pres">
      <dgm:prSet presAssocID="{CC096365-245A-4ECB-9D30-33DE2318693A}" presName="sibTrans" presStyleLbl="sibTrans2D1" presStyleIdx="6" presStyleCnt="8"/>
      <dgm:spPr/>
    </dgm:pt>
    <dgm:pt modelId="{8410633C-7E04-4B53-BC05-C1767907B080}" type="pres">
      <dgm:prSet presAssocID="{8D596EA5-81E4-4C90-9779-F35B3C266A9D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BEF12085-9E40-4D3C-A904-A64B0B79A5FD}" type="pres">
      <dgm:prSet presAssocID="{5632D28E-5299-44B9-AD77-E4E050A636F9}" presName="sibTrans" presStyleLbl="sibTrans2D1" presStyleIdx="7" presStyleCnt="8"/>
      <dgm:spPr/>
    </dgm:pt>
    <dgm:pt modelId="{134B7647-472D-4181-8649-2F9207C839FC}" type="pres">
      <dgm:prSet presAssocID="{8477973F-C5CC-4B6B-B558-08D6C42E02B0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50F80E1A-23EF-402C-8F6C-FCBF56A993CD}" type="presOf" srcId="{C1072401-4698-4AC8-8976-E7EFF21EA4B6}" destId="{9ED423C0-F8EE-484C-A81A-C47A770A9C25}" srcOrd="0" destOrd="0" presId="urn:microsoft.com/office/officeart/2005/8/layout/lProcess1"/>
    <dgm:cxn modelId="{3D16C11F-651E-4251-BEDB-8613BADACC9A}" type="presOf" srcId="{9536F15A-E1DE-481C-AE62-586759BB047E}" destId="{766AA708-CB43-401A-92AB-DCA54A020E84}" srcOrd="0" destOrd="0" presId="urn:microsoft.com/office/officeart/2005/8/layout/lProcess1"/>
    <dgm:cxn modelId="{96AEFE2D-08E4-4DE2-AA8A-EC9EDCBA2816}" srcId="{7EF66D04-2499-413F-B4C4-F66A1C1D3613}" destId="{4F9FB1C5-066A-498D-91D8-8726903BAE25}" srcOrd="1" destOrd="0" parTransId="{AF4581AC-0B94-470A-8E37-5C48AC9FF29B}" sibTransId="{CC096365-245A-4ECB-9D30-33DE2318693A}"/>
    <dgm:cxn modelId="{2FC0CA2F-6D72-44EE-B2AE-1E6E66FF2428}" type="presOf" srcId="{539F0792-A48D-48A5-BF0B-25ED3B46330E}" destId="{F899BDB3-6F7A-4FE6-9286-B8A0FC22BD37}" srcOrd="0" destOrd="0" presId="urn:microsoft.com/office/officeart/2005/8/layout/lProcess1"/>
    <dgm:cxn modelId="{78F9C231-5726-4DAE-8AA1-36353C922289}" srcId="{7EF66D04-2499-413F-B4C4-F66A1C1D3613}" destId="{E03646FF-8A0B-4F0C-A93F-E647F0D5B22B}" srcOrd="0" destOrd="0" parTransId="{C1072401-4698-4AC8-8976-E7EFF21EA4B6}" sibTransId="{EA663B3E-2A0F-4435-B5DF-0471853DA0B0}"/>
    <dgm:cxn modelId="{5C38C831-114D-4CCE-B84E-85AE6F2F6ADC}" type="presOf" srcId="{116D50BB-1A28-486E-87BC-5BB588C1B032}" destId="{06FF8A96-569A-45BB-8B5E-0FA02DF86B9D}" srcOrd="0" destOrd="0" presId="urn:microsoft.com/office/officeart/2005/8/layout/lProcess1"/>
    <dgm:cxn modelId="{FFC0CC34-EE48-4130-B74E-40F6C6DC5176}" type="presOf" srcId="{6978FD6A-2552-4B8C-8F3E-1E47BCBC2698}" destId="{7346B8DB-ECB2-4FEF-80EA-33F4F9F1D6BB}" srcOrd="0" destOrd="0" presId="urn:microsoft.com/office/officeart/2005/8/layout/lProcess1"/>
    <dgm:cxn modelId="{AE084A35-D8BA-4E26-846B-CEA9D51A7887}" type="presOf" srcId="{7EF66D04-2499-413F-B4C4-F66A1C1D3613}" destId="{0B1B745A-55A8-487A-9CB9-4975908EC3CF}" srcOrd="0" destOrd="0" presId="urn:microsoft.com/office/officeart/2005/8/layout/lProcess1"/>
    <dgm:cxn modelId="{CD1E2042-78E1-41AF-A936-42F8C0A1EA8C}" type="presOf" srcId="{4F9FB1C5-066A-498D-91D8-8726903BAE25}" destId="{0CCCE1DE-FA74-40FE-856E-6E10BBDC2C87}" srcOrd="0" destOrd="0" presId="urn:microsoft.com/office/officeart/2005/8/layout/lProcess1"/>
    <dgm:cxn modelId="{01825545-0F3C-4B21-93BD-273D6B77362D}" srcId="{116D50BB-1A28-486E-87BC-5BB588C1B032}" destId="{539F0792-A48D-48A5-BF0B-25ED3B46330E}" srcOrd="0" destOrd="0" parTransId="{6978FD6A-2552-4B8C-8F3E-1E47BCBC2698}" sibTransId="{7F816D05-172B-4584-ACBB-47222A8EA346}"/>
    <dgm:cxn modelId="{677C4852-8859-4BA2-A10B-CC89C41543CF}" type="presOf" srcId="{AD50CC52-C448-4B9D-B833-6E8111DFF1ED}" destId="{64A29D7F-85D6-44C3-BA16-2A34E56E1712}" srcOrd="0" destOrd="0" presId="urn:microsoft.com/office/officeart/2005/8/layout/lProcess1"/>
    <dgm:cxn modelId="{07F9F753-F1D5-4A63-BC29-00694AEFF222}" type="presOf" srcId="{8D596EA5-81E4-4C90-9779-F35B3C266A9D}" destId="{8410633C-7E04-4B53-BC05-C1767907B080}" srcOrd="0" destOrd="0" presId="urn:microsoft.com/office/officeart/2005/8/layout/lProcess1"/>
    <dgm:cxn modelId="{A9D17168-9177-4A64-B54D-4B287FC52270}" srcId="{116D50BB-1A28-486E-87BC-5BB588C1B032}" destId="{28AB5E35-ED9F-4546-8992-36AE2DB2C149}" srcOrd="2" destOrd="0" parTransId="{B1AF93DF-85D2-4522-8547-5E946AAD02CA}" sibTransId="{8233FECC-78E6-4768-A346-E7FAC287E02B}"/>
    <dgm:cxn modelId="{5F9B0E6C-9D1B-4EC5-9377-59018920FDBF}" srcId="{F96CC84E-01CE-48AB-8133-881F9B206164}" destId="{7EF66D04-2499-413F-B4C4-F66A1C1D3613}" srcOrd="2" destOrd="0" parTransId="{F1D86499-2EDC-4C08-B3E6-0F55457174AB}" sibTransId="{22621D06-485F-4B24-8106-BBFEB4C787E4}"/>
    <dgm:cxn modelId="{B5BDF56C-DDD0-4715-A122-211D6934CA2D}" type="presOf" srcId="{E03646FF-8A0B-4F0C-A93F-E647F0D5B22B}" destId="{620E0443-5207-42AF-AFBC-EAC7E70B2581}" srcOrd="0" destOrd="0" presId="urn:microsoft.com/office/officeart/2005/8/layout/lProcess1"/>
    <dgm:cxn modelId="{C1585478-F56B-43B3-A284-1F8CE000BA3A}" type="presOf" srcId="{7F816D05-172B-4584-ACBB-47222A8EA346}" destId="{13237025-9473-4330-850D-C4D698F4519A}" srcOrd="0" destOrd="0" presId="urn:microsoft.com/office/officeart/2005/8/layout/lProcess1"/>
    <dgm:cxn modelId="{11C60983-F53A-48C6-B967-D07F658D27A4}" srcId="{01ADD63B-F897-4D70-A0F0-75310C83D981}" destId="{9536F15A-E1DE-481C-AE62-586759BB047E}" srcOrd="0" destOrd="0" parTransId="{391370C7-58FD-4F13-BF27-79324A6A811D}" sibTransId="{EDD404B3-18F1-467D-9CFC-8AE8836BEC30}"/>
    <dgm:cxn modelId="{18C09089-BEF4-43B1-9114-A11E22BE4013}" srcId="{F96CC84E-01CE-48AB-8133-881F9B206164}" destId="{116D50BB-1A28-486E-87BC-5BB588C1B032}" srcOrd="1" destOrd="0" parTransId="{095F144C-1252-4AD2-A47D-225EF80409A8}" sibTransId="{2090894E-4D19-40BA-AEFF-4D2C0BA4AD10}"/>
    <dgm:cxn modelId="{2955F58D-D1B2-4EAB-99E9-9EDF7303C15E}" type="presOf" srcId="{8477973F-C5CC-4B6B-B558-08D6C42E02B0}" destId="{134B7647-472D-4181-8649-2F9207C839FC}" srcOrd="0" destOrd="0" presId="urn:microsoft.com/office/officeart/2005/8/layout/lProcess1"/>
    <dgm:cxn modelId="{C004BD8E-6F8C-4C5A-8DCB-84D041E7FD0C}" type="presOf" srcId="{391370C7-58FD-4F13-BF27-79324A6A811D}" destId="{0DB35677-497B-4B99-BC15-C47A07EC803D}" srcOrd="0" destOrd="0" presId="urn:microsoft.com/office/officeart/2005/8/layout/lProcess1"/>
    <dgm:cxn modelId="{D771078F-3F51-4CA6-AF9D-F2F8E43B61BC}" type="presOf" srcId="{CC096365-245A-4ECB-9D30-33DE2318693A}" destId="{DE77C897-AD0C-48EA-AC41-2A808BADCCA3}" srcOrd="0" destOrd="0" presId="urn:microsoft.com/office/officeart/2005/8/layout/lProcess1"/>
    <dgm:cxn modelId="{1703C48F-F686-4BB9-A186-2906E79180C9}" srcId="{7EF66D04-2499-413F-B4C4-F66A1C1D3613}" destId="{8477973F-C5CC-4B6B-B558-08D6C42E02B0}" srcOrd="3" destOrd="0" parTransId="{6CBFE6D5-78C5-4E9F-A1F1-D62002843D46}" sibTransId="{A7BF4BDB-88DB-48A3-B739-4E0EB4BF2528}"/>
    <dgm:cxn modelId="{D429FD9C-EAD9-418C-8945-E952A4E70DA1}" type="presOf" srcId="{28AB5E35-ED9F-4546-8992-36AE2DB2C149}" destId="{775DB2BC-8EC2-48C2-8856-DEEECA510D62}" srcOrd="0" destOrd="0" presId="urn:microsoft.com/office/officeart/2005/8/layout/lProcess1"/>
    <dgm:cxn modelId="{DB3F729D-E2E1-4CC7-961E-5F5CD904B00E}" srcId="{F96CC84E-01CE-48AB-8133-881F9B206164}" destId="{01ADD63B-F897-4D70-A0F0-75310C83D981}" srcOrd="0" destOrd="0" parTransId="{51A11DAF-B4E3-49C2-91C0-3C4DC1635CA3}" sibTransId="{3194E8BB-838E-440E-8046-6C8EE6773211}"/>
    <dgm:cxn modelId="{9BA831A2-E975-4A90-B1E6-50B567C97CA1}" type="presOf" srcId="{01ADD63B-F897-4D70-A0F0-75310C83D981}" destId="{C82AD9FA-1428-4B79-AF06-396920F7503C}" srcOrd="0" destOrd="0" presId="urn:microsoft.com/office/officeart/2005/8/layout/lProcess1"/>
    <dgm:cxn modelId="{A41E4BB4-6F6B-4BF9-A1CF-46BFCF8642A1}" type="presOf" srcId="{7E12212F-57D7-4420-BC2D-F323BD10FDB8}" destId="{3CFDB887-1545-4272-9DAB-9C98F270FF30}" srcOrd="0" destOrd="0" presId="urn:microsoft.com/office/officeart/2005/8/layout/lProcess1"/>
    <dgm:cxn modelId="{BCAA3CC3-2557-42EA-96E8-30AEA5BC685B}" srcId="{116D50BB-1A28-486E-87BC-5BB588C1B032}" destId="{7E12212F-57D7-4420-BC2D-F323BD10FDB8}" srcOrd="1" destOrd="0" parTransId="{5A221DA6-644F-433D-A2B3-2E5C2D532B1D}" sibTransId="{AD50CC52-C448-4B9D-B833-6E8111DFF1ED}"/>
    <dgm:cxn modelId="{059DCAE2-88BC-45F9-962B-0336E37F44E2}" type="presOf" srcId="{5632D28E-5299-44B9-AD77-E4E050A636F9}" destId="{BEF12085-9E40-4D3C-A904-A64B0B79A5FD}" srcOrd="0" destOrd="0" presId="urn:microsoft.com/office/officeart/2005/8/layout/lProcess1"/>
    <dgm:cxn modelId="{4DC9D6F3-F17C-49C8-809E-7781F733C222}" srcId="{7EF66D04-2499-413F-B4C4-F66A1C1D3613}" destId="{8D596EA5-81E4-4C90-9779-F35B3C266A9D}" srcOrd="2" destOrd="0" parTransId="{7FAAFB77-1ACE-420E-9C25-170669DDBFB4}" sibTransId="{5632D28E-5299-44B9-AD77-E4E050A636F9}"/>
    <dgm:cxn modelId="{C5EBD9F3-1803-42BF-BF79-A75FF4B6D270}" type="presOf" srcId="{F96CC84E-01CE-48AB-8133-881F9B206164}" destId="{56DE0C83-2255-4519-AB2C-077C75620098}" srcOrd="0" destOrd="0" presId="urn:microsoft.com/office/officeart/2005/8/layout/lProcess1"/>
    <dgm:cxn modelId="{801645FD-DD3D-4400-A4C8-E0D00266ECFB}" type="presOf" srcId="{EA663B3E-2A0F-4435-B5DF-0471853DA0B0}" destId="{761A727A-B47C-40E6-BC79-E65A25AC1454}" srcOrd="0" destOrd="0" presId="urn:microsoft.com/office/officeart/2005/8/layout/lProcess1"/>
    <dgm:cxn modelId="{152C8FCA-FED1-4ABA-ABC2-684AC17D8E2B}" type="presParOf" srcId="{56DE0C83-2255-4519-AB2C-077C75620098}" destId="{AF7D3F0E-B49E-4959-962F-C14C6E77B780}" srcOrd="0" destOrd="0" presId="urn:microsoft.com/office/officeart/2005/8/layout/lProcess1"/>
    <dgm:cxn modelId="{09CE6CA1-C42A-463F-9B9D-61D63F8A8E66}" type="presParOf" srcId="{AF7D3F0E-B49E-4959-962F-C14C6E77B780}" destId="{C82AD9FA-1428-4B79-AF06-396920F7503C}" srcOrd="0" destOrd="0" presId="urn:microsoft.com/office/officeart/2005/8/layout/lProcess1"/>
    <dgm:cxn modelId="{71A4D969-C805-47E2-9EDC-47F4C87683E8}" type="presParOf" srcId="{AF7D3F0E-B49E-4959-962F-C14C6E77B780}" destId="{0DB35677-497B-4B99-BC15-C47A07EC803D}" srcOrd="1" destOrd="0" presId="urn:microsoft.com/office/officeart/2005/8/layout/lProcess1"/>
    <dgm:cxn modelId="{791C08CD-570B-4C81-A59A-635ECDCB1FA3}" type="presParOf" srcId="{AF7D3F0E-B49E-4959-962F-C14C6E77B780}" destId="{766AA708-CB43-401A-92AB-DCA54A020E84}" srcOrd="2" destOrd="0" presId="urn:microsoft.com/office/officeart/2005/8/layout/lProcess1"/>
    <dgm:cxn modelId="{9892A2B6-C29F-467C-95CF-2178BE9CE569}" type="presParOf" srcId="{56DE0C83-2255-4519-AB2C-077C75620098}" destId="{D7985D85-9982-4DF3-865F-2C7B8F5787F5}" srcOrd="1" destOrd="0" presId="urn:microsoft.com/office/officeart/2005/8/layout/lProcess1"/>
    <dgm:cxn modelId="{C47CEC82-354E-4882-8D35-EB61B8DB026A}" type="presParOf" srcId="{56DE0C83-2255-4519-AB2C-077C75620098}" destId="{C325927E-C266-497C-9FFB-B013F7A6A1B8}" srcOrd="2" destOrd="0" presId="urn:microsoft.com/office/officeart/2005/8/layout/lProcess1"/>
    <dgm:cxn modelId="{F35049EF-1461-4257-98C0-B2A0AD954E9F}" type="presParOf" srcId="{C325927E-C266-497C-9FFB-B013F7A6A1B8}" destId="{06FF8A96-569A-45BB-8B5E-0FA02DF86B9D}" srcOrd="0" destOrd="0" presId="urn:microsoft.com/office/officeart/2005/8/layout/lProcess1"/>
    <dgm:cxn modelId="{8D50180B-E6FB-4EFD-8667-A56814AF588D}" type="presParOf" srcId="{C325927E-C266-497C-9FFB-B013F7A6A1B8}" destId="{7346B8DB-ECB2-4FEF-80EA-33F4F9F1D6BB}" srcOrd="1" destOrd="0" presId="urn:microsoft.com/office/officeart/2005/8/layout/lProcess1"/>
    <dgm:cxn modelId="{342710B3-5842-4458-91E0-5D09861E1C4F}" type="presParOf" srcId="{C325927E-C266-497C-9FFB-B013F7A6A1B8}" destId="{F899BDB3-6F7A-4FE6-9286-B8A0FC22BD37}" srcOrd="2" destOrd="0" presId="urn:microsoft.com/office/officeart/2005/8/layout/lProcess1"/>
    <dgm:cxn modelId="{0BDFA524-9A97-43B7-B1E5-943B571714CB}" type="presParOf" srcId="{C325927E-C266-497C-9FFB-B013F7A6A1B8}" destId="{13237025-9473-4330-850D-C4D698F4519A}" srcOrd="3" destOrd="0" presId="urn:microsoft.com/office/officeart/2005/8/layout/lProcess1"/>
    <dgm:cxn modelId="{CB9159BA-6A5C-465C-BFC9-17A6C8122808}" type="presParOf" srcId="{C325927E-C266-497C-9FFB-B013F7A6A1B8}" destId="{3CFDB887-1545-4272-9DAB-9C98F270FF30}" srcOrd="4" destOrd="0" presId="urn:microsoft.com/office/officeart/2005/8/layout/lProcess1"/>
    <dgm:cxn modelId="{6369B4FE-52D8-492D-8352-188567C32F4B}" type="presParOf" srcId="{C325927E-C266-497C-9FFB-B013F7A6A1B8}" destId="{64A29D7F-85D6-44C3-BA16-2A34E56E1712}" srcOrd="5" destOrd="0" presId="urn:microsoft.com/office/officeart/2005/8/layout/lProcess1"/>
    <dgm:cxn modelId="{CFB0B6CF-EAB9-4751-A791-17B870941BCD}" type="presParOf" srcId="{C325927E-C266-497C-9FFB-B013F7A6A1B8}" destId="{775DB2BC-8EC2-48C2-8856-DEEECA510D62}" srcOrd="6" destOrd="0" presId="urn:microsoft.com/office/officeart/2005/8/layout/lProcess1"/>
    <dgm:cxn modelId="{EB714F39-54C9-44D6-BDA6-7B556F761141}" type="presParOf" srcId="{56DE0C83-2255-4519-AB2C-077C75620098}" destId="{F6425C6D-A12C-49FA-88E3-DEF7DDDAF89E}" srcOrd="3" destOrd="0" presId="urn:microsoft.com/office/officeart/2005/8/layout/lProcess1"/>
    <dgm:cxn modelId="{9DAED38B-0180-43CD-806C-C682F4D0432C}" type="presParOf" srcId="{56DE0C83-2255-4519-AB2C-077C75620098}" destId="{B2CCDD2C-E15E-46E4-A623-792B91F5D2F1}" srcOrd="4" destOrd="0" presId="urn:microsoft.com/office/officeart/2005/8/layout/lProcess1"/>
    <dgm:cxn modelId="{4BE50B12-2474-42B1-BCB9-BAFC94615B41}" type="presParOf" srcId="{B2CCDD2C-E15E-46E4-A623-792B91F5D2F1}" destId="{0B1B745A-55A8-487A-9CB9-4975908EC3CF}" srcOrd="0" destOrd="0" presId="urn:microsoft.com/office/officeart/2005/8/layout/lProcess1"/>
    <dgm:cxn modelId="{58AD56BF-D37C-4484-AF01-E028A900BCFA}" type="presParOf" srcId="{B2CCDD2C-E15E-46E4-A623-792B91F5D2F1}" destId="{9ED423C0-F8EE-484C-A81A-C47A770A9C25}" srcOrd="1" destOrd="0" presId="urn:microsoft.com/office/officeart/2005/8/layout/lProcess1"/>
    <dgm:cxn modelId="{C4579D03-AB46-40EC-B9BB-80B764F9AB35}" type="presParOf" srcId="{B2CCDD2C-E15E-46E4-A623-792B91F5D2F1}" destId="{620E0443-5207-42AF-AFBC-EAC7E70B2581}" srcOrd="2" destOrd="0" presId="urn:microsoft.com/office/officeart/2005/8/layout/lProcess1"/>
    <dgm:cxn modelId="{99B5320A-6EF1-401A-A2E0-3200DEE9D1E8}" type="presParOf" srcId="{B2CCDD2C-E15E-46E4-A623-792B91F5D2F1}" destId="{761A727A-B47C-40E6-BC79-E65A25AC1454}" srcOrd="3" destOrd="0" presId="urn:microsoft.com/office/officeart/2005/8/layout/lProcess1"/>
    <dgm:cxn modelId="{44672E76-1252-4F1B-B9B3-7D1C54C54085}" type="presParOf" srcId="{B2CCDD2C-E15E-46E4-A623-792B91F5D2F1}" destId="{0CCCE1DE-FA74-40FE-856E-6E10BBDC2C87}" srcOrd="4" destOrd="0" presId="urn:microsoft.com/office/officeart/2005/8/layout/lProcess1"/>
    <dgm:cxn modelId="{4FA95F7D-E5C0-4146-8E6D-ED562858234B}" type="presParOf" srcId="{B2CCDD2C-E15E-46E4-A623-792B91F5D2F1}" destId="{DE77C897-AD0C-48EA-AC41-2A808BADCCA3}" srcOrd="5" destOrd="0" presId="urn:microsoft.com/office/officeart/2005/8/layout/lProcess1"/>
    <dgm:cxn modelId="{C501CAEC-A3A9-46C3-8348-B5E20D0B1452}" type="presParOf" srcId="{B2CCDD2C-E15E-46E4-A623-792B91F5D2F1}" destId="{8410633C-7E04-4B53-BC05-C1767907B080}" srcOrd="6" destOrd="0" presId="urn:microsoft.com/office/officeart/2005/8/layout/lProcess1"/>
    <dgm:cxn modelId="{3637615D-1F2D-4DFF-870D-EBCD3AB30371}" type="presParOf" srcId="{B2CCDD2C-E15E-46E4-A623-792B91F5D2F1}" destId="{BEF12085-9E40-4D3C-A904-A64B0B79A5FD}" srcOrd="7" destOrd="0" presId="urn:microsoft.com/office/officeart/2005/8/layout/lProcess1"/>
    <dgm:cxn modelId="{0DD3624B-9333-44DB-95F5-3697D8D68634}" type="presParOf" srcId="{B2CCDD2C-E15E-46E4-A623-792B91F5D2F1}" destId="{134B7647-472D-4181-8649-2F9207C839FC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167C3E-84F8-8C4A-AF97-B568605151D9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54E0F63-2F1C-CD4F-B19E-BB663A0521C1}">
      <dgm:prSet phldrT="[Text]"/>
      <dgm:spPr/>
      <dgm:t>
        <a:bodyPr/>
        <a:lstStyle/>
        <a:p>
          <a:r>
            <a:rPr lang="en-GB" dirty="0"/>
            <a:t>Time Taken </a:t>
          </a:r>
        </a:p>
      </dgm:t>
    </dgm:pt>
    <dgm:pt modelId="{03732AE1-D3E2-8740-BF8E-D0929D677913}" type="parTrans" cxnId="{E22E839D-E677-D642-A379-8DB6269EF4F3}">
      <dgm:prSet/>
      <dgm:spPr/>
      <dgm:t>
        <a:bodyPr/>
        <a:lstStyle/>
        <a:p>
          <a:endParaRPr lang="en-GB"/>
        </a:p>
      </dgm:t>
    </dgm:pt>
    <dgm:pt modelId="{29277A89-4279-7E4B-91BA-3E49DA28CF6C}" type="sibTrans" cxnId="{E22E839D-E677-D642-A379-8DB6269EF4F3}">
      <dgm:prSet/>
      <dgm:spPr/>
      <dgm:t>
        <a:bodyPr/>
        <a:lstStyle/>
        <a:p>
          <a:endParaRPr lang="en-GB"/>
        </a:p>
      </dgm:t>
    </dgm:pt>
    <dgm:pt modelId="{8018E761-70D3-E44D-A752-5F5ADC13134E}">
      <dgm:prSet phldrT="[Text]"/>
      <dgm:spPr/>
      <dgm:t>
        <a:bodyPr/>
        <a:lstStyle/>
        <a:p>
          <a:r>
            <a:rPr lang="en-GB" dirty="0"/>
            <a:t>Produce to product </a:t>
          </a:r>
        </a:p>
      </dgm:t>
    </dgm:pt>
    <dgm:pt modelId="{AEF3EAF7-7FBC-8A42-B4CE-B65709175E22}" type="parTrans" cxnId="{2540E85D-0D24-4443-A91A-39338644C4A7}">
      <dgm:prSet/>
      <dgm:spPr/>
      <dgm:t>
        <a:bodyPr/>
        <a:lstStyle/>
        <a:p>
          <a:endParaRPr lang="en-GB"/>
        </a:p>
      </dgm:t>
    </dgm:pt>
    <dgm:pt modelId="{BB12DB7D-EFD6-E246-BF40-7171E9F35334}" type="sibTrans" cxnId="{2540E85D-0D24-4443-A91A-39338644C4A7}">
      <dgm:prSet/>
      <dgm:spPr/>
      <dgm:t>
        <a:bodyPr/>
        <a:lstStyle/>
        <a:p>
          <a:endParaRPr lang="en-GB"/>
        </a:p>
      </dgm:t>
    </dgm:pt>
    <dgm:pt modelId="{97216099-9168-254C-90E3-457507DEC48D}">
      <dgm:prSet phldrT="[Text]"/>
      <dgm:spPr/>
      <dgm:t>
        <a:bodyPr/>
        <a:lstStyle/>
        <a:p>
          <a:r>
            <a:rPr lang="en-GB" dirty="0"/>
            <a:t>Sell to product </a:t>
          </a:r>
        </a:p>
      </dgm:t>
    </dgm:pt>
    <dgm:pt modelId="{47E2D502-80EB-ED48-9B5B-9F5A2B51F272}" type="parTrans" cxnId="{76F7893D-F03F-A441-96B0-CD0ACBF0DDCD}">
      <dgm:prSet/>
      <dgm:spPr/>
      <dgm:t>
        <a:bodyPr/>
        <a:lstStyle/>
        <a:p>
          <a:endParaRPr lang="en-GB"/>
        </a:p>
      </dgm:t>
    </dgm:pt>
    <dgm:pt modelId="{64EF43A4-FC03-EA43-B943-449E5BDA12FB}" type="sibTrans" cxnId="{76F7893D-F03F-A441-96B0-CD0ACBF0DDCD}">
      <dgm:prSet/>
      <dgm:spPr/>
      <dgm:t>
        <a:bodyPr/>
        <a:lstStyle/>
        <a:p>
          <a:endParaRPr lang="en-GB"/>
        </a:p>
      </dgm:t>
    </dgm:pt>
    <dgm:pt modelId="{942EECEB-F424-B249-88AB-EAD0E4BCAE34}" type="pres">
      <dgm:prSet presAssocID="{4B167C3E-84F8-8C4A-AF97-B568605151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BE1288E-49AD-5E42-A97E-AB1030126DAE}" type="pres">
      <dgm:prSet presAssocID="{E54E0F63-2F1C-CD4F-B19E-BB663A0521C1}" presName="root1" presStyleCnt="0"/>
      <dgm:spPr/>
    </dgm:pt>
    <dgm:pt modelId="{8C2DFDFD-A64E-8A43-9AF3-002413BB41CD}" type="pres">
      <dgm:prSet presAssocID="{E54E0F63-2F1C-CD4F-B19E-BB663A0521C1}" presName="LevelOneTextNode" presStyleLbl="node0" presStyleIdx="0" presStyleCnt="1">
        <dgm:presLayoutVars>
          <dgm:chPref val="3"/>
        </dgm:presLayoutVars>
      </dgm:prSet>
      <dgm:spPr/>
    </dgm:pt>
    <dgm:pt modelId="{6D7E9D4E-F834-3548-8EBE-A6C8704A5610}" type="pres">
      <dgm:prSet presAssocID="{E54E0F63-2F1C-CD4F-B19E-BB663A0521C1}" presName="level2hierChild" presStyleCnt="0"/>
      <dgm:spPr/>
    </dgm:pt>
    <dgm:pt modelId="{2D54124D-50B7-4F44-9DD8-CDB642F9B561}" type="pres">
      <dgm:prSet presAssocID="{AEF3EAF7-7FBC-8A42-B4CE-B65709175E22}" presName="conn2-1" presStyleLbl="parChTrans1D2" presStyleIdx="0" presStyleCnt="2"/>
      <dgm:spPr/>
    </dgm:pt>
    <dgm:pt modelId="{DFCFF76F-2607-EE42-9DF8-34EFDC90F8AB}" type="pres">
      <dgm:prSet presAssocID="{AEF3EAF7-7FBC-8A42-B4CE-B65709175E22}" presName="connTx" presStyleLbl="parChTrans1D2" presStyleIdx="0" presStyleCnt="2"/>
      <dgm:spPr/>
    </dgm:pt>
    <dgm:pt modelId="{3D19C65C-EA77-F74A-A290-14DCFBB6A045}" type="pres">
      <dgm:prSet presAssocID="{8018E761-70D3-E44D-A752-5F5ADC13134E}" presName="root2" presStyleCnt="0"/>
      <dgm:spPr/>
    </dgm:pt>
    <dgm:pt modelId="{8DEF772B-6E57-A642-B004-39A3EE98E5FE}" type="pres">
      <dgm:prSet presAssocID="{8018E761-70D3-E44D-A752-5F5ADC13134E}" presName="LevelTwoTextNode" presStyleLbl="node2" presStyleIdx="0" presStyleCnt="2">
        <dgm:presLayoutVars>
          <dgm:chPref val="3"/>
        </dgm:presLayoutVars>
      </dgm:prSet>
      <dgm:spPr/>
    </dgm:pt>
    <dgm:pt modelId="{33544D1F-A2CE-4641-A4B0-437866754762}" type="pres">
      <dgm:prSet presAssocID="{8018E761-70D3-E44D-A752-5F5ADC13134E}" presName="level3hierChild" presStyleCnt="0"/>
      <dgm:spPr/>
    </dgm:pt>
    <dgm:pt modelId="{5867BF07-3E1A-D440-BB4B-2AB95CA15BD3}" type="pres">
      <dgm:prSet presAssocID="{47E2D502-80EB-ED48-9B5B-9F5A2B51F272}" presName="conn2-1" presStyleLbl="parChTrans1D2" presStyleIdx="1" presStyleCnt="2"/>
      <dgm:spPr/>
    </dgm:pt>
    <dgm:pt modelId="{E78EC5B5-9034-1147-8BBE-4E1B37014CC6}" type="pres">
      <dgm:prSet presAssocID="{47E2D502-80EB-ED48-9B5B-9F5A2B51F272}" presName="connTx" presStyleLbl="parChTrans1D2" presStyleIdx="1" presStyleCnt="2"/>
      <dgm:spPr/>
    </dgm:pt>
    <dgm:pt modelId="{F0D17085-562C-D447-A2A5-20934C8F6C25}" type="pres">
      <dgm:prSet presAssocID="{97216099-9168-254C-90E3-457507DEC48D}" presName="root2" presStyleCnt="0"/>
      <dgm:spPr/>
    </dgm:pt>
    <dgm:pt modelId="{5946351D-D84D-864E-B815-3522B7FE6720}" type="pres">
      <dgm:prSet presAssocID="{97216099-9168-254C-90E3-457507DEC48D}" presName="LevelTwoTextNode" presStyleLbl="node2" presStyleIdx="1" presStyleCnt="2">
        <dgm:presLayoutVars>
          <dgm:chPref val="3"/>
        </dgm:presLayoutVars>
      </dgm:prSet>
      <dgm:spPr/>
    </dgm:pt>
    <dgm:pt modelId="{465C2330-8C7C-7A46-9067-EC49A4E7B3CD}" type="pres">
      <dgm:prSet presAssocID="{97216099-9168-254C-90E3-457507DEC48D}" presName="level3hierChild" presStyleCnt="0"/>
      <dgm:spPr/>
    </dgm:pt>
  </dgm:ptLst>
  <dgm:cxnLst>
    <dgm:cxn modelId="{FEB22E08-477A-CE4F-9F0A-F6BB675BFF56}" type="presOf" srcId="{AEF3EAF7-7FBC-8A42-B4CE-B65709175E22}" destId="{2D54124D-50B7-4F44-9DD8-CDB642F9B561}" srcOrd="0" destOrd="0" presId="urn:microsoft.com/office/officeart/2008/layout/HorizontalMultiLevelHierarchy"/>
    <dgm:cxn modelId="{76F7893D-F03F-A441-96B0-CD0ACBF0DDCD}" srcId="{E54E0F63-2F1C-CD4F-B19E-BB663A0521C1}" destId="{97216099-9168-254C-90E3-457507DEC48D}" srcOrd="1" destOrd="0" parTransId="{47E2D502-80EB-ED48-9B5B-9F5A2B51F272}" sibTransId="{64EF43A4-FC03-EA43-B943-449E5BDA12FB}"/>
    <dgm:cxn modelId="{2540E85D-0D24-4443-A91A-39338644C4A7}" srcId="{E54E0F63-2F1C-CD4F-B19E-BB663A0521C1}" destId="{8018E761-70D3-E44D-A752-5F5ADC13134E}" srcOrd="0" destOrd="0" parTransId="{AEF3EAF7-7FBC-8A42-B4CE-B65709175E22}" sibTransId="{BB12DB7D-EFD6-E246-BF40-7171E9F35334}"/>
    <dgm:cxn modelId="{40C94B62-66AC-4745-9CFB-8254321F87B9}" type="presOf" srcId="{8018E761-70D3-E44D-A752-5F5ADC13134E}" destId="{8DEF772B-6E57-A642-B004-39A3EE98E5FE}" srcOrd="0" destOrd="0" presId="urn:microsoft.com/office/officeart/2008/layout/HorizontalMultiLevelHierarchy"/>
    <dgm:cxn modelId="{9B1F016C-9B79-1949-B364-096EDC0945BE}" type="presOf" srcId="{4B167C3E-84F8-8C4A-AF97-B568605151D9}" destId="{942EECEB-F424-B249-88AB-EAD0E4BCAE34}" srcOrd="0" destOrd="0" presId="urn:microsoft.com/office/officeart/2008/layout/HorizontalMultiLevelHierarchy"/>
    <dgm:cxn modelId="{EEEE8588-6F4F-9E4B-8CC8-DCCA9B52D91E}" type="presOf" srcId="{E54E0F63-2F1C-CD4F-B19E-BB663A0521C1}" destId="{8C2DFDFD-A64E-8A43-9AF3-002413BB41CD}" srcOrd="0" destOrd="0" presId="urn:microsoft.com/office/officeart/2008/layout/HorizontalMultiLevelHierarchy"/>
    <dgm:cxn modelId="{5F2D1797-DEF5-2C43-9ADC-5FF9665A0D36}" type="presOf" srcId="{47E2D502-80EB-ED48-9B5B-9F5A2B51F272}" destId="{E78EC5B5-9034-1147-8BBE-4E1B37014CC6}" srcOrd="1" destOrd="0" presId="urn:microsoft.com/office/officeart/2008/layout/HorizontalMultiLevelHierarchy"/>
    <dgm:cxn modelId="{E22E839D-E677-D642-A379-8DB6269EF4F3}" srcId="{4B167C3E-84F8-8C4A-AF97-B568605151D9}" destId="{E54E0F63-2F1C-CD4F-B19E-BB663A0521C1}" srcOrd="0" destOrd="0" parTransId="{03732AE1-D3E2-8740-BF8E-D0929D677913}" sibTransId="{29277A89-4279-7E4B-91BA-3E49DA28CF6C}"/>
    <dgm:cxn modelId="{E0B8369E-1DF3-F84D-AFD2-358FC60F1505}" type="presOf" srcId="{47E2D502-80EB-ED48-9B5B-9F5A2B51F272}" destId="{5867BF07-3E1A-D440-BB4B-2AB95CA15BD3}" srcOrd="0" destOrd="0" presId="urn:microsoft.com/office/officeart/2008/layout/HorizontalMultiLevelHierarchy"/>
    <dgm:cxn modelId="{BE9A08CB-98F9-BD4F-9913-AB28F4E61DA0}" type="presOf" srcId="{AEF3EAF7-7FBC-8A42-B4CE-B65709175E22}" destId="{DFCFF76F-2607-EE42-9DF8-34EFDC90F8AB}" srcOrd="1" destOrd="0" presId="urn:microsoft.com/office/officeart/2008/layout/HorizontalMultiLevelHierarchy"/>
    <dgm:cxn modelId="{676B4FFB-361C-6E4B-B680-E5A97668D395}" type="presOf" srcId="{97216099-9168-254C-90E3-457507DEC48D}" destId="{5946351D-D84D-864E-B815-3522B7FE6720}" srcOrd="0" destOrd="0" presId="urn:microsoft.com/office/officeart/2008/layout/HorizontalMultiLevelHierarchy"/>
    <dgm:cxn modelId="{0AAA5DAC-F644-6544-BCFD-593A78EB6D59}" type="presParOf" srcId="{942EECEB-F424-B249-88AB-EAD0E4BCAE34}" destId="{CBE1288E-49AD-5E42-A97E-AB1030126DAE}" srcOrd="0" destOrd="0" presId="urn:microsoft.com/office/officeart/2008/layout/HorizontalMultiLevelHierarchy"/>
    <dgm:cxn modelId="{1727FACF-6243-014B-8B4E-1C460CF4AA83}" type="presParOf" srcId="{CBE1288E-49AD-5E42-A97E-AB1030126DAE}" destId="{8C2DFDFD-A64E-8A43-9AF3-002413BB41CD}" srcOrd="0" destOrd="0" presId="urn:microsoft.com/office/officeart/2008/layout/HorizontalMultiLevelHierarchy"/>
    <dgm:cxn modelId="{06B0D50D-3F30-3C4C-9E27-2A8344860612}" type="presParOf" srcId="{CBE1288E-49AD-5E42-A97E-AB1030126DAE}" destId="{6D7E9D4E-F834-3548-8EBE-A6C8704A5610}" srcOrd="1" destOrd="0" presId="urn:microsoft.com/office/officeart/2008/layout/HorizontalMultiLevelHierarchy"/>
    <dgm:cxn modelId="{58845644-345C-D349-B902-FE115F771773}" type="presParOf" srcId="{6D7E9D4E-F834-3548-8EBE-A6C8704A5610}" destId="{2D54124D-50B7-4F44-9DD8-CDB642F9B561}" srcOrd="0" destOrd="0" presId="urn:microsoft.com/office/officeart/2008/layout/HorizontalMultiLevelHierarchy"/>
    <dgm:cxn modelId="{9A6B7570-757D-8D43-AB87-3EB7A620D3FD}" type="presParOf" srcId="{2D54124D-50B7-4F44-9DD8-CDB642F9B561}" destId="{DFCFF76F-2607-EE42-9DF8-34EFDC90F8AB}" srcOrd="0" destOrd="0" presId="urn:microsoft.com/office/officeart/2008/layout/HorizontalMultiLevelHierarchy"/>
    <dgm:cxn modelId="{93342AB0-9421-D944-8724-E385DA4652C4}" type="presParOf" srcId="{6D7E9D4E-F834-3548-8EBE-A6C8704A5610}" destId="{3D19C65C-EA77-F74A-A290-14DCFBB6A045}" srcOrd="1" destOrd="0" presId="urn:microsoft.com/office/officeart/2008/layout/HorizontalMultiLevelHierarchy"/>
    <dgm:cxn modelId="{C2DEB162-0598-F74C-9EE5-6E0681A1C2DD}" type="presParOf" srcId="{3D19C65C-EA77-F74A-A290-14DCFBB6A045}" destId="{8DEF772B-6E57-A642-B004-39A3EE98E5FE}" srcOrd="0" destOrd="0" presId="urn:microsoft.com/office/officeart/2008/layout/HorizontalMultiLevelHierarchy"/>
    <dgm:cxn modelId="{95DF5440-9A72-B041-B66D-738350AD89CD}" type="presParOf" srcId="{3D19C65C-EA77-F74A-A290-14DCFBB6A045}" destId="{33544D1F-A2CE-4641-A4B0-437866754762}" srcOrd="1" destOrd="0" presId="urn:microsoft.com/office/officeart/2008/layout/HorizontalMultiLevelHierarchy"/>
    <dgm:cxn modelId="{6051679F-028E-3348-BF34-8EB9AE320A87}" type="presParOf" srcId="{6D7E9D4E-F834-3548-8EBE-A6C8704A5610}" destId="{5867BF07-3E1A-D440-BB4B-2AB95CA15BD3}" srcOrd="2" destOrd="0" presId="urn:microsoft.com/office/officeart/2008/layout/HorizontalMultiLevelHierarchy"/>
    <dgm:cxn modelId="{AB70C93C-561D-034C-8C82-A3D1E100AC25}" type="presParOf" srcId="{5867BF07-3E1A-D440-BB4B-2AB95CA15BD3}" destId="{E78EC5B5-9034-1147-8BBE-4E1B37014CC6}" srcOrd="0" destOrd="0" presId="urn:microsoft.com/office/officeart/2008/layout/HorizontalMultiLevelHierarchy"/>
    <dgm:cxn modelId="{680B0838-D867-9143-911E-42BFA461692A}" type="presParOf" srcId="{6D7E9D4E-F834-3548-8EBE-A6C8704A5610}" destId="{F0D17085-562C-D447-A2A5-20934C8F6C25}" srcOrd="3" destOrd="0" presId="urn:microsoft.com/office/officeart/2008/layout/HorizontalMultiLevelHierarchy"/>
    <dgm:cxn modelId="{CE455F14-74F7-544F-83AA-22BE382C5A5D}" type="presParOf" srcId="{F0D17085-562C-D447-A2A5-20934C8F6C25}" destId="{5946351D-D84D-864E-B815-3522B7FE6720}" srcOrd="0" destOrd="0" presId="urn:microsoft.com/office/officeart/2008/layout/HorizontalMultiLevelHierarchy"/>
    <dgm:cxn modelId="{DC4C876F-3C4B-C049-9D30-5D3894CA7AE8}" type="presParOf" srcId="{F0D17085-562C-D447-A2A5-20934C8F6C25}" destId="{465C2330-8C7C-7A46-9067-EC49A4E7B3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6CC84E-01CE-48AB-8133-881F9B206164}" type="doc">
      <dgm:prSet loTypeId="urn:microsoft.com/office/officeart/2005/8/layout/list1" loCatId="list" qsTypeId="urn:microsoft.com/office/officeart/2005/8/quickstyle/3d2#1" qsCatId="3D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01ADD63B-F897-4D70-A0F0-75310C83D981}">
      <dgm:prSet phldrT="[Text]" custT="1"/>
      <dgm:spPr/>
      <dgm:t>
        <a:bodyPr/>
        <a:lstStyle/>
        <a:p>
          <a:r>
            <a:rPr lang="en-IN" sz="2400" b="1" dirty="0"/>
            <a:t>Very High Debtors Turnover Ratio	</a:t>
          </a:r>
        </a:p>
      </dgm:t>
    </dgm:pt>
    <dgm:pt modelId="{51A11DAF-B4E3-49C2-91C0-3C4DC1635CA3}" type="parTrans" cxnId="{DB3F729D-E2E1-4CC7-961E-5F5CD904B00E}">
      <dgm:prSet/>
      <dgm:spPr/>
      <dgm:t>
        <a:bodyPr/>
        <a:lstStyle/>
        <a:p>
          <a:endParaRPr lang="en-IN"/>
        </a:p>
      </dgm:t>
    </dgm:pt>
    <dgm:pt modelId="{3194E8BB-838E-440E-8046-6C8EE6773211}" type="sibTrans" cxnId="{DB3F729D-E2E1-4CC7-961E-5F5CD904B00E}">
      <dgm:prSet/>
      <dgm:spPr/>
      <dgm:t>
        <a:bodyPr/>
        <a:lstStyle/>
        <a:p>
          <a:endParaRPr lang="en-IN"/>
        </a:p>
      </dgm:t>
    </dgm:pt>
    <dgm:pt modelId="{9536F15A-E1DE-481C-AE62-586759BB047E}">
      <dgm:prSet phldrT="[Text]" custT="1"/>
      <dgm:spPr/>
      <dgm:t>
        <a:bodyPr/>
        <a:lstStyle/>
        <a:p>
          <a:r>
            <a:rPr lang="en-IN" sz="2400" dirty="0"/>
            <a:t>Restrictive credit and collection policy</a:t>
          </a:r>
        </a:p>
      </dgm:t>
    </dgm:pt>
    <dgm:pt modelId="{391370C7-58FD-4F13-BF27-79324A6A811D}" type="parTrans" cxnId="{11C60983-F53A-48C6-B967-D07F658D27A4}">
      <dgm:prSet/>
      <dgm:spPr/>
      <dgm:t>
        <a:bodyPr/>
        <a:lstStyle/>
        <a:p>
          <a:endParaRPr lang="en-IN"/>
        </a:p>
      </dgm:t>
    </dgm:pt>
    <dgm:pt modelId="{EDD404B3-18F1-467D-9CFC-8AE8836BEC30}" type="sibTrans" cxnId="{11C60983-F53A-48C6-B967-D07F658D27A4}">
      <dgm:prSet/>
      <dgm:spPr/>
      <dgm:t>
        <a:bodyPr/>
        <a:lstStyle/>
        <a:p>
          <a:endParaRPr lang="en-IN"/>
        </a:p>
      </dgm:t>
    </dgm:pt>
    <dgm:pt modelId="{116D50BB-1A28-486E-87BC-5BB588C1B032}">
      <dgm:prSet phldrT="[Text]" custT="1"/>
      <dgm:spPr/>
      <dgm:t>
        <a:bodyPr/>
        <a:lstStyle/>
        <a:p>
          <a:r>
            <a:rPr lang="en-IN" sz="2400" b="1" dirty="0"/>
            <a:t>High Debtors Turnover Ratio</a:t>
          </a:r>
        </a:p>
      </dgm:t>
    </dgm:pt>
    <dgm:pt modelId="{095F144C-1252-4AD2-A47D-225EF80409A8}" type="parTrans" cxnId="{18C09089-BEF4-43B1-9114-A11E22BE4013}">
      <dgm:prSet/>
      <dgm:spPr/>
      <dgm:t>
        <a:bodyPr/>
        <a:lstStyle/>
        <a:p>
          <a:endParaRPr lang="en-IN"/>
        </a:p>
      </dgm:t>
    </dgm:pt>
    <dgm:pt modelId="{2090894E-4D19-40BA-AEFF-4D2C0BA4AD10}" type="sibTrans" cxnId="{18C09089-BEF4-43B1-9114-A11E22BE4013}">
      <dgm:prSet/>
      <dgm:spPr/>
      <dgm:t>
        <a:bodyPr/>
        <a:lstStyle/>
        <a:p>
          <a:endParaRPr lang="en-IN"/>
        </a:p>
      </dgm:t>
    </dgm:pt>
    <dgm:pt modelId="{539F0792-A48D-48A5-BF0B-25ED3B46330E}">
      <dgm:prSet phldrT="[Text]" custT="1"/>
      <dgm:spPr/>
      <dgm:t>
        <a:bodyPr/>
        <a:lstStyle/>
        <a:p>
          <a:pPr algn="l"/>
          <a:r>
            <a:rPr lang="en-IN" sz="2400" dirty="0"/>
            <a:t>Shorter collection period</a:t>
          </a:r>
        </a:p>
      </dgm:t>
    </dgm:pt>
    <dgm:pt modelId="{6978FD6A-2552-4B8C-8F3E-1E47BCBC2698}" type="parTrans" cxnId="{01825545-0F3C-4B21-93BD-273D6B77362D}">
      <dgm:prSet/>
      <dgm:spPr/>
      <dgm:t>
        <a:bodyPr/>
        <a:lstStyle/>
        <a:p>
          <a:endParaRPr lang="en-IN"/>
        </a:p>
      </dgm:t>
    </dgm:pt>
    <dgm:pt modelId="{7F816D05-172B-4584-ACBB-47222A8EA346}" type="sibTrans" cxnId="{01825545-0F3C-4B21-93BD-273D6B77362D}">
      <dgm:prSet/>
      <dgm:spPr/>
      <dgm:t>
        <a:bodyPr/>
        <a:lstStyle/>
        <a:p>
          <a:endParaRPr lang="en-IN"/>
        </a:p>
      </dgm:t>
    </dgm:pt>
    <dgm:pt modelId="{7E12212F-57D7-4420-BC2D-F323BD10FDB8}">
      <dgm:prSet phldrT="[Text]" custT="1"/>
      <dgm:spPr/>
      <dgm:t>
        <a:bodyPr/>
        <a:lstStyle/>
        <a:p>
          <a:pPr algn="l"/>
          <a:r>
            <a:rPr lang="en-IN" sz="2400" dirty="0"/>
            <a:t>Prompt payment by debtors </a:t>
          </a:r>
        </a:p>
      </dgm:t>
    </dgm:pt>
    <dgm:pt modelId="{5A221DA6-644F-433D-A2B3-2E5C2D532B1D}" type="parTrans" cxnId="{BCAA3CC3-2557-42EA-96E8-30AEA5BC685B}">
      <dgm:prSet/>
      <dgm:spPr/>
      <dgm:t>
        <a:bodyPr/>
        <a:lstStyle/>
        <a:p>
          <a:endParaRPr lang="en-IN"/>
        </a:p>
      </dgm:t>
    </dgm:pt>
    <dgm:pt modelId="{AD50CC52-C448-4B9D-B833-6E8111DFF1ED}" type="sibTrans" cxnId="{BCAA3CC3-2557-42EA-96E8-30AEA5BC685B}">
      <dgm:prSet/>
      <dgm:spPr/>
      <dgm:t>
        <a:bodyPr/>
        <a:lstStyle/>
        <a:p>
          <a:endParaRPr lang="en-IN"/>
        </a:p>
      </dgm:t>
    </dgm:pt>
    <dgm:pt modelId="{7EF66D04-2499-413F-B4C4-F66A1C1D3613}">
      <dgm:prSet phldrT="[Text]" custT="1"/>
      <dgm:spPr/>
      <dgm:t>
        <a:bodyPr/>
        <a:lstStyle/>
        <a:p>
          <a:r>
            <a:rPr lang="en-IN" sz="2400" b="1" dirty="0"/>
            <a:t>Low Debtors Turnover Ratio</a:t>
          </a:r>
        </a:p>
      </dgm:t>
    </dgm:pt>
    <dgm:pt modelId="{F1D86499-2EDC-4C08-B3E6-0F55457174AB}" type="parTrans" cxnId="{5F9B0E6C-9D1B-4EC5-9377-59018920FDBF}">
      <dgm:prSet/>
      <dgm:spPr/>
      <dgm:t>
        <a:bodyPr/>
        <a:lstStyle/>
        <a:p>
          <a:endParaRPr lang="en-IN"/>
        </a:p>
      </dgm:t>
    </dgm:pt>
    <dgm:pt modelId="{22621D06-485F-4B24-8106-BBFEB4C787E4}" type="sibTrans" cxnId="{5F9B0E6C-9D1B-4EC5-9377-59018920FDBF}">
      <dgm:prSet/>
      <dgm:spPr/>
      <dgm:t>
        <a:bodyPr/>
        <a:lstStyle/>
        <a:p>
          <a:endParaRPr lang="en-IN"/>
        </a:p>
      </dgm:t>
    </dgm:pt>
    <dgm:pt modelId="{4F9FB1C5-066A-498D-91D8-8726903BAE25}">
      <dgm:prSet phldrT="[Text]" custT="1"/>
      <dgm:spPr/>
      <dgm:t>
        <a:bodyPr/>
        <a:lstStyle/>
        <a:p>
          <a:r>
            <a:rPr lang="en-IN" sz="2400" dirty="0"/>
            <a:t>Delayed payments by debtors </a:t>
          </a:r>
        </a:p>
      </dgm:t>
    </dgm:pt>
    <dgm:pt modelId="{AF4581AC-0B94-470A-8E37-5C48AC9FF29B}" type="parTrans" cxnId="{96AEFE2D-08E4-4DE2-AA8A-EC9EDCBA2816}">
      <dgm:prSet/>
      <dgm:spPr/>
      <dgm:t>
        <a:bodyPr/>
        <a:lstStyle/>
        <a:p>
          <a:endParaRPr lang="en-IN"/>
        </a:p>
      </dgm:t>
    </dgm:pt>
    <dgm:pt modelId="{CC096365-245A-4ECB-9D30-33DE2318693A}" type="sibTrans" cxnId="{96AEFE2D-08E4-4DE2-AA8A-EC9EDCBA2816}">
      <dgm:prSet/>
      <dgm:spPr/>
      <dgm:t>
        <a:bodyPr/>
        <a:lstStyle/>
        <a:p>
          <a:endParaRPr lang="en-IN"/>
        </a:p>
      </dgm:t>
    </dgm:pt>
    <dgm:pt modelId="{E03646FF-8A0B-4F0C-A93F-E647F0D5B22B}">
      <dgm:prSet phldrT="[Text]" custT="1"/>
      <dgm:spPr/>
      <dgm:t>
        <a:bodyPr/>
        <a:lstStyle/>
        <a:p>
          <a:r>
            <a:rPr lang="en-IN" sz="2400" dirty="0"/>
            <a:t>Longer collection period</a:t>
          </a:r>
        </a:p>
      </dgm:t>
    </dgm:pt>
    <dgm:pt modelId="{C1072401-4698-4AC8-8976-E7EFF21EA4B6}" type="parTrans" cxnId="{78F9C231-5726-4DAE-8AA1-36353C922289}">
      <dgm:prSet/>
      <dgm:spPr/>
      <dgm:t>
        <a:bodyPr/>
        <a:lstStyle/>
        <a:p>
          <a:endParaRPr lang="en-IN"/>
        </a:p>
      </dgm:t>
    </dgm:pt>
    <dgm:pt modelId="{EA663B3E-2A0F-4435-B5DF-0471853DA0B0}" type="sibTrans" cxnId="{78F9C231-5726-4DAE-8AA1-36353C922289}">
      <dgm:prSet/>
      <dgm:spPr/>
      <dgm:t>
        <a:bodyPr/>
        <a:lstStyle/>
        <a:p>
          <a:endParaRPr lang="en-IN"/>
        </a:p>
      </dgm:t>
    </dgm:pt>
    <dgm:pt modelId="{393BEAA9-87BC-455F-B86E-9435D18E12D6}">
      <dgm:prSet custT="1"/>
      <dgm:spPr/>
      <dgm:t>
        <a:bodyPr/>
        <a:lstStyle/>
        <a:p>
          <a:r>
            <a:rPr lang="en-IN" sz="2400" b="1" dirty="0"/>
            <a:t>Very Low Debtors Turnover Ratio</a:t>
          </a:r>
        </a:p>
      </dgm:t>
    </dgm:pt>
    <dgm:pt modelId="{26F9A511-3639-450F-8E56-AEC4322316CE}" type="parTrans" cxnId="{A3FECDA9-3AE3-4119-A8D2-79EBA7EB09D1}">
      <dgm:prSet/>
      <dgm:spPr/>
      <dgm:t>
        <a:bodyPr/>
        <a:lstStyle/>
        <a:p>
          <a:endParaRPr lang="en-IN"/>
        </a:p>
      </dgm:t>
    </dgm:pt>
    <dgm:pt modelId="{B98B7C1F-1CD8-4051-A2A4-516E5B45C291}" type="sibTrans" cxnId="{A3FECDA9-3AE3-4119-A8D2-79EBA7EB09D1}">
      <dgm:prSet/>
      <dgm:spPr/>
      <dgm:t>
        <a:bodyPr/>
        <a:lstStyle/>
        <a:p>
          <a:endParaRPr lang="en-IN"/>
        </a:p>
      </dgm:t>
    </dgm:pt>
    <dgm:pt modelId="{62548CBF-BC58-498A-ACE6-F5C7E37E9F47}">
      <dgm:prSet custT="1"/>
      <dgm:spPr/>
      <dgm:t>
        <a:bodyPr/>
        <a:lstStyle/>
        <a:p>
          <a:r>
            <a:rPr lang="en-IN" sz="2400" dirty="0"/>
            <a:t>Liberal and inefficient collection policy</a:t>
          </a:r>
        </a:p>
      </dgm:t>
    </dgm:pt>
    <dgm:pt modelId="{B6C9741F-3761-4FAD-9D65-DA4E040CB646}" type="parTrans" cxnId="{545DD19D-F857-47F1-92C7-3BEFD514F17D}">
      <dgm:prSet/>
      <dgm:spPr/>
      <dgm:t>
        <a:bodyPr/>
        <a:lstStyle/>
        <a:p>
          <a:endParaRPr lang="en-US"/>
        </a:p>
      </dgm:t>
    </dgm:pt>
    <dgm:pt modelId="{2FA0DD33-2EFE-440E-8F5B-04F8C39C270C}" type="sibTrans" cxnId="{545DD19D-F857-47F1-92C7-3BEFD514F17D}">
      <dgm:prSet/>
      <dgm:spPr/>
      <dgm:t>
        <a:bodyPr/>
        <a:lstStyle/>
        <a:p>
          <a:endParaRPr lang="en-US"/>
        </a:p>
      </dgm:t>
    </dgm:pt>
    <dgm:pt modelId="{FF4C9572-7DF4-481B-B8A0-128A8E6B42A3}">
      <dgm:prSet custT="1"/>
      <dgm:spPr/>
      <dgm:t>
        <a:bodyPr/>
        <a:lstStyle/>
        <a:p>
          <a:r>
            <a:rPr lang="en-IN" sz="2400" dirty="0"/>
            <a:t>Risk of bad debts</a:t>
          </a:r>
        </a:p>
      </dgm:t>
    </dgm:pt>
    <dgm:pt modelId="{9036010F-D203-4E7E-AF5D-9C65AB9FBEC8}" type="parTrans" cxnId="{EC0707A1-A650-448D-B972-BDB4BBFB562E}">
      <dgm:prSet/>
      <dgm:spPr/>
      <dgm:t>
        <a:bodyPr/>
        <a:lstStyle/>
        <a:p>
          <a:endParaRPr lang="en-US"/>
        </a:p>
      </dgm:t>
    </dgm:pt>
    <dgm:pt modelId="{38CCB7D5-73D0-4A1A-AC08-659008EBC6FB}" type="sibTrans" cxnId="{EC0707A1-A650-448D-B972-BDB4BBFB562E}">
      <dgm:prSet/>
      <dgm:spPr/>
      <dgm:t>
        <a:bodyPr/>
        <a:lstStyle/>
        <a:p>
          <a:endParaRPr lang="en-US"/>
        </a:p>
      </dgm:t>
    </dgm:pt>
    <dgm:pt modelId="{A0A5B19B-0E98-4E42-BDED-F3C81BCB95D7}" type="pres">
      <dgm:prSet presAssocID="{F96CC84E-01CE-48AB-8133-881F9B206164}" presName="linear" presStyleCnt="0">
        <dgm:presLayoutVars>
          <dgm:dir/>
          <dgm:animLvl val="lvl"/>
          <dgm:resizeHandles val="exact"/>
        </dgm:presLayoutVars>
      </dgm:prSet>
      <dgm:spPr/>
    </dgm:pt>
    <dgm:pt modelId="{49D65834-0A52-4947-98F4-D8F52B1388AA}" type="pres">
      <dgm:prSet presAssocID="{01ADD63B-F897-4D70-A0F0-75310C83D981}" presName="parentLin" presStyleCnt="0"/>
      <dgm:spPr/>
    </dgm:pt>
    <dgm:pt modelId="{DD043C48-C913-42DB-8575-38B44094ACD0}" type="pres">
      <dgm:prSet presAssocID="{01ADD63B-F897-4D70-A0F0-75310C83D981}" presName="parentLeftMargin" presStyleLbl="node1" presStyleIdx="0" presStyleCnt="4"/>
      <dgm:spPr/>
    </dgm:pt>
    <dgm:pt modelId="{604B1793-12AF-41EA-A631-9FC87FFDAA8C}" type="pres">
      <dgm:prSet presAssocID="{01ADD63B-F897-4D70-A0F0-75310C83D9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EBB0AA-988D-443F-A976-CC545ACBCAB0}" type="pres">
      <dgm:prSet presAssocID="{01ADD63B-F897-4D70-A0F0-75310C83D981}" presName="negativeSpace" presStyleCnt="0"/>
      <dgm:spPr/>
    </dgm:pt>
    <dgm:pt modelId="{0488EEAC-7D2D-47EB-B4B9-04EEAA0E550A}" type="pres">
      <dgm:prSet presAssocID="{01ADD63B-F897-4D70-A0F0-75310C83D981}" presName="childText" presStyleLbl="conFgAcc1" presStyleIdx="0" presStyleCnt="4">
        <dgm:presLayoutVars>
          <dgm:bulletEnabled val="1"/>
        </dgm:presLayoutVars>
      </dgm:prSet>
      <dgm:spPr/>
    </dgm:pt>
    <dgm:pt modelId="{150654E4-0AEA-4CF6-878E-C551A15BFCD6}" type="pres">
      <dgm:prSet presAssocID="{3194E8BB-838E-440E-8046-6C8EE6773211}" presName="spaceBetweenRectangles" presStyleCnt="0"/>
      <dgm:spPr/>
    </dgm:pt>
    <dgm:pt modelId="{AAF193B8-614C-428B-8C6C-7CCDF0D37B83}" type="pres">
      <dgm:prSet presAssocID="{116D50BB-1A28-486E-87BC-5BB588C1B032}" presName="parentLin" presStyleCnt="0"/>
      <dgm:spPr/>
    </dgm:pt>
    <dgm:pt modelId="{434052E8-A241-4505-9B9D-96F60D8FF531}" type="pres">
      <dgm:prSet presAssocID="{116D50BB-1A28-486E-87BC-5BB588C1B032}" presName="parentLeftMargin" presStyleLbl="node1" presStyleIdx="0" presStyleCnt="4"/>
      <dgm:spPr/>
    </dgm:pt>
    <dgm:pt modelId="{1F068947-A650-4B98-A442-61CC85B91D51}" type="pres">
      <dgm:prSet presAssocID="{116D50BB-1A28-486E-87BC-5BB588C1B0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DBCCB6-32AC-4793-94A0-2E6C3E548B8B}" type="pres">
      <dgm:prSet presAssocID="{116D50BB-1A28-486E-87BC-5BB588C1B032}" presName="negativeSpace" presStyleCnt="0"/>
      <dgm:spPr/>
    </dgm:pt>
    <dgm:pt modelId="{76A2EFF2-40B8-468D-BDCE-1A643A082EA0}" type="pres">
      <dgm:prSet presAssocID="{116D50BB-1A28-486E-87BC-5BB588C1B032}" presName="childText" presStyleLbl="conFgAcc1" presStyleIdx="1" presStyleCnt="4">
        <dgm:presLayoutVars>
          <dgm:bulletEnabled val="1"/>
        </dgm:presLayoutVars>
      </dgm:prSet>
      <dgm:spPr/>
    </dgm:pt>
    <dgm:pt modelId="{5D2440A8-177A-4867-A2F8-AE81701582FB}" type="pres">
      <dgm:prSet presAssocID="{2090894E-4D19-40BA-AEFF-4D2C0BA4AD10}" presName="spaceBetweenRectangles" presStyleCnt="0"/>
      <dgm:spPr/>
    </dgm:pt>
    <dgm:pt modelId="{4CA119D7-179F-4C1C-B26E-0909C890CD4F}" type="pres">
      <dgm:prSet presAssocID="{7EF66D04-2499-413F-B4C4-F66A1C1D3613}" presName="parentLin" presStyleCnt="0"/>
      <dgm:spPr/>
    </dgm:pt>
    <dgm:pt modelId="{1863748C-6961-47B8-BBEA-2EC48AE27723}" type="pres">
      <dgm:prSet presAssocID="{7EF66D04-2499-413F-B4C4-F66A1C1D3613}" presName="parentLeftMargin" presStyleLbl="node1" presStyleIdx="1" presStyleCnt="4"/>
      <dgm:spPr/>
    </dgm:pt>
    <dgm:pt modelId="{D2CC9CBA-C6D6-48BA-8C45-231ABDA8F563}" type="pres">
      <dgm:prSet presAssocID="{7EF66D04-2499-413F-B4C4-F66A1C1D36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BCB87E-59D8-4ECC-B03A-D0958434ED26}" type="pres">
      <dgm:prSet presAssocID="{7EF66D04-2499-413F-B4C4-F66A1C1D3613}" presName="negativeSpace" presStyleCnt="0"/>
      <dgm:spPr/>
    </dgm:pt>
    <dgm:pt modelId="{1FCCABA6-43F7-4F91-AEC0-5DC0F3B3381B}" type="pres">
      <dgm:prSet presAssocID="{7EF66D04-2499-413F-B4C4-F66A1C1D3613}" presName="childText" presStyleLbl="conFgAcc1" presStyleIdx="2" presStyleCnt="4">
        <dgm:presLayoutVars>
          <dgm:bulletEnabled val="1"/>
        </dgm:presLayoutVars>
      </dgm:prSet>
      <dgm:spPr/>
    </dgm:pt>
    <dgm:pt modelId="{8591FB86-C0D9-4F01-97D0-51AE5C221DC6}" type="pres">
      <dgm:prSet presAssocID="{22621D06-485F-4B24-8106-BBFEB4C787E4}" presName="spaceBetweenRectangles" presStyleCnt="0"/>
      <dgm:spPr/>
    </dgm:pt>
    <dgm:pt modelId="{DF57F64F-4D73-42B2-A944-8FAE756DBAEC}" type="pres">
      <dgm:prSet presAssocID="{393BEAA9-87BC-455F-B86E-9435D18E12D6}" presName="parentLin" presStyleCnt="0"/>
      <dgm:spPr/>
    </dgm:pt>
    <dgm:pt modelId="{FDEF025F-D8F3-4D84-8E73-22E073223CCF}" type="pres">
      <dgm:prSet presAssocID="{393BEAA9-87BC-455F-B86E-9435D18E12D6}" presName="parentLeftMargin" presStyleLbl="node1" presStyleIdx="2" presStyleCnt="4"/>
      <dgm:spPr/>
    </dgm:pt>
    <dgm:pt modelId="{654DFE0F-B881-4B27-B9CD-41537BEBFB5E}" type="pres">
      <dgm:prSet presAssocID="{393BEAA9-87BC-455F-B86E-9435D18E12D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D3E29ED-1844-49E0-984A-90642F4D7FE1}" type="pres">
      <dgm:prSet presAssocID="{393BEAA9-87BC-455F-B86E-9435D18E12D6}" presName="negativeSpace" presStyleCnt="0"/>
      <dgm:spPr/>
    </dgm:pt>
    <dgm:pt modelId="{8984E4ED-3444-428A-B2D3-6F67F7128094}" type="pres">
      <dgm:prSet presAssocID="{393BEAA9-87BC-455F-B86E-9435D18E12D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6AEFE2D-08E4-4DE2-AA8A-EC9EDCBA2816}" srcId="{7EF66D04-2499-413F-B4C4-F66A1C1D3613}" destId="{4F9FB1C5-066A-498D-91D8-8726903BAE25}" srcOrd="1" destOrd="0" parTransId="{AF4581AC-0B94-470A-8E37-5C48AC9FF29B}" sibTransId="{CC096365-245A-4ECB-9D30-33DE2318693A}"/>
    <dgm:cxn modelId="{78F9C231-5726-4DAE-8AA1-36353C922289}" srcId="{7EF66D04-2499-413F-B4C4-F66A1C1D3613}" destId="{E03646FF-8A0B-4F0C-A93F-E647F0D5B22B}" srcOrd="0" destOrd="0" parTransId="{C1072401-4698-4AC8-8976-E7EFF21EA4B6}" sibTransId="{EA663B3E-2A0F-4435-B5DF-0471853DA0B0}"/>
    <dgm:cxn modelId="{744AE436-206F-4DB3-A292-A8CE62156E05}" type="presOf" srcId="{393BEAA9-87BC-455F-B86E-9435D18E12D6}" destId="{654DFE0F-B881-4B27-B9CD-41537BEBFB5E}" srcOrd="1" destOrd="0" presId="urn:microsoft.com/office/officeart/2005/8/layout/list1"/>
    <dgm:cxn modelId="{01825545-0F3C-4B21-93BD-273D6B77362D}" srcId="{116D50BB-1A28-486E-87BC-5BB588C1B032}" destId="{539F0792-A48D-48A5-BF0B-25ED3B46330E}" srcOrd="0" destOrd="0" parTransId="{6978FD6A-2552-4B8C-8F3E-1E47BCBC2698}" sibTransId="{7F816D05-172B-4584-ACBB-47222A8EA346}"/>
    <dgm:cxn modelId="{E322F156-D6A7-4211-92B8-0FA40847EC2A}" type="presOf" srcId="{7E12212F-57D7-4420-BC2D-F323BD10FDB8}" destId="{76A2EFF2-40B8-468D-BDCE-1A643A082EA0}" srcOrd="0" destOrd="1" presId="urn:microsoft.com/office/officeart/2005/8/layout/list1"/>
    <dgm:cxn modelId="{44D5F95C-52A9-4222-A662-531F23368620}" type="presOf" srcId="{62548CBF-BC58-498A-ACE6-F5C7E37E9F47}" destId="{8984E4ED-3444-428A-B2D3-6F67F7128094}" srcOrd="0" destOrd="0" presId="urn:microsoft.com/office/officeart/2005/8/layout/list1"/>
    <dgm:cxn modelId="{67107E60-9DF8-42AC-B5DA-DC9777AA3949}" type="presOf" srcId="{539F0792-A48D-48A5-BF0B-25ED3B46330E}" destId="{76A2EFF2-40B8-468D-BDCE-1A643A082EA0}" srcOrd="0" destOrd="0" presId="urn:microsoft.com/office/officeart/2005/8/layout/list1"/>
    <dgm:cxn modelId="{832B9F68-275A-4236-B931-43791326FEBB}" type="presOf" srcId="{01ADD63B-F897-4D70-A0F0-75310C83D981}" destId="{DD043C48-C913-42DB-8575-38B44094ACD0}" srcOrd="0" destOrd="0" presId="urn:microsoft.com/office/officeart/2005/8/layout/list1"/>
    <dgm:cxn modelId="{5F9B0E6C-9D1B-4EC5-9377-59018920FDBF}" srcId="{F96CC84E-01CE-48AB-8133-881F9B206164}" destId="{7EF66D04-2499-413F-B4C4-F66A1C1D3613}" srcOrd="2" destOrd="0" parTransId="{F1D86499-2EDC-4C08-B3E6-0F55457174AB}" sibTransId="{22621D06-485F-4B24-8106-BBFEB4C787E4}"/>
    <dgm:cxn modelId="{5C887E74-45D3-44AF-A330-26DC63359EEF}" type="presOf" srcId="{116D50BB-1A28-486E-87BC-5BB588C1B032}" destId="{434052E8-A241-4505-9B9D-96F60D8FF531}" srcOrd="0" destOrd="0" presId="urn:microsoft.com/office/officeart/2005/8/layout/list1"/>
    <dgm:cxn modelId="{DDD7397B-5E55-4C95-B351-F7C90642C33C}" type="presOf" srcId="{7EF66D04-2499-413F-B4C4-F66A1C1D3613}" destId="{D2CC9CBA-C6D6-48BA-8C45-231ABDA8F563}" srcOrd="1" destOrd="0" presId="urn:microsoft.com/office/officeart/2005/8/layout/list1"/>
    <dgm:cxn modelId="{11C60983-F53A-48C6-B967-D07F658D27A4}" srcId="{01ADD63B-F897-4D70-A0F0-75310C83D981}" destId="{9536F15A-E1DE-481C-AE62-586759BB047E}" srcOrd="0" destOrd="0" parTransId="{391370C7-58FD-4F13-BF27-79324A6A811D}" sibTransId="{EDD404B3-18F1-467D-9CFC-8AE8836BEC30}"/>
    <dgm:cxn modelId="{18C09089-BEF4-43B1-9114-A11E22BE4013}" srcId="{F96CC84E-01CE-48AB-8133-881F9B206164}" destId="{116D50BB-1A28-486E-87BC-5BB588C1B032}" srcOrd="1" destOrd="0" parTransId="{095F144C-1252-4AD2-A47D-225EF80409A8}" sibTransId="{2090894E-4D19-40BA-AEFF-4D2C0BA4AD10}"/>
    <dgm:cxn modelId="{D4F84794-40D4-43BF-B2D9-ADEE5CA8C1DC}" type="presOf" srcId="{E03646FF-8A0B-4F0C-A93F-E647F0D5B22B}" destId="{1FCCABA6-43F7-4F91-AEC0-5DC0F3B3381B}" srcOrd="0" destOrd="0" presId="urn:microsoft.com/office/officeart/2005/8/layout/list1"/>
    <dgm:cxn modelId="{DB3F729D-E2E1-4CC7-961E-5F5CD904B00E}" srcId="{F96CC84E-01CE-48AB-8133-881F9B206164}" destId="{01ADD63B-F897-4D70-A0F0-75310C83D981}" srcOrd="0" destOrd="0" parTransId="{51A11DAF-B4E3-49C2-91C0-3C4DC1635CA3}" sibTransId="{3194E8BB-838E-440E-8046-6C8EE6773211}"/>
    <dgm:cxn modelId="{545DD19D-F857-47F1-92C7-3BEFD514F17D}" srcId="{393BEAA9-87BC-455F-B86E-9435D18E12D6}" destId="{62548CBF-BC58-498A-ACE6-F5C7E37E9F47}" srcOrd="0" destOrd="0" parTransId="{B6C9741F-3761-4FAD-9D65-DA4E040CB646}" sibTransId="{2FA0DD33-2EFE-440E-8F5B-04F8C39C270C}"/>
    <dgm:cxn modelId="{EC0707A1-A650-448D-B972-BDB4BBFB562E}" srcId="{393BEAA9-87BC-455F-B86E-9435D18E12D6}" destId="{FF4C9572-7DF4-481B-B8A0-128A8E6B42A3}" srcOrd="1" destOrd="0" parTransId="{9036010F-D203-4E7E-AF5D-9C65AB9FBEC8}" sibTransId="{38CCB7D5-73D0-4A1A-AC08-659008EBC6FB}"/>
    <dgm:cxn modelId="{3A3355A9-DB37-4A80-B617-2768F9DCD16D}" type="presOf" srcId="{FF4C9572-7DF4-481B-B8A0-128A8E6B42A3}" destId="{8984E4ED-3444-428A-B2D3-6F67F7128094}" srcOrd="0" destOrd="1" presId="urn:microsoft.com/office/officeart/2005/8/layout/list1"/>
    <dgm:cxn modelId="{A3FECDA9-3AE3-4119-A8D2-79EBA7EB09D1}" srcId="{F96CC84E-01CE-48AB-8133-881F9B206164}" destId="{393BEAA9-87BC-455F-B86E-9435D18E12D6}" srcOrd="3" destOrd="0" parTransId="{26F9A511-3639-450F-8E56-AEC4322316CE}" sibTransId="{B98B7C1F-1CD8-4051-A2A4-516E5B45C291}"/>
    <dgm:cxn modelId="{4D259CBA-686C-4B88-B727-9B3B3A04FE35}" type="presOf" srcId="{116D50BB-1A28-486E-87BC-5BB588C1B032}" destId="{1F068947-A650-4B98-A442-61CC85B91D51}" srcOrd="1" destOrd="0" presId="urn:microsoft.com/office/officeart/2005/8/layout/list1"/>
    <dgm:cxn modelId="{BCAA3CC3-2557-42EA-96E8-30AEA5BC685B}" srcId="{116D50BB-1A28-486E-87BC-5BB588C1B032}" destId="{7E12212F-57D7-4420-BC2D-F323BD10FDB8}" srcOrd="1" destOrd="0" parTransId="{5A221DA6-644F-433D-A2B3-2E5C2D532B1D}" sibTransId="{AD50CC52-C448-4B9D-B833-6E8111DFF1ED}"/>
    <dgm:cxn modelId="{343843C6-8155-4201-A310-F89DCB02E4E3}" type="presOf" srcId="{F96CC84E-01CE-48AB-8133-881F9B206164}" destId="{A0A5B19B-0E98-4E42-BDED-F3C81BCB95D7}" srcOrd="0" destOrd="0" presId="urn:microsoft.com/office/officeart/2005/8/layout/list1"/>
    <dgm:cxn modelId="{D8826DCA-C777-4E8B-8E0B-A6EA123CF76C}" type="presOf" srcId="{01ADD63B-F897-4D70-A0F0-75310C83D981}" destId="{604B1793-12AF-41EA-A631-9FC87FFDAA8C}" srcOrd="1" destOrd="0" presId="urn:microsoft.com/office/officeart/2005/8/layout/list1"/>
    <dgm:cxn modelId="{F8D1F4CA-C838-410C-A3EC-4D24B5D17D09}" type="presOf" srcId="{4F9FB1C5-066A-498D-91D8-8726903BAE25}" destId="{1FCCABA6-43F7-4F91-AEC0-5DC0F3B3381B}" srcOrd="0" destOrd="1" presId="urn:microsoft.com/office/officeart/2005/8/layout/list1"/>
    <dgm:cxn modelId="{98E8C3DE-4D63-49A0-87F4-6D8A42C2390C}" type="presOf" srcId="{7EF66D04-2499-413F-B4C4-F66A1C1D3613}" destId="{1863748C-6961-47B8-BBEA-2EC48AE27723}" srcOrd="0" destOrd="0" presId="urn:microsoft.com/office/officeart/2005/8/layout/list1"/>
    <dgm:cxn modelId="{AFF1C1E3-BEB0-432D-9F2D-A43A811EE322}" type="presOf" srcId="{9536F15A-E1DE-481C-AE62-586759BB047E}" destId="{0488EEAC-7D2D-47EB-B4B9-04EEAA0E550A}" srcOrd="0" destOrd="0" presId="urn:microsoft.com/office/officeart/2005/8/layout/list1"/>
    <dgm:cxn modelId="{8537C4F7-32B9-467E-AAF9-50E116F2DC20}" type="presOf" srcId="{393BEAA9-87BC-455F-B86E-9435D18E12D6}" destId="{FDEF025F-D8F3-4D84-8E73-22E073223CCF}" srcOrd="0" destOrd="0" presId="urn:microsoft.com/office/officeart/2005/8/layout/list1"/>
    <dgm:cxn modelId="{6250FDA5-E2C1-4CF9-93EB-26364FAA7072}" type="presParOf" srcId="{A0A5B19B-0E98-4E42-BDED-F3C81BCB95D7}" destId="{49D65834-0A52-4947-98F4-D8F52B1388AA}" srcOrd="0" destOrd="0" presId="urn:microsoft.com/office/officeart/2005/8/layout/list1"/>
    <dgm:cxn modelId="{808D7BD9-766C-4D0F-9971-9B04A19A131F}" type="presParOf" srcId="{49D65834-0A52-4947-98F4-D8F52B1388AA}" destId="{DD043C48-C913-42DB-8575-38B44094ACD0}" srcOrd="0" destOrd="0" presId="urn:microsoft.com/office/officeart/2005/8/layout/list1"/>
    <dgm:cxn modelId="{52CF5FD7-F289-4705-8AED-4A854DD7B8D4}" type="presParOf" srcId="{49D65834-0A52-4947-98F4-D8F52B1388AA}" destId="{604B1793-12AF-41EA-A631-9FC87FFDAA8C}" srcOrd="1" destOrd="0" presId="urn:microsoft.com/office/officeart/2005/8/layout/list1"/>
    <dgm:cxn modelId="{D72FAD53-1835-4CFD-A714-9D05503DA5DF}" type="presParOf" srcId="{A0A5B19B-0E98-4E42-BDED-F3C81BCB95D7}" destId="{F4EBB0AA-988D-443F-A976-CC545ACBCAB0}" srcOrd="1" destOrd="0" presId="urn:microsoft.com/office/officeart/2005/8/layout/list1"/>
    <dgm:cxn modelId="{5CFE2C66-B6B1-4EEF-B614-06136B0FBB68}" type="presParOf" srcId="{A0A5B19B-0E98-4E42-BDED-F3C81BCB95D7}" destId="{0488EEAC-7D2D-47EB-B4B9-04EEAA0E550A}" srcOrd="2" destOrd="0" presId="urn:microsoft.com/office/officeart/2005/8/layout/list1"/>
    <dgm:cxn modelId="{D69D608F-4ECE-4F85-82C4-762C28B7A89D}" type="presParOf" srcId="{A0A5B19B-0E98-4E42-BDED-F3C81BCB95D7}" destId="{150654E4-0AEA-4CF6-878E-C551A15BFCD6}" srcOrd="3" destOrd="0" presId="urn:microsoft.com/office/officeart/2005/8/layout/list1"/>
    <dgm:cxn modelId="{C751A8F8-4750-4BB4-9C4B-5687D0D855A9}" type="presParOf" srcId="{A0A5B19B-0E98-4E42-BDED-F3C81BCB95D7}" destId="{AAF193B8-614C-428B-8C6C-7CCDF0D37B83}" srcOrd="4" destOrd="0" presId="urn:microsoft.com/office/officeart/2005/8/layout/list1"/>
    <dgm:cxn modelId="{82F445D0-D9B2-42A0-9F94-E5A55C18D7D9}" type="presParOf" srcId="{AAF193B8-614C-428B-8C6C-7CCDF0D37B83}" destId="{434052E8-A241-4505-9B9D-96F60D8FF531}" srcOrd="0" destOrd="0" presId="urn:microsoft.com/office/officeart/2005/8/layout/list1"/>
    <dgm:cxn modelId="{DE7CCF54-2CD8-491A-9364-8AB82F309C06}" type="presParOf" srcId="{AAF193B8-614C-428B-8C6C-7CCDF0D37B83}" destId="{1F068947-A650-4B98-A442-61CC85B91D51}" srcOrd="1" destOrd="0" presId="urn:microsoft.com/office/officeart/2005/8/layout/list1"/>
    <dgm:cxn modelId="{2685C301-5555-42FA-A346-69EA1B3854C8}" type="presParOf" srcId="{A0A5B19B-0E98-4E42-BDED-F3C81BCB95D7}" destId="{AADBCCB6-32AC-4793-94A0-2E6C3E548B8B}" srcOrd="5" destOrd="0" presId="urn:microsoft.com/office/officeart/2005/8/layout/list1"/>
    <dgm:cxn modelId="{A8EA0E47-78CD-4094-A57D-E6E06A0A1EDE}" type="presParOf" srcId="{A0A5B19B-0E98-4E42-BDED-F3C81BCB95D7}" destId="{76A2EFF2-40B8-468D-BDCE-1A643A082EA0}" srcOrd="6" destOrd="0" presId="urn:microsoft.com/office/officeart/2005/8/layout/list1"/>
    <dgm:cxn modelId="{751BEF74-3096-486E-A9E9-170F4C4BB08E}" type="presParOf" srcId="{A0A5B19B-0E98-4E42-BDED-F3C81BCB95D7}" destId="{5D2440A8-177A-4867-A2F8-AE81701582FB}" srcOrd="7" destOrd="0" presId="urn:microsoft.com/office/officeart/2005/8/layout/list1"/>
    <dgm:cxn modelId="{7AD15BA9-5638-4EAE-88D8-C75A21B5F804}" type="presParOf" srcId="{A0A5B19B-0E98-4E42-BDED-F3C81BCB95D7}" destId="{4CA119D7-179F-4C1C-B26E-0909C890CD4F}" srcOrd="8" destOrd="0" presId="urn:microsoft.com/office/officeart/2005/8/layout/list1"/>
    <dgm:cxn modelId="{3C31F034-38AB-4253-AF7D-E6328639F7F6}" type="presParOf" srcId="{4CA119D7-179F-4C1C-B26E-0909C890CD4F}" destId="{1863748C-6961-47B8-BBEA-2EC48AE27723}" srcOrd="0" destOrd="0" presId="urn:microsoft.com/office/officeart/2005/8/layout/list1"/>
    <dgm:cxn modelId="{BF8AA44E-2A9F-469D-BC67-B3CB6AFB772E}" type="presParOf" srcId="{4CA119D7-179F-4C1C-B26E-0909C890CD4F}" destId="{D2CC9CBA-C6D6-48BA-8C45-231ABDA8F563}" srcOrd="1" destOrd="0" presId="urn:microsoft.com/office/officeart/2005/8/layout/list1"/>
    <dgm:cxn modelId="{7C5D4F86-59F4-4895-A0E8-E0C483B45F0D}" type="presParOf" srcId="{A0A5B19B-0E98-4E42-BDED-F3C81BCB95D7}" destId="{27BCB87E-59D8-4ECC-B03A-D0958434ED26}" srcOrd="9" destOrd="0" presId="urn:microsoft.com/office/officeart/2005/8/layout/list1"/>
    <dgm:cxn modelId="{CF61877C-6AA3-4732-A2B8-96E64640A154}" type="presParOf" srcId="{A0A5B19B-0E98-4E42-BDED-F3C81BCB95D7}" destId="{1FCCABA6-43F7-4F91-AEC0-5DC0F3B3381B}" srcOrd="10" destOrd="0" presId="urn:microsoft.com/office/officeart/2005/8/layout/list1"/>
    <dgm:cxn modelId="{D14B6C4C-5A64-4DD7-B611-0328EA4BAF64}" type="presParOf" srcId="{A0A5B19B-0E98-4E42-BDED-F3C81BCB95D7}" destId="{8591FB86-C0D9-4F01-97D0-51AE5C221DC6}" srcOrd="11" destOrd="0" presId="urn:microsoft.com/office/officeart/2005/8/layout/list1"/>
    <dgm:cxn modelId="{E044F84E-8C8D-43AA-B796-EAEB87BB8554}" type="presParOf" srcId="{A0A5B19B-0E98-4E42-BDED-F3C81BCB95D7}" destId="{DF57F64F-4D73-42B2-A944-8FAE756DBAEC}" srcOrd="12" destOrd="0" presId="urn:microsoft.com/office/officeart/2005/8/layout/list1"/>
    <dgm:cxn modelId="{868ADC67-EEAA-4025-BEED-7069FD43D614}" type="presParOf" srcId="{DF57F64F-4D73-42B2-A944-8FAE756DBAEC}" destId="{FDEF025F-D8F3-4D84-8E73-22E073223CCF}" srcOrd="0" destOrd="0" presId="urn:microsoft.com/office/officeart/2005/8/layout/list1"/>
    <dgm:cxn modelId="{7AABEB96-2CD0-4CCA-8BB4-DBF12A2B26A9}" type="presParOf" srcId="{DF57F64F-4D73-42B2-A944-8FAE756DBAEC}" destId="{654DFE0F-B881-4B27-B9CD-41537BEBFB5E}" srcOrd="1" destOrd="0" presId="urn:microsoft.com/office/officeart/2005/8/layout/list1"/>
    <dgm:cxn modelId="{ED79C70C-FB1B-4E56-B72F-C82B1742D91A}" type="presParOf" srcId="{A0A5B19B-0E98-4E42-BDED-F3C81BCB95D7}" destId="{AD3E29ED-1844-49E0-984A-90642F4D7FE1}" srcOrd="13" destOrd="0" presId="urn:microsoft.com/office/officeart/2005/8/layout/list1"/>
    <dgm:cxn modelId="{ACD7291E-DACC-4FF7-907C-1CCA7E6EC998}" type="presParOf" srcId="{A0A5B19B-0E98-4E42-BDED-F3C81BCB95D7}" destId="{8984E4ED-3444-428A-B2D3-6F67F712809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BAAEF7-A341-463A-AC29-D2DD5D038D96}" type="doc">
      <dgm:prSet loTypeId="urn:microsoft.com/office/officeart/2005/8/layout/hierarchy3" loCatId="" qsTypeId="urn:microsoft.com/office/officeart/2005/8/quickstyle/3d2#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2D7D48B-9FC9-4D93-A190-749287D87AAB}">
      <dgm:prSet phldrT="[Text]"/>
      <dgm:spPr/>
      <dgm:t>
        <a:bodyPr/>
        <a:lstStyle/>
        <a:p>
          <a:r>
            <a:rPr lang="en-IN" dirty="0"/>
            <a:t>High creditor turnover ratio </a:t>
          </a:r>
        </a:p>
      </dgm:t>
    </dgm:pt>
    <dgm:pt modelId="{7EC9224C-F7E4-482F-880D-4E66B0BF8D7F}" type="parTrans" cxnId="{DD88492C-C72E-429F-810E-19F2731E2CA0}">
      <dgm:prSet/>
      <dgm:spPr/>
      <dgm:t>
        <a:bodyPr/>
        <a:lstStyle/>
        <a:p>
          <a:endParaRPr lang="en-IN"/>
        </a:p>
      </dgm:t>
    </dgm:pt>
    <dgm:pt modelId="{52CFABE6-FE44-4410-8F16-21919EA17197}" type="sibTrans" cxnId="{DD88492C-C72E-429F-810E-19F2731E2CA0}">
      <dgm:prSet/>
      <dgm:spPr/>
      <dgm:t>
        <a:bodyPr/>
        <a:lstStyle/>
        <a:p>
          <a:endParaRPr lang="en-IN"/>
        </a:p>
      </dgm:t>
    </dgm:pt>
    <dgm:pt modelId="{5B8B8EF6-8417-4E74-9D8E-61589E4F6CA6}">
      <dgm:prSet phldrT="[Text]"/>
      <dgm:spPr/>
      <dgm:t>
        <a:bodyPr/>
        <a:lstStyle/>
        <a:p>
          <a:r>
            <a:rPr lang="en-IN" dirty="0"/>
            <a:t>Shorter payment period</a:t>
          </a:r>
        </a:p>
      </dgm:t>
    </dgm:pt>
    <dgm:pt modelId="{FCB3B81C-6225-4BA3-BFC3-17AE48586A09}" type="parTrans" cxnId="{AFFCEFA0-846F-4D43-84FB-9657356B300F}">
      <dgm:prSet/>
      <dgm:spPr/>
      <dgm:t>
        <a:bodyPr/>
        <a:lstStyle/>
        <a:p>
          <a:endParaRPr lang="en-IN"/>
        </a:p>
      </dgm:t>
    </dgm:pt>
    <dgm:pt modelId="{BF92EC0F-06CE-4015-91BB-08BA1D26996C}" type="sibTrans" cxnId="{AFFCEFA0-846F-4D43-84FB-9657356B300F}">
      <dgm:prSet/>
      <dgm:spPr/>
      <dgm:t>
        <a:bodyPr/>
        <a:lstStyle/>
        <a:p>
          <a:endParaRPr lang="en-IN"/>
        </a:p>
      </dgm:t>
    </dgm:pt>
    <dgm:pt modelId="{823A0B20-C8FC-4003-BB34-E38EB3DE2010}">
      <dgm:prSet phldrT="[Text]"/>
      <dgm:spPr/>
      <dgm:t>
        <a:bodyPr/>
        <a:lstStyle/>
        <a:p>
          <a:r>
            <a:rPr lang="en-IN" dirty="0"/>
            <a:t>Availability of less credit</a:t>
          </a:r>
        </a:p>
      </dgm:t>
    </dgm:pt>
    <dgm:pt modelId="{EFC8F27F-CE96-42F2-AA36-3C2F84D0FE18}" type="parTrans" cxnId="{023B24C6-D2A7-4983-8D60-21A18C1856B4}">
      <dgm:prSet/>
      <dgm:spPr/>
      <dgm:t>
        <a:bodyPr/>
        <a:lstStyle/>
        <a:p>
          <a:endParaRPr lang="en-IN"/>
        </a:p>
      </dgm:t>
    </dgm:pt>
    <dgm:pt modelId="{B3B78B9D-3E62-4D73-8AD4-E4EAC4B4CE8A}" type="sibTrans" cxnId="{023B24C6-D2A7-4983-8D60-21A18C1856B4}">
      <dgm:prSet/>
      <dgm:spPr/>
      <dgm:t>
        <a:bodyPr/>
        <a:lstStyle/>
        <a:p>
          <a:endParaRPr lang="en-IN"/>
        </a:p>
      </dgm:t>
    </dgm:pt>
    <dgm:pt modelId="{2B5ED7A0-3D0D-4F70-AE22-A9493D5FFFFD}">
      <dgm:prSet phldrT="[Text]"/>
      <dgm:spPr/>
      <dgm:t>
        <a:bodyPr/>
        <a:lstStyle/>
        <a:p>
          <a:r>
            <a:rPr lang="en-IN" dirty="0"/>
            <a:t>Low creditor turnover ratio </a:t>
          </a:r>
        </a:p>
      </dgm:t>
    </dgm:pt>
    <dgm:pt modelId="{1C299372-4E80-4482-9D11-2ED902D0BEC0}" type="parTrans" cxnId="{24DA5355-7AD4-4E8C-BC67-DC732F3DF764}">
      <dgm:prSet/>
      <dgm:spPr/>
      <dgm:t>
        <a:bodyPr/>
        <a:lstStyle/>
        <a:p>
          <a:endParaRPr lang="en-IN"/>
        </a:p>
      </dgm:t>
    </dgm:pt>
    <dgm:pt modelId="{80B31626-7BFB-407E-863A-A76359F1CBFB}" type="sibTrans" cxnId="{24DA5355-7AD4-4E8C-BC67-DC732F3DF764}">
      <dgm:prSet/>
      <dgm:spPr/>
      <dgm:t>
        <a:bodyPr/>
        <a:lstStyle/>
        <a:p>
          <a:endParaRPr lang="en-IN"/>
        </a:p>
      </dgm:t>
    </dgm:pt>
    <dgm:pt modelId="{9C403DEB-3CE7-468E-B2BE-EFBF9278A6DF}">
      <dgm:prSet phldrT="[Text]"/>
      <dgm:spPr/>
      <dgm:t>
        <a:bodyPr/>
        <a:lstStyle/>
        <a:p>
          <a:r>
            <a:rPr lang="en-IN" dirty="0"/>
            <a:t>Larger payment period enjoyed by the firm</a:t>
          </a:r>
        </a:p>
      </dgm:t>
    </dgm:pt>
    <dgm:pt modelId="{69877B9E-8CFF-4708-AF19-0684C4DB021F}" type="parTrans" cxnId="{AC67C708-B253-4C6A-8129-04BDE2B3CBA6}">
      <dgm:prSet/>
      <dgm:spPr/>
      <dgm:t>
        <a:bodyPr/>
        <a:lstStyle/>
        <a:p>
          <a:endParaRPr lang="en-IN"/>
        </a:p>
      </dgm:t>
    </dgm:pt>
    <dgm:pt modelId="{898DE300-8972-4A21-9688-0039A65119D4}" type="sibTrans" cxnId="{AC67C708-B253-4C6A-8129-04BDE2B3CBA6}">
      <dgm:prSet/>
      <dgm:spPr/>
      <dgm:t>
        <a:bodyPr/>
        <a:lstStyle/>
        <a:p>
          <a:endParaRPr lang="en-IN"/>
        </a:p>
      </dgm:t>
    </dgm:pt>
    <dgm:pt modelId="{5E2F8133-B4F3-4A93-9CE8-1280819CE3D4}">
      <dgm:prSet phldrT="[Text]"/>
      <dgm:spPr/>
      <dgm:t>
        <a:bodyPr/>
        <a:lstStyle/>
        <a:p>
          <a:r>
            <a:rPr lang="en-IN" dirty="0"/>
            <a:t>Availability of more credit</a:t>
          </a:r>
        </a:p>
      </dgm:t>
    </dgm:pt>
    <dgm:pt modelId="{357C5A7E-3F53-470A-9F83-A3A61086B9CC}" type="parTrans" cxnId="{D1CE6D49-76E1-4594-9BEA-73E21BC6D9AD}">
      <dgm:prSet/>
      <dgm:spPr/>
      <dgm:t>
        <a:bodyPr/>
        <a:lstStyle/>
        <a:p>
          <a:endParaRPr lang="en-IN"/>
        </a:p>
      </dgm:t>
    </dgm:pt>
    <dgm:pt modelId="{303B1AD1-707F-4166-B1BE-72AEEC0C779F}" type="sibTrans" cxnId="{D1CE6D49-76E1-4594-9BEA-73E21BC6D9AD}">
      <dgm:prSet/>
      <dgm:spPr/>
      <dgm:t>
        <a:bodyPr/>
        <a:lstStyle/>
        <a:p>
          <a:endParaRPr lang="en-IN"/>
        </a:p>
      </dgm:t>
    </dgm:pt>
    <dgm:pt modelId="{23750202-84B2-4724-A751-892404CB2437}">
      <dgm:prSet phldrT="[Text]"/>
      <dgm:spPr/>
      <dgm:t>
        <a:bodyPr/>
        <a:lstStyle/>
        <a:p>
          <a:r>
            <a:rPr lang="en-IN" dirty="0"/>
            <a:t>Early payments are made by the firm</a:t>
          </a:r>
        </a:p>
      </dgm:t>
    </dgm:pt>
    <dgm:pt modelId="{A27AB1BA-CE1D-48BE-B57D-3C65D5EEC1F1}" type="parTrans" cxnId="{ECD37B6B-4D9A-4A18-8810-4A88AC585C72}">
      <dgm:prSet/>
      <dgm:spPr/>
      <dgm:t>
        <a:bodyPr/>
        <a:lstStyle/>
        <a:p>
          <a:endParaRPr lang="en-US"/>
        </a:p>
      </dgm:t>
    </dgm:pt>
    <dgm:pt modelId="{1EAFE824-817A-4295-9D11-33DAEE43B9B6}" type="sibTrans" cxnId="{ECD37B6B-4D9A-4A18-8810-4A88AC585C72}">
      <dgm:prSet/>
      <dgm:spPr/>
      <dgm:t>
        <a:bodyPr/>
        <a:lstStyle/>
        <a:p>
          <a:endParaRPr lang="en-US"/>
        </a:p>
      </dgm:t>
    </dgm:pt>
    <dgm:pt modelId="{C3C9F086-D824-438C-845C-4D64B4B1A5E0}">
      <dgm:prSet phldrT="[Text]"/>
      <dgm:spPr/>
      <dgm:t>
        <a:bodyPr/>
        <a:lstStyle/>
        <a:p>
          <a:r>
            <a:rPr lang="en-IN" dirty="0"/>
            <a:t>Delay in payments by the firm</a:t>
          </a:r>
        </a:p>
      </dgm:t>
    </dgm:pt>
    <dgm:pt modelId="{8013DA3A-8D5F-4792-9D47-E4642B48D314}" type="parTrans" cxnId="{3C8CBEB8-F48B-48DC-AA82-8410002E4A7D}">
      <dgm:prSet/>
      <dgm:spPr/>
      <dgm:t>
        <a:bodyPr/>
        <a:lstStyle/>
        <a:p>
          <a:endParaRPr lang="en-US"/>
        </a:p>
      </dgm:t>
    </dgm:pt>
    <dgm:pt modelId="{95E13BE6-4253-43A3-A998-D9F427E2D59E}" type="sibTrans" cxnId="{3C8CBEB8-F48B-48DC-AA82-8410002E4A7D}">
      <dgm:prSet/>
      <dgm:spPr/>
      <dgm:t>
        <a:bodyPr/>
        <a:lstStyle/>
        <a:p>
          <a:endParaRPr lang="en-US"/>
        </a:p>
      </dgm:t>
    </dgm:pt>
    <dgm:pt modelId="{31313FEF-97BB-D54B-8907-8B6D9CACE2ED}" type="pres">
      <dgm:prSet presAssocID="{27BAAEF7-A341-463A-AC29-D2DD5D038D9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D5ADD7-1CA5-6744-BECB-E2C7E30ECD8A}" type="pres">
      <dgm:prSet presAssocID="{22D7D48B-9FC9-4D93-A190-749287D87AAB}" presName="root" presStyleCnt="0"/>
      <dgm:spPr/>
    </dgm:pt>
    <dgm:pt modelId="{002FFB78-6ED7-5D4F-AB04-2229F85332B9}" type="pres">
      <dgm:prSet presAssocID="{22D7D48B-9FC9-4D93-A190-749287D87AAB}" presName="rootComposite" presStyleCnt="0"/>
      <dgm:spPr/>
    </dgm:pt>
    <dgm:pt modelId="{C8631C94-299E-704D-9A33-51067019A989}" type="pres">
      <dgm:prSet presAssocID="{22D7D48B-9FC9-4D93-A190-749287D87AAB}" presName="rootText" presStyleLbl="node1" presStyleIdx="0" presStyleCnt="2" custScaleX="168541"/>
      <dgm:spPr/>
    </dgm:pt>
    <dgm:pt modelId="{7F729777-8435-D141-AA90-B2D080E4D4BA}" type="pres">
      <dgm:prSet presAssocID="{22D7D48B-9FC9-4D93-A190-749287D87AAB}" presName="rootConnector" presStyleLbl="node1" presStyleIdx="0" presStyleCnt="2"/>
      <dgm:spPr/>
    </dgm:pt>
    <dgm:pt modelId="{27B3388F-5BFD-E640-B191-24B8D511F5F0}" type="pres">
      <dgm:prSet presAssocID="{22D7D48B-9FC9-4D93-A190-749287D87AAB}" presName="childShape" presStyleCnt="0"/>
      <dgm:spPr/>
    </dgm:pt>
    <dgm:pt modelId="{6CDFFBE8-C5E7-B846-A8CF-C933B3D46FDF}" type="pres">
      <dgm:prSet presAssocID="{FCB3B81C-6225-4BA3-BFC3-17AE48586A09}" presName="Name13" presStyleLbl="parChTrans1D2" presStyleIdx="0" presStyleCnt="6"/>
      <dgm:spPr/>
    </dgm:pt>
    <dgm:pt modelId="{C3344B52-A23D-7D4A-8CBD-35BA362F9D65}" type="pres">
      <dgm:prSet presAssocID="{5B8B8EF6-8417-4E74-9D8E-61589E4F6CA6}" presName="childText" presStyleLbl="bgAcc1" presStyleIdx="0" presStyleCnt="6">
        <dgm:presLayoutVars>
          <dgm:bulletEnabled val="1"/>
        </dgm:presLayoutVars>
      </dgm:prSet>
      <dgm:spPr/>
    </dgm:pt>
    <dgm:pt modelId="{4C44D373-480B-DE45-A98E-E2886670A118}" type="pres">
      <dgm:prSet presAssocID="{EFC8F27F-CE96-42F2-AA36-3C2F84D0FE18}" presName="Name13" presStyleLbl="parChTrans1D2" presStyleIdx="1" presStyleCnt="6"/>
      <dgm:spPr/>
    </dgm:pt>
    <dgm:pt modelId="{E0426FA3-D672-E244-B7B6-87641CF9F6D4}" type="pres">
      <dgm:prSet presAssocID="{823A0B20-C8FC-4003-BB34-E38EB3DE2010}" presName="childText" presStyleLbl="bgAcc1" presStyleIdx="1" presStyleCnt="6">
        <dgm:presLayoutVars>
          <dgm:bulletEnabled val="1"/>
        </dgm:presLayoutVars>
      </dgm:prSet>
      <dgm:spPr/>
    </dgm:pt>
    <dgm:pt modelId="{55002460-96D6-A841-9F40-4E86D4FFE344}" type="pres">
      <dgm:prSet presAssocID="{A27AB1BA-CE1D-48BE-B57D-3C65D5EEC1F1}" presName="Name13" presStyleLbl="parChTrans1D2" presStyleIdx="2" presStyleCnt="6"/>
      <dgm:spPr/>
    </dgm:pt>
    <dgm:pt modelId="{52F34E81-0FAA-4646-9B38-E66FB9721A28}" type="pres">
      <dgm:prSet presAssocID="{23750202-84B2-4724-A751-892404CB2437}" presName="childText" presStyleLbl="bgAcc1" presStyleIdx="2" presStyleCnt="6">
        <dgm:presLayoutVars>
          <dgm:bulletEnabled val="1"/>
        </dgm:presLayoutVars>
      </dgm:prSet>
      <dgm:spPr/>
    </dgm:pt>
    <dgm:pt modelId="{5BB1ABB9-0B0F-D94C-BE90-819C8DA3B82C}" type="pres">
      <dgm:prSet presAssocID="{2B5ED7A0-3D0D-4F70-AE22-A9493D5FFFFD}" presName="root" presStyleCnt="0"/>
      <dgm:spPr/>
    </dgm:pt>
    <dgm:pt modelId="{49741073-04CC-1C4E-8871-441CF1281673}" type="pres">
      <dgm:prSet presAssocID="{2B5ED7A0-3D0D-4F70-AE22-A9493D5FFFFD}" presName="rootComposite" presStyleCnt="0"/>
      <dgm:spPr/>
    </dgm:pt>
    <dgm:pt modelId="{DE999B89-A753-9645-983F-EA75CEF1C3AE}" type="pres">
      <dgm:prSet presAssocID="{2B5ED7A0-3D0D-4F70-AE22-A9493D5FFFFD}" presName="rootText" presStyleLbl="node1" presStyleIdx="1" presStyleCnt="2" custScaleX="150568"/>
      <dgm:spPr/>
    </dgm:pt>
    <dgm:pt modelId="{B93EA2C0-C59A-944F-BC65-2CEB502F1A07}" type="pres">
      <dgm:prSet presAssocID="{2B5ED7A0-3D0D-4F70-AE22-A9493D5FFFFD}" presName="rootConnector" presStyleLbl="node1" presStyleIdx="1" presStyleCnt="2"/>
      <dgm:spPr/>
    </dgm:pt>
    <dgm:pt modelId="{9187DDDF-0505-E94A-8866-9789F4F6F944}" type="pres">
      <dgm:prSet presAssocID="{2B5ED7A0-3D0D-4F70-AE22-A9493D5FFFFD}" presName="childShape" presStyleCnt="0"/>
      <dgm:spPr/>
    </dgm:pt>
    <dgm:pt modelId="{9D702490-3708-114C-A664-3E69B941AE41}" type="pres">
      <dgm:prSet presAssocID="{69877B9E-8CFF-4708-AF19-0684C4DB021F}" presName="Name13" presStyleLbl="parChTrans1D2" presStyleIdx="3" presStyleCnt="6"/>
      <dgm:spPr/>
    </dgm:pt>
    <dgm:pt modelId="{379D5903-4581-2A4B-910B-CB46242D5DC4}" type="pres">
      <dgm:prSet presAssocID="{9C403DEB-3CE7-468E-B2BE-EFBF9278A6DF}" presName="childText" presStyleLbl="bgAcc1" presStyleIdx="3" presStyleCnt="6">
        <dgm:presLayoutVars>
          <dgm:bulletEnabled val="1"/>
        </dgm:presLayoutVars>
      </dgm:prSet>
      <dgm:spPr/>
    </dgm:pt>
    <dgm:pt modelId="{C725244C-22C3-DB45-8CA9-2C6352FF90CD}" type="pres">
      <dgm:prSet presAssocID="{357C5A7E-3F53-470A-9F83-A3A61086B9CC}" presName="Name13" presStyleLbl="parChTrans1D2" presStyleIdx="4" presStyleCnt="6"/>
      <dgm:spPr/>
    </dgm:pt>
    <dgm:pt modelId="{FBE2BAB3-3D12-CE44-B5D5-50BD3C3E4E70}" type="pres">
      <dgm:prSet presAssocID="{5E2F8133-B4F3-4A93-9CE8-1280819CE3D4}" presName="childText" presStyleLbl="bgAcc1" presStyleIdx="4" presStyleCnt="6">
        <dgm:presLayoutVars>
          <dgm:bulletEnabled val="1"/>
        </dgm:presLayoutVars>
      </dgm:prSet>
      <dgm:spPr/>
    </dgm:pt>
    <dgm:pt modelId="{2CFA0DE1-B59C-6D48-BA21-C79C21DB3FE6}" type="pres">
      <dgm:prSet presAssocID="{8013DA3A-8D5F-4792-9D47-E4642B48D314}" presName="Name13" presStyleLbl="parChTrans1D2" presStyleIdx="5" presStyleCnt="6"/>
      <dgm:spPr/>
    </dgm:pt>
    <dgm:pt modelId="{7DCF8215-7955-EF48-B3C9-D3C334C1C3DE}" type="pres">
      <dgm:prSet presAssocID="{C3C9F086-D824-438C-845C-4D64B4B1A5E0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8827B108-1E36-3543-926A-E5B87B4F78B6}" type="presOf" srcId="{EFC8F27F-CE96-42F2-AA36-3C2F84D0FE18}" destId="{4C44D373-480B-DE45-A98E-E2886670A118}" srcOrd="0" destOrd="0" presId="urn:microsoft.com/office/officeart/2005/8/layout/hierarchy3"/>
    <dgm:cxn modelId="{AC67C708-B253-4C6A-8129-04BDE2B3CBA6}" srcId="{2B5ED7A0-3D0D-4F70-AE22-A9493D5FFFFD}" destId="{9C403DEB-3CE7-468E-B2BE-EFBF9278A6DF}" srcOrd="0" destOrd="0" parTransId="{69877B9E-8CFF-4708-AF19-0684C4DB021F}" sibTransId="{898DE300-8972-4A21-9688-0039A65119D4}"/>
    <dgm:cxn modelId="{DD88492C-C72E-429F-810E-19F2731E2CA0}" srcId="{27BAAEF7-A341-463A-AC29-D2DD5D038D96}" destId="{22D7D48B-9FC9-4D93-A190-749287D87AAB}" srcOrd="0" destOrd="0" parTransId="{7EC9224C-F7E4-482F-880D-4E66B0BF8D7F}" sibTransId="{52CFABE6-FE44-4410-8F16-21919EA17197}"/>
    <dgm:cxn modelId="{33727338-61BF-4C48-8662-D14A8474CE27}" type="presOf" srcId="{22D7D48B-9FC9-4D93-A190-749287D87AAB}" destId="{C8631C94-299E-704D-9A33-51067019A989}" srcOrd="0" destOrd="0" presId="urn:microsoft.com/office/officeart/2005/8/layout/hierarchy3"/>
    <dgm:cxn modelId="{84908438-4999-4A41-BA4C-6034A7BB398A}" type="presOf" srcId="{FCB3B81C-6225-4BA3-BFC3-17AE48586A09}" destId="{6CDFFBE8-C5E7-B846-A8CF-C933B3D46FDF}" srcOrd="0" destOrd="0" presId="urn:microsoft.com/office/officeart/2005/8/layout/hierarchy3"/>
    <dgm:cxn modelId="{D1CE6D49-76E1-4594-9BEA-73E21BC6D9AD}" srcId="{2B5ED7A0-3D0D-4F70-AE22-A9493D5FFFFD}" destId="{5E2F8133-B4F3-4A93-9CE8-1280819CE3D4}" srcOrd="1" destOrd="0" parTransId="{357C5A7E-3F53-470A-9F83-A3A61086B9CC}" sibTransId="{303B1AD1-707F-4166-B1BE-72AEEC0C779F}"/>
    <dgm:cxn modelId="{24DA5355-7AD4-4E8C-BC67-DC732F3DF764}" srcId="{27BAAEF7-A341-463A-AC29-D2DD5D038D96}" destId="{2B5ED7A0-3D0D-4F70-AE22-A9493D5FFFFD}" srcOrd="1" destOrd="0" parTransId="{1C299372-4E80-4482-9D11-2ED902D0BEC0}" sibTransId="{80B31626-7BFB-407E-863A-A76359F1CBFB}"/>
    <dgm:cxn modelId="{27ECF857-D0AB-D04D-A5D0-0A15A94CDCA8}" type="presOf" srcId="{5B8B8EF6-8417-4E74-9D8E-61589E4F6CA6}" destId="{C3344B52-A23D-7D4A-8CBD-35BA362F9D65}" srcOrd="0" destOrd="0" presId="urn:microsoft.com/office/officeart/2005/8/layout/hierarchy3"/>
    <dgm:cxn modelId="{3AF50F59-36CE-ED4A-B982-E8AC6B298EB6}" type="presOf" srcId="{22D7D48B-9FC9-4D93-A190-749287D87AAB}" destId="{7F729777-8435-D141-AA90-B2D080E4D4BA}" srcOrd="1" destOrd="0" presId="urn:microsoft.com/office/officeart/2005/8/layout/hierarchy3"/>
    <dgm:cxn modelId="{ECD37B6B-4D9A-4A18-8810-4A88AC585C72}" srcId="{22D7D48B-9FC9-4D93-A190-749287D87AAB}" destId="{23750202-84B2-4724-A751-892404CB2437}" srcOrd="2" destOrd="0" parTransId="{A27AB1BA-CE1D-48BE-B57D-3C65D5EEC1F1}" sibTransId="{1EAFE824-817A-4295-9D11-33DAEE43B9B6}"/>
    <dgm:cxn modelId="{58ED1680-1490-1642-ABAC-ABBE1007EF6A}" type="presOf" srcId="{69877B9E-8CFF-4708-AF19-0684C4DB021F}" destId="{9D702490-3708-114C-A664-3E69B941AE41}" srcOrd="0" destOrd="0" presId="urn:microsoft.com/office/officeart/2005/8/layout/hierarchy3"/>
    <dgm:cxn modelId="{5516BA80-D0A3-B349-A9EA-9D0094ECF4A1}" type="presOf" srcId="{23750202-84B2-4724-A751-892404CB2437}" destId="{52F34E81-0FAA-4646-9B38-E66FB9721A28}" srcOrd="0" destOrd="0" presId="urn:microsoft.com/office/officeart/2005/8/layout/hierarchy3"/>
    <dgm:cxn modelId="{AFFCEFA0-846F-4D43-84FB-9657356B300F}" srcId="{22D7D48B-9FC9-4D93-A190-749287D87AAB}" destId="{5B8B8EF6-8417-4E74-9D8E-61589E4F6CA6}" srcOrd="0" destOrd="0" parTransId="{FCB3B81C-6225-4BA3-BFC3-17AE48586A09}" sibTransId="{BF92EC0F-06CE-4015-91BB-08BA1D26996C}"/>
    <dgm:cxn modelId="{984414A5-2C85-4142-B715-55A76A828C28}" type="presOf" srcId="{357C5A7E-3F53-470A-9F83-A3A61086B9CC}" destId="{C725244C-22C3-DB45-8CA9-2C6352FF90CD}" srcOrd="0" destOrd="0" presId="urn:microsoft.com/office/officeart/2005/8/layout/hierarchy3"/>
    <dgm:cxn modelId="{5327DAA6-0463-7043-908A-BF797DE5A242}" type="presOf" srcId="{27BAAEF7-A341-463A-AC29-D2DD5D038D96}" destId="{31313FEF-97BB-D54B-8907-8B6D9CACE2ED}" srcOrd="0" destOrd="0" presId="urn:microsoft.com/office/officeart/2005/8/layout/hierarchy3"/>
    <dgm:cxn modelId="{4F3A84AC-CAA5-124B-B926-1318D85BDCF6}" type="presOf" srcId="{823A0B20-C8FC-4003-BB34-E38EB3DE2010}" destId="{E0426FA3-D672-E244-B7B6-87641CF9F6D4}" srcOrd="0" destOrd="0" presId="urn:microsoft.com/office/officeart/2005/8/layout/hierarchy3"/>
    <dgm:cxn modelId="{D373C9B0-D06D-8248-AE28-68D9E9EDFA8B}" type="presOf" srcId="{2B5ED7A0-3D0D-4F70-AE22-A9493D5FFFFD}" destId="{B93EA2C0-C59A-944F-BC65-2CEB502F1A07}" srcOrd="1" destOrd="0" presId="urn:microsoft.com/office/officeart/2005/8/layout/hierarchy3"/>
    <dgm:cxn modelId="{3C8CBEB8-F48B-48DC-AA82-8410002E4A7D}" srcId="{2B5ED7A0-3D0D-4F70-AE22-A9493D5FFFFD}" destId="{C3C9F086-D824-438C-845C-4D64B4B1A5E0}" srcOrd="2" destOrd="0" parTransId="{8013DA3A-8D5F-4792-9D47-E4642B48D314}" sibTransId="{95E13BE6-4253-43A3-A998-D9F427E2D59E}"/>
    <dgm:cxn modelId="{5BA5C6C1-8921-DE44-8671-D5336C77935B}" type="presOf" srcId="{5E2F8133-B4F3-4A93-9CE8-1280819CE3D4}" destId="{FBE2BAB3-3D12-CE44-B5D5-50BD3C3E4E70}" srcOrd="0" destOrd="0" presId="urn:microsoft.com/office/officeart/2005/8/layout/hierarchy3"/>
    <dgm:cxn modelId="{023B24C6-D2A7-4983-8D60-21A18C1856B4}" srcId="{22D7D48B-9FC9-4D93-A190-749287D87AAB}" destId="{823A0B20-C8FC-4003-BB34-E38EB3DE2010}" srcOrd="1" destOrd="0" parTransId="{EFC8F27F-CE96-42F2-AA36-3C2F84D0FE18}" sibTransId="{B3B78B9D-3E62-4D73-8AD4-E4EAC4B4CE8A}"/>
    <dgm:cxn modelId="{A01D26C6-90C2-6042-8817-D0FA50368A6C}" type="presOf" srcId="{2B5ED7A0-3D0D-4F70-AE22-A9493D5FFFFD}" destId="{DE999B89-A753-9645-983F-EA75CEF1C3AE}" srcOrd="0" destOrd="0" presId="urn:microsoft.com/office/officeart/2005/8/layout/hierarchy3"/>
    <dgm:cxn modelId="{E814E6C7-6CAF-CF49-AF66-202CCBF1D67D}" type="presOf" srcId="{9C403DEB-3CE7-468E-B2BE-EFBF9278A6DF}" destId="{379D5903-4581-2A4B-910B-CB46242D5DC4}" srcOrd="0" destOrd="0" presId="urn:microsoft.com/office/officeart/2005/8/layout/hierarchy3"/>
    <dgm:cxn modelId="{5A292ED4-528E-AA4E-98FD-6229F25EAF97}" type="presOf" srcId="{A27AB1BA-CE1D-48BE-B57D-3C65D5EEC1F1}" destId="{55002460-96D6-A841-9F40-4E86D4FFE344}" srcOrd="0" destOrd="0" presId="urn:microsoft.com/office/officeart/2005/8/layout/hierarchy3"/>
    <dgm:cxn modelId="{4C5810DF-C94C-BE49-B571-340418848111}" type="presOf" srcId="{C3C9F086-D824-438C-845C-4D64B4B1A5E0}" destId="{7DCF8215-7955-EF48-B3C9-D3C334C1C3DE}" srcOrd="0" destOrd="0" presId="urn:microsoft.com/office/officeart/2005/8/layout/hierarchy3"/>
    <dgm:cxn modelId="{66A08EE0-DE63-7442-8594-24E40222543F}" type="presOf" srcId="{8013DA3A-8D5F-4792-9D47-E4642B48D314}" destId="{2CFA0DE1-B59C-6D48-BA21-C79C21DB3FE6}" srcOrd="0" destOrd="0" presId="urn:microsoft.com/office/officeart/2005/8/layout/hierarchy3"/>
    <dgm:cxn modelId="{0080FBF2-3A52-1549-A844-4B376A75272B}" type="presParOf" srcId="{31313FEF-97BB-D54B-8907-8B6D9CACE2ED}" destId="{D9D5ADD7-1CA5-6744-BECB-E2C7E30ECD8A}" srcOrd="0" destOrd="0" presId="urn:microsoft.com/office/officeart/2005/8/layout/hierarchy3"/>
    <dgm:cxn modelId="{24BB712F-2BF5-6849-AACF-67E8C913C7DB}" type="presParOf" srcId="{D9D5ADD7-1CA5-6744-BECB-E2C7E30ECD8A}" destId="{002FFB78-6ED7-5D4F-AB04-2229F85332B9}" srcOrd="0" destOrd="0" presId="urn:microsoft.com/office/officeart/2005/8/layout/hierarchy3"/>
    <dgm:cxn modelId="{44A2A96A-76C3-7E4E-9D2B-77C17E1F0FE9}" type="presParOf" srcId="{002FFB78-6ED7-5D4F-AB04-2229F85332B9}" destId="{C8631C94-299E-704D-9A33-51067019A989}" srcOrd="0" destOrd="0" presId="urn:microsoft.com/office/officeart/2005/8/layout/hierarchy3"/>
    <dgm:cxn modelId="{DED9B849-D9F9-8B4C-AD68-691C0E0C0B32}" type="presParOf" srcId="{002FFB78-6ED7-5D4F-AB04-2229F85332B9}" destId="{7F729777-8435-D141-AA90-B2D080E4D4BA}" srcOrd="1" destOrd="0" presId="urn:microsoft.com/office/officeart/2005/8/layout/hierarchy3"/>
    <dgm:cxn modelId="{9461ACC9-A7C1-0148-B33B-05FE4EC568F7}" type="presParOf" srcId="{D9D5ADD7-1CA5-6744-BECB-E2C7E30ECD8A}" destId="{27B3388F-5BFD-E640-B191-24B8D511F5F0}" srcOrd="1" destOrd="0" presId="urn:microsoft.com/office/officeart/2005/8/layout/hierarchy3"/>
    <dgm:cxn modelId="{886C8F4F-5A4E-3B42-918F-C4F5117E3D0E}" type="presParOf" srcId="{27B3388F-5BFD-E640-B191-24B8D511F5F0}" destId="{6CDFFBE8-C5E7-B846-A8CF-C933B3D46FDF}" srcOrd="0" destOrd="0" presId="urn:microsoft.com/office/officeart/2005/8/layout/hierarchy3"/>
    <dgm:cxn modelId="{B2786EEF-6C28-2A49-BB24-931D5BDD08E8}" type="presParOf" srcId="{27B3388F-5BFD-E640-B191-24B8D511F5F0}" destId="{C3344B52-A23D-7D4A-8CBD-35BA362F9D65}" srcOrd="1" destOrd="0" presId="urn:microsoft.com/office/officeart/2005/8/layout/hierarchy3"/>
    <dgm:cxn modelId="{412E95EE-A586-5743-8569-59D48A1C8ECA}" type="presParOf" srcId="{27B3388F-5BFD-E640-B191-24B8D511F5F0}" destId="{4C44D373-480B-DE45-A98E-E2886670A118}" srcOrd="2" destOrd="0" presId="urn:microsoft.com/office/officeart/2005/8/layout/hierarchy3"/>
    <dgm:cxn modelId="{121EDB94-F7A4-7247-8234-CFF17C3DBA91}" type="presParOf" srcId="{27B3388F-5BFD-E640-B191-24B8D511F5F0}" destId="{E0426FA3-D672-E244-B7B6-87641CF9F6D4}" srcOrd="3" destOrd="0" presId="urn:microsoft.com/office/officeart/2005/8/layout/hierarchy3"/>
    <dgm:cxn modelId="{65B5DA30-2BE0-0746-97D8-A406D866F33D}" type="presParOf" srcId="{27B3388F-5BFD-E640-B191-24B8D511F5F0}" destId="{55002460-96D6-A841-9F40-4E86D4FFE344}" srcOrd="4" destOrd="0" presId="urn:microsoft.com/office/officeart/2005/8/layout/hierarchy3"/>
    <dgm:cxn modelId="{9BE1E92B-09C3-9041-9A94-5F3016E2792B}" type="presParOf" srcId="{27B3388F-5BFD-E640-B191-24B8D511F5F0}" destId="{52F34E81-0FAA-4646-9B38-E66FB9721A28}" srcOrd="5" destOrd="0" presId="urn:microsoft.com/office/officeart/2005/8/layout/hierarchy3"/>
    <dgm:cxn modelId="{DE770A8F-4B4B-AD4F-A0D0-476618AF3458}" type="presParOf" srcId="{31313FEF-97BB-D54B-8907-8B6D9CACE2ED}" destId="{5BB1ABB9-0B0F-D94C-BE90-819C8DA3B82C}" srcOrd="1" destOrd="0" presId="urn:microsoft.com/office/officeart/2005/8/layout/hierarchy3"/>
    <dgm:cxn modelId="{7FABE440-E994-0240-B14B-30B0A1D36079}" type="presParOf" srcId="{5BB1ABB9-0B0F-D94C-BE90-819C8DA3B82C}" destId="{49741073-04CC-1C4E-8871-441CF1281673}" srcOrd="0" destOrd="0" presId="urn:microsoft.com/office/officeart/2005/8/layout/hierarchy3"/>
    <dgm:cxn modelId="{DA1C35EB-3006-0D40-AD20-76F88F95A524}" type="presParOf" srcId="{49741073-04CC-1C4E-8871-441CF1281673}" destId="{DE999B89-A753-9645-983F-EA75CEF1C3AE}" srcOrd="0" destOrd="0" presId="urn:microsoft.com/office/officeart/2005/8/layout/hierarchy3"/>
    <dgm:cxn modelId="{D9BAB472-D056-FA40-B376-975D8B30E8BA}" type="presParOf" srcId="{49741073-04CC-1C4E-8871-441CF1281673}" destId="{B93EA2C0-C59A-944F-BC65-2CEB502F1A07}" srcOrd="1" destOrd="0" presId="urn:microsoft.com/office/officeart/2005/8/layout/hierarchy3"/>
    <dgm:cxn modelId="{9D7839E1-C883-9D4B-9838-0082B309BB3A}" type="presParOf" srcId="{5BB1ABB9-0B0F-D94C-BE90-819C8DA3B82C}" destId="{9187DDDF-0505-E94A-8866-9789F4F6F944}" srcOrd="1" destOrd="0" presId="urn:microsoft.com/office/officeart/2005/8/layout/hierarchy3"/>
    <dgm:cxn modelId="{C4B3955C-9997-E349-AD70-806BB339B21B}" type="presParOf" srcId="{9187DDDF-0505-E94A-8866-9789F4F6F944}" destId="{9D702490-3708-114C-A664-3E69B941AE41}" srcOrd="0" destOrd="0" presId="urn:microsoft.com/office/officeart/2005/8/layout/hierarchy3"/>
    <dgm:cxn modelId="{1AC9C7B3-0B37-0E46-AC09-58E526882C33}" type="presParOf" srcId="{9187DDDF-0505-E94A-8866-9789F4F6F944}" destId="{379D5903-4581-2A4B-910B-CB46242D5DC4}" srcOrd="1" destOrd="0" presId="urn:microsoft.com/office/officeart/2005/8/layout/hierarchy3"/>
    <dgm:cxn modelId="{86784739-0EFF-AF48-B857-C10A23520C92}" type="presParOf" srcId="{9187DDDF-0505-E94A-8866-9789F4F6F944}" destId="{C725244C-22C3-DB45-8CA9-2C6352FF90CD}" srcOrd="2" destOrd="0" presId="urn:microsoft.com/office/officeart/2005/8/layout/hierarchy3"/>
    <dgm:cxn modelId="{4B850CDD-DB72-924E-BFFF-28405400E038}" type="presParOf" srcId="{9187DDDF-0505-E94A-8866-9789F4F6F944}" destId="{FBE2BAB3-3D12-CE44-B5D5-50BD3C3E4E70}" srcOrd="3" destOrd="0" presId="urn:microsoft.com/office/officeart/2005/8/layout/hierarchy3"/>
    <dgm:cxn modelId="{D1854848-463E-3745-8F1C-0766D04DDD8C}" type="presParOf" srcId="{9187DDDF-0505-E94A-8866-9789F4F6F944}" destId="{2CFA0DE1-B59C-6D48-BA21-C79C21DB3FE6}" srcOrd="4" destOrd="0" presId="urn:microsoft.com/office/officeart/2005/8/layout/hierarchy3"/>
    <dgm:cxn modelId="{4DAA4BBC-0B97-2349-A171-9CF2DE4CCD73}" type="presParOf" srcId="{9187DDDF-0505-E94A-8866-9789F4F6F944}" destId="{7DCF8215-7955-EF48-B3C9-D3C334C1C3D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F92817-C5DC-4C70-80E9-EF2E25996AF8}" type="doc">
      <dgm:prSet loTypeId="urn:microsoft.com/office/officeart/2005/8/layout/arrow4" loCatId="" qsTypeId="urn:microsoft.com/office/officeart/2005/8/quickstyle/simple4" qsCatId="simple" csTypeId="urn:microsoft.com/office/officeart/2005/8/colors/accent1_2" csCatId="accent1" phldr="1"/>
      <dgm:spPr/>
    </dgm:pt>
    <dgm:pt modelId="{36BBE9F0-4E16-40CD-9C99-EA9B86CFEBCA}">
      <dgm:prSet phldrT="[Text]" custT="1"/>
      <dgm:spPr/>
      <dgm:t>
        <a:bodyPr/>
        <a:lstStyle/>
        <a:p>
          <a:pPr algn="ctr"/>
          <a:r>
            <a:rPr lang="en-IN" sz="2800" u="sng" dirty="0"/>
            <a:t>High fixed assets turnover ratio</a:t>
          </a:r>
        </a:p>
        <a:p>
          <a:pPr algn="l"/>
          <a:endParaRPr lang="en-IN" sz="2800" dirty="0"/>
        </a:p>
      </dgm:t>
    </dgm:pt>
    <dgm:pt modelId="{A7033E22-BFD3-42F4-8F3B-318C338678C6}" type="parTrans" cxnId="{93F5B989-A807-4423-9014-24B9307B5996}">
      <dgm:prSet/>
      <dgm:spPr/>
      <dgm:t>
        <a:bodyPr/>
        <a:lstStyle/>
        <a:p>
          <a:endParaRPr lang="en-IN"/>
        </a:p>
      </dgm:t>
    </dgm:pt>
    <dgm:pt modelId="{6DBC7A67-514D-4690-B1D7-E32924731E80}" type="sibTrans" cxnId="{93F5B989-A807-4423-9014-24B9307B5996}">
      <dgm:prSet/>
      <dgm:spPr/>
      <dgm:t>
        <a:bodyPr/>
        <a:lstStyle/>
        <a:p>
          <a:endParaRPr lang="en-IN"/>
        </a:p>
      </dgm:t>
    </dgm:pt>
    <dgm:pt modelId="{0D44D6F7-C291-4D36-AEF6-5745081F4023}">
      <dgm:prSet phldrT="[Text]" custT="1"/>
      <dgm:spPr/>
      <dgm:t>
        <a:bodyPr/>
        <a:lstStyle/>
        <a:p>
          <a:r>
            <a:rPr lang="en-IN" sz="2800" u="sng" dirty="0"/>
            <a:t>Low fixed assets turnover ratio</a:t>
          </a:r>
        </a:p>
      </dgm:t>
    </dgm:pt>
    <dgm:pt modelId="{62FF5989-1395-4767-A013-B155689719D8}" type="parTrans" cxnId="{6A8CCEEF-2D8C-4527-A158-A374E1FC79C6}">
      <dgm:prSet/>
      <dgm:spPr/>
      <dgm:t>
        <a:bodyPr/>
        <a:lstStyle/>
        <a:p>
          <a:endParaRPr lang="en-IN"/>
        </a:p>
      </dgm:t>
    </dgm:pt>
    <dgm:pt modelId="{77F169D2-B1EA-4AC7-A2B8-BC94497FD51F}" type="sibTrans" cxnId="{6A8CCEEF-2D8C-4527-A158-A374E1FC79C6}">
      <dgm:prSet/>
      <dgm:spPr/>
      <dgm:t>
        <a:bodyPr/>
        <a:lstStyle/>
        <a:p>
          <a:endParaRPr lang="en-IN"/>
        </a:p>
      </dgm:t>
    </dgm:pt>
    <dgm:pt modelId="{9C43F61E-B563-49CE-8536-001E3B41AE7E}">
      <dgm:prSet custT="1"/>
      <dgm:spPr/>
      <dgm:t>
        <a:bodyPr/>
        <a:lstStyle/>
        <a:p>
          <a:pPr algn="l"/>
          <a:r>
            <a:rPr lang="en-IN" sz="2800" dirty="0"/>
            <a:t>Efficient management and utilization of fixed assets </a:t>
          </a:r>
        </a:p>
      </dgm:t>
    </dgm:pt>
    <dgm:pt modelId="{CA0FF86C-F18F-4AAE-9A86-163348B4F08D}" type="parTrans" cxnId="{17886B1C-4238-4136-AC54-7261F71FC856}">
      <dgm:prSet/>
      <dgm:spPr/>
      <dgm:t>
        <a:bodyPr/>
        <a:lstStyle/>
        <a:p>
          <a:endParaRPr lang="en-US"/>
        </a:p>
      </dgm:t>
    </dgm:pt>
    <dgm:pt modelId="{18FFBDA2-DD6B-4059-9359-6552B23CD625}" type="sibTrans" cxnId="{17886B1C-4238-4136-AC54-7261F71FC856}">
      <dgm:prSet/>
      <dgm:spPr/>
      <dgm:t>
        <a:bodyPr/>
        <a:lstStyle/>
        <a:p>
          <a:endParaRPr lang="en-US"/>
        </a:p>
      </dgm:t>
    </dgm:pt>
    <dgm:pt modelId="{16C20EAF-2B61-4071-89BA-7D1A5EE898EF}">
      <dgm:prSet custT="1"/>
      <dgm:spPr/>
      <dgm:t>
        <a:bodyPr/>
        <a:lstStyle/>
        <a:p>
          <a:r>
            <a:rPr lang="en-IN" sz="2800" dirty="0"/>
            <a:t>Inefficient management and utilization of fixed assets </a:t>
          </a:r>
        </a:p>
      </dgm:t>
    </dgm:pt>
    <dgm:pt modelId="{289B9352-FDC8-4BD9-ABF9-18AC29009913}" type="parTrans" cxnId="{BDD49676-89A5-4972-99ED-7CF152170667}">
      <dgm:prSet/>
      <dgm:spPr/>
      <dgm:t>
        <a:bodyPr/>
        <a:lstStyle/>
        <a:p>
          <a:endParaRPr lang="en-US"/>
        </a:p>
      </dgm:t>
    </dgm:pt>
    <dgm:pt modelId="{7BC7A117-4DCB-477D-BAF4-B46FB109E084}" type="sibTrans" cxnId="{BDD49676-89A5-4972-99ED-7CF152170667}">
      <dgm:prSet/>
      <dgm:spPr/>
      <dgm:t>
        <a:bodyPr/>
        <a:lstStyle/>
        <a:p>
          <a:endParaRPr lang="en-US"/>
        </a:p>
      </dgm:t>
    </dgm:pt>
    <dgm:pt modelId="{FA0CAADA-E88B-154A-8C2D-7E5B423FFB23}" type="pres">
      <dgm:prSet presAssocID="{4CF92817-C5DC-4C70-80E9-EF2E25996AF8}" presName="compositeShape" presStyleCnt="0">
        <dgm:presLayoutVars>
          <dgm:chMax val="2"/>
          <dgm:dir/>
          <dgm:resizeHandles val="exact"/>
        </dgm:presLayoutVars>
      </dgm:prSet>
      <dgm:spPr/>
    </dgm:pt>
    <dgm:pt modelId="{39562872-1FCD-2C41-989F-F86246D35B2D}" type="pres">
      <dgm:prSet presAssocID="{36BBE9F0-4E16-40CD-9C99-EA9B86CFEBCA}" presName="upArrow" presStyleLbl="node1" presStyleIdx="0" presStyleCnt="2"/>
      <dgm:spPr/>
    </dgm:pt>
    <dgm:pt modelId="{440AE7E7-91A2-0D4C-87F5-FD36FA380585}" type="pres">
      <dgm:prSet presAssocID="{36BBE9F0-4E16-40CD-9C99-EA9B86CFEBCA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C337EE00-E972-B143-985E-57EB57F199BC}" type="pres">
      <dgm:prSet presAssocID="{0D44D6F7-C291-4D36-AEF6-5745081F4023}" presName="downArrow" presStyleLbl="node1" presStyleIdx="1" presStyleCnt="2"/>
      <dgm:spPr/>
    </dgm:pt>
    <dgm:pt modelId="{0F531BD3-7AF5-6042-B4E6-13DEF17E137E}" type="pres">
      <dgm:prSet presAssocID="{0D44D6F7-C291-4D36-AEF6-5745081F4023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DB69B12-C626-2040-9B1F-7E80A739CB72}" type="presOf" srcId="{16C20EAF-2B61-4071-89BA-7D1A5EE898EF}" destId="{0F531BD3-7AF5-6042-B4E6-13DEF17E137E}" srcOrd="0" destOrd="1" presId="urn:microsoft.com/office/officeart/2005/8/layout/arrow4"/>
    <dgm:cxn modelId="{17886B1C-4238-4136-AC54-7261F71FC856}" srcId="{36BBE9F0-4E16-40CD-9C99-EA9B86CFEBCA}" destId="{9C43F61E-B563-49CE-8536-001E3B41AE7E}" srcOrd="0" destOrd="0" parTransId="{CA0FF86C-F18F-4AAE-9A86-163348B4F08D}" sibTransId="{18FFBDA2-DD6B-4059-9359-6552B23CD625}"/>
    <dgm:cxn modelId="{FFAD6824-AFFF-2242-9691-FD2DA3289AB7}" type="presOf" srcId="{0D44D6F7-C291-4D36-AEF6-5745081F4023}" destId="{0F531BD3-7AF5-6042-B4E6-13DEF17E137E}" srcOrd="0" destOrd="0" presId="urn:microsoft.com/office/officeart/2005/8/layout/arrow4"/>
    <dgm:cxn modelId="{BDD49676-89A5-4972-99ED-7CF152170667}" srcId="{0D44D6F7-C291-4D36-AEF6-5745081F4023}" destId="{16C20EAF-2B61-4071-89BA-7D1A5EE898EF}" srcOrd="0" destOrd="0" parTransId="{289B9352-FDC8-4BD9-ABF9-18AC29009913}" sibTransId="{7BC7A117-4DCB-477D-BAF4-B46FB109E084}"/>
    <dgm:cxn modelId="{93F5B989-A807-4423-9014-24B9307B5996}" srcId="{4CF92817-C5DC-4C70-80E9-EF2E25996AF8}" destId="{36BBE9F0-4E16-40CD-9C99-EA9B86CFEBCA}" srcOrd="0" destOrd="0" parTransId="{A7033E22-BFD3-42F4-8F3B-318C338678C6}" sibTransId="{6DBC7A67-514D-4690-B1D7-E32924731E80}"/>
    <dgm:cxn modelId="{96D9AE8D-381E-A84D-A5CE-0A17F704539C}" type="presOf" srcId="{9C43F61E-B563-49CE-8536-001E3B41AE7E}" destId="{440AE7E7-91A2-0D4C-87F5-FD36FA380585}" srcOrd="0" destOrd="1" presId="urn:microsoft.com/office/officeart/2005/8/layout/arrow4"/>
    <dgm:cxn modelId="{2CDFCBE5-B0EA-7C49-AC93-348C9AD76252}" type="presOf" srcId="{36BBE9F0-4E16-40CD-9C99-EA9B86CFEBCA}" destId="{440AE7E7-91A2-0D4C-87F5-FD36FA380585}" srcOrd="0" destOrd="0" presId="urn:microsoft.com/office/officeart/2005/8/layout/arrow4"/>
    <dgm:cxn modelId="{6A8CCEEF-2D8C-4527-A158-A374E1FC79C6}" srcId="{4CF92817-C5DC-4C70-80E9-EF2E25996AF8}" destId="{0D44D6F7-C291-4D36-AEF6-5745081F4023}" srcOrd="1" destOrd="0" parTransId="{62FF5989-1395-4767-A013-B155689719D8}" sibTransId="{77F169D2-B1EA-4AC7-A2B8-BC94497FD51F}"/>
    <dgm:cxn modelId="{788274F6-0E05-9644-BE2D-46A294CA8662}" type="presOf" srcId="{4CF92817-C5DC-4C70-80E9-EF2E25996AF8}" destId="{FA0CAADA-E88B-154A-8C2D-7E5B423FFB23}" srcOrd="0" destOrd="0" presId="urn:microsoft.com/office/officeart/2005/8/layout/arrow4"/>
    <dgm:cxn modelId="{85F0FD9C-7943-9C46-9D7C-491227976123}" type="presParOf" srcId="{FA0CAADA-E88B-154A-8C2D-7E5B423FFB23}" destId="{39562872-1FCD-2C41-989F-F86246D35B2D}" srcOrd="0" destOrd="0" presId="urn:microsoft.com/office/officeart/2005/8/layout/arrow4"/>
    <dgm:cxn modelId="{0D7E1146-AAE2-014F-A01B-FEDB4191B33C}" type="presParOf" srcId="{FA0CAADA-E88B-154A-8C2D-7E5B423FFB23}" destId="{440AE7E7-91A2-0D4C-87F5-FD36FA380585}" srcOrd="1" destOrd="0" presId="urn:microsoft.com/office/officeart/2005/8/layout/arrow4"/>
    <dgm:cxn modelId="{68596DA6-36BF-3346-9C7B-A0197676B149}" type="presParOf" srcId="{FA0CAADA-E88B-154A-8C2D-7E5B423FFB23}" destId="{C337EE00-E972-B143-985E-57EB57F199BC}" srcOrd="2" destOrd="0" presId="urn:microsoft.com/office/officeart/2005/8/layout/arrow4"/>
    <dgm:cxn modelId="{ED0A7350-7308-4441-AC7A-9A22D8FFB85D}" type="presParOf" srcId="{FA0CAADA-E88B-154A-8C2D-7E5B423FFB23}" destId="{0F531BD3-7AF5-6042-B4E6-13DEF17E137E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2874E-180D-45D8-ABB7-F0E2AFF2A3FE}">
      <dsp:nvSpPr>
        <dsp:cNvPr id="0" name=""/>
        <dsp:cNvSpPr/>
      </dsp:nvSpPr>
      <dsp:spPr>
        <a:xfrm>
          <a:off x="5273046" y="1350385"/>
          <a:ext cx="4102694" cy="1176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7960"/>
              </a:lnTo>
              <a:lnTo>
                <a:pt x="4102694" y="937960"/>
              </a:lnTo>
              <a:lnTo>
                <a:pt x="4102694" y="117618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10FCB-C4BE-4653-8862-F70C3650DCEC}">
      <dsp:nvSpPr>
        <dsp:cNvPr id="0" name=""/>
        <dsp:cNvSpPr/>
      </dsp:nvSpPr>
      <dsp:spPr>
        <a:xfrm>
          <a:off x="5722911" y="3660992"/>
          <a:ext cx="340325" cy="1043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665"/>
              </a:lnTo>
              <a:lnTo>
                <a:pt x="340325" y="1043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786AB-2B9F-475B-BBF9-C5E0A121C7D5}">
      <dsp:nvSpPr>
        <dsp:cNvPr id="0" name=""/>
        <dsp:cNvSpPr/>
      </dsp:nvSpPr>
      <dsp:spPr>
        <a:xfrm>
          <a:off x="5273046" y="1350385"/>
          <a:ext cx="1357400" cy="1176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7960"/>
              </a:lnTo>
              <a:lnTo>
                <a:pt x="1357400" y="937960"/>
              </a:lnTo>
              <a:lnTo>
                <a:pt x="1357400" y="117618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76FEF-4FAF-4397-BCA7-783D7079525E}">
      <dsp:nvSpPr>
        <dsp:cNvPr id="0" name=""/>
        <dsp:cNvSpPr/>
      </dsp:nvSpPr>
      <dsp:spPr>
        <a:xfrm>
          <a:off x="2977617" y="3660992"/>
          <a:ext cx="340325" cy="1043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665"/>
              </a:lnTo>
              <a:lnTo>
                <a:pt x="340325" y="1043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8C2F0-9410-4C05-8842-F459E023F63D}">
      <dsp:nvSpPr>
        <dsp:cNvPr id="0" name=""/>
        <dsp:cNvSpPr/>
      </dsp:nvSpPr>
      <dsp:spPr>
        <a:xfrm>
          <a:off x="3885152" y="1350385"/>
          <a:ext cx="1387893" cy="1176188"/>
        </a:xfrm>
        <a:custGeom>
          <a:avLst/>
          <a:gdLst/>
          <a:ahLst/>
          <a:cxnLst/>
          <a:rect l="0" t="0" r="0" b="0"/>
          <a:pathLst>
            <a:path>
              <a:moveTo>
                <a:pt x="1387893" y="0"/>
              </a:moveTo>
              <a:lnTo>
                <a:pt x="1387893" y="937960"/>
              </a:lnTo>
              <a:lnTo>
                <a:pt x="0" y="937960"/>
              </a:lnTo>
              <a:lnTo>
                <a:pt x="0" y="117618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39114-7807-4F12-A4F4-67EDF416AD97}">
      <dsp:nvSpPr>
        <dsp:cNvPr id="0" name=""/>
        <dsp:cNvSpPr/>
      </dsp:nvSpPr>
      <dsp:spPr>
        <a:xfrm>
          <a:off x="232323" y="3660992"/>
          <a:ext cx="340325" cy="1043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665"/>
              </a:lnTo>
              <a:lnTo>
                <a:pt x="340325" y="1043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05717-072D-403B-8CF3-38480B7C5B6A}">
      <dsp:nvSpPr>
        <dsp:cNvPr id="0" name=""/>
        <dsp:cNvSpPr/>
      </dsp:nvSpPr>
      <dsp:spPr>
        <a:xfrm>
          <a:off x="1139858" y="1350385"/>
          <a:ext cx="4133188" cy="1176188"/>
        </a:xfrm>
        <a:custGeom>
          <a:avLst/>
          <a:gdLst/>
          <a:ahLst/>
          <a:cxnLst/>
          <a:rect l="0" t="0" r="0" b="0"/>
          <a:pathLst>
            <a:path>
              <a:moveTo>
                <a:pt x="4133188" y="0"/>
              </a:moveTo>
              <a:lnTo>
                <a:pt x="4133188" y="937960"/>
              </a:lnTo>
              <a:lnTo>
                <a:pt x="0" y="937960"/>
              </a:lnTo>
              <a:lnTo>
                <a:pt x="0" y="117618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6922C-5531-430E-8D32-E1D7F383B742}">
      <dsp:nvSpPr>
        <dsp:cNvPr id="0" name=""/>
        <dsp:cNvSpPr/>
      </dsp:nvSpPr>
      <dsp:spPr>
        <a:xfrm>
          <a:off x="2634954" y="262193"/>
          <a:ext cx="5276183" cy="10881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u="sng" kern="1200" dirty="0"/>
            <a:t>Types of Turnover Ratios </a:t>
          </a:r>
        </a:p>
      </dsp:txBody>
      <dsp:txXfrm>
        <a:off x="2634954" y="262193"/>
        <a:ext cx="5276183" cy="1088191"/>
      </dsp:txXfrm>
    </dsp:sp>
    <dsp:sp modelId="{820CF8FE-1392-4D6B-B6B4-8400A51FE233}">
      <dsp:nvSpPr>
        <dsp:cNvPr id="0" name=""/>
        <dsp:cNvSpPr/>
      </dsp:nvSpPr>
      <dsp:spPr>
        <a:xfrm>
          <a:off x="5439" y="2526573"/>
          <a:ext cx="2268838" cy="11344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Inventory turnover ratio</a:t>
          </a:r>
          <a:endParaRPr lang="en-IN" sz="2600" kern="1200" dirty="0"/>
        </a:p>
      </dsp:txBody>
      <dsp:txXfrm>
        <a:off x="5439" y="2526573"/>
        <a:ext cx="2268838" cy="1134419"/>
      </dsp:txXfrm>
    </dsp:sp>
    <dsp:sp modelId="{5A7C6D7E-41B4-4CE9-9191-8E51BA622EE9}">
      <dsp:nvSpPr>
        <dsp:cNvPr id="0" name=""/>
        <dsp:cNvSpPr/>
      </dsp:nvSpPr>
      <dsp:spPr>
        <a:xfrm>
          <a:off x="572648" y="4137448"/>
          <a:ext cx="2268838" cy="113441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Inventory conversion period </a:t>
          </a:r>
        </a:p>
      </dsp:txBody>
      <dsp:txXfrm>
        <a:off x="572648" y="4137448"/>
        <a:ext cx="2268838" cy="1134419"/>
      </dsp:txXfrm>
    </dsp:sp>
    <dsp:sp modelId="{B5EB994B-1636-4DBE-816E-D0E2B6153F4A}">
      <dsp:nvSpPr>
        <dsp:cNvPr id="0" name=""/>
        <dsp:cNvSpPr/>
      </dsp:nvSpPr>
      <dsp:spPr>
        <a:xfrm>
          <a:off x="2750733" y="2526573"/>
          <a:ext cx="2268838" cy="11344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Debtors turnover ratio</a:t>
          </a:r>
          <a:endParaRPr lang="en-IN" sz="2600" kern="1200" dirty="0"/>
        </a:p>
      </dsp:txBody>
      <dsp:txXfrm>
        <a:off x="2750733" y="2526573"/>
        <a:ext cx="2268838" cy="1134419"/>
      </dsp:txXfrm>
    </dsp:sp>
    <dsp:sp modelId="{3630A3D0-535D-413D-910F-C2E7D33E301B}">
      <dsp:nvSpPr>
        <dsp:cNvPr id="0" name=""/>
        <dsp:cNvSpPr/>
      </dsp:nvSpPr>
      <dsp:spPr>
        <a:xfrm>
          <a:off x="3317943" y="4137448"/>
          <a:ext cx="2268838" cy="113441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Average collection period </a:t>
          </a:r>
        </a:p>
      </dsp:txBody>
      <dsp:txXfrm>
        <a:off x="3317943" y="4137448"/>
        <a:ext cx="2268838" cy="1134419"/>
      </dsp:txXfrm>
    </dsp:sp>
    <dsp:sp modelId="{D3639CB0-C3EC-4564-BFEB-7CAFD4445943}">
      <dsp:nvSpPr>
        <dsp:cNvPr id="0" name=""/>
        <dsp:cNvSpPr/>
      </dsp:nvSpPr>
      <dsp:spPr>
        <a:xfrm>
          <a:off x="5496028" y="2526573"/>
          <a:ext cx="2268838" cy="11344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Creditors turnover ratio</a:t>
          </a:r>
          <a:endParaRPr lang="en-IN" sz="2600" kern="1200" dirty="0"/>
        </a:p>
      </dsp:txBody>
      <dsp:txXfrm>
        <a:off x="5496028" y="2526573"/>
        <a:ext cx="2268838" cy="1134419"/>
      </dsp:txXfrm>
    </dsp:sp>
    <dsp:sp modelId="{6158DC57-C570-46FE-92DE-071AB442C1F3}">
      <dsp:nvSpPr>
        <dsp:cNvPr id="0" name=""/>
        <dsp:cNvSpPr/>
      </dsp:nvSpPr>
      <dsp:spPr>
        <a:xfrm>
          <a:off x="6063237" y="4137448"/>
          <a:ext cx="2268838" cy="113441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Average payment period </a:t>
          </a:r>
        </a:p>
      </dsp:txBody>
      <dsp:txXfrm>
        <a:off x="6063237" y="4137448"/>
        <a:ext cx="2268838" cy="1134419"/>
      </dsp:txXfrm>
    </dsp:sp>
    <dsp:sp modelId="{34B6763D-E313-4A3F-BD64-89DAC2B6946F}">
      <dsp:nvSpPr>
        <dsp:cNvPr id="0" name=""/>
        <dsp:cNvSpPr/>
      </dsp:nvSpPr>
      <dsp:spPr>
        <a:xfrm>
          <a:off x="8241322" y="2526573"/>
          <a:ext cx="2268838" cy="11344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Fixed assets turnover ratio</a:t>
          </a:r>
          <a:endParaRPr lang="en-IN" sz="2600" kern="1200" dirty="0"/>
        </a:p>
      </dsp:txBody>
      <dsp:txXfrm>
        <a:off x="8241322" y="2526573"/>
        <a:ext cx="2268838" cy="1134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AD9FA-1428-4B79-AF06-396920F7503C}">
      <dsp:nvSpPr>
        <dsp:cNvPr id="0" name=""/>
        <dsp:cNvSpPr/>
      </dsp:nvSpPr>
      <dsp:spPr>
        <a:xfrm>
          <a:off x="719330" y="0"/>
          <a:ext cx="3084641" cy="7071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u="sng" kern="1200" dirty="0"/>
            <a:t>Very high turnover ratio</a:t>
          </a:r>
          <a:r>
            <a:rPr lang="en-IN" sz="2200" b="1" u="none" kern="1200" dirty="0"/>
            <a:t>	</a:t>
          </a:r>
        </a:p>
      </dsp:txBody>
      <dsp:txXfrm>
        <a:off x="740043" y="20713"/>
        <a:ext cx="3043215" cy="665755"/>
      </dsp:txXfrm>
    </dsp:sp>
    <dsp:sp modelId="{0DB35677-497B-4B99-BC15-C47A07EC803D}">
      <dsp:nvSpPr>
        <dsp:cNvPr id="0" name=""/>
        <dsp:cNvSpPr/>
      </dsp:nvSpPr>
      <dsp:spPr>
        <a:xfrm rot="5400000">
          <a:off x="2199772" y="769060"/>
          <a:ext cx="123756" cy="12375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6AA708-CB43-401A-92AB-DCA54A020E84}">
      <dsp:nvSpPr>
        <dsp:cNvPr id="0" name=""/>
        <dsp:cNvSpPr/>
      </dsp:nvSpPr>
      <dsp:spPr>
        <a:xfrm>
          <a:off x="847287" y="954695"/>
          <a:ext cx="2828726" cy="7071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Low inventory levels</a:t>
          </a:r>
        </a:p>
      </dsp:txBody>
      <dsp:txXfrm>
        <a:off x="868000" y="975408"/>
        <a:ext cx="2787300" cy="665755"/>
      </dsp:txXfrm>
    </dsp:sp>
    <dsp:sp modelId="{06FF8A96-569A-45BB-8B5E-0FA02DF86B9D}">
      <dsp:nvSpPr>
        <dsp:cNvPr id="0" name=""/>
        <dsp:cNvSpPr/>
      </dsp:nvSpPr>
      <dsp:spPr>
        <a:xfrm>
          <a:off x="4227885" y="0"/>
          <a:ext cx="2828726" cy="7071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u="sng" kern="1200" dirty="0"/>
            <a:t>High turnover ratio</a:t>
          </a:r>
        </a:p>
      </dsp:txBody>
      <dsp:txXfrm>
        <a:off x="4248598" y="20713"/>
        <a:ext cx="2787300" cy="665755"/>
      </dsp:txXfrm>
    </dsp:sp>
    <dsp:sp modelId="{7346B8DB-ECB2-4FEF-80EA-33F4F9F1D6BB}">
      <dsp:nvSpPr>
        <dsp:cNvPr id="0" name=""/>
        <dsp:cNvSpPr/>
      </dsp:nvSpPr>
      <dsp:spPr>
        <a:xfrm rot="5500405">
          <a:off x="5566398" y="769060"/>
          <a:ext cx="123809" cy="12375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99BDB3-6F7A-4FE6-9286-B8A0FC22BD37}">
      <dsp:nvSpPr>
        <dsp:cNvPr id="0" name=""/>
        <dsp:cNvSpPr/>
      </dsp:nvSpPr>
      <dsp:spPr>
        <a:xfrm>
          <a:off x="4199994" y="954695"/>
          <a:ext cx="2828726" cy="7071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962823"/>
            <a:satOff val="-3262"/>
            <a:lumOff val="-41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962823"/>
              <a:satOff val="-3262"/>
              <a:lumOff val="-4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i="1" kern="1200" dirty="0"/>
            <a:t>Efficiency</a:t>
          </a:r>
          <a:r>
            <a:rPr lang="en-IN" sz="2100" kern="1200" dirty="0"/>
            <a:t> of firm in managing its’ stock</a:t>
          </a:r>
        </a:p>
      </dsp:txBody>
      <dsp:txXfrm>
        <a:off x="4220707" y="975408"/>
        <a:ext cx="2787300" cy="665755"/>
      </dsp:txXfrm>
    </dsp:sp>
    <dsp:sp modelId="{13237025-9473-4330-850D-C4D698F4519A}">
      <dsp:nvSpPr>
        <dsp:cNvPr id="0" name=""/>
        <dsp:cNvSpPr/>
      </dsp:nvSpPr>
      <dsp:spPr>
        <a:xfrm rot="5400000">
          <a:off x="5552479" y="1723755"/>
          <a:ext cx="123756" cy="12375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FDB887-1545-4272-9DAB-9C98F270FF30}">
      <dsp:nvSpPr>
        <dsp:cNvPr id="0" name=""/>
        <dsp:cNvSpPr/>
      </dsp:nvSpPr>
      <dsp:spPr>
        <a:xfrm>
          <a:off x="4199994" y="1909390"/>
          <a:ext cx="2828726" cy="7071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1925647"/>
            <a:satOff val="-6523"/>
            <a:lumOff val="-83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925647"/>
              <a:satOff val="-6523"/>
              <a:lumOff val="-83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Shows </a:t>
          </a:r>
          <a:r>
            <a:rPr lang="en-IN" sz="2100" i="1" kern="1200" dirty="0"/>
            <a:t>fast</a:t>
          </a:r>
          <a:r>
            <a:rPr lang="en-IN" sz="2100" kern="1200" dirty="0"/>
            <a:t> moving stock</a:t>
          </a:r>
        </a:p>
      </dsp:txBody>
      <dsp:txXfrm>
        <a:off x="4220707" y="1930103"/>
        <a:ext cx="2787300" cy="665755"/>
      </dsp:txXfrm>
    </dsp:sp>
    <dsp:sp modelId="{64A29D7F-85D6-44C3-BA16-2A34E56E1712}">
      <dsp:nvSpPr>
        <dsp:cNvPr id="0" name=""/>
        <dsp:cNvSpPr/>
      </dsp:nvSpPr>
      <dsp:spPr>
        <a:xfrm rot="5400000">
          <a:off x="5552479" y="2678450"/>
          <a:ext cx="123756" cy="12375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5DB2BC-8EC2-48C2-8856-DEEECA510D62}">
      <dsp:nvSpPr>
        <dsp:cNvPr id="0" name=""/>
        <dsp:cNvSpPr/>
      </dsp:nvSpPr>
      <dsp:spPr>
        <a:xfrm>
          <a:off x="4199994" y="2864085"/>
          <a:ext cx="2828726" cy="7071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2888470"/>
            <a:satOff val="-9785"/>
            <a:lumOff val="-1255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888470"/>
              <a:satOff val="-9785"/>
              <a:lumOff val="-1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Stock is quickly converted into cash</a:t>
          </a:r>
        </a:p>
      </dsp:txBody>
      <dsp:txXfrm>
        <a:off x="4220707" y="2884798"/>
        <a:ext cx="2787300" cy="665755"/>
      </dsp:txXfrm>
    </dsp:sp>
    <dsp:sp modelId="{0B1B745A-55A8-487A-9CB9-4975908EC3CF}">
      <dsp:nvSpPr>
        <dsp:cNvPr id="0" name=""/>
        <dsp:cNvSpPr/>
      </dsp:nvSpPr>
      <dsp:spPr>
        <a:xfrm>
          <a:off x="7424742" y="0"/>
          <a:ext cx="2828726" cy="7071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u="sng" kern="1200" dirty="0"/>
            <a:t>Low turnover ratio</a:t>
          </a:r>
        </a:p>
      </dsp:txBody>
      <dsp:txXfrm>
        <a:off x="7445455" y="20713"/>
        <a:ext cx="2787300" cy="665755"/>
      </dsp:txXfrm>
    </dsp:sp>
    <dsp:sp modelId="{9ED423C0-F8EE-484C-A81A-C47A770A9C25}">
      <dsp:nvSpPr>
        <dsp:cNvPr id="0" name=""/>
        <dsp:cNvSpPr/>
      </dsp:nvSpPr>
      <dsp:spPr>
        <a:xfrm rot="5400000">
          <a:off x="8777227" y="769060"/>
          <a:ext cx="123756" cy="12375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0E0443-5207-42AF-AFBC-EAC7E70B2581}">
      <dsp:nvSpPr>
        <dsp:cNvPr id="0" name=""/>
        <dsp:cNvSpPr/>
      </dsp:nvSpPr>
      <dsp:spPr>
        <a:xfrm>
          <a:off x="7424742" y="954695"/>
          <a:ext cx="2828726" cy="7071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3851293"/>
            <a:satOff val="-13047"/>
            <a:lumOff val="-167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851293"/>
              <a:satOff val="-13047"/>
              <a:lumOff val="-16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i="1" kern="1200" dirty="0"/>
            <a:t>Inefficiency</a:t>
          </a:r>
          <a:r>
            <a:rPr lang="en-IN" sz="2100" kern="1200" dirty="0"/>
            <a:t> in managing its’ stock</a:t>
          </a:r>
        </a:p>
      </dsp:txBody>
      <dsp:txXfrm>
        <a:off x="7445455" y="975408"/>
        <a:ext cx="2787300" cy="665755"/>
      </dsp:txXfrm>
    </dsp:sp>
    <dsp:sp modelId="{761A727A-B47C-40E6-BC79-E65A25AC1454}">
      <dsp:nvSpPr>
        <dsp:cNvPr id="0" name=""/>
        <dsp:cNvSpPr/>
      </dsp:nvSpPr>
      <dsp:spPr>
        <a:xfrm rot="5400000">
          <a:off x="8777227" y="1723755"/>
          <a:ext cx="123756" cy="12375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CCE1DE-FA74-40FE-856E-6E10BBDC2C87}">
      <dsp:nvSpPr>
        <dsp:cNvPr id="0" name=""/>
        <dsp:cNvSpPr/>
      </dsp:nvSpPr>
      <dsp:spPr>
        <a:xfrm>
          <a:off x="7424742" y="1909390"/>
          <a:ext cx="2828726" cy="7071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4814116"/>
            <a:satOff val="-16309"/>
            <a:lumOff val="-209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814116"/>
              <a:satOff val="-16309"/>
              <a:lumOff val="-209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i="1" kern="1200" dirty="0"/>
            <a:t>Slow</a:t>
          </a:r>
          <a:r>
            <a:rPr lang="en-IN" sz="2100" kern="1200" dirty="0"/>
            <a:t> moving stock</a:t>
          </a:r>
        </a:p>
      </dsp:txBody>
      <dsp:txXfrm>
        <a:off x="7445455" y="1930103"/>
        <a:ext cx="2787300" cy="665755"/>
      </dsp:txXfrm>
    </dsp:sp>
    <dsp:sp modelId="{DE77C897-AD0C-48EA-AC41-2A808BADCCA3}">
      <dsp:nvSpPr>
        <dsp:cNvPr id="0" name=""/>
        <dsp:cNvSpPr/>
      </dsp:nvSpPr>
      <dsp:spPr>
        <a:xfrm rot="5400000">
          <a:off x="8777227" y="2678450"/>
          <a:ext cx="123756" cy="12375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10633C-7E04-4B53-BC05-C1767907B080}">
      <dsp:nvSpPr>
        <dsp:cNvPr id="0" name=""/>
        <dsp:cNvSpPr/>
      </dsp:nvSpPr>
      <dsp:spPr>
        <a:xfrm>
          <a:off x="7424742" y="2864085"/>
          <a:ext cx="2828726" cy="7071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5776939"/>
            <a:satOff val="-19570"/>
            <a:lumOff val="-251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5776939"/>
              <a:satOff val="-19570"/>
              <a:lumOff val="-2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Excessive cash tied up in stock</a:t>
          </a:r>
        </a:p>
      </dsp:txBody>
      <dsp:txXfrm>
        <a:off x="7445455" y="2884798"/>
        <a:ext cx="2787300" cy="665755"/>
      </dsp:txXfrm>
    </dsp:sp>
    <dsp:sp modelId="{BEF12085-9E40-4D3C-A904-A64B0B79A5FD}">
      <dsp:nvSpPr>
        <dsp:cNvPr id="0" name=""/>
        <dsp:cNvSpPr/>
      </dsp:nvSpPr>
      <dsp:spPr>
        <a:xfrm rot="5400000">
          <a:off x="8777227" y="3633146"/>
          <a:ext cx="123756" cy="12375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4B7647-472D-4181-8649-2F9207C839FC}">
      <dsp:nvSpPr>
        <dsp:cNvPr id="0" name=""/>
        <dsp:cNvSpPr/>
      </dsp:nvSpPr>
      <dsp:spPr>
        <a:xfrm>
          <a:off x="7424742" y="3818781"/>
          <a:ext cx="2828726" cy="70718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Poor inventory management</a:t>
          </a:r>
        </a:p>
      </dsp:txBody>
      <dsp:txXfrm>
        <a:off x="7445455" y="3839494"/>
        <a:ext cx="2787300" cy="665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7BF07-3E1A-D440-BB4B-2AB95CA15BD3}">
      <dsp:nvSpPr>
        <dsp:cNvPr id="0" name=""/>
        <dsp:cNvSpPr/>
      </dsp:nvSpPr>
      <dsp:spPr>
        <a:xfrm>
          <a:off x="2313201" y="1590417"/>
          <a:ext cx="396459" cy="377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229" y="0"/>
              </a:lnTo>
              <a:lnTo>
                <a:pt x="198229" y="377724"/>
              </a:lnTo>
              <a:lnTo>
                <a:pt x="396459" y="3777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97741" y="1765589"/>
        <a:ext cx="27379" cy="27379"/>
      </dsp:txXfrm>
    </dsp:sp>
    <dsp:sp modelId="{2D54124D-50B7-4F44-9DD8-CDB642F9B561}">
      <dsp:nvSpPr>
        <dsp:cNvPr id="0" name=""/>
        <dsp:cNvSpPr/>
      </dsp:nvSpPr>
      <dsp:spPr>
        <a:xfrm>
          <a:off x="2313201" y="1212693"/>
          <a:ext cx="396459" cy="377724"/>
        </a:xfrm>
        <a:custGeom>
          <a:avLst/>
          <a:gdLst/>
          <a:ahLst/>
          <a:cxnLst/>
          <a:rect l="0" t="0" r="0" b="0"/>
          <a:pathLst>
            <a:path>
              <a:moveTo>
                <a:pt x="0" y="377724"/>
              </a:moveTo>
              <a:lnTo>
                <a:pt x="198229" y="377724"/>
              </a:lnTo>
              <a:lnTo>
                <a:pt x="198229" y="0"/>
              </a:lnTo>
              <a:lnTo>
                <a:pt x="39645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97741" y="1387865"/>
        <a:ext cx="27379" cy="27379"/>
      </dsp:txXfrm>
    </dsp:sp>
    <dsp:sp modelId="{8C2DFDFD-A64E-8A43-9AF3-002413BB41CD}">
      <dsp:nvSpPr>
        <dsp:cNvPr id="0" name=""/>
        <dsp:cNvSpPr/>
      </dsp:nvSpPr>
      <dsp:spPr>
        <a:xfrm rot="16200000">
          <a:off x="420604" y="1288238"/>
          <a:ext cx="3180834" cy="6043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Time Taken </a:t>
          </a:r>
        </a:p>
      </dsp:txBody>
      <dsp:txXfrm>
        <a:off x="420604" y="1288238"/>
        <a:ext cx="3180834" cy="604358"/>
      </dsp:txXfrm>
    </dsp:sp>
    <dsp:sp modelId="{8DEF772B-6E57-A642-B004-39A3EE98E5FE}">
      <dsp:nvSpPr>
        <dsp:cNvPr id="0" name=""/>
        <dsp:cNvSpPr/>
      </dsp:nvSpPr>
      <dsp:spPr>
        <a:xfrm>
          <a:off x="2709660" y="910514"/>
          <a:ext cx="1982296" cy="6043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Produce to product </a:t>
          </a:r>
        </a:p>
      </dsp:txBody>
      <dsp:txXfrm>
        <a:off x="2709660" y="910514"/>
        <a:ext cx="1982296" cy="604358"/>
      </dsp:txXfrm>
    </dsp:sp>
    <dsp:sp modelId="{5946351D-D84D-864E-B815-3522B7FE6720}">
      <dsp:nvSpPr>
        <dsp:cNvPr id="0" name=""/>
        <dsp:cNvSpPr/>
      </dsp:nvSpPr>
      <dsp:spPr>
        <a:xfrm>
          <a:off x="2709660" y="1665962"/>
          <a:ext cx="1982296" cy="6043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Sell to product </a:t>
          </a:r>
        </a:p>
      </dsp:txBody>
      <dsp:txXfrm>
        <a:off x="2709660" y="1665962"/>
        <a:ext cx="1982296" cy="6043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8EEAC-7D2D-47EB-B4B9-04EEAA0E550A}">
      <dsp:nvSpPr>
        <dsp:cNvPr id="0" name=""/>
        <dsp:cNvSpPr/>
      </dsp:nvSpPr>
      <dsp:spPr>
        <a:xfrm>
          <a:off x="0" y="211894"/>
          <a:ext cx="11893867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3096" tIns="270764" rIns="923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Restrictive credit and collection policy</a:t>
          </a:r>
        </a:p>
      </dsp:txBody>
      <dsp:txXfrm>
        <a:off x="0" y="211894"/>
        <a:ext cx="11893867" cy="778050"/>
      </dsp:txXfrm>
    </dsp:sp>
    <dsp:sp modelId="{604B1793-12AF-41EA-A631-9FC87FFDAA8C}">
      <dsp:nvSpPr>
        <dsp:cNvPr id="0" name=""/>
        <dsp:cNvSpPr/>
      </dsp:nvSpPr>
      <dsp:spPr>
        <a:xfrm>
          <a:off x="594693" y="20014"/>
          <a:ext cx="8325706" cy="3837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4692" tIns="0" rIns="3146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Very High Debtors Turnover Ratio	</a:t>
          </a:r>
        </a:p>
      </dsp:txBody>
      <dsp:txXfrm>
        <a:off x="613427" y="38748"/>
        <a:ext cx="8288238" cy="346292"/>
      </dsp:txXfrm>
    </dsp:sp>
    <dsp:sp modelId="{76A2EFF2-40B8-468D-BDCE-1A643A082EA0}">
      <dsp:nvSpPr>
        <dsp:cNvPr id="0" name=""/>
        <dsp:cNvSpPr/>
      </dsp:nvSpPr>
      <dsp:spPr>
        <a:xfrm>
          <a:off x="0" y="1252024"/>
          <a:ext cx="11893867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3096" tIns="270764" rIns="923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Shorter collection period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Prompt payment by debtors </a:t>
          </a:r>
        </a:p>
      </dsp:txBody>
      <dsp:txXfrm>
        <a:off x="0" y="1252024"/>
        <a:ext cx="11893867" cy="1167075"/>
      </dsp:txXfrm>
    </dsp:sp>
    <dsp:sp modelId="{1F068947-A650-4B98-A442-61CC85B91D51}">
      <dsp:nvSpPr>
        <dsp:cNvPr id="0" name=""/>
        <dsp:cNvSpPr/>
      </dsp:nvSpPr>
      <dsp:spPr>
        <a:xfrm>
          <a:off x="594693" y="1060144"/>
          <a:ext cx="8325706" cy="3837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4692" tIns="0" rIns="3146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High Debtors Turnover Ratio</a:t>
          </a:r>
        </a:p>
      </dsp:txBody>
      <dsp:txXfrm>
        <a:off x="613427" y="1078878"/>
        <a:ext cx="8288238" cy="346292"/>
      </dsp:txXfrm>
    </dsp:sp>
    <dsp:sp modelId="{1FCCABA6-43F7-4F91-AEC0-5DC0F3B3381B}">
      <dsp:nvSpPr>
        <dsp:cNvPr id="0" name=""/>
        <dsp:cNvSpPr/>
      </dsp:nvSpPr>
      <dsp:spPr>
        <a:xfrm>
          <a:off x="0" y="2681179"/>
          <a:ext cx="11893867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3096" tIns="270764" rIns="923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Longer collection period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Delayed payments by debtors </a:t>
          </a:r>
        </a:p>
      </dsp:txBody>
      <dsp:txXfrm>
        <a:off x="0" y="2681179"/>
        <a:ext cx="11893867" cy="1167075"/>
      </dsp:txXfrm>
    </dsp:sp>
    <dsp:sp modelId="{D2CC9CBA-C6D6-48BA-8C45-231ABDA8F563}">
      <dsp:nvSpPr>
        <dsp:cNvPr id="0" name=""/>
        <dsp:cNvSpPr/>
      </dsp:nvSpPr>
      <dsp:spPr>
        <a:xfrm>
          <a:off x="594693" y="2489299"/>
          <a:ext cx="8325706" cy="3837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4692" tIns="0" rIns="3146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Low Debtors Turnover Ratio</a:t>
          </a:r>
        </a:p>
      </dsp:txBody>
      <dsp:txXfrm>
        <a:off x="613427" y="2508033"/>
        <a:ext cx="8288238" cy="346292"/>
      </dsp:txXfrm>
    </dsp:sp>
    <dsp:sp modelId="{8984E4ED-3444-428A-B2D3-6F67F7128094}">
      <dsp:nvSpPr>
        <dsp:cNvPr id="0" name=""/>
        <dsp:cNvSpPr/>
      </dsp:nvSpPr>
      <dsp:spPr>
        <a:xfrm>
          <a:off x="0" y="4110334"/>
          <a:ext cx="11893867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3096" tIns="270764" rIns="923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Liberal and inefficient collection policy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Risk of bad debts</a:t>
          </a:r>
        </a:p>
      </dsp:txBody>
      <dsp:txXfrm>
        <a:off x="0" y="4110334"/>
        <a:ext cx="11893867" cy="1167075"/>
      </dsp:txXfrm>
    </dsp:sp>
    <dsp:sp modelId="{654DFE0F-B881-4B27-B9CD-41537BEBFB5E}">
      <dsp:nvSpPr>
        <dsp:cNvPr id="0" name=""/>
        <dsp:cNvSpPr/>
      </dsp:nvSpPr>
      <dsp:spPr>
        <a:xfrm>
          <a:off x="594693" y="3918454"/>
          <a:ext cx="8325706" cy="3837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4692" tIns="0" rIns="3146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Very Low Debtors Turnover Ratio</a:t>
          </a:r>
        </a:p>
      </dsp:txBody>
      <dsp:txXfrm>
        <a:off x="613427" y="3937188"/>
        <a:ext cx="8288238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31C94-299E-704D-9A33-51067019A989}">
      <dsp:nvSpPr>
        <dsp:cNvPr id="0" name=""/>
        <dsp:cNvSpPr/>
      </dsp:nvSpPr>
      <dsp:spPr>
        <a:xfrm>
          <a:off x="2084826" y="2281"/>
          <a:ext cx="3332110" cy="988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High creditor turnover ratio </a:t>
          </a:r>
        </a:p>
      </dsp:txBody>
      <dsp:txXfrm>
        <a:off x="2113779" y="31234"/>
        <a:ext cx="3274204" cy="930610"/>
      </dsp:txXfrm>
    </dsp:sp>
    <dsp:sp modelId="{6CDFFBE8-C5E7-B846-A8CF-C933B3D46FDF}">
      <dsp:nvSpPr>
        <dsp:cNvPr id="0" name=""/>
        <dsp:cNvSpPr/>
      </dsp:nvSpPr>
      <dsp:spPr>
        <a:xfrm>
          <a:off x="2418037" y="990797"/>
          <a:ext cx="333211" cy="741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387"/>
              </a:lnTo>
              <a:lnTo>
                <a:pt x="333211" y="74138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44B52-A23D-7D4A-8CBD-35BA362F9D65}">
      <dsp:nvSpPr>
        <dsp:cNvPr id="0" name=""/>
        <dsp:cNvSpPr/>
      </dsp:nvSpPr>
      <dsp:spPr>
        <a:xfrm>
          <a:off x="2751248" y="1237927"/>
          <a:ext cx="1581626" cy="988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Shorter payment period</a:t>
          </a:r>
        </a:p>
      </dsp:txBody>
      <dsp:txXfrm>
        <a:off x="2780201" y="1266880"/>
        <a:ext cx="1523720" cy="930610"/>
      </dsp:txXfrm>
    </dsp:sp>
    <dsp:sp modelId="{4C44D373-480B-DE45-A98E-E2886670A118}">
      <dsp:nvSpPr>
        <dsp:cNvPr id="0" name=""/>
        <dsp:cNvSpPr/>
      </dsp:nvSpPr>
      <dsp:spPr>
        <a:xfrm>
          <a:off x="2418037" y="990797"/>
          <a:ext cx="333211" cy="197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7032"/>
              </a:lnTo>
              <a:lnTo>
                <a:pt x="333211" y="19770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26FA3-D672-E244-B7B6-87641CF9F6D4}">
      <dsp:nvSpPr>
        <dsp:cNvPr id="0" name=""/>
        <dsp:cNvSpPr/>
      </dsp:nvSpPr>
      <dsp:spPr>
        <a:xfrm>
          <a:off x="2751248" y="2473572"/>
          <a:ext cx="1581626" cy="988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Availability of less credit</a:t>
          </a:r>
        </a:p>
      </dsp:txBody>
      <dsp:txXfrm>
        <a:off x="2780201" y="2502525"/>
        <a:ext cx="1523720" cy="930610"/>
      </dsp:txXfrm>
    </dsp:sp>
    <dsp:sp modelId="{55002460-96D6-A841-9F40-4E86D4FFE344}">
      <dsp:nvSpPr>
        <dsp:cNvPr id="0" name=""/>
        <dsp:cNvSpPr/>
      </dsp:nvSpPr>
      <dsp:spPr>
        <a:xfrm>
          <a:off x="2418037" y="990797"/>
          <a:ext cx="333211" cy="3212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678"/>
              </a:lnTo>
              <a:lnTo>
                <a:pt x="333211" y="32126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34E81-0FAA-4646-9B38-E66FB9721A28}">
      <dsp:nvSpPr>
        <dsp:cNvPr id="0" name=""/>
        <dsp:cNvSpPr/>
      </dsp:nvSpPr>
      <dsp:spPr>
        <a:xfrm>
          <a:off x="2751248" y="3709218"/>
          <a:ext cx="1581626" cy="988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Early payments are made by the firm</a:t>
          </a:r>
        </a:p>
      </dsp:txBody>
      <dsp:txXfrm>
        <a:off x="2780201" y="3738171"/>
        <a:ext cx="1523720" cy="930610"/>
      </dsp:txXfrm>
    </dsp:sp>
    <dsp:sp modelId="{DE999B89-A753-9645-983F-EA75CEF1C3AE}">
      <dsp:nvSpPr>
        <dsp:cNvPr id="0" name=""/>
        <dsp:cNvSpPr/>
      </dsp:nvSpPr>
      <dsp:spPr>
        <a:xfrm>
          <a:off x="5911195" y="2281"/>
          <a:ext cx="2976778" cy="988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Low creditor turnover ratio </a:t>
          </a:r>
        </a:p>
      </dsp:txBody>
      <dsp:txXfrm>
        <a:off x="5940148" y="31234"/>
        <a:ext cx="2918872" cy="930610"/>
      </dsp:txXfrm>
    </dsp:sp>
    <dsp:sp modelId="{9D702490-3708-114C-A664-3E69B941AE41}">
      <dsp:nvSpPr>
        <dsp:cNvPr id="0" name=""/>
        <dsp:cNvSpPr/>
      </dsp:nvSpPr>
      <dsp:spPr>
        <a:xfrm>
          <a:off x="6208873" y="990797"/>
          <a:ext cx="297677" cy="741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387"/>
              </a:lnTo>
              <a:lnTo>
                <a:pt x="297677" y="74138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D5903-4581-2A4B-910B-CB46242D5DC4}">
      <dsp:nvSpPr>
        <dsp:cNvPr id="0" name=""/>
        <dsp:cNvSpPr/>
      </dsp:nvSpPr>
      <dsp:spPr>
        <a:xfrm>
          <a:off x="6506550" y="1237927"/>
          <a:ext cx="1581626" cy="988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Larger payment period enjoyed by the firm</a:t>
          </a:r>
        </a:p>
      </dsp:txBody>
      <dsp:txXfrm>
        <a:off x="6535503" y="1266880"/>
        <a:ext cx="1523720" cy="930610"/>
      </dsp:txXfrm>
    </dsp:sp>
    <dsp:sp modelId="{C725244C-22C3-DB45-8CA9-2C6352FF90CD}">
      <dsp:nvSpPr>
        <dsp:cNvPr id="0" name=""/>
        <dsp:cNvSpPr/>
      </dsp:nvSpPr>
      <dsp:spPr>
        <a:xfrm>
          <a:off x="6208873" y="990797"/>
          <a:ext cx="297677" cy="197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7032"/>
              </a:lnTo>
              <a:lnTo>
                <a:pt x="297677" y="19770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2BAB3-3D12-CE44-B5D5-50BD3C3E4E70}">
      <dsp:nvSpPr>
        <dsp:cNvPr id="0" name=""/>
        <dsp:cNvSpPr/>
      </dsp:nvSpPr>
      <dsp:spPr>
        <a:xfrm>
          <a:off x="6506550" y="2473572"/>
          <a:ext cx="1581626" cy="988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Availability of more credit</a:t>
          </a:r>
        </a:p>
      </dsp:txBody>
      <dsp:txXfrm>
        <a:off x="6535503" y="2502525"/>
        <a:ext cx="1523720" cy="930610"/>
      </dsp:txXfrm>
    </dsp:sp>
    <dsp:sp modelId="{2CFA0DE1-B59C-6D48-BA21-C79C21DB3FE6}">
      <dsp:nvSpPr>
        <dsp:cNvPr id="0" name=""/>
        <dsp:cNvSpPr/>
      </dsp:nvSpPr>
      <dsp:spPr>
        <a:xfrm>
          <a:off x="6208873" y="990797"/>
          <a:ext cx="297677" cy="3212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678"/>
              </a:lnTo>
              <a:lnTo>
                <a:pt x="297677" y="32126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F8215-7955-EF48-B3C9-D3C334C1C3DE}">
      <dsp:nvSpPr>
        <dsp:cNvPr id="0" name=""/>
        <dsp:cNvSpPr/>
      </dsp:nvSpPr>
      <dsp:spPr>
        <a:xfrm>
          <a:off x="6506550" y="3709218"/>
          <a:ext cx="1581626" cy="988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Delay in payments by the firm</a:t>
          </a:r>
        </a:p>
      </dsp:txBody>
      <dsp:txXfrm>
        <a:off x="6535503" y="3738171"/>
        <a:ext cx="1523720" cy="9306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62872-1FCD-2C41-989F-F86246D35B2D}">
      <dsp:nvSpPr>
        <dsp:cNvPr id="0" name=""/>
        <dsp:cNvSpPr/>
      </dsp:nvSpPr>
      <dsp:spPr>
        <a:xfrm>
          <a:off x="487766" y="0"/>
          <a:ext cx="2896616" cy="2172462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0AE7E7-91A2-0D4C-87F5-FD36FA380585}">
      <dsp:nvSpPr>
        <dsp:cNvPr id="0" name=""/>
        <dsp:cNvSpPr/>
      </dsp:nvSpPr>
      <dsp:spPr>
        <a:xfrm>
          <a:off x="3471280" y="0"/>
          <a:ext cx="6144768" cy="217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u="sng" kern="1200" dirty="0"/>
            <a:t>High fixed assets turnover ratio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Efficient management and utilization of fixed assets </a:t>
          </a:r>
        </a:p>
      </dsp:txBody>
      <dsp:txXfrm>
        <a:off x="3471280" y="0"/>
        <a:ext cx="6144768" cy="2172462"/>
      </dsp:txXfrm>
    </dsp:sp>
    <dsp:sp modelId="{C337EE00-E972-B143-985E-57EB57F199BC}">
      <dsp:nvSpPr>
        <dsp:cNvPr id="0" name=""/>
        <dsp:cNvSpPr/>
      </dsp:nvSpPr>
      <dsp:spPr>
        <a:xfrm>
          <a:off x="1356751" y="2353500"/>
          <a:ext cx="2896616" cy="2172462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531BD3-7AF5-6042-B4E6-13DEF17E137E}">
      <dsp:nvSpPr>
        <dsp:cNvPr id="0" name=""/>
        <dsp:cNvSpPr/>
      </dsp:nvSpPr>
      <dsp:spPr>
        <a:xfrm>
          <a:off x="4340265" y="2353500"/>
          <a:ext cx="6144768" cy="217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u="sng" kern="1200" dirty="0"/>
            <a:t>Low fixed assets turnover ratio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Inefficient management and utilization of fixed assets </a:t>
          </a:r>
        </a:p>
      </dsp:txBody>
      <dsp:txXfrm>
        <a:off x="4340265" y="2353500"/>
        <a:ext cx="6144768" cy="2172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693208-2D6E-A8EC-48FE-A753BDCF5D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53AEC-4566-4192-7643-B1E146699C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04AE2-986A-A749-9D23-187DAD946585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76D4E-95A4-B0AA-A2BD-F2099A9AED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41F6B-A2A0-2088-3775-AC1F43D6A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B82E6-6C8E-944B-A3F4-FAD16F24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7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B1AC2-D858-164B-9D88-879B367BEFAB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D5885-DA61-C741-823D-46882078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21CADA8E-A3F3-034C-8F01-9B745404BE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D04B7194-3F68-854E-800B-4E78B8D3B3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F2D81129-16AA-6F47-B186-345E9F7FF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28C49C-F159-3D41-8A64-EED85F65F768}" type="slidenum">
              <a:rPr lang="en-IN" altLang="en-US"/>
              <a:pPr/>
              <a:t>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5364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276B0A9E-426B-C448-BAEE-E631048372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E25DB5C2-1565-D54D-825A-A87260912B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Average debtors = (opening debtors+ opening bills receivables) + (closing debtors+ closing bills receivables) /2</a:t>
            </a:r>
          </a:p>
          <a:p>
            <a:endParaRPr lang="en-IN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F00B85E2-FA5D-D54A-AFBB-F1F4ED4B8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0D0C9E6-B6B5-CA4A-8FBF-D14ED562FD92}" type="slidenum">
              <a:rPr lang="en-IN" altLang="en-US"/>
              <a:pPr/>
              <a:t>9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0979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4D2F7EDA-6C1E-2D4B-994B-BD92572372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BE9EEED6-1703-0745-8175-674D7E5C45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Average creditors = (opening creditors+ opening bills payable) + (closing creditors+ closing bills payable) /2</a:t>
            </a:r>
          </a:p>
          <a:p>
            <a:r>
              <a:rPr lang="en-IN" altLang="en-US"/>
              <a:t> 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9728C40E-D537-CD40-8EE1-D84D90D7C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074DBC3-B1C1-8148-8F98-C2727A01C4DD}" type="slidenum">
              <a:rPr lang="en-IN" altLang="en-US"/>
              <a:pPr/>
              <a:t>13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8172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6AE9357E-E8F1-984D-98BF-C223D8521D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DA8CCD60-6BE0-2442-B16D-85131BA1A8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Net assets = gross fixed operating assets – depreciation 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FE5490F5-F74D-6144-A64E-F5F98E1E0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D7BACF1-4F72-2744-9149-7C62FF99EA00}" type="slidenum">
              <a:rPr lang="en-IN" altLang="en-US"/>
              <a:pPr/>
              <a:t>16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1150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4392-F14F-BCCB-4137-ACB149409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28687-1DF5-72BF-093A-90585BF1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6D5E-CE19-A695-052B-A2B7373D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CA7A-951F-763A-BD46-C1621B8C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9EDE-8E69-21D4-E42C-82188B0C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79B9-6DEE-3221-808D-CE1FE19D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B222-67E0-ABF3-1641-2F25C36A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515C-02E9-2A18-9F2A-E3E171EE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7258-E502-0CA6-39CF-957AFFD5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337AA-125C-F25D-27E5-4FCCBCFC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9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4CEC5-C315-23F4-9A8E-D5FD4D18C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C5E2C-EC09-0D18-0C0F-C3DA054D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13B9-8377-E349-B21C-430365E4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4210-F3D5-1D72-9DD8-250A67A8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72193-E2AC-DC02-D105-945EBC6D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1D70-EAD8-243B-D16C-A56E8E5A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C5BF-E915-9C52-42F8-575A21FB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62831-E739-A395-2E23-9BA5BF23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E495-6CB8-6601-7A0C-95F3D523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2C671-618E-2A69-787F-B67E168C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CA0A-D0E0-84E9-4B87-CB406855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CD058-2F52-A4F3-C30B-FC146E5D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FBC-A44D-3580-3AE3-A445126C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8A89-7042-3AF2-4B61-8457FBB3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6E5E2-71C3-227F-7006-0A06C3F7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3ABC-01C1-2EB3-8559-BC88C1A4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73A6-38D1-0099-73AA-C708F97EA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76614-4543-744F-6125-CD89DE4A5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6CE5E-2137-1D69-A58D-F91E7A8B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CCDDD-B6FA-3F4A-0819-4FD2DEA3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8889-528D-0A7E-659D-597DB5C1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023D-4EFF-18C7-0E66-24FE53A1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58CF8-20F9-3E40-0E29-C6C76860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F7C44-E210-839F-372A-6B0B3F38C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F7C6D-A345-6EBA-0C15-2EAE172DA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E21A4-FD73-2EB0-EE36-1885030DD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69FFF-2F7C-1175-7237-A6AB86AE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83950-5AE3-8DD3-4190-255B1347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6ED77-6A50-3491-6BD5-8534D118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6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E77C-9540-A7B5-B9F7-B525EBB5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830D4-49EF-3897-BEF8-A0F562BB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55828-05AF-0E9C-4093-C98A929B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E2894-134A-C864-81AB-F715E53E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6B0ED-50D1-E1E0-621A-29EF2699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B8B82-F509-9A48-9392-CB35EDC7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80116-9DD0-21D8-6E01-A7BF99A9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5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95A7-744D-3EA5-C685-CA02DC33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C658-3D9D-6843-078D-295447CF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94648-2EAF-80E5-2B1C-074F4C90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AFDD8-DD4D-F9BB-0541-5577B1C9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FCE1D-1934-7322-C60B-28479B58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6D073-BA1A-7CAF-4B2C-C20D9E6D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0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F81D-7854-2601-9F6A-E0C8EFD5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4E3DB-FD28-A431-3B89-B91703A3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27DA7-3CD7-944B-99D6-CBE3A9BF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0DA67-B87F-85E6-8DF2-D45A3DD5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C0038-344C-5004-56CC-609BE3D8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0AFBC-920D-2139-DD6A-CF78AF86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5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2F9C4-F745-CBE5-D337-FC49F043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3EEC5-C0FC-6B88-34BD-74B86B00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51119-2A29-5EDD-79A9-E5A2C159B27F}"/>
              </a:ext>
            </a:extLst>
          </p:cNvPr>
          <p:cNvSpPr/>
          <p:nvPr userDrawn="1"/>
        </p:nvSpPr>
        <p:spPr>
          <a:xfrm>
            <a:off x="0" y="0"/>
            <a:ext cx="12192000" cy="5778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ACCM506 – FINANCIAL REPORTING, STATEMENTS AND ANALYSIS – I  </a:t>
            </a:r>
          </a:p>
        </p:txBody>
      </p:sp>
      <p:pic>
        <p:nvPicPr>
          <p:cNvPr id="1030" name="Picture 6" descr="photo">
            <a:extLst>
              <a:ext uri="{FF2B5EF4-FFF2-40B4-BE49-F238E27FC236}">
                <a16:creationId xmlns:a16="http://schemas.microsoft.com/office/drawing/2014/main" id="{2F05F277-37AE-EF78-529A-ABE49E2034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137" y="0"/>
            <a:ext cx="2561863" cy="5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26AC-71C0-276A-2942-7918B2945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8991"/>
            <a:ext cx="9144000" cy="1336632"/>
          </a:xfrm>
        </p:spPr>
        <p:txBody>
          <a:bodyPr>
            <a:normAutofit/>
          </a:bodyPr>
          <a:lstStyle/>
          <a:p>
            <a:r>
              <a:rPr lang="en-US" i="1" u="sng" dirty="0">
                <a:solidFill>
                  <a:srgbClr val="FF0000"/>
                </a:solidFill>
              </a:rPr>
              <a:t>Ratio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64A2B-0C2E-A939-DC26-312329175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165"/>
            <a:ext cx="9144000" cy="3617844"/>
          </a:xfrm>
        </p:spPr>
        <p:txBody>
          <a:bodyPr>
            <a:normAutofit/>
          </a:bodyPr>
          <a:lstStyle/>
          <a:p>
            <a:r>
              <a:rPr lang="en-US" sz="4000" i="1" dirty="0">
                <a:highlight>
                  <a:srgbClr val="C0C0C0"/>
                </a:highlight>
              </a:rPr>
              <a:t>Turnover Ratios</a:t>
            </a:r>
          </a:p>
        </p:txBody>
      </p:sp>
      <p:pic>
        <p:nvPicPr>
          <p:cNvPr id="2050" name="Picture 2" descr="315 Solvency Stock Vector Illustration and Royalty Free Solvency Clipart">
            <a:extLst>
              <a:ext uri="{FF2B5EF4-FFF2-40B4-BE49-F238E27FC236}">
                <a16:creationId xmlns:a16="http://schemas.microsoft.com/office/drawing/2014/main" id="{4D71F902-560D-8320-B239-39A132ECC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78" y="3752304"/>
            <a:ext cx="3187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ximise the Efficiency of Your Marketing Team">
            <a:extLst>
              <a:ext uri="{FF2B5EF4-FFF2-40B4-BE49-F238E27FC236}">
                <a16:creationId xmlns:a16="http://schemas.microsoft.com/office/drawing/2014/main" id="{C53159D6-7D23-98EC-67D5-06AF5ABA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622" y="4163060"/>
            <a:ext cx="35179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59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F69F2DB-BDB9-8345-87EB-C3578FB1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53" y="768096"/>
            <a:ext cx="10515600" cy="5000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IN" altLang="en-US" sz="4000" i="1" dirty="0">
                <a:solidFill>
                  <a:srgbClr val="FF0000"/>
                </a:solidFill>
              </a:rPr>
              <a:t>Interpretation of Debtors Turnover Ratio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F25F9E6-AD79-3244-B1DB-78253B6F5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068362"/>
              </p:ext>
            </p:extLst>
          </p:nvPr>
        </p:nvGraphicFramePr>
        <p:xfrm>
          <a:off x="121920" y="1560576"/>
          <a:ext cx="11893867" cy="5297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33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17FD-FD0C-5DAA-4607-F73872FD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Case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85CB-2648-AFA0-65E5-8711C7E1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9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following table presents the </a:t>
            </a:r>
            <a:r>
              <a:rPr lang="en-US" i="1" dirty="0">
                <a:solidFill>
                  <a:srgbClr val="963ED7"/>
                </a:solidFill>
              </a:rPr>
              <a:t>‘debtors turnover ratio’ </a:t>
            </a:r>
            <a:r>
              <a:rPr lang="en-US" dirty="0"/>
              <a:t>of the three major competitors in the </a:t>
            </a:r>
            <a:r>
              <a:rPr lang="en-US" i="1" dirty="0">
                <a:solidFill>
                  <a:srgbClr val="963ED7"/>
                </a:solidFill>
              </a:rPr>
              <a:t>cement manufacturing business </a:t>
            </a:r>
            <a:r>
              <a:rPr lang="en-US" dirty="0"/>
              <a:t>for the year ended 31</a:t>
            </a:r>
            <a:r>
              <a:rPr lang="en-US" baseline="30000" dirty="0"/>
              <a:t>st</a:t>
            </a:r>
            <a:r>
              <a:rPr lang="en-US" dirty="0"/>
              <a:t> March 2022.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i="1" dirty="0">
                <a:solidFill>
                  <a:srgbClr val="963ED7"/>
                </a:solidFill>
              </a:rPr>
              <a:t>Analyze</a:t>
            </a:r>
            <a:r>
              <a:rPr lang="en-US" dirty="0"/>
              <a:t> the efficiency with which debtors are turnover into cash with regard to three companies.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B0BA02-7F8B-6C7E-C97B-9F559490E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29529"/>
              </p:ext>
            </p:extLst>
          </p:nvPr>
        </p:nvGraphicFramePr>
        <p:xfrm>
          <a:off x="1255776" y="3167262"/>
          <a:ext cx="9680448" cy="200689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684908">
                  <a:extLst>
                    <a:ext uri="{9D8B030D-6E8A-4147-A177-3AD203B41FA5}">
                      <a16:colId xmlns:a16="http://schemas.microsoft.com/office/drawing/2014/main" val="926663742"/>
                    </a:ext>
                  </a:extLst>
                </a:gridCol>
                <a:gridCol w="2327741">
                  <a:extLst>
                    <a:ext uri="{9D8B030D-6E8A-4147-A177-3AD203B41FA5}">
                      <a16:colId xmlns:a16="http://schemas.microsoft.com/office/drawing/2014/main" val="3922444701"/>
                    </a:ext>
                  </a:extLst>
                </a:gridCol>
                <a:gridCol w="2247687">
                  <a:extLst>
                    <a:ext uri="{9D8B030D-6E8A-4147-A177-3AD203B41FA5}">
                      <a16:colId xmlns:a16="http://schemas.microsoft.com/office/drawing/2014/main" val="2158375347"/>
                    </a:ext>
                  </a:extLst>
                </a:gridCol>
                <a:gridCol w="2420112">
                  <a:extLst>
                    <a:ext uri="{9D8B030D-6E8A-4147-A177-3AD203B41FA5}">
                      <a16:colId xmlns:a16="http://schemas.microsoft.com/office/drawing/2014/main" val="97523299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err="1"/>
                        <a:t>Ambuja</a:t>
                      </a:r>
                      <a:r>
                        <a:rPr lang="en-US" sz="2000" b="1" u="sng" dirty="0"/>
                        <a:t> Cement Ltd.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ACC Ltd.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Ultratech Cement Ltd.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007128"/>
                  </a:ext>
                </a:extLst>
              </a:tr>
              <a:tr h="7903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Debtors Turnover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57.63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66931"/>
                  </a:ext>
                </a:extLst>
              </a:tr>
              <a:tr h="515471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0" u="sng" dirty="0"/>
                        <a:t>The overall ‘Industry Average’ -  Debtors Turnover Ratio is 16 times</a:t>
                      </a:r>
                      <a:endParaRPr lang="en-US" sz="2400" b="0" i="1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38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23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EBD54234-CDBE-D846-AD76-ECB60DA8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690" y="694944"/>
            <a:ext cx="10482263" cy="597091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IN" altLang="en-US" sz="3600" i="1" dirty="0">
                <a:solidFill>
                  <a:srgbClr val="FF0000"/>
                </a:solidFill>
              </a:rPr>
              <a:t>2.1) </a:t>
            </a:r>
            <a:r>
              <a:rPr lang="en-IN" altLang="en-US" sz="3600" i="1" u="sng" dirty="0">
                <a:solidFill>
                  <a:srgbClr val="FF0000"/>
                </a:solidFill>
              </a:rPr>
              <a:t>Debt collection period (or debtors velocity)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AD75-685C-CC48-882E-E63150E2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0848"/>
            <a:ext cx="10972800" cy="4675315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Shows the </a:t>
            </a:r>
            <a:r>
              <a:rPr lang="en-IN" sz="2800" i="1" dirty="0">
                <a:solidFill>
                  <a:srgbClr val="C00000"/>
                </a:solidFill>
              </a:rPr>
              <a:t>speed</a:t>
            </a:r>
            <a:r>
              <a:rPr lang="en-IN" sz="2800" dirty="0"/>
              <a:t> with which money/dues are collected from debtors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IN" sz="2800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Debt collection period = </a:t>
            </a:r>
            <a:r>
              <a:rPr lang="en-IN" sz="2800" u="sng" dirty="0"/>
              <a:t>12 months/52 weeks/365 days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2800" dirty="0"/>
              <a:t>			                    Debtors Turnover Ratio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C35F84-63B1-4E43-8693-2D02D14A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14" y="3429000"/>
            <a:ext cx="844617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0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EC370F7-237D-D64D-92EF-FAA4E9BB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i="1" dirty="0">
                <a:solidFill>
                  <a:srgbClr val="FF0000"/>
                </a:solidFill>
              </a:rPr>
              <a:t>3.) Creditors turnover ratio 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FF811FB-089E-04AA-FA66-F15B6F062C22}"/>
              </a:ext>
            </a:extLst>
          </p:cNvPr>
          <p:cNvSpPr/>
          <p:nvPr/>
        </p:nvSpPr>
        <p:spPr>
          <a:xfrm>
            <a:off x="1528067" y="2136648"/>
            <a:ext cx="2767584" cy="129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Efficiency with which creditors are paid with cash</a:t>
            </a:r>
            <a:endParaRPr lang="en-US" sz="2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7343C0-7B4E-48CF-98BD-DF014E7D440F}"/>
              </a:ext>
            </a:extLst>
          </p:cNvPr>
          <p:cNvSpPr/>
          <p:nvPr/>
        </p:nvSpPr>
        <p:spPr>
          <a:xfrm>
            <a:off x="1528067" y="4903469"/>
            <a:ext cx="2767584" cy="129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Expressed as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000" u="sng" dirty="0"/>
              <a:t>Net credit purchases</a:t>
            </a:r>
          </a:p>
          <a:p>
            <a:pPr algn="ctr"/>
            <a:r>
              <a:rPr lang="en-US" sz="2000" dirty="0"/>
              <a:t>Average creditors </a:t>
            </a:r>
          </a:p>
        </p:txBody>
      </p:sp>
      <p:pic>
        <p:nvPicPr>
          <p:cNvPr id="3074" name="Picture 2" descr="What's the difference between a debtor and a creditor? | AccountsPortal">
            <a:extLst>
              <a:ext uri="{FF2B5EF4-FFF2-40B4-BE49-F238E27FC236}">
                <a16:creationId xmlns:a16="http://schemas.microsoft.com/office/drawing/2014/main" id="{E97F0AF8-31CD-FCB9-15C5-2B69423654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344" y="2652044"/>
            <a:ext cx="4489768" cy="269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EC09D2-031A-70F5-E2FF-09FE1E730C1F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2911859" y="3429000"/>
            <a:ext cx="0" cy="147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6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63ACCA24-A222-6043-A8FE-13C5309E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8693"/>
            <a:ext cx="10515600" cy="960438"/>
          </a:xfrm>
        </p:spPr>
        <p:txBody>
          <a:bodyPr/>
          <a:lstStyle/>
          <a:p>
            <a:pPr algn="ctr" eaLnBrk="1" hangingPunct="1"/>
            <a:r>
              <a:rPr lang="en-IN" altLang="en-US" i="1" u="sng" dirty="0">
                <a:solidFill>
                  <a:srgbClr val="FF0000"/>
                </a:solidFill>
              </a:rPr>
              <a:t>Interpretation of Creditors Turnover Ratio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658449-BF76-DF49-8D93-A13F68435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333548"/>
              </p:ext>
            </p:extLst>
          </p:nvPr>
        </p:nvGraphicFramePr>
        <p:xfrm>
          <a:off x="609600" y="1914144"/>
          <a:ext cx="10972800" cy="4700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62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8F102D2-B156-7043-9FB5-7316AA75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92" y="615459"/>
            <a:ext cx="10972800" cy="78581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IN" altLang="en-US" sz="4000" i="1" dirty="0">
                <a:solidFill>
                  <a:srgbClr val="FF0000"/>
                </a:solidFill>
              </a:rPr>
              <a:t>3.1) Debt payment period (or creditors velocity)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78B8-1473-F047-93C0-B5EF3C1F0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8915"/>
            <a:ext cx="10972800" cy="4111625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en-IN" sz="28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en-IN" sz="28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Average debt payment period = </a:t>
            </a:r>
            <a:r>
              <a:rPr lang="en-IN" sz="2800" u="sng" dirty="0"/>
              <a:t>365 days/52 weeks/12 months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IN" sz="2800" dirty="0"/>
              <a:t>					        Creditor Turnover Ratio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B8721C-95BB-2C4E-AAAE-09DBF772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48" y="3479800"/>
            <a:ext cx="89154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0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BBA3F91A-D140-4F4C-B749-EF752296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i="1" dirty="0">
                <a:solidFill>
                  <a:srgbClr val="FF0000"/>
                </a:solidFill>
              </a:rPr>
              <a:t>4.) Assets turnover ratio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C01319-43C8-9F72-DA5F-E48A30771CA2}"/>
              </a:ext>
            </a:extLst>
          </p:cNvPr>
          <p:cNvSpPr/>
          <p:nvPr/>
        </p:nvSpPr>
        <p:spPr>
          <a:xfrm>
            <a:off x="2036064" y="2170176"/>
            <a:ext cx="3413760" cy="1524000"/>
          </a:xfrm>
          <a:prstGeom prst="roundRect">
            <a:avLst/>
          </a:prstGeom>
          <a:solidFill>
            <a:srgbClr val="C149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r>
              <a:rPr lang="en-IN" sz="1800" dirty="0"/>
              <a:t>fficiency with which fixed assets are utilized, to generate sales</a:t>
            </a:r>
            <a:endParaRPr lang="en-US" dirty="0"/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7EE95E06-BB76-42B6-8ED9-98376576492D}"/>
              </a:ext>
            </a:extLst>
          </p:cNvPr>
          <p:cNvSpPr/>
          <p:nvPr/>
        </p:nvSpPr>
        <p:spPr>
          <a:xfrm>
            <a:off x="8241792" y="2170176"/>
            <a:ext cx="2353056" cy="1524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en-IN" sz="1800" u="sng" dirty="0"/>
              <a:t> Sales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en-IN" dirty="0"/>
              <a:t>Average Total Assets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DF09B5-8573-7E4D-F9E2-78A02E58322D}"/>
              </a:ext>
            </a:extLst>
          </p:cNvPr>
          <p:cNvCxnSpPr/>
          <p:nvPr/>
        </p:nvCxnSpPr>
        <p:spPr>
          <a:xfrm>
            <a:off x="5449824" y="2932176"/>
            <a:ext cx="2670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Fixed-asset turnover definition | Capital.com">
            <a:extLst>
              <a:ext uri="{FF2B5EF4-FFF2-40B4-BE49-F238E27FC236}">
                <a16:creationId xmlns:a16="http://schemas.microsoft.com/office/drawing/2014/main" id="{236DAD7B-F10A-0623-1FA6-2E48731C4F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42" y="4343400"/>
            <a:ext cx="3238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7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59F3DD0-D967-D54F-B6CD-ADF6BD58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i="1" dirty="0">
                <a:solidFill>
                  <a:srgbClr val="FF0000"/>
                </a:solidFill>
              </a:rPr>
              <a:t>Interpretation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8350F0-BF6E-9D43-8495-4AE43BD988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051459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0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0EB1-2CC2-654C-A390-452E5195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89F3-AC68-A949-95DA-FF38A845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i="1" dirty="0">
                <a:solidFill>
                  <a:srgbClr val="FF0000"/>
                </a:solidFill>
              </a:rPr>
              <a:t>Appraise</a:t>
            </a:r>
            <a:r>
              <a:rPr lang="en-IN" altLang="en-US" dirty="0"/>
              <a:t> the efficiency position of the business entities.</a:t>
            </a:r>
          </a:p>
          <a:p>
            <a:pPr marL="0" indent="0" algn="just">
              <a:buNone/>
            </a:pPr>
            <a:endParaRPr lang="en-IN" altLang="en-US" dirty="0"/>
          </a:p>
          <a:p>
            <a:pPr algn="just"/>
            <a:r>
              <a:rPr lang="en-IN" altLang="en-US" i="1" dirty="0">
                <a:solidFill>
                  <a:srgbClr val="FF0000"/>
                </a:solidFill>
              </a:rPr>
              <a:t>Recommend</a:t>
            </a:r>
            <a:r>
              <a:rPr lang="en-IN" altLang="en-US" dirty="0"/>
              <a:t> how businesses could improve their efficiency position. </a:t>
            </a:r>
          </a:p>
          <a:p>
            <a:pPr algn="just"/>
            <a:endParaRPr lang="en-IN" altLang="en-US" dirty="0"/>
          </a:p>
          <a:p>
            <a:pPr marL="0" indent="0" algn="just">
              <a:buNone/>
            </a:pPr>
            <a:endParaRPr lang="en-I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7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86417FB-DA5E-D44C-931A-2770390D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731838"/>
            <a:ext cx="10972800" cy="84093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IN" altLang="en-US" b="1" i="1" dirty="0">
                <a:solidFill>
                  <a:srgbClr val="FF0000"/>
                </a:solidFill>
              </a:rPr>
              <a:t>Turnover Ratios </a:t>
            </a:r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0CD1916A-CD7E-6A70-6C97-D54BF8FF8FBA}"/>
              </a:ext>
            </a:extLst>
          </p:cNvPr>
          <p:cNvSpPr/>
          <p:nvPr/>
        </p:nvSpPr>
        <p:spPr>
          <a:xfrm>
            <a:off x="950976" y="3023616"/>
            <a:ext cx="2304288" cy="1417320"/>
          </a:xfrm>
          <a:prstGeom prst="round2Diag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Measures ‘efficiency’ with which business manages it’s assets </a:t>
            </a: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F38D449E-E436-B963-8851-82FCC28E4AFC}"/>
              </a:ext>
            </a:extLst>
          </p:cNvPr>
          <p:cNvSpPr/>
          <p:nvPr/>
        </p:nvSpPr>
        <p:spPr>
          <a:xfrm>
            <a:off x="6181344" y="2008473"/>
            <a:ext cx="2011680" cy="1231392"/>
          </a:xfrm>
          <a:prstGeom prst="round2DiagRect">
            <a:avLst/>
          </a:prstGeom>
          <a:solidFill>
            <a:srgbClr val="C149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Also known as ‘efficiency’ ratios</a:t>
            </a:r>
          </a:p>
        </p:txBody>
      </p:sp>
      <p:sp>
        <p:nvSpPr>
          <p:cNvPr id="6" name="Round Diagonal Corner of Rectangle 5">
            <a:extLst>
              <a:ext uri="{FF2B5EF4-FFF2-40B4-BE49-F238E27FC236}">
                <a16:creationId xmlns:a16="http://schemas.microsoft.com/office/drawing/2014/main" id="{A2EDB56D-F0DC-2AC2-A0DB-B1BA5E61BF84}"/>
              </a:ext>
            </a:extLst>
          </p:cNvPr>
          <p:cNvSpPr/>
          <p:nvPr/>
        </p:nvSpPr>
        <p:spPr>
          <a:xfrm>
            <a:off x="6096000" y="4754880"/>
            <a:ext cx="2011680" cy="1231392"/>
          </a:xfrm>
          <a:prstGeom prst="round2DiagRect">
            <a:avLst/>
          </a:prstGeom>
          <a:solidFill>
            <a:srgbClr val="C149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Expressed in ‘Times’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6845B6-8339-58A8-825E-1A7C700014EA}"/>
              </a:ext>
            </a:extLst>
          </p:cNvPr>
          <p:cNvCxnSpPr>
            <a:cxnSpLocks/>
          </p:cNvCxnSpPr>
          <p:nvPr/>
        </p:nvCxnSpPr>
        <p:spPr>
          <a:xfrm flipV="1">
            <a:off x="3352800" y="2657857"/>
            <a:ext cx="2743200" cy="1074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260DB-A8CE-589D-E7D0-83B25E304A61}"/>
              </a:ext>
            </a:extLst>
          </p:cNvPr>
          <p:cNvCxnSpPr>
            <a:cxnSpLocks/>
          </p:cNvCxnSpPr>
          <p:nvPr/>
        </p:nvCxnSpPr>
        <p:spPr>
          <a:xfrm>
            <a:off x="3364992" y="3840480"/>
            <a:ext cx="2645664" cy="1292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Efficiency Definition">
            <a:extLst>
              <a:ext uri="{FF2B5EF4-FFF2-40B4-BE49-F238E27FC236}">
                <a16:creationId xmlns:a16="http://schemas.microsoft.com/office/drawing/2014/main" id="{B173E0BD-38DF-835B-2927-441EE621A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82" y="2871216"/>
            <a:ext cx="35433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1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20B650A-B6C4-504F-9CAD-7A5C0649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BC6258-7BCB-C145-9D96-B7ECB4C49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681295"/>
              </p:ext>
            </p:extLst>
          </p:nvPr>
        </p:nvGraphicFramePr>
        <p:xfrm>
          <a:off x="704088" y="891478"/>
          <a:ext cx="10515600" cy="6233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76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81EF2CF-3BE0-4247-9C8F-A43E0B79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06" y="987552"/>
            <a:ext cx="11253787" cy="45402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IN" altLang="en-US" i="1" dirty="0">
                <a:solidFill>
                  <a:srgbClr val="FF0000"/>
                </a:solidFill>
              </a:rPr>
              <a:t>Stock (or inventory) turnover ratio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A5BC5-FEB7-E446-A660-D600A822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82496"/>
            <a:ext cx="10972800" cy="444366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en-IN" dirty="0"/>
          </a:p>
        </p:txBody>
      </p:sp>
      <p:sp>
        <p:nvSpPr>
          <p:cNvPr id="2" name="Round Diagonal Corner of Rectangle 1">
            <a:extLst>
              <a:ext uri="{FF2B5EF4-FFF2-40B4-BE49-F238E27FC236}">
                <a16:creationId xmlns:a16="http://schemas.microsoft.com/office/drawing/2014/main" id="{7E331BD1-6452-379C-BADA-BCE94548D175}"/>
              </a:ext>
            </a:extLst>
          </p:cNvPr>
          <p:cNvSpPr/>
          <p:nvPr/>
        </p:nvSpPr>
        <p:spPr>
          <a:xfrm>
            <a:off x="1731264" y="2136520"/>
            <a:ext cx="2957704" cy="1472312"/>
          </a:xfrm>
          <a:prstGeom prst="round2DiagRect">
            <a:avLst/>
          </a:prstGeom>
          <a:solidFill>
            <a:srgbClr val="C149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Shows efficiency with which ‘</a:t>
            </a:r>
            <a:r>
              <a:rPr lang="en-US" sz="2000" u="sng" dirty="0"/>
              <a:t>stock</a:t>
            </a:r>
            <a:r>
              <a:rPr lang="en-US" sz="2000" dirty="0"/>
              <a:t>’ is converted into ‘</a:t>
            </a:r>
            <a:r>
              <a:rPr lang="en-US" sz="2000" u="sng" dirty="0"/>
              <a:t>sales</a:t>
            </a:r>
            <a:r>
              <a:rPr lang="en-US" sz="2000" dirty="0"/>
              <a:t>’</a:t>
            </a:r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8A2619C9-376C-8178-064B-2A1541296DA9}"/>
              </a:ext>
            </a:extLst>
          </p:cNvPr>
          <p:cNvSpPr/>
          <p:nvPr/>
        </p:nvSpPr>
        <p:spPr>
          <a:xfrm>
            <a:off x="1856804" y="4695317"/>
            <a:ext cx="2706624" cy="130435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Expressed as:</a:t>
            </a:r>
          </a:p>
          <a:p>
            <a:pPr algn="ctr"/>
            <a:endParaRPr lang="en-US" sz="2000" dirty="0"/>
          </a:p>
          <a:p>
            <a:pPr algn="ctr"/>
            <a:r>
              <a:rPr lang="en-US" sz="2000" u="sng" dirty="0"/>
              <a:t>COGS</a:t>
            </a:r>
          </a:p>
          <a:p>
            <a:pPr algn="ctr"/>
            <a:r>
              <a:rPr lang="en-US" sz="2000" dirty="0"/>
              <a:t>Average Stock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61CF6-AA68-A92E-1548-73C304BE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88" y="1980058"/>
            <a:ext cx="5418772" cy="477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3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9862177-2A49-E944-AB79-8B301E42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808038"/>
          </a:xfrm>
        </p:spPr>
        <p:txBody>
          <a:bodyPr/>
          <a:lstStyle/>
          <a:p>
            <a:pPr algn="ctr"/>
            <a:r>
              <a:rPr lang="en-IN" altLang="en-US" i="1" dirty="0">
                <a:solidFill>
                  <a:srgbClr val="FF0000"/>
                </a:solidFill>
              </a:rPr>
              <a:t>Interpretation of Stock Turnover Ratio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122FFA-F694-D74C-B857-84207B322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350392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7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17FD-FD0C-5DAA-4607-F73872FD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Case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85CB-2648-AFA0-65E5-8711C7E1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2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following table presents the </a:t>
            </a:r>
            <a:r>
              <a:rPr lang="en-US" i="1" dirty="0">
                <a:solidFill>
                  <a:srgbClr val="963ED7"/>
                </a:solidFill>
              </a:rPr>
              <a:t>‘inventory turnover ratio’ </a:t>
            </a:r>
            <a:r>
              <a:rPr lang="en-US" dirty="0"/>
              <a:t>of the three major competitors in the </a:t>
            </a:r>
            <a:r>
              <a:rPr lang="en-US" i="1" dirty="0">
                <a:solidFill>
                  <a:srgbClr val="963ED7"/>
                </a:solidFill>
              </a:rPr>
              <a:t>grocery business </a:t>
            </a:r>
            <a:r>
              <a:rPr lang="en-US" dirty="0"/>
              <a:t>for the year ended 31</a:t>
            </a:r>
            <a:r>
              <a:rPr lang="en-US" baseline="30000" dirty="0"/>
              <a:t>st</a:t>
            </a:r>
            <a:r>
              <a:rPr lang="en-US" dirty="0"/>
              <a:t> March 2022.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i="1" dirty="0">
                <a:solidFill>
                  <a:srgbClr val="963ED7"/>
                </a:solidFill>
              </a:rPr>
              <a:t>Analyze</a:t>
            </a:r>
            <a:r>
              <a:rPr lang="en-US" dirty="0"/>
              <a:t> the efficiency with which stock is turned over with regard to three competitors.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B0BA02-7F8B-6C7E-C97B-9F559490E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47420"/>
              </p:ext>
            </p:extLst>
          </p:nvPr>
        </p:nvGraphicFramePr>
        <p:xfrm>
          <a:off x="1085088" y="3429000"/>
          <a:ext cx="9680448" cy="17526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684908">
                  <a:extLst>
                    <a:ext uri="{9D8B030D-6E8A-4147-A177-3AD203B41FA5}">
                      <a16:colId xmlns:a16="http://schemas.microsoft.com/office/drawing/2014/main" val="926663742"/>
                    </a:ext>
                  </a:extLst>
                </a:gridCol>
                <a:gridCol w="2327741">
                  <a:extLst>
                    <a:ext uri="{9D8B030D-6E8A-4147-A177-3AD203B41FA5}">
                      <a16:colId xmlns:a16="http://schemas.microsoft.com/office/drawing/2014/main" val="3922444701"/>
                    </a:ext>
                  </a:extLst>
                </a:gridCol>
                <a:gridCol w="2247687">
                  <a:extLst>
                    <a:ext uri="{9D8B030D-6E8A-4147-A177-3AD203B41FA5}">
                      <a16:colId xmlns:a16="http://schemas.microsoft.com/office/drawing/2014/main" val="2158375347"/>
                    </a:ext>
                  </a:extLst>
                </a:gridCol>
                <a:gridCol w="2420112">
                  <a:extLst>
                    <a:ext uri="{9D8B030D-6E8A-4147-A177-3AD203B41FA5}">
                      <a16:colId xmlns:a16="http://schemas.microsoft.com/office/drawing/2014/main" val="97523299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/>
                        <a:t>D-Mart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/>
                        <a:t>Reliance Mart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/>
                        <a:t>Big Basket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007128"/>
                  </a:ext>
                </a:extLst>
              </a:tr>
              <a:tr h="7903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Inventory Turnover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66931"/>
                  </a:ext>
                </a:extLst>
              </a:tr>
              <a:tr h="515471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0" i="1" u="sng" dirty="0"/>
                        <a:t>The overall ‘Industry Average’ -  Inventory Turnover Ratio is 9.18 times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38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25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D20D909-879E-104C-8A80-633E2CBD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i="1" dirty="0">
                <a:solidFill>
                  <a:srgbClr val="FF0000"/>
                </a:solidFill>
              </a:rPr>
              <a:t>B.) Inventory Conversion Period</a:t>
            </a:r>
          </a:p>
        </p:txBody>
      </p:sp>
      <p:sp>
        <p:nvSpPr>
          <p:cNvPr id="32771" name="Picture 2">
            <a:extLst>
              <a:ext uri="{FF2B5EF4-FFF2-40B4-BE49-F238E27FC236}">
                <a16:creationId xmlns:a16="http://schemas.microsoft.com/office/drawing/2014/main" id="{360B1C53-148D-CF41-9251-5146F1B40AC9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842963" y="1457325"/>
            <a:ext cx="10615612" cy="5257800"/>
          </a:xfrm>
        </p:spPr>
        <p:txBody>
          <a:bodyPr/>
          <a:lstStyle/>
          <a:p>
            <a:pPr>
              <a:buFontTx/>
              <a:buNone/>
            </a:pPr>
            <a:endParaRPr lang="en-IN" altLang="en-US" u="sng" dirty="0"/>
          </a:p>
          <a:p>
            <a:pPr>
              <a:buFontTx/>
              <a:buNone/>
            </a:pPr>
            <a:endParaRPr lang="en-IN" altLang="en-US" u="sng" dirty="0"/>
          </a:p>
          <a:p>
            <a:pPr>
              <a:buFontTx/>
              <a:buNone/>
            </a:pPr>
            <a:endParaRPr lang="en-IN" altLang="en-US" u="sng" dirty="0"/>
          </a:p>
          <a:p>
            <a:pPr>
              <a:buFontTx/>
              <a:buNone/>
            </a:pPr>
            <a:endParaRPr lang="en-IN" altLang="en-US" u="sng" dirty="0"/>
          </a:p>
          <a:p>
            <a:pPr>
              <a:buFontTx/>
              <a:buNone/>
            </a:pPr>
            <a:endParaRPr lang="en-IN" altLang="en-US" u="sng" dirty="0"/>
          </a:p>
          <a:p>
            <a:pPr>
              <a:buFontTx/>
              <a:buNone/>
            </a:pPr>
            <a:endParaRPr lang="en-IN" altLang="en-US" u="sng" dirty="0"/>
          </a:p>
          <a:p>
            <a:pPr>
              <a:buFontTx/>
              <a:buNone/>
            </a:pPr>
            <a:endParaRPr lang="en-IN" altLang="en-US" u="sng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458B574-32B6-514A-9ED7-70EBE24AB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684361"/>
              </p:ext>
            </p:extLst>
          </p:nvPr>
        </p:nvGraphicFramePr>
        <p:xfrm>
          <a:off x="134112" y="2476252"/>
          <a:ext cx="6400800" cy="318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 Diagonal Corner of Rectangle 2">
            <a:extLst>
              <a:ext uri="{FF2B5EF4-FFF2-40B4-BE49-F238E27FC236}">
                <a16:creationId xmlns:a16="http://schemas.microsoft.com/office/drawing/2014/main" id="{2F03E7BB-1FB0-4E0D-69E0-EF114D2B65B0}"/>
              </a:ext>
            </a:extLst>
          </p:cNvPr>
          <p:cNvSpPr/>
          <p:nvPr/>
        </p:nvSpPr>
        <p:spPr>
          <a:xfrm>
            <a:off x="7339583" y="2466977"/>
            <a:ext cx="4009453" cy="1532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Expressed as</a:t>
            </a:r>
          </a:p>
          <a:p>
            <a:pPr algn="ctr">
              <a:buFontTx/>
              <a:buNone/>
            </a:pPr>
            <a:endParaRPr lang="en-IN" altLang="en-US" sz="2000" u="sng" dirty="0"/>
          </a:p>
          <a:p>
            <a:pPr algn="ctr">
              <a:buFontTx/>
              <a:buNone/>
            </a:pPr>
            <a:r>
              <a:rPr lang="en-IN" altLang="en-US" sz="2000" u="sng" dirty="0"/>
              <a:t>Number of days/months/year</a:t>
            </a:r>
          </a:p>
          <a:p>
            <a:pPr algn="ctr">
              <a:buFontTx/>
              <a:buNone/>
            </a:pPr>
            <a:r>
              <a:rPr lang="en-IN" altLang="en-US" sz="2000" dirty="0"/>
              <a:t>Inventory turnover ratio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61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4ACF09A6-9E9F-A848-A52D-571003AE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816864"/>
            <a:ext cx="10972800" cy="75590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IN" altLang="en-US" i="1" dirty="0">
                <a:solidFill>
                  <a:srgbClr val="FF0000"/>
                </a:solidFill>
              </a:rPr>
              <a:t>Debtors Turnover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F98-A33B-6346-9ED0-97AF63249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21407"/>
            <a:ext cx="10972800" cy="463181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en-IN" dirty="0"/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81F0BF35-4C07-2044-B5B7-08662DA9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144" y="2794635"/>
            <a:ext cx="313213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 Diagonal Corner of Rectangle 1">
            <a:extLst>
              <a:ext uri="{FF2B5EF4-FFF2-40B4-BE49-F238E27FC236}">
                <a16:creationId xmlns:a16="http://schemas.microsoft.com/office/drawing/2014/main" id="{A29459A1-9572-CC2D-A185-9F2749558108}"/>
              </a:ext>
            </a:extLst>
          </p:cNvPr>
          <p:cNvSpPr/>
          <p:nvPr/>
        </p:nvSpPr>
        <p:spPr>
          <a:xfrm>
            <a:off x="1894841" y="2389632"/>
            <a:ext cx="2414016" cy="13533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Efficiency with which </a:t>
            </a:r>
            <a:r>
              <a:rPr lang="en-US" sz="2000" i="1" u="sng" dirty="0"/>
              <a:t>debtors</a:t>
            </a:r>
            <a:r>
              <a:rPr lang="en-US" sz="2000" dirty="0"/>
              <a:t> are converted to </a:t>
            </a:r>
            <a:r>
              <a:rPr lang="en-US" sz="2000" i="1" u="sng" dirty="0"/>
              <a:t>cash</a:t>
            </a:r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DB97923A-98F2-A65F-B2FD-DEB08E80CB4F}"/>
              </a:ext>
            </a:extLst>
          </p:cNvPr>
          <p:cNvSpPr/>
          <p:nvPr/>
        </p:nvSpPr>
        <p:spPr>
          <a:xfrm>
            <a:off x="1894841" y="5041392"/>
            <a:ext cx="2414015" cy="13533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/>
              <a:t>Net Credit Sales</a:t>
            </a:r>
          </a:p>
          <a:p>
            <a:pPr algn="ctr"/>
            <a:r>
              <a:rPr lang="en-US" sz="2000" dirty="0"/>
              <a:t>Average Debtors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E9A881-ABC8-CFF3-7079-91B2BE1EEDBA}"/>
              </a:ext>
            </a:extLst>
          </p:cNvPr>
          <p:cNvCxnSpPr/>
          <p:nvPr/>
        </p:nvCxnSpPr>
        <p:spPr>
          <a:xfrm>
            <a:off x="3101848" y="3742944"/>
            <a:ext cx="0" cy="1298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635</Words>
  <Application>Microsoft Macintosh PowerPoint</Application>
  <PresentationFormat>Widescreen</PresentationFormat>
  <Paragraphs>142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Ratio Analysis</vt:lpstr>
      <vt:lpstr>Learning Outcomes </vt:lpstr>
      <vt:lpstr>Turnover Ratios </vt:lpstr>
      <vt:lpstr>PowerPoint Presentation</vt:lpstr>
      <vt:lpstr>Stock (or inventory) turnover ratio </vt:lpstr>
      <vt:lpstr>Interpretation of Stock Turnover Ratio</vt:lpstr>
      <vt:lpstr>Case Analysis </vt:lpstr>
      <vt:lpstr>B.) Inventory Conversion Period</vt:lpstr>
      <vt:lpstr>Debtors Turnover Ratio</vt:lpstr>
      <vt:lpstr>Interpretation of Debtors Turnover Ratio</vt:lpstr>
      <vt:lpstr>Case Analysis </vt:lpstr>
      <vt:lpstr>2.1) Debt collection period (or debtors velocity)</vt:lpstr>
      <vt:lpstr>3.) Creditors turnover ratio </vt:lpstr>
      <vt:lpstr>Interpretation of Creditors Turnover Ratio</vt:lpstr>
      <vt:lpstr>3.1) Debt payment period (or creditors velocity)</vt:lpstr>
      <vt:lpstr>4.) Assets turnover ratio</vt:lpstr>
      <vt:lpstr>Interpretation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 .</dc:creator>
  <cp:lastModifiedBy>Gagan .</cp:lastModifiedBy>
  <cp:revision>97</cp:revision>
  <dcterms:created xsi:type="dcterms:W3CDTF">2022-08-03T03:24:34Z</dcterms:created>
  <dcterms:modified xsi:type="dcterms:W3CDTF">2022-09-25T12:11:11Z</dcterms:modified>
</cp:coreProperties>
</file>