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0"/>
  </p:notesMasterIdLst>
  <p:handoutMasterIdLst>
    <p:handoutMasterId r:id="rId31"/>
  </p:handoutMasterIdLst>
  <p:sldIdLst>
    <p:sldId id="262" r:id="rId2"/>
    <p:sldId id="263" r:id="rId3"/>
    <p:sldId id="267" r:id="rId4"/>
    <p:sldId id="269" r:id="rId5"/>
    <p:sldId id="270" r:id="rId6"/>
    <p:sldId id="271" r:id="rId7"/>
    <p:sldId id="432" r:id="rId8"/>
    <p:sldId id="427" r:id="rId9"/>
    <p:sldId id="272" r:id="rId10"/>
    <p:sldId id="287" r:id="rId11"/>
    <p:sldId id="426" r:id="rId12"/>
    <p:sldId id="431" r:id="rId13"/>
    <p:sldId id="275" r:id="rId14"/>
    <p:sldId id="276" r:id="rId15"/>
    <p:sldId id="428" r:id="rId16"/>
    <p:sldId id="429" r:id="rId17"/>
    <p:sldId id="430" r:id="rId18"/>
    <p:sldId id="274" r:id="rId19"/>
    <p:sldId id="277" r:id="rId20"/>
    <p:sldId id="278" r:id="rId21"/>
    <p:sldId id="279" r:id="rId22"/>
    <p:sldId id="280" r:id="rId23"/>
    <p:sldId id="281" r:id="rId24"/>
    <p:sldId id="282" r:id="rId25"/>
    <p:sldId id="285" r:id="rId26"/>
    <p:sldId id="286"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3F0DA"/>
    <a:srgbClr val="7CBAD3"/>
    <a:srgbClr val="00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280" autoAdjust="0"/>
  </p:normalViewPr>
  <p:slideViewPr>
    <p:cSldViewPr snapToGrid="0">
      <p:cViewPr varScale="1">
        <p:scale>
          <a:sx n="66" d="100"/>
          <a:sy n="66" d="100"/>
        </p:scale>
        <p:origin x="-876" y="-108"/>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56" y="4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B441E0-55A6-44C1-91D2-1247FA904DCB}" type="datetimeFigureOut">
              <a:rPr lang="en-IN" smtClean="0"/>
              <a:pPr/>
              <a:t>30-08-2022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D59B6D-ACDB-421D-A80C-2A3687C115C6}" type="slidenum">
              <a:rPr lang="en-IN" smtClean="0"/>
              <a:pPr/>
              <a:t>‹#›</a:t>
            </a:fld>
            <a:endParaRPr lang="en-IN"/>
          </a:p>
        </p:txBody>
      </p:sp>
    </p:spTree>
    <p:extLst>
      <p:ext uri="{BB962C8B-B14F-4D97-AF65-F5344CB8AC3E}">
        <p14:creationId xmlns:p14="http://schemas.microsoft.com/office/powerpoint/2010/main" xmlns="" val="2237477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42369-B42B-4513-BED4-6E4A7AE2283E}" type="datetimeFigureOut">
              <a:rPr lang="en-IN" smtClean="0"/>
              <a:pPr/>
              <a:t>30-08-2022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EEAF5-1B4B-42F5-BCED-1ADC08555F41}" type="slidenum">
              <a:rPr lang="en-IN" smtClean="0"/>
              <a:pPr/>
              <a:t>‹#›</a:t>
            </a:fld>
            <a:endParaRPr lang="en-IN"/>
          </a:p>
        </p:txBody>
      </p:sp>
    </p:spTree>
    <p:extLst>
      <p:ext uri="{BB962C8B-B14F-4D97-AF65-F5344CB8AC3E}">
        <p14:creationId xmlns:p14="http://schemas.microsoft.com/office/powerpoint/2010/main" xmlns="" val="4010748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https://www.business-standard.com/article/international/us-china-reach-audit-deal-allowing-regulators-to-vet-accounting-firms-122082601443_1.html</a:t>
            </a:r>
          </a:p>
        </p:txBody>
      </p:sp>
      <p:sp>
        <p:nvSpPr>
          <p:cNvPr id="4" name="Slide Number Placeholder 3"/>
          <p:cNvSpPr>
            <a:spLocks noGrp="1"/>
          </p:cNvSpPr>
          <p:nvPr>
            <p:ph type="sldNum" sz="quarter" idx="5"/>
          </p:nvPr>
        </p:nvSpPr>
        <p:spPr/>
        <p:txBody>
          <a:bodyPr/>
          <a:lstStyle/>
          <a:p>
            <a:fld id="{27FEEAF5-1B4B-42F5-BCED-1ADC08555F41}" type="slidenum">
              <a:rPr lang="en-IN" smtClean="0"/>
              <a:pPr/>
              <a:t>2</a:t>
            </a:fld>
            <a:endParaRPr lang="en-IN"/>
          </a:p>
        </p:txBody>
      </p:sp>
    </p:spTree>
    <p:extLst>
      <p:ext uri="{BB962C8B-B14F-4D97-AF65-F5344CB8AC3E}">
        <p14:creationId xmlns:p14="http://schemas.microsoft.com/office/powerpoint/2010/main" xmlns="" val="135177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25</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26</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a:t>
            </a:r>
          </a:p>
        </p:txBody>
      </p:sp>
      <p:sp>
        <p:nvSpPr>
          <p:cNvPr id="4" name="Slide Number Placeholder 3"/>
          <p:cNvSpPr>
            <a:spLocks noGrp="1"/>
          </p:cNvSpPr>
          <p:nvPr>
            <p:ph type="sldNum" sz="quarter" idx="10"/>
          </p:nvPr>
        </p:nvSpPr>
        <p:spPr/>
        <p:txBody>
          <a:bodyPr/>
          <a:lstStyle/>
          <a:p>
            <a:fld id="{FD8A9CB6-D089-4326-B82E-71994BF0A559}"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FD8A9CB6-D089-4326-B82E-71994BF0A559}" type="slidenum">
              <a:rPr lang="en-IN" smtClean="0"/>
              <a:pPr/>
              <a:t>18</a:t>
            </a:fld>
            <a:endParaRPr lang="en-IN"/>
          </a:p>
        </p:txBody>
      </p:sp>
    </p:spTree>
    <p:extLst>
      <p:ext uri="{BB962C8B-B14F-4D97-AF65-F5344CB8AC3E}">
        <p14:creationId xmlns:p14="http://schemas.microsoft.com/office/powerpoint/2010/main" xmlns="" val="39640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 Cash (Asset) and Commission (Revenue)</a:t>
            </a:r>
          </a:p>
        </p:txBody>
      </p:sp>
      <p:sp>
        <p:nvSpPr>
          <p:cNvPr id="4" name="Slide Number Placeholder 3"/>
          <p:cNvSpPr>
            <a:spLocks noGrp="1"/>
          </p:cNvSpPr>
          <p:nvPr>
            <p:ph type="sldNum" sz="quarter" idx="10"/>
          </p:nvPr>
        </p:nvSpPr>
        <p:spPr/>
        <p:txBody>
          <a:bodyPr/>
          <a:lstStyle/>
          <a:p>
            <a:fld id="{FD8A9CB6-D089-4326-B82E-71994BF0A559}" type="slidenum">
              <a:rPr lang="en-IN" smtClean="0"/>
              <a:pPr/>
              <a:t>19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A</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C</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B</a:t>
            </a:r>
          </a:p>
        </p:txBody>
      </p:sp>
      <p:sp>
        <p:nvSpPr>
          <p:cNvPr id="4" name="Slide Number Placeholder 3"/>
          <p:cNvSpPr>
            <a:spLocks noGrp="1"/>
          </p:cNvSpPr>
          <p:nvPr>
            <p:ph type="sldNum" sz="quarter" idx="10"/>
          </p:nvPr>
        </p:nvSpPr>
        <p:spPr/>
        <p:txBody>
          <a:bodyPr/>
          <a:lstStyle/>
          <a:p>
            <a:fld id="{FD8A9CB6-D089-4326-B82E-71994BF0A559}" type="slidenum">
              <a:rPr lang="en-IN" smtClean="0"/>
              <a:pPr/>
              <a:t>24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04392-F14F-BCCB-4137-ACB1494099A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C5628687-1DF5-72BF-093A-90585BF1D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B58E6D5E-CE19-A695-052B-A2B7373DAFA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5" name="Footer Placeholder 4">
            <a:extLst>
              <a:ext uri="{FF2B5EF4-FFF2-40B4-BE49-F238E27FC236}">
                <a16:creationId xmlns:a16="http://schemas.microsoft.com/office/drawing/2014/main" xmlns="" id="{8704CA7A-951F-763A-BD46-C1621B8CD2B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8B6A9EDE-8E69-21D4-E42C-82188B0C95A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58983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AD79B9-6DEE-3221-808D-CE1FE19D038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417CB222-67E0-ABF3-1641-2F25C36A1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3ECB515C-02E9-2A18-9F2A-E3E171EE1310}"/>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5" name="Footer Placeholder 4">
            <a:extLst>
              <a:ext uri="{FF2B5EF4-FFF2-40B4-BE49-F238E27FC236}">
                <a16:creationId xmlns:a16="http://schemas.microsoft.com/office/drawing/2014/main" xmlns="" id="{F3A67258-E502-0CA6-39CF-957AFFD53D6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26B337AA-125C-F25D-27E5-4FCCBCFC0F8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97137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AD4CEC5-C315-23F4-9A8E-D5FD4D18C3B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D9EC5E2C-EC09-0D18-0C0F-C3DA054DECC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DA913B9-8377-E349-B21C-430365E4BFFD}"/>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5" name="Footer Placeholder 4">
            <a:extLst>
              <a:ext uri="{FF2B5EF4-FFF2-40B4-BE49-F238E27FC236}">
                <a16:creationId xmlns:a16="http://schemas.microsoft.com/office/drawing/2014/main" xmlns="" id="{498E4210-F3D5-1D72-9DD8-250A67A8426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C172193-E2AC-DC02-D105-945EBC6DF85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03294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B1D70-EAD8-243B-D16C-A56E8E5AD0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891C5BF-E915-9C52-42F8-575A21FBE2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FF662831-E739-A395-2E23-9BA5BF238087}"/>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5" name="Footer Placeholder 4">
            <a:extLst>
              <a:ext uri="{FF2B5EF4-FFF2-40B4-BE49-F238E27FC236}">
                <a16:creationId xmlns:a16="http://schemas.microsoft.com/office/drawing/2014/main" xmlns="" id="{F24CE495-6CB8-6601-7A0C-95F3D5234D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C12C671-618E-2A69-787F-B67E168C9360}"/>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262736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6CA0A-D0E0-84E9-4B87-CB4068552C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3D5CD058-2F52-A4F3-C30B-FC146E5DCA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7568DFBC-A44D-3580-3AE3-A445126C9B9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5" name="Footer Placeholder 4">
            <a:extLst>
              <a:ext uri="{FF2B5EF4-FFF2-40B4-BE49-F238E27FC236}">
                <a16:creationId xmlns:a16="http://schemas.microsoft.com/office/drawing/2014/main" xmlns="" id="{9A7C8A89-7042-3AF2-4B61-8457FBB348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A4A6E5E2-71C3-227F-7006-0A06C3F76FB8}"/>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97581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33ABC-01C1-2EB3-8559-BC88C1A44C5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07F173A6-38D1-0099-73AA-C708F97EAB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B9976614-4543-744F-6125-CD89DE4A565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4466CE5E-2137-1D69-A58D-F91E7A8B9E3B}"/>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6" name="Footer Placeholder 5">
            <a:extLst>
              <a:ext uri="{FF2B5EF4-FFF2-40B4-BE49-F238E27FC236}">
                <a16:creationId xmlns:a16="http://schemas.microsoft.com/office/drawing/2014/main" xmlns="" id="{A60CCDDD-B6FA-3F4A-0819-4FD2DEA390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D48D8889-528D-0A7E-659D-597DB5C1332B}"/>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40945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BE023D-4EFF-18C7-0E66-24FE53A145F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F0C58CF8-20F9-3E40-0E29-C6C7686012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A91F7C44-E210-839F-372A-6B0B3F38CB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BF1F7C6D-A345-6EBA-0C15-2EAE172DA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AC2E21A4-FD73-2EB0-EE36-1885030DD8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70369FFF-2F7C-1175-7237-A6AB86AE5949}"/>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8" name="Footer Placeholder 7">
            <a:extLst>
              <a:ext uri="{FF2B5EF4-FFF2-40B4-BE49-F238E27FC236}">
                <a16:creationId xmlns:a16="http://schemas.microsoft.com/office/drawing/2014/main" xmlns="" id="{19283950-5AE3-8DD3-4190-255B1347DD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E3F6ED77-6A50-3491-6BD5-8534D1189E61}"/>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63375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AE77C-9540-A7B5-B9F7-B525EBB52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145830D4-49EF-3897-BEF8-A0F562BBCCF2}"/>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4" name="Footer Placeholder 3">
            <a:extLst>
              <a:ext uri="{FF2B5EF4-FFF2-40B4-BE49-F238E27FC236}">
                <a16:creationId xmlns:a16="http://schemas.microsoft.com/office/drawing/2014/main" xmlns="" id="{F3455828-05AF-0E9C-4093-C98A929B51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098E2894-134A-C864-81AB-F715E53E0FCD}"/>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110445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636B0ED-50D1-E1E0-621A-29EF26997184}"/>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3" name="Footer Placeholder 2">
            <a:extLst>
              <a:ext uri="{FF2B5EF4-FFF2-40B4-BE49-F238E27FC236}">
                <a16:creationId xmlns:a16="http://schemas.microsoft.com/office/drawing/2014/main" xmlns="" id="{30CB8B82-F509-9A48-9392-CB35EDC786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79580116-9DD0-21D8-6E01-A7BF99A91B4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3819925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795A7-744D-3EA5-C685-CA02DC3359D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B59C658-3D9D-6843-078D-295447CFD9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94494648-2EAF-80E5-2B1C-074F4C902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87BAFDD8-DD4D-F9BB-0541-5577B1C9DD11}"/>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6" name="Footer Placeholder 5">
            <a:extLst>
              <a:ext uri="{FF2B5EF4-FFF2-40B4-BE49-F238E27FC236}">
                <a16:creationId xmlns:a16="http://schemas.microsoft.com/office/drawing/2014/main" xmlns="" id="{D08FCE1D-1934-7322-C60B-28479B5804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49C6D073-BA1A-7CAF-4B2C-C20D9E6D839A}"/>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52989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3AF81D-7854-2601-9F6A-E0C8EFD54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1DE4E3DB-FD28-A431-3B89-B91703A3B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A27DA7-3CD7-944B-99D6-CBE3A9BF2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4B30DA67-B87F-85E6-8DF2-D45A3DD567B3}"/>
              </a:ext>
            </a:extLst>
          </p:cNvPr>
          <p:cNvSpPr>
            <a:spLocks noGrp="1"/>
          </p:cNvSpPr>
          <p:nvPr>
            <p:ph type="dt" sz="half" idx="10"/>
          </p:nvPr>
        </p:nvSpPr>
        <p:spPr>
          <a:xfrm>
            <a:off x="838200" y="6356350"/>
            <a:ext cx="2743200" cy="365125"/>
          </a:xfrm>
          <a:prstGeom prst="rect">
            <a:avLst/>
          </a:prstGeom>
        </p:spPr>
        <p:txBody>
          <a:bodyPr/>
          <a:lstStyle/>
          <a:p>
            <a:fld id="{E3172CBB-9803-C541-8EED-3D00B0DFD844}" type="datetimeFigureOut">
              <a:rPr lang="en-US" smtClean="0"/>
              <a:pPr/>
              <a:t>8/30/2022</a:t>
            </a:fld>
            <a:endParaRPr lang="en-US"/>
          </a:p>
        </p:txBody>
      </p:sp>
      <p:sp>
        <p:nvSpPr>
          <p:cNvPr id="6" name="Footer Placeholder 5">
            <a:extLst>
              <a:ext uri="{FF2B5EF4-FFF2-40B4-BE49-F238E27FC236}">
                <a16:creationId xmlns:a16="http://schemas.microsoft.com/office/drawing/2014/main" xmlns="" id="{C21C0038-344C-5004-56CC-609BE3D80E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F820AFBC-920D-2139-DD6A-CF78AF868E26}"/>
              </a:ext>
            </a:extLst>
          </p:cNvPr>
          <p:cNvSpPr>
            <a:spLocks noGrp="1"/>
          </p:cNvSpPr>
          <p:nvPr>
            <p:ph type="sldNum" sz="quarter" idx="12"/>
          </p:nvPr>
        </p:nvSpPr>
        <p:spPr>
          <a:xfrm>
            <a:off x="8610600" y="6356350"/>
            <a:ext cx="2743200" cy="365125"/>
          </a:xfrm>
          <a:prstGeom prst="rect">
            <a:avLst/>
          </a:prstGeom>
        </p:spPr>
        <p:txBody>
          <a:bodyPr/>
          <a:lstStyle/>
          <a:p>
            <a:fld id="{484165E2-3354-744A-A60E-EC6C23C85FFF}" type="slidenum">
              <a:rPr lang="en-US" smtClean="0"/>
              <a:pPr/>
              <a:t>‹#›</a:t>
            </a:fld>
            <a:endParaRPr lang="en-US"/>
          </a:p>
        </p:txBody>
      </p:sp>
    </p:spTree>
    <p:extLst>
      <p:ext uri="{BB962C8B-B14F-4D97-AF65-F5344CB8AC3E}">
        <p14:creationId xmlns:p14="http://schemas.microsoft.com/office/powerpoint/2010/main" xmlns="" val="271107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2F9C4-F745-CBE5-D337-FC49F0433ABE}"/>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xmlns="" id="{87B3EEC5-C0FC-6B88-34BD-74B86B004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a:extLst>
              <a:ext uri="{FF2B5EF4-FFF2-40B4-BE49-F238E27FC236}">
                <a16:creationId xmlns:a16="http://schemas.microsoft.com/office/drawing/2014/main" xmlns="" id="{37451119-2A29-5EDD-79A9-E5A2C159B27F}"/>
              </a:ext>
            </a:extLst>
          </p:cNvPr>
          <p:cNvSpPr/>
          <p:nvPr userDrawn="1"/>
        </p:nvSpPr>
        <p:spPr>
          <a:xfrm>
            <a:off x="0" y="0"/>
            <a:ext cx="12192000" cy="57781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1" dirty="0">
                <a:solidFill>
                  <a:schemeClr val="accent4">
                    <a:lumMod val="20000"/>
                    <a:lumOff val="80000"/>
                  </a:schemeClr>
                </a:solidFill>
              </a:rPr>
              <a:t>ACCM506 – FINANCIAL REPORTING, STATEMENTS AND ANALYSIS – I  </a:t>
            </a:r>
          </a:p>
        </p:txBody>
      </p:sp>
      <p:pic>
        <p:nvPicPr>
          <p:cNvPr id="1030" name="Picture 6" descr="photo">
            <a:extLst>
              <a:ext uri="{FF2B5EF4-FFF2-40B4-BE49-F238E27FC236}">
                <a16:creationId xmlns:a16="http://schemas.microsoft.com/office/drawing/2014/main" xmlns="" id="{2F05F277-37AE-EF78-529A-ABE49E203404}"/>
              </a:ext>
            </a:extLst>
          </p:cNvPr>
          <p:cNvPicPr>
            <a:picLocks noChangeAspect="1" noChangeArrowheads="1"/>
          </p:cNvPicPr>
          <p:nvPr userDrawn="1"/>
        </p:nvPicPr>
        <p:blipFill>
          <a:blip r:embed="rId13">
            <a:extLst>
              <a:ext uri="{28A0092B-C50C-407E-A947-70E740481C1C}">
                <a14:useLocalDpi xmlns:a14="http://schemas.microsoft.com/office/drawing/2010/main" xmlns="" val="0"/>
              </a:ext>
            </a:extLst>
          </a:blip>
          <a:srcRect/>
          <a:stretch>
            <a:fillRect/>
          </a:stretch>
        </p:blipFill>
        <p:spPr bwMode="auto">
          <a:xfrm>
            <a:off x="9630137" y="0"/>
            <a:ext cx="2561863" cy="5778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2774050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ccountingcapital.com/basic-accounting/trade-receivables-trade-payab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ccountingcapital.com/basic-accounting/trade-receivables-trade-payab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bwMode="auto">
          <a:xfrm>
            <a:off x="13712825" y="8701088"/>
            <a:ext cx="5801710" cy="29718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fontAlgn="auto">
              <a:spcAft>
                <a:spcPts val="0"/>
              </a:spcAft>
              <a:defRPr/>
            </a:pPr>
            <a:endParaRPr lang="en-US" sz="2000" dirty="0">
              <a:solidFill>
                <a:srgbClr val="0070C0"/>
              </a:solidFill>
            </a:endParaRPr>
          </a:p>
          <a:p>
            <a:pPr fontAlgn="auto">
              <a:spcAft>
                <a:spcPts val="0"/>
              </a:spcAft>
              <a:defRPr/>
            </a:pPr>
            <a:endParaRPr lang="en-US" sz="2000" dirty="0">
              <a:solidFill>
                <a:srgbClr val="0070C0"/>
              </a:solidFill>
            </a:endParaRPr>
          </a:p>
          <a:p>
            <a:pPr fontAlgn="auto">
              <a:spcAft>
                <a:spcPts val="0"/>
              </a:spcAft>
              <a:defRPr/>
            </a:pPr>
            <a:endParaRPr lang="en-US" sz="2000" dirty="0">
              <a:solidFill>
                <a:srgbClr val="0070C0"/>
              </a:solidFill>
            </a:endParaRPr>
          </a:p>
          <a:p>
            <a:pPr fontAlgn="auto">
              <a:spcAft>
                <a:spcPts val="0"/>
              </a:spcAft>
              <a:defRPr/>
            </a:pPr>
            <a:endParaRPr lang="en-US" sz="2000" dirty="0">
              <a:solidFill>
                <a:srgbClr val="0070C0"/>
              </a:solidFill>
            </a:endParaRPr>
          </a:p>
        </p:txBody>
      </p:sp>
      <p:sp>
        <p:nvSpPr>
          <p:cNvPr id="2" name="TextBox 1"/>
          <p:cNvSpPr txBox="1"/>
          <p:nvPr/>
        </p:nvSpPr>
        <p:spPr>
          <a:xfrm>
            <a:off x="163353" y="0"/>
            <a:ext cx="10746385" cy="1446550"/>
          </a:xfrm>
          <a:prstGeom prst="rect">
            <a:avLst/>
          </a:prstGeom>
          <a:noFill/>
        </p:spPr>
        <p:txBody>
          <a:bodyPr wrap="square" rtlCol="0">
            <a:spAutoFit/>
          </a:bodyPr>
          <a:lstStyle/>
          <a:p>
            <a:r>
              <a:rPr lang="en-US" sz="4400" dirty="0">
                <a:solidFill>
                  <a:schemeClr val="bg1"/>
                </a:solidFill>
                <a:latin typeface="Bauhaus Medium" charset="0"/>
              </a:rPr>
              <a:t> </a:t>
            </a:r>
          </a:p>
          <a:p>
            <a:r>
              <a:rPr lang="en-IN" sz="4400" dirty="0">
                <a:solidFill>
                  <a:schemeClr val="bg1"/>
                </a:solidFill>
              </a:rPr>
              <a:t>Accounting Cycle &amp; Rules of Accounting </a:t>
            </a:r>
            <a:endParaRPr lang="en-US" sz="4400" b="1" dirty="0">
              <a:solidFill>
                <a:schemeClr val="bg1"/>
              </a:solidFill>
              <a:latin typeface="Bauhaus Medium" charset="0"/>
            </a:endParaRPr>
          </a:p>
        </p:txBody>
      </p:sp>
      <p:sp>
        <p:nvSpPr>
          <p:cNvPr id="4" name="Title 3">
            <a:extLst>
              <a:ext uri="{FF2B5EF4-FFF2-40B4-BE49-F238E27FC236}">
                <a16:creationId xmlns:a16="http://schemas.microsoft.com/office/drawing/2014/main" xmlns="" id="{1D610731-DEE1-41FD-F4D4-8369DD16586A}"/>
              </a:ext>
            </a:extLst>
          </p:cNvPr>
          <p:cNvSpPr>
            <a:spLocks noGrp="1"/>
          </p:cNvSpPr>
          <p:nvPr>
            <p:ph type="ctrTitle"/>
          </p:nvPr>
        </p:nvSpPr>
        <p:spPr/>
        <p:txBody>
          <a:bodyPr/>
          <a:lstStyle/>
          <a:p>
            <a:r>
              <a:rPr lang="en-IN" dirty="0">
                <a:solidFill>
                  <a:schemeClr val="accent1"/>
                </a:solidFill>
                <a:latin typeface="Algerian" panose="04020705040A02060702" pitchFamily="82" charset="0"/>
              </a:rPr>
              <a:t>Rules of Accounting </a:t>
            </a:r>
          </a:p>
        </p:txBody>
      </p:sp>
      <p:pic>
        <p:nvPicPr>
          <p:cNvPr id="7" name="Picture 6">
            <a:extLst>
              <a:ext uri="{FF2B5EF4-FFF2-40B4-BE49-F238E27FC236}">
                <a16:creationId xmlns:a16="http://schemas.microsoft.com/office/drawing/2014/main" xmlns="" id="{5D224F71-EEEB-418E-2ACC-5E56AAB5B46F}"/>
              </a:ext>
            </a:extLst>
          </p:cNvPr>
          <p:cNvPicPr>
            <a:picLocks noChangeAspect="1"/>
          </p:cNvPicPr>
          <p:nvPr/>
        </p:nvPicPr>
        <p:blipFill>
          <a:blip r:embed="rId2"/>
          <a:stretch>
            <a:fillRect/>
          </a:stretch>
        </p:blipFill>
        <p:spPr>
          <a:xfrm>
            <a:off x="1913861" y="4106014"/>
            <a:ext cx="3195194" cy="1975809"/>
          </a:xfrm>
          <a:prstGeom prst="rect">
            <a:avLst/>
          </a:prstGeom>
        </p:spPr>
      </p:pic>
      <p:pic>
        <p:nvPicPr>
          <p:cNvPr id="8" name="Picture 7">
            <a:extLst>
              <a:ext uri="{FF2B5EF4-FFF2-40B4-BE49-F238E27FC236}">
                <a16:creationId xmlns:a16="http://schemas.microsoft.com/office/drawing/2014/main" xmlns="" id="{5AC25835-0EAC-6817-4C2D-9C8689E76E48}"/>
              </a:ext>
            </a:extLst>
          </p:cNvPr>
          <p:cNvPicPr>
            <a:picLocks noChangeAspect="1"/>
          </p:cNvPicPr>
          <p:nvPr/>
        </p:nvPicPr>
        <p:blipFill>
          <a:blip r:embed="rId3"/>
          <a:stretch>
            <a:fillRect/>
          </a:stretch>
        </p:blipFill>
        <p:spPr>
          <a:xfrm>
            <a:off x="7650680" y="4106014"/>
            <a:ext cx="2896818" cy="2143125"/>
          </a:xfrm>
          <a:prstGeom prst="rect">
            <a:avLst/>
          </a:prstGeom>
        </p:spPr>
      </p:pic>
    </p:spTree>
    <p:extLst>
      <p:ext uri="{BB962C8B-B14F-4D97-AF65-F5344CB8AC3E}">
        <p14:creationId xmlns:p14="http://schemas.microsoft.com/office/powerpoint/2010/main" xmlns="" val="3115416227"/>
      </p:ext>
    </p:extLst>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D11C4-1091-B666-2DE0-0423AC4C7486}"/>
              </a:ext>
            </a:extLst>
          </p:cNvPr>
          <p:cNvSpPr>
            <a:spLocks noGrp="1"/>
          </p:cNvSpPr>
          <p:nvPr>
            <p:ph type="title"/>
          </p:nvPr>
        </p:nvSpPr>
        <p:spPr/>
        <p:txBody>
          <a:bodyPr>
            <a:normAutofit fontScale="90000"/>
          </a:bodyPr>
          <a:lstStyle/>
          <a:p>
            <a:r>
              <a:rPr lang="en-IN" b="0" i="0" dirty="0">
                <a:solidFill>
                  <a:srgbClr val="222222"/>
                </a:solidFill>
                <a:effectLst/>
              </a:rPr>
              <a:t>Memorize the word </a:t>
            </a:r>
            <a:r>
              <a:rPr lang="en-IN" b="1" i="0" dirty="0">
                <a:solidFill>
                  <a:srgbClr val="222222"/>
                </a:solidFill>
                <a:effectLst/>
              </a:rPr>
              <a:t>(CRADLE)</a:t>
            </a:r>
            <a:br>
              <a:rPr lang="en-IN" b="1" i="0" dirty="0">
                <a:solidFill>
                  <a:srgbClr val="222222"/>
                </a:solidFill>
                <a:effectLst/>
              </a:rPr>
            </a:br>
            <a:endParaRPr lang="en-IN" dirty="0"/>
          </a:p>
        </p:txBody>
      </p:sp>
      <p:sp>
        <p:nvSpPr>
          <p:cNvPr id="3" name="Content Placeholder 2">
            <a:extLst>
              <a:ext uri="{FF2B5EF4-FFF2-40B4-BE49-F238E27FC236}">
                <a16:creationId xmlns:a16="http://schemas.microsoft.com/office/drawing/2014/main" xmlns="" id="{D8CE2FA3-73E0-747D-AED3-A6E9AA216AF2}"/>
              </a:ext>
            </a:extLst>
          </p:cNvPr>
          <p:cNvSpPr>
            <a:spLocks noGrp="1"/>
          </p:cNvSpPr>
          <p:nvPr>
            <p:ph idx="1"/>
          </p:nvPr>
        </p:nvSpPr>
        <p:spPr/>
        <p:txBody>
          <a:bodyPr>
            <a:normAutofit/>
          </a:bodyPr>
          <a:lstStyle/>
          <a:p>
            <a:r>
              <a:rPr lang="en-IN" sz="3600" b="1" i="0" dirty="0">
                <a:solidFill>
                  <a:srgbClr val="222222"/>
                </a:solidFill>
                <a:effectLst/>
              </a:rPr>
              <a:t>C</a:t>
            </a:r>
            <a:r>
              <a:rPr lang="en-IN" sz="3600" b="0" i="0" dirty="0">
                <a:solidFill>
                  <a:srgbClr val="222222"/>
                </a:solidFill>
                <a:effectLst/>
              </a:rPr>
              <a:t> – Capital</a:t>
            </a:r>
            <a:endParaRPr lang="en-IN" sz="3600" b="1" dirty="0">
              <a:solidFill>
                <a:srgbClr val="222222"/>
              </a:solidFill>
            </a:endParaRPr>
          </a:p>
          <a:p>
            <a:r>
              <a:rPr lang="en-IN" sz="3600" b="1" i="0" dirty="0">
                <a:solidFill>
                  <a:srgbClr val="222222"/>
                </a:solidFill>
                <a:effectLst/>
              </a:rPr>
              <a:t>R</a:t>
            </a:r>
            <a:r>
              <a:rPr lang="en-IN" sz="3600" b="0" i="0" dirty="0">
                <a:solidFill>
                  <a:srgbClr val="222222"/>
                </a:solidFill>
                <a:effectLst/>
              </a:rPr>
              <a:t> – Revenue</a:t>
            </a:r>
            <a:endParaRPr lang="en-IN" sz="3600" b="1" i="0" dirty="0">
              <a:solidFill>
                <a:srgbClr val="222222"/>
              </a:solidFill>
              <a:effectLst/>
            </a:endParaRPr>
          </a:p>
          <a:p>
            <a:r>
              <a:rPr lang="en-IN" sz="3600" b="1" i="0" dirty="0">
                <a:solidFill>
                  <a:srgbClr val="222222"/>
                </a:solidFill>
                <a:effectLst/>
              </a:rPr>
              <a:t>A</a:t>
            </a:r>
            <a:r>
              <a:rPr lang="en-IN" sz="3600" b="0" i="0" dirty="0">
                <a:solidFill>
                  <a:srgbClr val="222222"/>
                </a:solidFill>
                <a:effectLst/>
              </a:rPr>
              <a:t> – Assets</a:t>
            </a:r>
            <a:endParaRPr lang="en-IN" sz="3600" b="1" dirty="0">
              <a:solidFill>
                <a:srgbClr val="222222"/>
              </a:solidFill>
            </a:endParaRPr>
          </a:p>
          <a:p>
            <a:r>
              <a:rPr lang="en-IN" sz="3600" b="1" i="0" dirty="0">
                <a:solidFill>
                  <a:srgbClr val="222222"/>
                </a:solidFill>
                <a:effectLst/>
              </a:rPr>
              <a:t>D</a:t>
            </a:r>
            <a:r>
              <a:rPr lang="en-IN" sz="3600" b="0" i="0" dirty="0">
                <a:solidFill>
                  <a:srgbClr val="222222"/>
                </a:solidFill>
                <a:effectLst/>
              </a:rPr>
              <a:t> – Drawings</a:t>
            </a:r>
            <a:endParaRPr lang="en-IN" sz="3600" b="1" i="0" dirty="0">
              <a:solidFill>
                <a:srgbClr val="222222"/>
              </a:solidFill>
              <a:effectLst/>
            </a:endParaRPr>
          </a:p>
          <a:p>
            <a:r>
              <a:rPr lang="en-IN" sz="3600" b="1" i="0" dirty="0">
                <a:solidFill>
                  <a:srgbClr val="222222"/>
                </a:solidFill>
                <a:effectLst/>
              </a:rPr>
              <a:t>L</a:t>
            </a:r>
            <a:r>
              <a:rPr lang="en-IN" sz="3600" b="0" i="0" dirty="0">
                <a:solidFill>
                  <a:srgbClr val="222222"/>
                </a:solidFill>
                <a:effectLst/>
              </a:rPr>
              <a:t> – Liability</a:t>
            </a:r>
            <a:endParaRPr lang="en-IN" sz="3600" b="1" dirty="0">
              <a:solidFill>
                <a:srgbClr val="222222"/>
              </a:solidFill>
            </a:endParaRPr>
          </a:p>
          <a:p>
            <a:r>
              <a:rPr lang="en-IN" sz="3600" b="1" i="0" dirty="0">
                <a:solidFill>
                  <a:srgbClr val="222222"/>
                </a:solidFill>
                <a:effectLst/>
              </a:rPr>
              <a:t>E</a:t>
            </a:r>
            <a:r>
              <a:rPr lang="en-IN" sz="3600" b="0" i="0" dirty="0">
                <a:solidFill>
                  <a:srgbClr val="222222"/>
                </a:solidFill>
                <a:effectLst/>
              </a:rPr>
              <a:t> – Expense</a:t>
            </a:r>
            <a:endParaRPr lang="en-IN" sz="3600" dirty="0"/>
          </a:p>
        </p:txBody>
      </p:sp>
      <p:pic>
        <p:nvPicPr>
          <p:cNvPr id="4" name="Picture 3">
            <a:extLst>
              <a:ext uri="{FF2B5EF4-FFF2-40B4-BE49-F238E27FC236}">
                <a16:creationId xmlns:a16="http://schemas.microsoft.com/office/drawing/2014/main" xmlns="" id="{5C48C518-7A22-AA0E-E35C-6538D8B0A1A3}"/>
              </a:ext>
            </a:extLst>
          </p:cNvPr>
          <p:cNvPicPr>
            <a:picLocks noChangeAspect="1"/>
          </p:cNvPicPr>
          <p:nvPr/>
        </p:nvPicPr>
        <p:blipFill>
          <a:blip r:embed="rId2"/>
          <a:stretch>
            <a:fillRect/>
          </a:stretch>
        </p:blipFill>
        <p:spPr>
          <a:xfrm>
            <a:off x="7432069" y="2067719"/>
            <a:ext cx="2362200" cy="1933575"/>
          </a:xfrm>
          <a:prstGeom prst="rect">
            <a:avLst/>
          </a:prstGeom>
        </p:spPr>
      </p:pic>
      <p:pic>
        <p:nvPicPr>
          <p:cNvPr id="5" name="Picture 4">
            <a:extLst>
              <a:ext uri="{FF2B5EF4-FFF2-40B4-BE49-F238E27FC236}">
                <a16:creationId xmlns:a16="http://schemas.microsoft.com/office/drawing/2014/main" xmlns="" id="{EE00C3D4-FA5A-4520-ADE9-24EF0B12562C}"/>
              </a:ext>
            </a:extLst>
          </p:cNvPr>
          <p:cNvPicPr>
            <a:picLocks noChangeAspect="1"/>
          </p:cNvPicPr>
          <p:nvPr/>
        </p:nvPicPr>
        <p:blipFill>
          <a:blip r:embed="rId3"/>
          <a:stretch>
            <a:fillRect/>
          </a:stretch>
        </p:blipFill>
        <p:spPr>
          <a:xfrm>
            <a:off x="9373457" y="3924728"/>
            <a:ext cx="2143125" cy="1257885"/>
          </a:xfrm>
          <a:prstGeom prst="rect">
            <a:avLst/>
          </a:prstGeom>
        </p:spPr>
      </p:pic>
    </p:spTree>
    <p:extLst>
      <p:ext uri="{BB962C8B-B14F-4D97-AF65-F5344CB8AC3E}">
        <p14:creationId xmlns:p14="http://schemas.microsoft.com/office/powerpoint/2010/main" xmlns="" val="340526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 calcmode="lin" valueType="num">
                                      <p:cBhvr additive="base">
                                        <p:cTn id="4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1000"/>
                                        <p:tgtEl>
                                          <p:spTgt spid="3">
                                            <p:txEl>
                                              <p:pRg st="4" end="4"/>
                                            </p:txEl>
                                          </p:spTgt>
                                        </p:tgtEl>
                                      </p:cBhvr>
                                    </p:animEffect>
                                    <p:anim calcmode="lin" valueType="num">
                                      <p:cBhvr>
                                        <p:cTn id="5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Effect transition="in" filter="fade">
                                      <p:cBhvr>
                                        <p:cTn id="58" dur="1000"/>
                                        <p:tgtEl>
                                          <p:spTgt spid="3">
                                            <p:txEl>
                                              <p:pRg st="5" end="5"/>
                                            </p:txEl>
                                          </p:spTgt>
                                        </p:tgtEl>
                                      </p:cBhvr>
                                    </p:animEffect>
                                    <p:anim calcmode="lin" valueType="num">
                                      <p:cBhvr>
                                        <p:cTn id="5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EEB88-23A9-F440-CF0D-B4CBF040A9C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A8DEBEFF-E709-BD2C-51B8-234387F8141F}"/>
              </a:ext>
            </a:extLst>
          </p:cNvPr>
          <p:cNvPicPr>
            <a:picLocks noGrp="1" noChangeAspect="1"/>
          </p:cNvPicPr>
          <p:nvPr>
            <p:ph idx="1"/>
          </p:nvPr>
        </p:nvPicPr>
        <p:blipFill>
          <a:blip r:embed="rId2"/>
          <a:stretch>
            <a:fillRect/>
          </a:stretch>
        </p:blipFill>
        <p:spPr>
          <a:xfrm>
            <a:off x="2414587" y="2701131"/>
            <a:ext cx="7362825" cy="2600325"/>
          </a:xfrm>
          <a:prstGeom prst="rect">
            <a:avLst/>
          </a:prstGeom>
        </p:spPr>
      </p:pic>
    </p:spTree>
    <p:extLst>
      <p:ext uri="{BB962C8B-B14F-4D97-AF65-F5344CB8AC3E}">
        <p14:creationId xmlns:p14="http://schemas.microsoft.com/office/powerpoint/2010/main" xmlns="" val="20470704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F3110F4C-19C1-8D08-2EB8-341133F28043}"/>
              </a:ext>
            </a:extLst>
          </p:cNvPr>
          <p:cNvPicPr>
            <a:picLocks noGrp="1" noChangeAspect="1"/>
          </p:cNvPicPr>
          <p:nvPr>
            <p:ph idx="1"/>
          </p:nvPr>
        </p:nvPicPr>
        <p:blipFill>
          <a:blip r:embed="rId2"/>
          <a:stretch>
            <a:fillRect/>
          </a:stretch>
        </p:blipFill>
        <p:spPr>
          <a:xfrm>
            <a:off x="1037690" y="842481"/>
            <a:ext cx="10715946" cy="5334482"/>
          </a:xfrm>
          <a:prstGeom prst="rect">
            <a:avLst/>
          </a:prstGeom>
        </p:spPr>
      </p:pic>
      <p:sp>
        <p:nvSpPr>
          <p:cNvPr id="5" name="Rectangle: Rounded Corners 4">
            <a:extLst>
              <a:ext uri="{FF2B5EF4-FFF2-40B4-BE49-F238E27FC236}">
                <a16:creationId xmlns:a16="http://schemas.microsoft.com/office/drawing/2014/main" xmlns="" id="{94AD1EC2-5996-F1AB-8999-8E87A511A117}"/>
              </a:ext>
            </a:extLst>
          </p:cNvPr>
          <p:cNvSpPr/>
          <p:nvPr/>
        </p:nvSpPr>
        <p:spPr>
          <a:xfrm>
            <a:off x="9791272" y="5414481"/>
            <a:ext cx="1931541" cy="565079"/>
          </a:xfrm>
          <a:prstGeom prst="roundRect">
            <a:avLst/>
          </a:prstGeom>
          <a:solidFill>
            <a:srgbClr val="E3F0DA"/>
          </a:solidFill>
          <a:ln>
            <a:solidFill>
              <a:srgbClr val="E3F0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81416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94" y="681037"/>
            <a:ext cx="10944520" cy="1325563"/>
          </a:xfrm>
        </p:spPr>
        <p:txBody>
          <a:bodyPr/>
          <a:lstStyle/>
          <a:p>
            <a:pPr algn="ctr"/>
            <a:r>
              <a:rPr lang="en-IN" dirty="0">
                <a:solidFill>
                  <a:schemeClr val="accent1"/>
                </a:solidFill>
                <a:latin typeface="Britannic Bold" panose="020B0903060703020204" pitchFamily="34" charset="0"/>
              </a:rPr>
              <a:t>Debit or Credit-Steps to be followed</a:t>
            </a:r>
          </a:p>
        </p:txBody>
      </p:sp>
      <p:sp>
        <p:nvSpPr>
          <p:cNvPr id="3" name="Content Placeholder 2"/>
          <p:cNvSpPr>
            <a:spLocks noGrp="1"/>
          </p:cNvSpPr>
          <p:nvPr>
            <p:ph idx="1"/>
          </p:nvPr>
        </p:nvSpPr>
        <p:spPr/>
        <p:txBody>
          <a:bodyPr/>
          <a:lstStyle/>
          <a:p>
            <a:pPr marL="514350" indent="-514350" algn="just">
              <a:buAutoNum type="arabicPeriod"/>
            </a:pPr>
            <a:r>
              <a:rPr lang="en-IN" sz="2800" dirty="0"/>
              <a:t>Identify the business transactions.</a:t>
            </a:r>
          </a:p>
          <a:p>
            <a:pPr marL="514350" indent="-514350" algn="just">
              <a:buAutoNum type="arabicPeriod"/>
            </a:pPr>
            <a:r>
              <a:rPr lang="en-IN" sz="2800" dirty="0"/>
              <a:t>Find out the accounts involved in each transaction.</a:t>
            </a:r>
          </a:p>
          <a:p>
            <a:pPr marL="514350" indent="-514350" algn="just">
              <a:buAutoNum type="arabicPeriod"/>
            </a:pPr>
            <a:r>
              <a:rPr lang="en-IN" sz="2800" dirty="0"/>
              <a:t>Specify category of accounts out of five categories i.e. Asset, Liability, Capital, Revenue and Income.</a:t>
            </a:r>
          </a:p>
          <a:p>
            <a:pPr marL="514350" indent="-514350" algn="just">
              <a:buAutoNum type="arabicPeriod"/>
            </a:pPr>
            <a:r>
              <a:rPr lang="en-IN" sz="2800" dirty="0"/>
              <a:t>Mention the increase or decrease in the accounts as per the transaction given in question.</a:t>
            </a:r>
          </a:p>
          <a:p>
            <a:pPr marL="514350" indent="-514350" algn="just">
              <a:buAutoNum type="arabicPeriod"/>
            </a:pPr>
            <a:r>
              <a:rPr lang="en-IN" sz="2800" dirty="0"/>
              <a:t>Apply the modern rules of accounting on each account and mention the debit or credit accordingly.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rPr>
              <a:t>Example </a:t>
            </a:r>
          </a:p>
        </p:txBody>
      </p:sp>
      <p:sp>
        <p:nvSpPr>
          <p:cNvPr id="3" name="Content Placeholder 2"/>
          <p:cNvSpPr>
            <a:spLocks noGrp="1"/>
          </p:cNvSpPr>
          <p:nvPr>
            <p:ph idx="1"/>
          </p:nvPr>
        </p:nvSpPr>
        <p:spPr>
          <a:xfrm>
            <a:off x="641350" y="1659118"/>
            <a:ext cx="11057313" cy="4865507"/>
          </a:xfrm>
        </p:spPr>
        <p:txBody>
          <a:bodyPr/>
          <a:lstStyle/>
          <a:p>
            <a:pPr marL="0" indent="0" algn="just">
              <a:buNone/>
            </a:pPr>
            <a:r>
              <a:rPr lang="en-US" sz="2400" dirty="0">
                <a:solidFill>
                  <a:srgbClr val="FF0000"/>
                </a:solidFill>
              </a:rPr>
              <a:t>Q1: ABC Ltd. sold goods to Mr. </a:t>
            </a:r>
            <a:r>
              <a:rPr lang="en-US" sz="2400" dirty="0" err="1">
                <a:solidFill>
                  <a:srgbClr val="FF0000"/>
                </a:solidFill>
              </a:rPr>
              <a:t>Balram</a:t>
            </a:r>
            <a:r>
              <a:rPr lang="en-US" sz="2400" dirty="0">
                <a:solidFill>
                  <a:srgbClr val="FF0000"/>
                </a:solidFill>
              </a:rPr>
              <a:t> for Rs. 6,0000 on credit. </a:t>
            </a:r>
          </a:p>
          <a:p>
            <a:pPr marL="0" indent="0" algn="just">
              <a:buNone/>
            </a:pPr>
            <a:endParaRPr lang="en-US" sz="2400" dirty="0">
              <a:solidFill>
                <a:srgbClr val="FF0000"/>
              </a:solidFill>
            </a:endParaRPr>
          </a:p>
          <a:p>
            <a:pPr marL="0" indent="0" algn="just">
              <a:buNone/>
            </a:pPr>
            <a:r>
              <a:rPr lang="en-US" sz="2400" i="1" dirty="0">
                <a:solidFill>
                  <a:srgbClr val="FF0000"/>
                </a:solidFill>
              </a:rPr>
              <a:t>Steps: </a:t>
            </a:r>
            <a:r>
              <a:rPr lang="en-US" sz="2400" dirty="0"/>
              <a:t>1. Sold goods on credit.</a:t>
            </a:r>
          </a:p>
          <a:p>
            <a:pPr marL="0" indent="0" algn="just">
              <a:buNone/>
            </a:pPr>
            <a:r>
              <a:rPr lang="en-US" sz="2400" dirty="0"/>
              <a:t>2. Accounts involved: (a) Sales Account (b) Debtor Account (Mr. </a:t>
            </a:r>
            <a:r>
              <a:rPr lang="en-US" sz="2400" dirty="0" err="1"/>
              <a:t>Balram</a:t>
            </a:r>
            <a:r>
              <a:rPr lang="en-US" sz="2400" dirty="0"/>
              <a:t>)</a:t>
            </a:r>
          </a:p>
          <a:p>
            <a:pPr marL="0" indent="0" algn="just">
              <a:buNone/>
            </a:pPr>
            <a:r>
              <a:rPr lang="en-US" sz="2400" dirty="0"/>
              <a:t>3. Sales Account belongs to Revenue category and Debtor Account belongs to Asset category</a:t>
            </a:r>
          </a:p>
          <a:p>
            <a:pPr marL="0" indent="0" algn="just">
              <a:buNone/>
            </a:pPr>
            <a:r>
              <a:rPr lang="en-US" sz="2400" dirty="0"/>
              <a:t>4. Revenue as well as Debtors both the accounts have been increased</a:t>
            </a:r>
          </a:p>
          <a:p>
            <a:pPr marL="0" indent="0" algn="just">
              <a:buNone/>
            </a:pPr>
            <a:r>
              <a:rPr lang="en-US" sz="2400" dirty="0"/>
              <a:t>5. As per modern rules of accounting, increase in Revenue is credited and increase in Asset is debited </a:t>
            </a:r>
          </a:p>
          <a:p>
            <a:pPr marL="0" indent="0" algn="just">
              <a:buNone/>
            </a:pPr>
            <a:r>
              <a:rPr lang="en-US" sz="2400" dirty="0">
                <a:solidFill>
                  <a:srgbClr val="FF0000"/>
                </a:solidFill>
              </a:rPr>
              <a:t>So Asset (</a:t>
            </a:r>
            <a:r>
              <a:rPr lang="en-US" sz="2400" dirty="0" err="1">
                <a:solidFill>
                  <a:srgbClr val="FF0000"/>
                </a:solidFill>
              </a:rPr>
              <a:t>Balram</a:t>
            </a:r>
            <a:r>
              <a:rPr lang="en-US" sz="2400" dirty="0">
                <a:solidFill>
                  <a:srgbClr val="FF0000"/>
                </a:solidFill>
              </a:rPr>
              <a:t>) Account will be debited and Sales Account will be credited with amount of Rs.60000.</a:t>
            </a:r>
            <a:endParaRPr lang="en-IN" sz="2400" dirty="0">
              <a:solidFill>
                <a:srgbClr val="FF0000"/>
              </a:solidFill>
            </a:endParaRPr>
          </a:p>
        </p:txBody>
      </p:sp>
    </p:spTree>
    <p:extLst>
      <p:ext uri="{BB962C8B-B14F-4D97-AF65-F5344CB8AC3E}">
        <p14:creationId xmlns:p14="http://schemas.microsoft.com/office/powerpoint/2010/main" xmlns="" val="165060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CB2716-6585-9E00-4737-7111287C17D5}"/>
              </a:ext>
            </a:extLst>
          </p:cNvPr>
          <p:cNvSpPr>
            <a:spLocks noGrp="1"/>
          </p:cNvSpPr>
          <p:nvPr>
            <p:ph type="title"/>
          </p:nvPr>
        </p:nvSpPr>
        <p:spPr/>
        <p:txBody>
          <a:bodyPr>
            <a:normAutofit fontScale="90000"/>
          </a:bodyPr>
          <a:lstStyle/>
          <a:p>
            <a:r>
              <a:rPr lang="en-IN" b="1" i="0" dirty="0">
                <a:solidFill>
                  <a:srgbClr val="006699"/>
                </a:solidFill>
                <a:effectLst/>
                <a:latin typeface="+mn-lt"/>
              </a:rPr>
              <a:t>Example Journal Entries</a:t>
            </a:r>
            <a:br>
              <a:rPr lang="en-IN" b="1" i="0" dirty="0">
                <a:solidFill>
                  <a:srgbClr val="006699"/>
                </a:solidFill>
                <a:effectLst/>
                <a:latin typeface="+mn-lt"/>
              </a:rPr>
            </a:br>
            <a:endParaRPr lang="en-IN" dirty="0">
              <a:latin typeface="+mn-lt"/>
            </a:endParaRPr>
          </a:p>
        </p:txBody>
      </p:sp>
      <p:graphicFrame>
        <p:nvGraphicFramePr>
          <p:cNvPr id="6" name="Content Placeholder 5">
            <a:extLst>
              <a:ext uri="{FF2B5EF4-FFF2-40B4-BE49-F238E27FC236}">
                <a16:creationId xmlns:a16="http://schemas.microsoft.com/office/drawing/2014/main" xmlns="" id="{3C32B216-F84B-E3B4-DFD3-3374EB83D5FC}"/>
              </a:ext>
            </a:extLst>
          </p:cNvPr>
          <p:cNvGraphicFramePr>
            <a:graphicFrameLocks noGrp="1"/>
          </p:cNvGraphicFramePr>
          <p:nvPr>
            <p:ph idx="1"/>
            <p:extLst>
              <p:ext uri="{D42A27DB-BD31-4B8C-83A1-F6EECF244321}">
                <p14:modId xmlns:p14="http://schemas.microsoft.com/office/powerpoint/2010/main" xmlns="" val="3486000785"/>
              </p:ext>
            </p:extLst>
          </p:nvPr>
        </p:nvGraphicFramePr>
        <p:xfrm>
          <a:off x="1962365" y="3289500"/>
          <a:ext cx="8003568" cy="2465796"/>
        </p:xfrm>
        <a:graphic>
          <a:graphicData uri="http://schemas.openxmlformats.org/drawingml/2006/table">
            <a:tbl>
              <a:tblPr>
                <a:tableStyleId>{D113A9D2-9D6B-4929-AA2D-F23B5EE8CBE7}</a:tableStyleId>
              </a:tblPr>
              <a:tblGrid>
                <a:gridCol w="2667856">
                  <a:extLst>
                    <a:ext uri="{9D8B030D-6E8A-4147-A177-3AD203B41FA5}">
                      <a16:colId xmlns:a16="http://schemas.microsoft.com/office/drawing/2014/main" xmlns="" val="1008156129"/>
                    </a:ext>
                  </a:extLst>
                </a:gridCol>
                <a:gridCol w="2667856">
                  <a:extLst>
                    <a:ext uri="{9D8B030D-6E8A-4147-A177-3AD203B41FA5}">
                      <a16:colId xmlns:a16="http://schemas.microsoft.com/office/drawing/2014/main" xmlns="" val="3306432371"/>
                    </a:ext>
                  </a:extLst>
                </a:gridCol>
                <a:gridCol w="2667856">
                  <a:extLst>
                    <a:ext uri="{9D8B030D-6E8A-4147-A177-3AD203B41FA5}">
                      <a16:colId xmlns:a16="http://schemas.microsoft.com/office/drawing/2014/main" xmlns="" val="2225094847"/>
                    </a:ext>
                  </a:extLst>
                </a:gridCol>
              </a:tblGrid>
              <a:tr h="821932">
                <a:tc>
                  <a:txBody>
                    <a:bodyPr/>
                    <a:lstStyle/>
                    <a:p>
                      <a:r>
                        <a:rPr lang="en-IN" b="1" dirty="0">
                          <a:solidFill>
                            <a:srgbClr val="FFFFFF"/>
                          </a:solidFill>
                          <a:effectLst/>
                        </a:rPr>
                        <a:t>Accounts Involved</a:t>
                      </a:r>
                      <a:endParaRPr lang="en-IN" dirty="0">
                        <a:effectLst/>
                      </a:endParaRPr>
                    </a:p>
                  </a:txBody>
                  <a:tcPr marL="50800" marR="50800" marT="12700" marB="12700" anchor="ctr"/>
                </a:tc>
                <a:tc>
                  <a:txBody>
                    <a:bodyPr/>
                    <a:lstStyle/>
                    <a:p>
                      <a:r>
                        <a:rPr lang="en-IN" b="1" dirty="0">
                          <a:solidFill>
                            <a:srgbClr val="FFFFFF"/>
                          </a:solidFill>
                          <a:effectLst/>
                        </a:rPr>
                        <a:t>Amount</a:t>
                      </a:r>
                      <a:endParaRPr lang="en-IN" dirty="0">
                        <a:effectLst/>
                      </a:endParaRPr>
                    </a:p>
                  </a:txBody>
                  <a:tcPr marL="50800" marR="50800" marT="12700" marB="12700" anchor="ctr"/>
                </a:tc>
                <a:tc>
                  <a:txBody>
                    <a:bodyPr/>
                    <a:lstStyle/>
                    <a:p>
                      <a:r>
                        <a:rPr lang="en-IN" b="1" dirty="0">
                          <a:solidFill>
                            <a:srgbClr val="FFFFFF"/>
                          </a:solidFill>
                          <a:effectLst/>
                        </a:rPr>
                        <a:t>Rule Applied</a:t>
                      </a:r>
                      <a:endParaRPr lang="en-IN" dirty="0">
                        <a:effectLst/>
                      </a:endParaRPr>
                    </a:p>
                  </a:txBody>
                  <a:tcPr marL="50800" marR="50800" marT="12700" marB="12700" anchor="ctr"/>
                </a:tc>
                <a:extLst>
                  <a:ext uri="{0D108BD9-81ED-4DB2-BD59-A6C34878D82A}">
                    <a16:rowId xmlns:a16="http://schemas.microsoft.com/office/drawing/2014/main" xmlns="" val="4254831454"/>
                  </a:ext>
                </a:extLst>
              </a:tr>
              <a:tr h="821932">
                <a:tc>
                  <a:txBody>
                    <a:bodyPr/>
                    <a:lstStyle/>
                    <a:p>
                      <a:endParaRPr lang="en-IN" dirty="0">
                        <a:effectLst/>
                      </a:endParaRPr>
                    </a:p>
                  </a:txBody>
                  <a:tcPr marL="50800" marR="50800" marT="12700" marB="12700" anchor="ctr"/>
                </a:tc>
                <a:tc>
                  <a:txBody>
                    <a:bodyPr/>
                    <a:lstStyle/>
                    <a:p>
                      <a:r>
                        <a:rPr lang="en-IN" dirty="0">
                          <a:effectLst/>
                        </a:rPr>
                        <a:t>20,000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777219641"/>
                  </a:ext>
                </a:extLst>
              </a:tr>
              <a:tr h="821932">
                <a:tc>
                  <a:txBody>
                    <a:bodyPr/>
                    <a:lstStyle/>
                    <a:p>
                      <a:endParaRPr lang="en-IN" dirty="0">
                        <a:effectLst/>
                      </a:endParaRPr>
                    </a:p>
                  </a:txBody>
                  <a:tcPr marL="50800" marR="50800" marT="12700" marB="12700" anchor="ctr"/>
                </a:tc>
                <a:tc>
                  <a:txBody>
                    <a:bodyPr/>
                    <a:lstStyle/>
                    <a:p>
                      <a:r>
                        <a:rPr lang="en-IN">
                          <a:effectLst/>
                        </a:rPr>
                        <a:t>20,000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1220228223"/>
                  </a:ext>
                </a:extLst>
              </a:tr>
            </a:tbl>
          </a:graphicData>
        </a:graphic>
      </p:graphicFrame>
      <p:sp>
        <p:nvSpPr>
          <p:cNvPr id="8" name="Rectangle 7">
            <a:extLst>
              <a:ext uri="{FF2B5EF4-FFF2-40B4-BE49-F238E27FC236}">
                <a16:creationId xmlns:a16="http://schemas.microsoft.com/office/drawing/2014/main" xmlns="" id="{F501E57C-30B5-AAAC-1520-A59564C35809}"/>
              </a:ext>
            </a:extLst>
          </p:cNvPr>
          <p:cNvSpPr/>
          <p:nvPr/>
        </p:nvSpPr>
        <p:spPr>
          <a:xfrm>
            <a:off x="1962365" y="4363149"/>
            <a:ext cx="2212369" cy="45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Furniture A/C</a:t>
            </a:r>
          </a:p>
        </p:txBody>
      </p:sp>
      <p:sp>
        <p:nvSpPr>
          <p:cNvPr id="9" name="Rectangle 8">
            <a:extLst>
              <a:ext uri="{FF2B5EF4-FFF2-40B4-BE49-F238E27FC236}">
                <a16:creationId xmlns:a16="http://schemas.microsoft.com/office/drawing/2014/main" xmlns="" id="{3E793BBF-1D03-C709-2527-5A61212F838E}"/>
              </a:ext>
            </a:extLst>
          </p:cNvPr>
          <p:cNvSpPr/>
          <p:nvPr/>
        </p:nvSpPr>
        <p:spPr>
          <a:xfrm>
            <a:off x="2078806" y="5188449"/>
            <a:ext cx="2095928" cy="390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To Cash A/C</a:t>
            </a:r>
          </a:p>
        </p:txBody>
      </p:sp>
      <p:sp>
        <p:nvSpPr>
          <p:cNvPr id="10" name="Rectangle 9">
            <a:extLst>
              <a:ext uri="{FF2B5EF4-FFF2-40B4-BE49-F238E27FC236}">
                <a16:creationId xmlns:a16="http://schemas.microsoft.com/office/drawing/2014/main" xmlns="" id="{956840D9-7916-0323-7ED0-0F56D4878549}"/>
              </a:ext>
            </a:extLst>
          </p:cNvPr>
          <p:cNvSpPr/>
          <p:nvPr/>
        </p:nvSpPr>
        <p:spPr>
          <a:xfrm>
            <a:off x="7407667" y="4295082"/>
            <a:ext cx="2434976" cy="45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Asset – </a:t>
            </a:r>
            <a:r>
              <a:rPr lang="en-IN" dirty="0" err="1">
                <a:effectLst/>
              </a:rPr>
              <a:t>Dr.</a:t>
            </a:r>
            <a:r>
              <a:rPr lang="en-IN" dirty="0">
                <a:effectLst/>
              </a:rPr>
              <a:t> the increase</a:t>
            </a:r>
          </a:p>
        </p:txBody>
      </p:sp>
      <p:sp>
        <p:nvSpPr>
          <p:cNvPr id="11" name="Rectangle 10">
            <a:extLst>
              <a:ext uri="{FF2B5EF4-FFF2-40B4-BE49-F238E27FC236}">
                <a16:creationId xmlns:a16="http://schemas.microsoft.com/office/drawing/2014/main" xmlns="" id="{07602927-892E-B8EC-CE07-D0ECDC9A9147}"/>
              </a:ext>
            </a:extLst>
          </p:cNvPr>
          <p:cNvSpPr/>
          <p:nvPr/>
        </p:nvSpPr>
        <p:spPr>
          <a:xfrm>
            <a:off x="7407667" y="5054884"/>
            <a:ext cx="2434976" cy="523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Asset – Cr. the decrease</a:t>
            </a:r>
          </a:p>
        </p:txBody>
      </p:sp>
      <p:sp>
        <p:nvSpPr>
          <p:cNvPr id="12" name="TextBox 11">
            <a:extLst>
              <a:ext uri="{FF2B5EF4-FFF2-40B4-BE49-F238E27FC236}">
                <a16:creationId xmlns:a16="http://schemas.microsoft.com/office/drawing/2014/main" xmlns="" id="{0E2D2932-9CF8-E753-86A2-55462AC0BCEA}"/>
              </a:ext>
            </a:extLst>
          </p:cNvPr>
          <p:cNvSpPr txBox="1"/>
          <p:nvPr/>
        </p:nvSpPr>
        <p:spPr>
          <a:xfrm>
            <a:off x="838200" y="1489753"/>
            <a:ext cx="9004443" cy="646331"/>
          </a:xfrm>
          <a:prstGeom prst="rect">
            <a:avLst/>
          </a:prstGeom>
          <a:noFill/>
        </p:spPr>
        <p:txBody>
          <a:bodyPr wrap="square" rtlCol="0">
            <a:spAutoFit/>
          </a:bodyPr>
          <a:lstStyle/>
          <a:p>
            <a:r>
              <a:rPr lang="en-US" sz="3600" b="1" i="0" dirty="0">
                <a:solidFill>
                  <a:srgbClr val="FF0000"/>
                </a:solidFill>
                <a:effectLst/>
              </a:rPr>
              <a:t>Purchased furniture for 20,000 in cash</a:t>
            </a:r>
            <a:endParaRPr lang="en-IN" sz="3600" b="1" dirty="0">
              <a:solidFill>
                <a:srgbClr val="FF0000"/>
              </a:solidFill>
            </a:endParaRPr>
          </a:p>
        </p:txBody>
      </p:sp>
    </p:spTree>
    <p:extLst>
      <p:ext uri="{BB962C8B-B14F-4D97-AF65-F5344CB8AC3E}">
        <p14:creationId xmlns:p14="http://schemas.microsoft.com/office/powerpoint/2010/main" xmlns="" val="36973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61C576-4D3E-5A8A-9185-4B7D27D97F3E}"/>
              </a:ext>
            </a:extLst>
          </p:cNvPr>
          <p:cNvSpPr>
            <a:spLocks noGrp="1"/>
          </p:cNvSpPr>
          <p:nvPr>
            <p:ph type="title"/>
          </p:nvPr>
        </p:nvSpPr>
        <p:spPr/>
        <p:txBody>
          <a:bodyPr/>
          <a:lstStyle/>
          <a:p>
            <a:r>
              <a:rPr lang="en-IN" b="1" i="0" dirty="0">
                <a:solidFill>
                  <a:srgbClr val="006699"/>
                </a:solidFill>
                <a:effectLst/>
                <a:latin typeface="+mn-lt"/>
              </a:rPr>
              <a:t>Example Journal Entries</a:t>
            </a:r>
            <a:endParaRPr lang="en-IN" dirty="0">
              <a:latin typeface="+mn-lt"/>
            </a:endParaRPr>
          </a:p>
        </p:txBody>
      </p:sp>
      <p:graphicFrame>
        <p:nvGraphicFramePr>
          <p:cNvPr id="4" name="Content Placeholder 3">
            <a:extLst>
              <a:ext uri="{FF2B5EF4-FFF2-40B4-BE49-F238E27FC236}">
                <a16:creationId xmlns:a16="http://schemas.microsoft.com/office/drawing/2014/main" xmlns="" id="{07220FB0-7DE7-8492-98AF-506B8E5DF06C}"/>
              </a:ext>
            </a:extLst>
          </p:cNvPr>
          <p:cNvGraphicFramePr>
            <a:graphicFrameLocks noGrp="1"/>
          </p:cNvGraphicFramePr>
          <p:nvPr>
            <p:ph idx="1"/>
            <p:extLst>
              <p:ext uri="{D42A27DB-BD31-4B8C-83A1-F6EECF244321}">
                <p14:modId xmlns:p14="http://schemas.microsoft.com/office/powerpoint/2010/main" xmlns="" val="1995018406"/>
              </p:ext>
            </p:extLst>
          </p:nvPr>
        </p:nvGraphicFramePr>
        <p:xfrm>
          <a:off x="1387011" y="3140234"/>
          <a:ext cx="8722758" cy="1863280"/>
        </p:xfrm>
        <a:graphic>
          <a:graphicData uri="http://schemas.openxmlformats.org/drawingml/2006/table">
            <a:tbl>
              <a:tblPr>
                <a:tableStyleId>{D113A9D2-9D6B-4929-AA2D-F23B5EE8CBE7}</a:tableStyleId>
              </a:tblPr>
              <a:tblGrid>
                <a:gridCol w="2841755">
                  <a:extLst>
                    <a:ext uri="{9D8B030D-6E8A-4147-A177-3AD203B41FA5}">
                      <a16:colId xmlns:a16="http://schemas.microsoft.com/office/drawing/2014/main" xmlns="" val="164080504"/>
                    </a:ext>
                  </a:extLst>
                </a:gridCol>
                <a:gridCol w="2973417">
                  <a:extLst>
                    <a:ext uri="{9D8B030D-6E8A-4147-A177-3AD203B41FA5}">
                      <a16:colId xmlns:a16="http://schemas.microsoft.com/office/drawing/2014/main" xmlns="" val="3391459883"/>
                    </a:ext>
                  </a:extLst>
                </a:gridCol>
                <a:gridCol w="2907586">
                  <a:extLst>
                    <a:ext uri="{9D8B030D-6E8A-4147-A177-3AD203B41FA5}">
                      <a16:colId xmlns:a16="http://schemas.microsoft.com/office/drawing/2014/main" xmlns="" val="2392649266"/>
                    </a:ext>
                  </a:extLst>
                </a:gridCol>
              </a:tblGrid>
              <a:tr h="651004">
                <a:tc>
                  <a:txBody>
                    <a:bodyPr/>
                    <a:lstStyle/>
                    <a:p>
                      <a:r>
                        <a:rPr lang="en-IN" b="1" dirty="0">
                          <a:solidFill>
                            <a:srgbClr val="FFFFFF"/>
                          </a:solidFill>
                          <a:effectLst/>
                        </a:rPr>
                        <a:t>Accounts Involved</a:t>
                      </a:r>
                      <a:endParaRPr lang="en-IN" dirty="0">
                        <a:effectLst/>
                      </a:endParaRPr>
                    </a:p>
                  </a:txBody>
                  <a:tcPr marL="50800" marR="50800" marT="12700" marB="12700" anchor="ctr"/>
                </a:tc>
                <a:tc>
                  <a:txBody>
                    <a:bodyPr/>
                    <a:lstStyle/>
                    <a:p>
                      <a:r>
                        <a:rPr lang="en-IN" b="1">
                          <a:solidFill>
                            <a:srgbClr val="FFFFFF"/>
                          </a:solidFill>
                          <a:effectLst/>
                        </a:rPr>
                        <a:t>Amount</a:t>
                      </a:r>
                      <a:endParaRPr lang="en-IN">
                        <a:effectLst/>
                      </a:endParaRPr>
                    </a:p>
                  </a:txBody>
                  <a:tcPr marL="50800" marR="50800" marT="12700" marB="12700" anchor="ctr"/>
                </a:tc>
                <a:tc>
                  <a:txBody>
                    <a:bodyPr/>
                    <a:lstStyle/>
                    <a:p>
                      <a:r>
                        <a:rPr lang="en-IN" b="1">
                          <a:solidFill>
                            <a:srgbClr val="FFFFFF"/>
                          </a:solidFill>
                          <a:effectLst/>
                        </a:rPr>
                        <a:t>Rule Applied</a:t>
                      </a:r>
                      <a:endParaRPr lang="en-IN">
                        <a:effectLst/>
                      </a:endParaRPr>
                    </a:p>
                  </a:txBody>
                  <a:tcPr marL="50800" marR="50800" marT="12700" marB="12700" anchor="ctr"/>
                </a:tc>
                <a:extLst>
                  <a:ext uri="{0D108BD9-81ED-4DB2-BD59-A6C34878D82A}">
                    <a16:rowId xmlns:a16="http://schemas.microsoft.com/office/drawing/2014/main" xmlns="" val="3705658333"/>
                  </a:ext>
                </a:extLst>
              </a:tr>
              <a:tr h="651004">
                <a:tc>
                  <a:txBody>
                    <a:bodyPr/>
                    <a:lstStyle/>
                    <a:p>
                      <a:endParaRPr lang="en-IN" dirty="0">
                        <a:effectLst/>
                      </a:endParaRPr>
                    </a:p>
                  </a:txBody>
                  <a:tcPr marL="50800" marR="50800" marT="12700" marB="12700" anchor="ctr"/>
                </a:tc>
                <a:tc>
                  <a:txBody>
                    <a:bodyPr/>
                    <a:lstStyle/>
                    <a:p>
                      <a:r>
                        <a:rPr lang="en-IN">
                          <a:effectLst/>
                        </a:rPr>
                        <a:t>1,00,000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2352463312"/>
                  </a:ext>
                </a:extLst>
              </a:tr>
              <a:tr h="561272">
                <a:tc>
                  <a:txBody>
                    <a:bodyPr/>
                    <a:lstStyle/>
                    <a:p>
                      <a:endParaRPr lang="en-IN" dirty="0">
                        <a:effectLst/>
                      </a:endParaRPr>
                    </a:p>
                  </a:txBody>
                  <a:tcPr marL="50800" marR="50800" marT="12700" marB="12700" anchor="ctr"/>
                </a:tc>
                <a:tc>
                  <a:txBody>
                    <a:bodyPr/>
                    <a:lstStyle/>
                    <a:p>
                      <a:r>
                        <a:rPr lang="en-IN" dirty="0">
                          <a:effectLst/>
                        </a:rPr>
                        <a:t>1,00,000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341092899"/>
                  </a:ext>
                </a:extLst>
              </a:tr>
            </a:tbl>
          </a:graphicData>
        </a:graphic>
      </p:graphicFrame>
      <p:sp>
        <p:nvSpPr>
          <p:cNvPr id="5" name="Rectangle 4">
            <a:extLst>
              <a:ext uri="{FF2B5EF4-FFF2-40B4-BE49-F238E27FC236}">
                <a16:creationId xmlns:a16="http://schemas.microsoft.com/office/drawing/2014/main" xmlns="" id="{94A901D6-79E0-85D3-0EF2-D7E2405ADDBC}"/>
              </a:ext>
            </a:extLst>
          </p:cNvPr>
          <p:cNvSpPr/>
          <p:nvPr/>
        </p:nvSpPr>
        <p:spPr>
          <a:xfrm>
            <a:off x="1623317" y="3780890"/>
            <a:ext cx="2167847" cy="380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rPr>
              <a:t>Bank A/C</a:t>
            </a:r>
          </a:p>
        </p:txBody>
      </p:sp>
      <p:sp>
        <p:nvSpPr>
          <p:cNvPr id="6" name="Rectangle 5">
            <a:extLst>
              <a:ext uri="{FF2B5EF4-FFF2-40B4-BE49-F238E27FC236}">
                <a16:creationId xmlns:a16="http://schemas.microsoft.com/office/drawing/2014/main" xmlns="" id="{36F25AD3-FA5E-F67B-3E1C-B8297F8117DC}"/>
              </a:ext>
            </a:extLst>
          </p:cNvPr>
          <p:cNvSpPr/>
          <p:nvPr/>
        </p:nvSpPr>
        <p:spPr>
          <a:xfrm>
            <a:off x="1671263" y="4472915"/>
            <a:ext cx="2321959" cy="390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rPr>
              <a:t>To Loan A/C</a:t>
            </a:r>
          </a:p>
        </p:txBody>
      </p:sp>
      <p:sp>
        <p:nvSpPr>
          <p:cNvPr id="7" name="Rectangle 6">
            <a:extLst>
              <a:ext uri="{FF2B5EF4-FFF2-40B4-BE49-F238E27FC236}">
                <a16:creationId xmlns:a16="http://schemas.microsoft.com/office/drawing/2014/main" xmlns="" id="{9518B635-240A-CABC-F595-9C61E41FA5D8}"/>
              </a:ext>
            </a:extLst>
          </p:cNvPr>
          <p:cNvSpPr/>
          <p:nvPr/>
        </p:nvSpPr>
        <p:spPr>
          <a:xfrm>
            <a:off x="7325474" y="3780889"/>
            <a:ext cx="2547991" cy="390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rPr>
              <a:t>Asset – </a:t>
            </a:r>
            <a:r>
              <a:rPr lang="en-IN" dirty="0" err="1">
                <a:effectLst/>
              </a:rPr>
              <a:t>Dr.</a:t>
            </a:r>
            <a:r>
              <a:rPr lang="en-IN" dirty="0">
                <a:effectLst/>
              </a:rPr>
              <a:t> the increase</a:t>
            </a:r>
          </a:p>
        </p:txBody>
      </p:sp>
      <p:sp>
        <p:nvSpPr>
          <p:cNvPr id="8" name="Rectangle 7">
            <a:extLst>
              <a:ext uri="{FF2B5EF4-FFF2-40B4-BE49-F238E27FC236}">
                <a16:creationId xmlns:a16="http://schemas.microsoft.com/office/drawing/2014/main" xmlns="" id="{3500919E-3054-A8D5-E54D-A497F237472C}"/>
              </a:ext>
            </a:extLst>
          </p:cNvPr>
          <p:cNvSpPr/>
          <p:nvPr/>
        </p:nvSpPr>
        <p:spPr>
          <a:xfrm>
            <a:off x="7325474" y="4503739"/>
            <a:ext cx="2547991" cy="390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effectLst/>
              </a:rPr>
              <a:t>Liability – Cr. the increase</a:t>
            </a:r>
          </a:p>
        </p:txBody>
      </p:sp>
      <p:sp>
        <p:nvSpPr>
          <p:cNvPr id="9" name="TextBox 8">
            <a:extLst>
              <a:ext uri="{FF2B5EF4-FFF2-40B4-BE49-F238E27FC236}">
                <a16:creationId xmlns:a16="http://schemas.microsoft.com/office/drawing/2014/main" xmlns="" id="{AE9F5CA4-9F46-BA9D-5964-DE7D6BFFA4C2}"/>
              </a:ext>
            </a:extLst>
          </p:cNvPr>
          <p:cNvSpPr txBox="1"/>
          <p:nvPr/>
        </p:nvSpPr>
        <p:spPr>
          <a:xfrm>
            <a:off x="1304818" y="1952090"/>
            <a:ext cx="8342616" cy="584775"/>
          </a:xfrm>
          <a:prstGeom prst="rect">
            <a:avLst/>
          </a:prstGeom>
          <a:noFill/>
        </p:spPr>
        <p:txBody>
          <a:bodyPr wrap="square" rtlCol="0">
            <a:spAutoFit/>
          </a:bodyPr>
          <a:lstStyle/>
          <a:p>
            <a:r>
              <a:rPr lang="en-US" sz="3200" b="1" i="0" dirty="0">
                <a:solidFill>
                  <a:srgbClr val="FF0000"/>
                </a:solidFill>
                <a:effectLst/>
              </a:rPr>
              <a:t>Received 1,00,000 in the bank as a loan</a:t>
            </a:r>
            <a:endParaRPr lang="en-IN" sz="3200" b="1" dirty="0">
              <a:solidFill>
                <a:srgbClr val="FF0000"/>
              </a:solidFill>
            </a:endParaRPr>
          </a:p>
        </p:txBody>
      </p:sp>
    </p:spTree>
    <p:extLst>
      <p:ext uri="{BB962C8B-B14F-4D97-AF65-F5344CB8AC3E}">
        <p14:creationId xmlns:p14="http://schemas.microsoft.com/office/powerpoint/2010/main" xmlns="" val="299728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A94EA-7DBF-A545-A803-6B04755CD103}"/>
              </a:ext>
            </a:extLst>
          </p:cNvPr>
          <p:cNvSpPr>
            <a:spLocks noGrp="1"/>
          </p:cNvSpPr>
          <p:nvPr>
            <p:ph type="title"/>
          </p:nvPr>
        </p:nvSpPr>
        <p:spPr/>
        <p:txBody>
          <a:bodyPr/>
          <a:lstStyle/>
          <a:p>
            <a:r>
              <a:rPr lang="en-IN" b="1" i="0" dirty="0">
                <a:solidFill>
                  <a:srgbClr val="006699"/>
                </a:solidFill>
                <a:effectLst/>
                <a:latin typeface="+mn-lt"/>
              </a:rPr>
              <a:t>Example Journal Entries</a:t>
            </a:r>
            <a:endParaRPr lang="en-IN" dirty="0">
              <a:latin typeface="+mn-lt"/>
            </a:endParaRPr>
          </a:p>
        </p:txBody>
      </p:sp>
      <p:graphicFrame>
        <p:nvGraphicFramePr>
          <p:cNvPr id="4" name="Content Placeholder 3">
            <a:extLst>
              <a:ext uri="{FF2B5EF4-FFF2-40B4-BE49-F238E27FC236}">
                <a16:creationId xmlns:a16="http://schemas.microsoft.com/office/drawing/2014/main" xmlns="" id="{DC451112-1275-973A-C3BA-A8D58B39250E}"/>
              </a:ext>
            </a:extLst>
          </p:cNvPr>
          <p:cNvGraphicFramePr>
            <a:graphicFrameLocks noGrp="1"/>
          </p:cNvGraphicFramePr>
          <p:nvPr>
            <p:ph idx="1"/>
            <p:extLst>
              <p:ext uri="{D42A27DB-BD31-4B8C-83A1-F6EECF244321}">
                <p14:modId xmlns:p14="http://schemas.microsoft.com/office/powerpoint/2010/main" xmlns="" val="2338160327"/>
              </p:ext>
            </p:extLst>
          </p:nvPr>
        </p:nvGraphicFramePr>
        <p:xfrm>
          <a:off x="1654140" y="3429000"/>
          <a:ext cx="8599468" cy="1524234"/>
        </p:xfrm>
        <a:graphic>
          <a:graphicData uri="http://schemas.openxmlformats.org/drawingml/2006/table">
            <a:tbl>
              <a:tblPr>
                <a:tableStyleId>{125E5076-3810-47DD-B79F-674D7AD40C01}</a:tableStyleId>
              </a:tblPr>
              <a:tblGrid>
                <a:gridCol w="2568539">
                  <a:extLst>
                    <a:ext uri="{9D8B030D-6E8A-4147-A177-3AD203B41FA5}">
                      <a16:colId xmlns:a16="http://schemas.microsoft.com/office/drawing/2014/main" xmlns="" val="2638145715"/>
                    </a:ext>
                  </a:extLst>
                </a:gridCol>
                <a:gridCol w="2568539">
                  <a:extLst>
                    <a:ext uri="{9D8B030D-6E8A-4147-A177-3AD203B41FA5}">
                      <a16:colId xmlns:a16="http://schemas.microsoft.com/office/drawing/2014/main" xmlns="" val="273424619"/>
                    </a:ext>
                  </a:extLst>
                </a:gridCol>
                <a:gridCol w="3462390">
                  <a:extLst>
                    <a:ext uri="{9D8B030D-6E8A-4147-A177-3AD203B41FA5}">
                      <a16:colId xmlns:a16="http://schemas.microsoft.com/office/drawing/2014/main" xmlns="" val="1966354512"/>
                    </a:ext>
                  </a:extLst>
                </a:gridCol>
              </a:tblGrid>
              <a:tr h="412924">
                <a:tc>
                  <a:txBody>
                    <a:bodyPr/>
                    <a:lstStyle/>
                    <a:p>
                      <a:r>
                        <a:rPr lang="en-IN" b="1">
                          <a:solidFill>
                            <a:srgbClr val="FFFFFF"/>
                          </a:solidFill>
                          <a:effectLst/>
                        </a:rPr>
                        <a:t>Accounts Involved</a:t>
                      </a:r>
                      <a:endParaRPr lang="en-IN">
                        <a:effectLst/>
                      </a:endParaRPr>
                    </a:p>
                  </a:txBody>
                  <a:tcPr marL="50800" marR="50800" marT="12700" marB="12700" anchor="ctr"/>
                </a:tc>
                <a:tc>
                  <a:txBody>
                    <a:bodyPr/>
                    <a:lstStyle/>
                    <a:p>
                      <a:r>
                        <a:rPr lang="en-IN" b="1">
                          <a:solidFill>
                            <a:srgbClr val="FFFFFF"/>
                          </a:solidFill>
                          <a:effectLst/>
                        </a:rPr>
                        <a:t>Amount</a:t>
                      </a:r>
                      <a:endParaRPr lang="en-IN">
                        <a:effectLst/>
                      </a:endParaRPr>
                    </a:p>
                  </a:txBody>
                  <a:tcPr marL="50800" marR="50800" marT="12700" marB="12700" anchor="ctr"/>
                </a:tc>
                <a:tc>
                  <a:txBody>
                    <a:bodyPr/>
                    <a:lstStyle/>
                    <a:p>
                      <a:r>
                        <a:rPr lang="en-IN" b="1">
                          <a:solidFill>
                            <a:srgbClr val="FFFFFF"/>
                          </a:solidFill>
                          <a:effectLst/>
                        </a:rPr>
                        <a:t>Rule Applied</a:t>
                      </a:r>
                      <a:endParaRPr lang="en-IN">
                        <a:effectLst/>
                      </a:endParaRPr>
                    </a:p>
                  </a:txBody>
                  <a:tcPr marL="50800" marR="50800" marT="12700" marB="12700" anchor="ctr"/>
                </a:tc>
                <a:extLst>
                  <a:ext uri="{0D108BD9-81ED-4DB2-BD59-A6C34878D82A}">
                    <a16:rowId xmlns:a16="http://schemas.microsoft.com/office/drawing/2014/main" xmlns="" val="805439074"/>
                  </a:ext>
                </a:extLst>
              </a:tr>
              <a:tr h="412924">
                <a:tc>
                  <a:txBody>
                    <a:bodyPr/>
                    <a:lstStyle/>
                    <a:p>
                      <a:endParaRPr lang="en-IN" dirty="0">
                        <a:effectLst/>
                      </a:endParaRPr>
                    </a:p>
                  </a:txBody>
                  <a:tcPr marL="50800" marR="50800" marT="12700" marB="12700" anchor="ctr"/>
                </a:tc>
                <a:tc>
                  <a:txBody>
                    <a:bodyPr/>
                    <a:lstStyle/>
                    <a:p>
                      <a:r>
                        <a:rPr lang="en-IN">
                          <a:effectLst/>
                        </a:rPr>
                        <a:t>5,00,000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3987994365"/>
                  </a:ext>
                </a:extLst>
              </a:tr>
              <a:tr h="698386">
                <a:tc>
                  <a:txBody>
                    <a:bodyPr/>
                    <a:lstStyle/>
                    <a:p>
                      <a:endParaRPr lang="en-US" dirty="0">
                        <a:effectLst/>
                      </a:endParaRPr>
                    </a:p>
                  </a:txBody>
                  <a:tcPr marL="50800" marR="50800" marT="12700" marB="12700" anchor="ctr"/>
                </a:tc>
                <a:tc>
                  <a:txBody>
                    <a:bodyPr/>
                    <a:lstStyle/>
                    <a:p>
                      <a:r>
                        <a:rPr lang="en-IN">
                          <a:effectLst/>
                        </a:rPr>
                        <a:t>5,00,000</a:t>
                      </a:r>
                    </a:p>
                  </a:txBody>
                  <a:tcPr marL="50800" marR="50800" marT="12700" marB="12700" anchor="ctr"/>
                </a:tc>
                <a:tc>
                  <a:txBody>
                    <a:bodyPr/>
                    <a:lstStyle/>
                    <a:p>
                      <a:endParaRPr lang="en-IN" dirty="0">
                        <a:effectLst/>
                      </a:endParaRPr>
                    </a:p>
                  </a:txBody>
                  <a:tcPr marL="50800" marR="50800" marT="12700" marB="12700" anchor="ctr"/>
                </a:tc>
                <a:extLst>
                  <a:ext uri="{0D108BD9-81ED-4DB2-BD59-A6C34878D82A}">
                    <a16:rowId xmlns:a16="http://schemas.microsoft.com/office/drawing/2014/main" xmlns="" val="2680598954"/>
                  </a:ext>
                </a:extLst>
              </a:tr>
            </a:tbl>
          </a:graphicData>
        </a:graphic>
      </p:graphicFrame>
      <p:sp>
        <p:nvSpPr>
          <p:cNvPr id="5" name="Rectangle 4">
            <a:extLst>
              <a:ext uri="{FF2B5EF4-FFF2-40B4-BE49-F238E27FC236}">
                <a16:creationId xmlns:a16="http://schemas.microsoft.com/office/drawing/2014/main" xmlns="" id="{7590A193-B480-49D0-E848-5842AF745975}"/>
              </a:ext>
            </a:extLst>
          </p:cNvPr>
          <p:cNvSpPr/>
          <p:nvPr/>
        </p:nvSpPr>
        <p:spPr>
          <a:xfrm>
            <a:off x="1938392" y="3801063"/>
            <a:ext cx="213702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Bank A/C</a:t>
            </a:r>
          </a:p>
        </p:txBody>
      </p:sp>
      <p:sp>
        <p:nvSpPr>
          <p:cNvPr id="6" name="Rectangle 5">
            <a:extLst>
              <a:ext uri="{FF2B5EF4-FFF2-40B4-BE49-F238E27FC236}">
                <a16:creationId xmlns:a16="http://schemas.microsoft.com/office/drawing/2014/main" xmlns="" id="{3C418077-2897-E206-0B85-3DFE934F6B15}"/>
              </a:ext>
            </a:extLst>
          </p:cNvPr>
          <p:cNvSpPr/>
          <p:nvPr/>
        </p:nvSpPr>
        <p:spPr>
          <a:xfrm>
            <a:off x="1849348" y="4314189"/>
            <a:ext cx="2137025" cy="4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effectLst/>
              </a:rPr>
              <a:t>To Mr. Unreal A/C</a:t>
            </a:r>
          </a:p>
        </p:txBody>
      </p:sp>
      <p:sp>
        <p:nvSpPr>
          <p:cNvPr id="7" name="Rectangle 6">
            <a:extLst>
              <a:ext uri="{FF2B5EF4-FFF2-40B4-BE49-F238E27FC236}">
                <a16:creationId xmlns:a16="http://schemas.microsoft.com/office/drawing/2014/main" xmlns="" id="{4615E508-4737-D9BC-A7AA-CBCD6ACA5912}"/>
              </a:ext>
            </a:extLst>
          </p:cNvPr>
          <p:cNvSpPr/>
          <p:nvPr/>
        </p:nvSpPr>
        <p:spPr>
          <a:xfrm>
            <a:off x="7099442" y="3903304"/>
            <a:ext cx="2383605"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Asset – </a:t>
            </a:r>
            <a:r>
              <a:rPr lang="en-IN" dirty="0" err="1">
                <a:effectLst/>
              </a:rPr>
              <a:t>Dr.</a:t>
            </a:r>
            <a:r>
              <a:rPr lang="en-IN" dirty="0">
                <a:effectLst/>
              </a:rPr>
              <a:t> the increase</a:t>
            </a:r>
          </a:p>
        </p:txBody>
      </p:sp>
      <p:sp>
        <p:nvSpPr>
          <p:cNvPr id="8" name="Rectangle 7">
            <a:extLst>
              <a:ext uri="{FF2B5EF4-FFF2-40B4-BE49-F238E27FC236}">
                <a16:creationId xmlns:a16="http://schemas.microsoft.com/office/drawing/2014/main" xmlns="" id="{7DC7035F-AD63-9DAF-759C-B4475BD3A8F0}"/>
              </a:ext>
            </a:extLst>
          </p:cNvPr>
          <p:cNvSpPr/>
          <p:nvPr/>
        </p:nvSpPr>
        <p:spPr>
          <a:xfrm>
            <a:off x="7099442" y="4333818"/>
            <a:ext cx="2856216" cy="5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effectLst/>
              </a:rPr>
              <a:t>Revenue – Cr. the increase</a:t>
            </a:r>
          </a:p>
        </p:txBody>
      </p:sp>
      <p:sp>
        <p:nvSpPr>
          <p:cNvPr id="9" name="TextBox 8">
            <a:extLst>
              <a:ext uri="{FF2B5EF4-FFF2-40B4-BE49-F238E27FC236}">
                <a16:creationId xmlns:a16="http://schemas.microsoft.com/office/drawing/2014/main" xmlns="" id="{3201466F-F6AD-731E-6CEE-A66B753A865A}"/>
              </a:ext>
            </a:extLst>
          </p:cNvPr>
          <p:cNvSpPr txBox="1"/>
          <p:nvPr/>
        </p:nvSpPr>
        <p:spPr>
          <a:xfrm>
            <a:off x="636998" y="1941816"/>
            <a:ext cx="10417995" cy="1077218"/>
          </a:xfrm>
          <a:prstGeom prst="rect">
            <a:avLst/>
          </a:prstGeom>
          <a:noFill/>
        </p:spPr>
        <p:txBody>
          <a:bodyPr wrap="square" rtlCol="0">
            <a:spAutoFit/>
          </a:bodyPr>
          <a:lstStyle/>
          <a:p>
            <a:r>
              <a:rPr lang="en-US" sz="3200" b="0" i="0" dirty="0">
                <a:solidFill>
                  <a:srgbClr val="222222"/>
                </a:solidFill>
                <a:effectLst/>
              </a:rPr>
              <a:t> </a:t>
            </a:r>
            <a:r>
              <a:rPr lang="en-US" sz="3200" b="0" i="0" dirty="0">
                <a:solidFill>
                  <a:srgbClr val="FF0000"/>
                </a:solidFill>
                <a:effectLst/>
              </a:rPr>
              <a:t>Received 5,00,000 via a cheque from Mr. Unreal as a </a:t>
            </a:r>
            <a:r>
              <a:rPr lang="en-US" sz="3200" b="1" i="0" u="none" strike="noStrike" dirty="0">
                <a:solidFill>
                  <a:srgbClr val="FF0000"/>
                </a:solidFill>
                <a:effectLst/>
                <a:hlinkClick r:id="rId2">
                  <a:extLst>
                    <a:ext uri="{A12FA001-AC4F-418D-AE19-62706E023703}">
                      <ahyp:hlinkClr xmlns:ahyp="http://schemas.microsoft.com/office/drawing/2018/hyperlinkcolor" xmlns="" val="tx"/>
                    </a:ext>
                  </a:extLst>
                </a:hlinkClick>
              </a:rPr>
              <a:t>trade receivable</a:t>
            </a:r>
            <a:r>
              <a:rPr lang="en-US" sz="3200" b="0" i="0" dirty="0">
                <a:solidFill>
                  <a:srgbClr val="222222"/>
                </a:solidFill>
                <a:effectLst/>
              </a:rPr>
              <a:t>,</a:t>
            </a:r>
            <a:endParaRPr lang="en-IN" sz="3200" dirty="0"/>
          </a:p>
        </p:txBody>
      </p:sp>
    </p:spTree>
    <p:extLst>
      <p:ext uri="{BB962C8B-B14F-4D97-AF65-F5344CB8AC3E}">
        <p14:creationId xmlns:p14="http://schemas.microsoft.com/office/powerpoint/2010/main" xmlns="" val="325631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a:solidFill>
                  <a:schemeClr val="bg1"/>
                </a:solidFill>
                <a:latin typeface="Segoe Script" pitchFamily="66" charset="0"/>
              </a:rPr>
              <a:t>POLL</a:t>
            </a:r>
          </a:p>
        </p:txBody>
      </p:sp>
      <p:sp>
        <p:nvSpPr>
          <p:cNvPr id="3" name="Content Placeholder 2"/>
          <p:cNvSpPr>
            <a:spLocks noGrp="1"/>
          </p:cNvSpPr>
          <p:nvPr>
            <p:ph idx="1"/>
          </p:nvPr>
        </p:nvSpPr>
        <p:spPr/>
        <p:txBody>
          <a:bodyPr/>
          <a:lstStyle/>
          <a:p>
            <a:pPr>
              <a:buNone/>
            </a:pPr>
            <a:r>
              <a:rPr lang="en-IN" dirty="0"/>
              <a:t>   </a:t>
            </a:r>
            <a:r>
              <a:rPr lang="en-IN" sz="2400" dirty="0">
                <a:solidFill>
                  <a:srgbClr val="FF0000"/>
                </a:solidFill>
              </a:rPr>
              <a:t>ABC Ltd. earned revenue of Rs.80,000. As per the modern rules of Debit and Credit, Revenue A/c of ABC Ltd. will be </a:t>
            </a:r>
          </a:p>
          <a:p>
            <a:pPr>
              <a:buNone/>
            </a:pPr>
            <a:endParaRPr lang="en-IN" sz="2400" dirty="0">
              <a:solidFill>
                <a:srgbClr val="FF0000"/>
              </a:solidFill>
            </a:endParaRPr>
          </a:p>
          <a:p>
            <a:pPr marL="514350" indent="-514350">
              <a:buAutoNum type="alphaUcParenR"/>
            </a:pPr>
            <a:r>
              <a:rPr lang="en-IN" sz="2400" dirty="0"/>
              <a:t>Debited</a:t>
            </a:r>
          </a:p>
          <a:p>
            <a:pPr marL="514350" indent="-514350">
              <a:buAutoNum type="alphaUcParenR"/>
            </a:pPr>
            <a:r>
              <a:rPr lang="en-IN" sz="2400" dirty="0"/>
              <a:t>Credited</a:t>
            </a:r>
          </a:p>
        </p:txBody>
      </p:sp>
    </p:spTree>
    <p:extLst>
      <p:ext uri="{BB962C8B-B14F-4D97-AF65-F5344CB8AC3E}">
        <p14:creationId xmlns:p14="http://schemas.microsoft.com/office/powerpoint/2010/main" xmlns="" val="238660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POLL</a:t>
            </a:r>
          </a:p>
        </p:txBody>
      </p:sp>
      <p:sp>
        <p:nvSpPr>
          <p:cNvPr id="3" name="Content Placeholder 2"/>
          <p:cNvSpPr>
            <a:spLocks noGrp="1"/>
          </p:cNvSpPr>
          <p:nvPr>
            <p:ph idx="1"/>
          </p:nvPr>
        </p:nvSpPr>
        <p:spPr/>
        <p:txBody>
          <a:bodyPr/>
          <a:lstStyle/>
          <a:p>
            <a:pPr marL="0" indent="0">
              <a:buNone/>
            </a:pPr>
            <a:r>
              <a:rPr lang="en-IN" sz="2400" dirty="0">
                <a:solidFill>
                  <a:srgbClr val="FF0000"/>
                </a:solidFill>
              </a:rPr>
              <a:t>XYZ Ltd. received commission Rs. 4,000 from an agent. Which of the following two accounts are involved in this transaction?</a:t>
            </a:r>
          </a:p>
          <a:p>
            <a:pPr marL="0" indent="0">
              <a:buNone/>
            </a:pPr>
            <a:endParaRPr lang="en-IN" sz="2400" dirty="0">
              <a:solidFill>
                <a:srgbClr val="FF0000"/>
              </a:solidFill>
            </a:endParaRPr>
          </a:p>
          <a:p>
            <a:pPr marL="0" indent="0">
              <a:buNone/>
            </a:pPr>
            <a:r>
              <a:rPr lang="en-IN" sz="2400" dirty="0"/>
              <a:t>A) Asset &amp; Revenue</a:t>
            </a:r>
          </a:p>
          <a:p>
            <a:pPr marL="0" indent="0">
              <a:buNone/>
            </a:pPr>
            <a:r>
              <a:rPr lang="en-IN" sz="2400" dirty="0"/>
              <a:t>B) Revenue &amp; Capital</a:t>
            </a:r>
          </a:p>
          <a:p>
            <a:pPr marL="0" indent="0">
              <a:buNone/>
            </a:pPr>
            <a:r>
              <a:rPr lang="en-IN" sz="2400" dirty="0"/>
              <a:t>C) Liability &amp; Expense </a:t>
            </a:r>
          </a:p>
          <a:p>
            <a:pPr marL="0" indent="0">
              <a:buNone/>
            </a:pPr>
            <a:r>
              <a:rPr lang="en-IN" sz="2400" dirty="0"/>
              <a:t>D) Expense and Revenue </a:t>
            </a:r>
          </a:p>
          <a:p>
            <a:endParaRPr lang="en-IN" dirty="0"/>
          </a:p>
        </p:txBody>
      </p:sp>
    </p:spTree>
    <p:extLst>
      <p:ext uri="{BB962C8B-B14F-4D97-AF65-F5344CB8AC3E}">
        <p14:creationId xmlns:p14="http://schemas.microsoft.com/office/powerpoint/2010/main" xmlns="" val="73548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bg1"/>
                </a:solidFill>
                <a:latin typeface="+mn-lt"/>
              </a:rPr>
              <a:t>Ne</a:t>
            </a:r>
            <a:br>
              <a:rPr lang="en-IN" dirty="0">
                <a:solidFill>
                  <a:schemeClr val="bg1"/>
                </a:solidFill>
                <a:latin typeface="+mn-lt"/>
              </a:rPr>
            </a:br>
            <a:r>
              <a:rPr lang="en-US" b="0" i="0" dirty="0">
                <a:solidFill>
                  <a:schemeClr val="accent1"/>
                </a:solidFill>
                <a:effectLst/>
                <a:latin typeface="Algerian" panose="04020705040A02060702" pitchFamily="82" charset="0"/>
              </a:rPr>
              <a:t>US, China reach audit deal allowing regulators to vet accounting firms</a:t>
            </a:r>
            <a:r>
              <a:rPr lang="en-US" sz="1600" b="0" i="0" dirty="0">
                <a:solidFill>
                  <a:srgbClr val="000000"/>
                </a:solidFill>
                <a:effectLst/>
                <a:latin typeface="Georgia" panose="02040502050405020303" pitchFamily="18" charset="0"/>
              </a:rPr>
              <a:t/>
            </a:r>
            <a:br>
              <a:rPr lang="en-US" sz="1600" b="0" i="0" dirty="0">
                <a:solidFill>
                  <a:srgbClr val="000000"/>
                </a:solidFill>
                <a:effectLst/>
                <a:latin typeface="Georgia" panose="02040502050405020303" pitchFamily="18" charset="0"/>
              </a:rPr>
            </a:br>
            <a:r>
              <a:rPr lang="en-IN" sz="4000" dirty="0" err="1">
                <a:solidFill>
                  <a:schemeClr val="bg1"/>
                </a:solidFill>
                <a:latin typeface="Segoe Script" pitchFamily="66" charset="0"/>
              </a:rPr>
              <a:t>ws</a:t>
            </a:r>
            <a:r>
              <a:rPr lang="en-IN" sz="4000" dirty="0">
                <a:solidFill>
                  <a:schemeClr val="bg1"/>
                </a:solidFill>
                <a:latin typeface="Segoe Script" pitchFamily="66" charset="0"/>
              </a:rPr>
              <a:t>-Sectoral Change</a:t>
            </a:r>
          </a:p>
        </p:txBody>
      </p:sp>
      <p:sp>
        <p:nvSpPr>
          <p:cNvPr id="6" name="Content Placeholder 5">
            <a:extLst>
              <a:ext uri="{FF2B5EF4-FFF2-40B4-BE49-F238E27FC236}">
                <a16:creationId xmlns:a16="http://schemas.microsoft.com/office/drawing/2014/main" xmlns="" id="{7C69997F-516A-1274-679D-F2C45C1A5387}"/>
              </a:ext>
            </a:extLst>
          </p:cNvPr>
          <p:cNvSpPr>
            <a:spLocks noGrp="1"/>
          </p:cNvSpPr>
          <p:nvPr>
            <p:ph sz="half" idx="1"/>
          </p:nvPr>
        </p:nvSpPr>
        <p:spPr>
          <a:xfrm>
            <a:off x="838200" y="2062241"/>
            <a:ext cx="4709845" cy="4114721"/>
          </a:xfrm>
        </p:spPr>
        <p:txBody>
          <a:bodyPr/>
          <a:lstStyle/>
          <a:p>
            <a:pPr algn="just"/>
            <a:r>
              <a:rPr lang="en-US" b="0" i="0" dirty="0">
                <a:solidFill>
                  <a:srgbClr val="000000"/>
                </a:solidFill>
                <a:effectLst/>
              </a:rPr>
              <a:t>US regulators long demanded access to audit papers of Chinese companies listed in the US, but Beijing has been reluctant to let overseas regulators inspect accounting firms, citing security concerns.</a:t>
            </a:r>
          </a:p>
          <a:p>
            <a:endParaRPr lang="en-IN" dirty="0"/>
          </a:p>
        </p:txBody>
      </p:sp>
      <p:pic>
        <p:nvPicPr>
          <p:cNvPr id="9" name="Content Placeholder 8">
            <a:extLst>
              <a:ext uri="{FF2B5EF4-FFF2-40B4-BE49-F238E27FC236}">
                <a16:creationId xmlns:a16="http://schemas.microsoft.com/office/drawing/2014/main" xmlns="" id="{BDAF8BBA-2556-77FC-7A22-15D0D68FA4FD}"/>
              </a:ext>
            </a:extLst>
          </p:cNvPr>
          <p:cNvPicPr>
            <a:picLocks noGrp="1" noChangeAspect="1"/>
          </p:cNvPicPr>
          <p:nvPr>
            <p:ph sz="half" idx="2"/>
          </p:nvPr>
        </p:nvPicPr>
        <p:blipFill>
          <a:blip r:embed="rId3"/>
          <a:stretch>
            <a:fillRect/>
          </a:stretch>
        </p:blipFill>
        <p:spPr>
          <a:xfrm>
            <a:off x="6172200" y="2062242"/>
            <a:ext cx="5181600" cy="38781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POLL</a:t>
            </a:r>
            <a:endParaRPr lang="en-IN" sz="4000" dirty="0">
              <a:solidFill>
                <a:schemeClr val="bg1"/>
              </a:solidFill>
              <a:latin typeface="Segoe Script" pitchFamily="66" charset="0"/>
            </a:endParaRPr>
          </a:p>
        </p:txBody>
      </p:sp>
      <p:sp>
        <p:nvSpPr>
          <p:cNvPr id="3" name="Content Placeholder 2"/>
          <p:cNvSpPr>
            <a:spLocks noGrp="1"/>
          </p:cNvSpPr>
          <p:nvPr>
            <p:ph idx="1"/>
          </p:nvPr>
        </p:nvSpPr>
        <p:spPr/>
        <p:txBody>
          <a:bodyPr/>
          <a:lstStyle/>
          <a:p>
            <a:pPr marL="0" indent="0">
              <a:buNone/>
            </a:pPr>
            <a:r>
              <a:rPr lang="en-IN" sz="2400" dirty="0">
                <a:solidFill>
                  <a:srgbClr val="FF0000"/>
                </a:solidFill>
              </a:rPr>
              <a:t>XYZ Ltd. received commission Rs. 4,000 from an agent. As per the modern rules of Dr. and Cr., which account will be debited and which one will be credited?</a:t>
            </a:r>
          </a:p>
          <a:p>
            <a:pPr marL="0" indent="0">
              <a:buNone/>
            </a:pPr>
            <a:endParaRPr lang="en-IN" sz="2400" dirty="0"/>
          </a:p>
          <a:p>
            <a:pPr marL="514350" indent="-514350">
              <a:buAutoNum type="alphaUcParenR"/>
            </a:pPr>
            <a:r>
              <a:rPr lang="en-IN" sz="2400" dirty="0"/>
              <a:t>Dr. Cash, Cr. Commission with Rs.4000 each</a:t>
            </a:r>
          </a:p>
          <a:p>
            <a:pPr marL="514350" indent="-514350">
              <a:buAutoNum type="alphaUcParenR"/>
            </a:pPr>
            <a:r>
              <a:rPr lang="en-IN" sz="2400" dirty="0"/>
              <a:t>Cr. Cash, Cr. Commission with Rs.2000 each</a:t>
            </a:r>
          </a:p>
          <a:p>
            <a:pPr marL="514350" indent="-514350">
              <a:buAutoNum type="alphaUcParenR"/>
            </a:pPr>
            <a:r>
              <a:rPr lang="en-IN" sz="2400" dirty="0"/>
              <a:t>Dr. Cash, Dr. Commission with Rs.2000 each</a:t>
            </a:r>
          </a:p>
          <a:p>
            <a:pPr marL="514350" indent="-514350">
              <a:buFontTx/>
              <a:buAutoNum type="alphaUcParenR"/>
            </a:pPr>
            <a:r>
              <a:rPr lang="en-IN" sz="2400" dirty="0"/>
              <a:t>Dr. Commission , Cr. Cash with Rs.4000 each</a:t>
            </a:r>
          </a:p>
          <a:p>
            <a:pPr marL="514350" indent="-514350">
              <a:buAutoNum type="alphaUcParenR"/>
            </a:pPr>
            <a:endParaRPr lang="en-IN" sz="2400" dirty="0"/>
          </a:p>
          <a:p>
            <a:pPr marL="514350" indent="-514350">
              <a:buAutoNum type="alphaUcParenR"/>
            </a:pPr>
            <a:endParaRPr lang="en-IN" dirty="0"/>
          </a:p>
          <a:p>
            <a:pPr marL="514350" indent="-514350">
              <a:buAutoNum type="alphaUcParenR"/>
            </a:pPr>
            <a:endParaRPr lang="en-IN" dirty="0"/>
          </a:p>
        </p:txBody>
      </p:sp>
    </p:spTree>
    <p:extLst>
      <p:ext uri="{BB962C8B-B14F-4D97-AF65-F5344CB8AC3E}">
        <p14:creationId xmlns:p14="http://schemas.microsoft.com/office/powerpoint/2010/main" xmlns="" val="161074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POLL</a:t>
            </a:r>
          </a:p>
        </p:txBody>
      </p:sp>
      <p:sp>
        <p:nvSpPr>
          <p:cNvPr id="3" name="Content Placeholder 2"/>
          <p:cNvSpPr>
            <a:spLocks noGrp="1"/>
          </p:cNvSpPr>
          <p:nvPr>
            <p:ph idx="1"/>
          </p:nvPr>
        </p:nvSpPr>
        <p:spPr>
          <a:xfrm>
            <a:off x="599787" y="1930112"/>
            <a:ext cx="10972800" cy="4248150"/>
          </a:xfrm>
        </p:spPr>
        <p:txBody>
          <a:bodyPr/>
          <a:lstStyle/>
          <a:p>
            <a:pPr marL="0" indent="0">
              <a:buNone/>
            </a:pPr>
            <a:r>
              <a:rPr lang="en-IN" sz="2400" dirty="0">
                <a:solidFill>
                  <a:srgbClr val="FF0000"/>
                </a:solidFill>
              </a:rPr>
              <a:t>Purchased Equipment for expansion of business on credit from Mr. Ram costing Rs 20,000. Which of the following two accounts are involved in this transaction?</a:t>
            </a:r>
          </a:p>
          <a:p>
            <a:pPr marL="0" indent="0">
              <a:buNone/>
            </a:pPr>
            <a:endParaRPr lang="en-IN" sz="2400" dirty="0"/>
          </a:p>
          <a:p>
            <a:pPr marL="0" indent="0">
              <a:buNone/>
            </a:pPr>
            <a:r>
              <a:rPr lang="en-IN" sz="2400" dirty="0"/>
              <a:t>A) Asset &amp; Revenue</a:t>
            </a:r>
          </a:p>
          <a:p>
            <a:pPr marL="0" indent="0">
              <a:buNone/>
            </a:pPr>
            <a:r>
              <a:rPr lang="en-IN" sz="2400" dirty="0"/>
              <a:t>B) Revenue &amp; Capital</a:t>
            </a:r>
          </a:p>
          <a:p>
            <a:pPr marL="0" indent="0">
              <a:buNone/>
            </a:pPr>
            <a:r>
              <a:rPr lang="en-IN" sz="2400" dirty="0"/>
              <a:t>C) Asset &amp; Liability </a:t>
            </a:r>
          </a:p>
          <a:p>
            <a:pPr marL="0" indent="0">
              <a:buNone/>
            </a:pPr>
            <a:r>
              <a:rPr lang="en-IN" sz="2400" dirty="0"/>
              <a:t>D) Expense and Revenue </a:t>
            </a:r>
          </a:p>
          <a:p>
            <a:endParaRPr lang="en-IN" dirty="0"/>
          </a:p>
        </p:txBody>
      </p:sp>
    </p:spTree>
    <p:extLst>
      <p:ext uri="{BB962C8B-B14F-4D97-AF65-F5344CB8AC3E}">
        <p14:creationId xmlns:p14="http://schemas.microsoft.com/office/powerpoint/2010/main" xmlns="" val="187046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POLL</a:t>
            </a:r>
            <a:endParaRPr lang="en-IN" sz="4000" dirty="0">
              <a:solidFill>
                <a:schemeClr val="bg1"/>
              </a:solidFill>
              <a:latin typeface="Segoe Script" pitchFamily="66" charset="0"/>
            </a:endParaRPr>
          </a:p>
        </p:txBody>
      </p:sp>
      <p:sp>
        <p:nvSpPr>
          <p:cNvPr id="3" name="Content Placeholder 2"/>
          <p:cNvSpPr>
            <a:spLocks noGrp="1"/>
          </p:cNvSpPr>
          <p:nvPr>
            <p:ph idx="1"/>
          </p:nvPr>
        </p:nvSpPr>
        <p:spPr/>
        <p:txBody>
          <a:bodyPr/>
          <a:lstStyle/>
          <a:p>
            <a:pPr marL="0" indent="0">
              <a:buNone/>
            </a:pPr>
            <a:r>
              <a:rPr lang="en-IN" sz="2400" dirty="0">
                <a:solidFill>
                  <a:srgbClr val="FF0000"/>
                </a:solidFill>
              </a:rPr>
              <a:t>Purchased Equipment for expansion of business on credit from Mr. Ram costing Rs 20,000. As per the modern rules of accounting, which account will be debited and which one will be credited?</a:t>
            </a:r>
            <a:endParaRPr lang="en-IN" sz="2400" dirty="0"/>
          </a:p>
          <a:p>
            <a:pPr marL="0" indent="0">
              <a:buNone/>
            </a:pPr>
            <a:endParaRPr lang="en-IN" sz="2400" dirty="0"/>
          </a:p>
          <a:p>
            <a:pPr marL="514350" indent="-514350">
              <a:buAutoNum type="alphaUcParenR"/>
            </a:pPr>
            <a:r>
              <a:rPr lang="en-IN" sz="2400" dirty="0"/>
              <a:t>Dr. Equipment A/c (Asset), Dr. Ram’s A/c (Creditor)</a:t>
            </a:r>
          </a:p>
          <a:p>
            <a:pPr marL="514350" indent="-514350">
              <a:buAutoNum type="alphaUcParenR"/>
            </a:pPr>
            <a:r>
              <a:rPr lang="en-IN" sz="2400" dirty="0"/>
              <a:t>Dr. Ram’s A/c (Creditor) , Cr. Equipment A/c (Asset)</a:t>
            </a:r>
          </a:p>
          <a:p>
            <a:pPr marL="514350" indent="-514350">
              <a:buAutoNum type="alphaUcParenR"/>
            </a:pPr>
            <a:r>
              <a:rPr lang="en-IN" sz="2400" dirty="0"/>
              <a:t>Dr. Equipment A/c (Asset), Cr. Ram’s A/c (Creditor)</a:t>
            </a:r>
          </a:p>
          <a:p>
            <a:pPr marL="514350" indent="-514350">
              <a:buAutoNum type="alphaUcParenR"/>
            </a:pPr>
            <a:r>
              <a:rPr lang="en-IN" sz="2400" dirty="0"/>
              <a:t>Cr. Ram’s A/c (Creditor), Cr. Equipment A/c (Asset)</a:t>
            </a:r>
          </a:p>
          <a:p>
            <a:pPr marL="514350" indent="-514350">
              <a:buAutoNum type="alphaUcParenR"/>
            </a:pPr>
            <a:endParaRPr lang="en-IN" sz="2400" dirty="0"/>
          </a:p>
          <a:p>
            <a:pPr marL="514350" indent="-514350">
              <a:buAutoNum type="alphaUcParenR"/>
            </a:pPr>
            <a:endParaRPr lang="en-IN" sz="2400" dirty="0"/>
          </a:p>
        </p:txBody>
      </p:sp>
    </p:spTree>
    <p:extLst>
      <p:ext uri="{BB962C8B-B14F-4D97-AF65-F5344CB8AC3E}">
        <p14:creationId xmlns:p14="http://schemas.microsoft.com/office/powerpoint/2010/main" xmlns="" val="178454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POLL</a:t>
            </a:r>
          </a:p>
        </p:txBody>
      </p:sp>
      <p:sp>
        <p:nvSpPr>
          <p:cNvPr id="3" name="Content Placeholder 2"/>
          <p:cNvSpPr>
            <a:spLocks noGrp="1"/>
          </p:cNvSpPr>
          <p:nvPr>
            <p:ph idx="1"/>
          </p:nvPr>
        </p:nvSpPr>
        <p:spPr>
          <a:xfrm>
            <a:off x="599787" y="1930112"/>
            <a:ext cx="10972800" cy="4248150"/>
          </a:xfrm>
        </p:spPr>
        <p:txBody>
          <a:bodyPr/>
          <a:lstStyle/>
          <a:p>
            <a:pPr marL="0" indent="0">
              <a:buNone/>
            </a:pPr>
            <a:r>
              <a:rPr lang="en-IN" sz="2400" dirty="0">
                <a:solidFill>
                  <a:srgbClr val="FF0000"/>
                </a:solidFill>
              </a:rPr>
              <a:t>Mr. Ajay invested Rs.1,00,000 in ABC Ltd. Which of the following two accounts are involved in this transaction?</a:t>
            </a:r>
          </a:p>
          <a:p>
            <a:pPr marL="0" indent="0">
              <a:buNone/>
            </a:pPr>
            <a:endParaRPr lang="en-IN" sz="2400" dirty="0"/>
          </a:p>
          <a:p>
            <a:pPr marL="0" indent="0">
              <a:buNone/>
            </a:pPr>
            <a:r>
              <a:rPr lang="en-IN" sz="2400" dirty="0"/>
              <a:t>A) Asset &amp; Revenue</a:t>
            </a:r>
          </a:p>
          <a:p>
            <a:pPr marL="0" indent="0">
              <a:buNone/>
            </a:pPr>
            <a:r>
              <a:rPr lang="en-IN" sz="2400" dirty="0"/>
              <a:t>B) Revenue &amp; Capital</a:t>
            </a:r>
          </a:p>
          <a:p>
            <a:pPr marL="0" indent="0">
              <a:buNone/>
            </a:pPr>
            <a:r>
              <a:rPr lang="en-IN" sz="2400" dirty="0"/>
              <a:t>C) Asset &amp; Capital</a:t>
            </a:r>
          </a:p>
          <a:p>
            <a:pPr marL="0" indent="0">
              <a:buNone/>
            </a:pPr>
            <a:r>
              <a:rPr lang="en-IN" sz="2400" dirty="0"/>
              <a:t>D) Expense and Revenue </a:t>
            </a:r>
          </a:p>
          <a:p>
            <a:endParaRPr lang="en-IN" dirty="0"/>
          </a:p>
        </p:txBody>
      </p:sp>
    </p:spTree>
    <p:extLst>
      <p:ext uri="{BB962C8B-B14F-4D97-AF65-F5344CB8AC3E}">
        <p14:creationId xmlns:p14="http://schemas.microsoft.com/office/powerpoint/2010/main" xmlns="" val="1870469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solidFill>
                  <a:schemeClr val="bg1"/>
                </a:solidFill>
                <a:latin typeface="Segoe Script" pitchFamily="66" charset="0"/>
                <a:cs typeface="Arial" pitchFamily="34" charset="0"/>
              </a:rPr>
              <a:t>POLL</a:t>
            </a:r>
            <a:endParaRPr lang="en-IN" dirty="0">
              <a:solidFill>
                <a:schemeClr val="bg1"/>
              </a:solidFill>
            </a:endParaRPr>
          </a:p>
        </p:txBody>
      </p:sp>
      <p:sp>
        <p:nvSpPr>
          <p:cNvPr id="3" name="Content Placeholder 2"/>
          <p:cNvSpPr>
            <a:spLocks noGrp="1"/>
          </p:cNvSpPr>
          <p:nvPr>
            <p:ph idx="1"/>
          </p:nvPr>
        </p:nvSpPr>
        <p:spPr/>
        <p:txBody>
          <a:bodyPr/>
          <a:lstStyle/>
          <a:p>
            <a:pPr marL="0" indent="0">
              <a:buNone/>
            </a:pPr>
            <a:r>
              <a:rPr lang="en-IN" sz="2400" dirty="0">
                <a:solidFill>
                  <a:srgbClr val="FF0000"/>
                </a:solidFill>
              </a:rPr>
              <a:t>Mr. Ajay invested Rs.1,00,000 in ABC Ltd.. As per the modern rules of accounting, which account will be debited and which one will be credited?</a:t>
            </a:r>
            <a:endParaRPr lang="en-IN" sz="2400" dirty="0"/>
          </a:p>
          <a:p>
            <a:pPr marL="0" indent="0">
              <a:buNone/>
            </a:pPr>
            <a:endParaRPr lang="en-IN" sz="2400" dirty="0"/>
          </a:p>
          <a:p>
            <a:pPr marL="514350" indent="-514350">
              <a:buAutoNum type="alphaUcParenR"/>
            </a:pPr>
            <a:r>
              <a:rPr lang="en-IN" sz="2400" dirty="0"/>
              <a:t>Dr. Capital A/c, Cr. Cash A/c</a:t>
            </a:r>
          </a:p>
          <a:p>
            <a:pPr marL="514350" indent="-514350">
              <a:buAutoNum type="alphaUcParenR"/>
            </a:pPr>
            <a:r>
              <a:rPr lang="en-IN" sz="2400" dirty="0"/>
              <a:t>Cr. Capital A/c, Dr. Cash A/c</a:t>
            </a:r>
          </a:p>
          <a:p>
            <a:pPr marL="514350" indent="-514350">
              <a:buAutoNum type="alphaUcParenR"/>
            </a:pPr>
            <a:r>
              <a:rPr lang="en-IN" sz="2400" dirty="0"/>
              <a:t>Dr. Capital A/c, Dr. Cash A/c</a:t>
            </a:r>
          </a:p>
          <a:p>
            <a:pPr marL="514350" indent="-514350">
              <a:buAutoNum type="alphaUcParenR"/>
            </a:pPr>
            <a:r>
              <a:rPr lang="en-IN" sz="2400" dirty="0"/>
              <a:t>Cr. Capital A/c, Cr. Cash A/c</a:t>
            </a:r>
          </a:p>
          <a:p>
            <a:endParaRPr lang="en-IN"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solidFill>
                  <a:schemeClr val="bg1"/>
                </a:solidFill>
                <a:latin typeface="Segoe Script" pitchFamily="66" charset="0"/>
                <a:cs typeface="Arial" pitchFamily="34" charset="0"/>
              </a:rPr>
              <a:t>POLL</a:t>
            </a:r>
            <a:endParaRPr lang="en-IN" dirty="0">
              <a:solidFill>
                <a:schemeClr val="bg1"/>
              </a:solidFill>
            </a:endParaRPr>
          </a:p>
        </p:txBody>
      </p:sp>
      <p:sp>
        <p:nvSpPr>
          <p:cNvPr id="3" name="Content Placeholder 2"/>
          <p:cNvSpPr>
            <a:spLocks noGrp="1"/>
          </p:cNvSpPr>
          <p:nvPr>
            <p:ph idx="1"/>
          </p:nvPr>
        </p:nvSpPr>
        <p:spPr/>
        <p:txBody>
          <a:bodyPr/>
          <a:lstStyle/>
          <a:p>
            <a:pPr marL="0" indent="0">
              <a:buNone/>
            </a:pPr>
            <a:r>
              <a:rPr lang="en-US" sz="2400" dirty="0">
                <a:solidFill>
                  <a:srgbClr val="FF0000"/>
                </a:solidFill>
              </a:rPr>
              <a:t>Received 5,00,000 via a </a:t>
            </a:r>
            <a:r>
              <a:rPr lang="en-US" sz="2400" dirty="0" err="1">
                <a:solidFill>
                  <a:srgbClr val="FF0000"/>
                </a:solidFill>
              </a:rPr>
              <a:t>cheque</a:t>
            </a:r>
            <a:r>
              <a:rPr lang="en-US" sz="2400" dirty="0">
                <a:solidFill>
                  <a:srgbClr val="FF0000"/>
                </a:solidFill>
              </a:rPr>
              <a:t> from Mr. Unreal as a </a:t>
            </a:r>
            <a:r>
              <a:rPr lang="en-US" sz="2400" b="1" dirty="0">
                <a:solidFill>
                  <a:srgbClr val="FF0000"/>
                </a:solidFill>
                <a:hlinkClick r:id="rId3"/>
              </a:rPr>
              <a:t>Trade receivable</a:t>
            </a:r>
            <a:r>
              <a:rPr lang="en-IN" sz="2400" dirty="0">
                <a:solidFill>
                  <a:srgbClr val="FF0000"/>
                </a:solidFill>
              </a:rPr>
              <a:t>. As per the modern rules of accounting, which account will be debited and which one will be credited?</a:t>
            </a:r>
            <a:endParaRPr lang="en-IN" sz="2400" dirty="0"/>
          </a:p>
          <a:p>
            <a:pPr marL="0" indent="0">
              <a:buNone/>
            </a:pPr>
            <a:endParaRPr lang="en-IN" sz="2400" dirty="0"/>
          </a:p>
          <a:p>
            <a:pPr marL="514350" indent="-514350">
              <a:buAutoNum type="alphaUcParenR"/>
            </a:pPr>
            <a:r>
              <a:rPr lang="en-IN" sz="2400" dirty="0"/>
              <a:t>Dr. Bank A/c, Cr. Mr. Unreal A/c</a:t>
            </a:r>
          </a:p>
          <a:p>
            <a:pPr marL="514350" indent="-514350">
              <a:buAutoNum type="alphaUcParenR"/>
            </a:pPr>
            <a:r>
              <a:rPr lang="en-IN" sz="2400" dirty="0"/>
              <a:t>Cr. Bank A/c, Dr. Mr. Unreal A/c</a:t>
            </a:r>
          </a:p>
          <a:p>
            <a:pPr marL="514350" indent="-514350">
              <a:buAutoNum type="alphaUcParenR"/>
            </a:pPr>
            <a:r>
              <a:rPr lang="en-IN" sz="2400" dirty="0"/>
              <a:t>Dr. Bank A/c, Dr. Mr. Unreal A/c</a:t>
            </a:r>
          </a:p>
          <a:p>
            <a:pPr marL="514350" indent="-514350">
              <a:buAutoNum type="alphaUcParenR"/>
            </a:pPr>
            <a:r>
              <a:rPr lang="en-IN" sz="2400" dirty="0"/>
              <a:t>Cr. Capital A/c, Cr. Cash A/c</a:t>
            </a:r>
          </a:p>
          <a:p>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dirty="0">
                <a:solidFill>
                  <a:schemeClr val="bg1"/>
                </a:solidFill>
                <a:latin typeface="Segoe Script" pitchFamily="66" charset="0"/>
                <a:cs typeface="Arial" pitchFamily="34" charset="0"/>
              </a:rPr>
              <a:t>POLL</a:t>
            </a:r>
            <a:endParaRPr lang="en-IN" dirty="0">
              <a:solidFill>
                <a:schemeClr val="bg1"/>
              </a:solidFill>
            </a:endParaRPr>
          </a:p>
        </p:txBody>
      </p:sp>
      <p:sp>
        <p:nvSpPr>
          <p:cNvPr id="3" name="Content Placeholder 2"/>
          <p:cNvSpPr>
            <a:spLocks noGrp="1"/>
          </p:cNvSpPr>
          <p:nvPr>
            <p:ph idx="1"/>
          </p:nvPr>
        </p:nvSpPr>
        <p:spPr/>
        <p:txBody>
          <a:bodyPr/>
          <a:lstStyle/>
          <a:p>
            <a:pPr marL="0" indent="0">
              <a:buNone/>
            </a:pPr>
            <a:r>
              <a:rPr lang="en-US" sz="2400" dirty="0">
                <a:solidFill>
                  <a:srgbClr val="FF0000"/>
                </a:solidFill>
              </a:rPr>
              <a:t>Received 1,00,000 in the bank as a loan,</a:t>
            </a:r>
            <a:r>
              <a:rPr lang="en-US" sz="2400" dirty="0"/>
              <a:t> </a:t>
            </a:r>
            <a:r>
              <a:rPr lang="en-IN" sz="2400" dirty="0">
                <a:solidFill>
                  <a:srgbClr val="FF0000"/>
                </a:solidFill>
              </a:rPr>
              <a:t>As per the modern rules of accounting, which account will be debited and which one will be credited?</a:t>
            </a:r>
            <a:endParaRPr lang="en-IN" sz="2400" dirty="0"/>
          </a:p>
          <a:p>
            <a:pPr marL="0" indent="0">
              <a:buNone/>
            </a:pPr>
            <a:endParaRPr lang="en-IN" sz="2400" dirty="0"/>
          </a:p>
          <a:p>
            <a:pPr marL="514350" indent="-514350">
              <a:buAutoNum type="alphaUcParenR"/>
            </a:pPr>
            <a:r>
              <a:rPr lang="en-IN" sz="2400" dirty="0"/>
              <a:t>Dr. Bank A/c, Dr. Bank Loan A/c</a:t>
            </a:r>
          </a:p>
          <a:p>
            <a:pPr marL="514350" indent="-514350">
              <a:buAutoNum type="alphaUcParenR"/>
            </a:pPr>
            <a:r>
              <a:rPr lang="en-IN" sz="2400" dirty="0"/>
              <a:t>Cr. Bank A/c, Dr. Bank Loan A/c</a:t>
            </a:r>
          </a:p>
          <a:p>
            <a:pPr marL="514350" indent="-514350">
              <a:buAutoNum type="alphaUcParenR"/>
            </a:pPr>
            <a:r>
              <a:rPr lang="en-IN" sz="2400" dirty="0"/>
              <a:t>Dr. Bank A/c, Cr. Bank Loan A/c</a:t>
            </a:r>
          </a:p>
          <a:p>
            <a:pPr marL="514350" indent="-514350">
              <a:buAutoNum type="alphaUcParenR"/>
            </a:pPr>
            <a:r>
              <a:rPr lang="en-IN" sz="2400" dirty="0"/>
              <a:t>Cr. Capital A/c, Cr. Bank Loan A/c</a:t>
            </a:r>
          </a:p>
          <a:p>
            <a:endParaRPr lang="en-IN"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rPr>
              <a:t>Home Work</a:t>
            </a:r>
          </a:p>
        </p:txBody>
      </p:sp>
      <p:sp>
        <p:nvSpPr>
          <p:cNvPr id="4" name="Content Placeholder 3"/>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801278" y="1489434"/>
            <a:ext cx="10746557" cy="536856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D22DB92-BC11-D550-8BCC-7888A8F46F06}"/>
              </a:ext>
            </a:extLst>
          </p:cNvPr>
          <p:cNvPicPr>
            <a:picLocks noChangeAspect="1"/>
          </p:cNvPicPr>
          <p:nvPr/>
        </p:nvPicPr>
        <p:blipFill>
          <a:blip r:embed="rId3"/>
          <a:stretch>
            <a:fillRect/>
          </a:stretch>
        </p:blipFill>
        <p:spPr>
          <a:xfrm>
            <a:off x="2239767" y="2188396"/>
            <a:ext cx="7130264" cy="29384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solidFill>
                  <a:schemeClr val="bg1"/>
                </a:solidFill>
                <a:latin typeface="Segoe Script" pitchFamily="66" charset="0"/>
                <a:cs typeface="Arial" pitchFamily="34" charset="0"/>
              </a:rPr>
              <a:t>Learning Outcomes</a:t>
            </a:r>
          </a:p>
        </p:txBody>
      </p:sp>
      <p:sp>
        <p:nvSpPr>
          <p:cNvPr id="3" name="Content Placeholder 2"/>
          <p:cNvSpPr>
            <a:spLocks noGrp="1"/>
          </p:cNvSpPr>
          <p:nvPr>
            <p:ph sz="half" idx="1"/>
          </p:nvPr>
        </p:nvSpPr>
        <p:spPr>
          <a:xfrm>
            <a:off x="5564312" y="1790255"/>
            <a:ext cx="5181600" cy="4351338"/>
          </a:xfrm>
        </p:spPr>
        <p:txBody>
          <a:bodyPr/>
          <a:lstStyle/>
          <a:p>
            <a:pPr marL="0" indent="0" algn="just">
              <a:buNone/>
            </a:pPr>
            <a:r>
              <a:rPr lang="en-IN" dirty="0">
                <a:solidFill>
                  <a:schemeClr val="tx2"/>
                </a:solidFill>
              </a:rPr>
              <a:t>.</a:t>
            </a:r>
          </a:p>
          <a:p>
            <a:pPr algn="just"/>
            <a:r>
              <a:rPr lang="en-IN" dirty="0">
                <a:solidFill>
                  <a:srgbClr val="FF0000"/>
                </a:solidFill>
              </a:rPr>
              <a:t>Apply</a:t>
            </a:r>
            <a:r>
              <a:rPr lang="en-IN" dirty="0"/>
              <a:t> the accounting rules in recording the business transactions.</a:t>
            </a:r>
          </a:p>
        </p:txBody>
      </p:sp>
      <p:pic>
        <p:nvPicPr>
          <p:cNvPr id="5" name="Picture 4">
            <a:extLst>
              <a:ext uri="{FF2B5EF4-FFF2-40B4-BE49-F238E27FC236}">
                <a16:creationId xmlns:a16="http://schemas.microsoft.com/office/drawing/2014/main" xmlns="" id="{9CE71621-E1F4-CB41-8069-B63DFF7411B0}"/>
              </a:ext>
            </a:extLst>
          </p:cNvPr>
          <p:cNvPicPr>
            <a:picLocks noChangeAspect="1"/>
          </p:cNvPicPr>
          <p:nvPr/>
        </p:nvPicPr>
        <p:blipFill>
          <a:blip r:embed="rId2"/>
          <a:stretch>
            <a:fillRect/>
          </a:stretch>
        </p:blipFill>
        <p:spPr>
          <a:xfrm>
            <a:off x="1142947" y="2261643"/>
            <a:ext cx="2981325" cy="1704281"/>
          </a:xfrm>
          <a:prstGeom prst="rect">
            <a:avLst/>
          </a:prstGeom>
        </p:spPr>
      </p:pic>
      <p:pic>
        <p:nvPicPr>
          <p:cNvPr id="6" name="Picture 5">
            <a:extLst>
              <a:ext uri="{FF2B5EF4-FFF2-40B4-BE49-F238E27FC236}">
                <a16:creationId xmlns:a16="http://schemas.microsoft.com/office/drawing/2014/main" xmlns="" id="{763406FC-0F1D-B32A-784B-DE63F35EE87D}"/>
              </a:ext>
            </a:extLst>
          </p:cNvPr>
          <p:cNvPicPr>
            <a:picLocks noChangeAspect="1"/>
          </p:cNvPicPr>
          <p:nvPr/>
        </p:nvPicPr>
        <p:blipFill>
          <a:blip r:embed="rId3"/>
          <a:stretch>
            <a:fillRect/>
          </a:stretch>
        </p:blipFill>
        <p:spPr>
          <a:xfrm>
            <a:off x="1710807" y="4503292"/>
            <a:ext cx="3118047" cy="2000249"/>
          </a:xfrm>
          <a:prstGeom prst="rect">
            <a:avLst/>
          </a:prstGeom>
        </p:spPr>
      </p:pic>
    </p:spTree>
    <p:extLst>
      <p:ext uri="{BB962C8B-B14F-4D97-AF65-F5344CB8AC3E}">
        <p14:creationId xmlns:p14="http://schemas.microsoft.com/office/powerpoint/2010/main" xmlns="" val="70084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solidFill>
                  <a:srgbClr val="FF0000"/>
                </a:solidFill>
                <a:latin typeface="Segoe Script" pitchFamily="66" charset="0"/>
              </a:rPr>
              <a:t>POLL</a:t>
            </a:r>
          </a:p>
        </p:txBody>
      </p:sp>
      <p:sp>
        <p:nvSpPr>
          <p:cNvPr id="3" name="Content Placeholder 2"/>
          <p:cNvSpPr>
            <a:spLocks noGrp="1"/>
          </p:cNvSpPr>
          <p:nvPr>
            <p:ph idx="1"/>
          </p:nvPr>
        </p:nvSpPr>
        <p:spPr/>
        <p:txBody>
          <a:bodyPr/>
          <a:lstStyle/>
          <a:p>
            <a:pPr marL="0" indent="0">
              <a:buNone/>
            </a:pPr>
            <a:r>
              <a:rPr lang="en-IN" sz="2400" dirty="0">
                <a:solidFill>
                  <a:srgbClr val="FF0000"/>
                </a:solidFill>
              </a:rPr>
              <a:t>Which of the following is not a step of accounting cycle?</a:t>
            </a:r>
          </a:p>
          <a:p>
            <a:pPr marL="0" indent="0">
              <a:buNone/>
            </a:pPr>
            <a:endParaRPr lang="en-IN" sz="2400" dirty="0">
              <a:solidFill>
                <a:srgbClr val="FF0000"/>
              </a:solidFill>
            </a:endParaRPr>
          </a:p>
          <a:p>
            <a:pPr marL="514350" indent="-514350">
              <a:buAutoNum type="alphaUcParenR"/>
            </a:pPr>
            <a:r>
              <a:rPr lang="en-IN" sz="2400" dirty="0"/>
              <a:t>Identifying the transactions </a:t>
            </a:r>
          </a:p>
          <a:p>
            <a:pPr marL="514350" indent="-514350">
              <a:buAutoNum type="alphaUcParenR"/>
            </a:pPr>
            <a:r>
              <a:rPr lang="en-IN" sz="2400" dirty="0"/>
              <a:t>Adjust Trial balance </a:t>
            </a:r>
          </a:p>
          <a:p>
            <a:pPr marL="514350" indent="-514350">
              <a:buAutoNum type="alphaUcParenR"/>
            </a:pPr>
            <a:r>
              <a:rPr lang="en-IN" sz="2400" dirty="0"/>
              <a:t>Closing books of accounts</a:t>
            </a:r>
          </a:p>
          <a:p>
            <a:pPr marL="514350" indent="-514350">
              <a:buAutoNum type="alphaUcParenR"/>
            </a:pPr>
            <a:r>
              <a:rPr lang="en-IN" sz="2400" dirty="0"/>
              <a:t> Reconciling the leger  </a:t>
            </a:r>
          </a:p>
          <a:p>
            <a:pPr marL="514350" indent="-514350">
              <a:buAutoNum type="alphaUcParenR"/>
            </a:pPr>
            <a:endParaRPr lang="en-IN" dirty="0"/>
          </a:p>
        </p:txBody>
      </p:sp>
    </p:spTree>
    <p:extLst>
      <p:ext uri="{BB962C8B-B14F-4D97-AF65-F5344CB8AC3E}">
        <p14:creationId xmlns:p14="http://schemas.microsoft.com/office/powerpoint/2010/main" xmlns="" val="36131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bg1"/>
                </a:solidFill>
                <a:latin typeface="Segoe Script" pitchFamily="66" charset="0"/>
              </a:rPr>
              <a:t>Rules of Debit and Credit-Why???</a:t>
            </a:r>
          </a:p>
        </p:txBody>
      </p:sp>
      <p:sp>
        <p:nvSpPr>
          <p:cNvPr id="3" name="Content Placeholder 2"/>
          <p:cNvSpPr>
            <a:spLocks noGrp="1"/>
          </p:cNvSpPr>
          <p:nvPr>
            <p:ph idx="1"/>
          </p:nvPr>
        </p:nvSpPr>
        <p:spPr/>
        <p:txBody>
          <a:bodyPr/>
          <a:lstStyle/>
          <a:p>
            <a:pPr algn="just">
              <a:buNone/>
            </a:pPr>
            <a:r>
              <a:rPr lang="en-IN" dirty="0"/>
              <a:t>   Recording of business transactions in Books of Accounts in a systematic manner.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077FBF-AE45-4C01-8A20-220FBFB8D515}"/>
              </a:ext>
            </a:extLst>
          </p:cNvPr>
          <p:cNvSpPr>
            <a:spLocks noGrp="1"/>
          </p:cNvSpPr>
          <p:nvPr>
            <p:ph type="title"/>
          </p:nvPr>
        </p:nvSpPr>
        <p:spPr/>
        <p:txBody>
          <a:bodyPr/>
          <a:lstStyle/>
          <a:p>
            <a:pPr algn="ctr"/>
            <a:r>
              <a:rPr lang="en-IN" b="1" u="sng" dirty="0">
                <a:solidFill>
                  <a:srgbClr val="FF0000"/>
                </a:solidFill>
                <a:latin typeface="MV Boli" panose="02000500030200090000" pitchFamily="2" charset="0"/>
                <a:cs typeface="MV Boli" panose="02000500030200090000" pitchFamily="2" charset="0"/>
              </a:rPr>
              <a:t>What is Debit and Credit???</a:t>
            </a:r>
          </a:p>
        </p:txBody>
      </p:sp>
      <p:sp>
        <p:nvSpPr>
          <p:cNvPr id="3" name="Content Placeholder 2">
            <a:extLst>
              <a:ext uri="{FF2B5EF4-FFF2-40B4-BE49-F238E27FC236}">
                <a16:creationId xmlns:a16="http://schemas.microsoft.com/office/drawing/2014/main" xmlns="" id="{618CA5B6-BB79-4FC5-A90F-185A680C27C5}"/>
              </a:ext>
            </a:extLst>
          </p:cNvPr>
          <p:cNvSpPr>
            <a:spLocks noGrp="1"/>
          </p:cNvSpPr>
          <p:nvPr>
            <p:ph sz="half" idx="1"/>
          </p:nvPr>
        </p:nvSpPr>
        <p:spPr>
          <a:xfrm>
            <a:off x="838200" y="1825625"/>
            <a:ext cx="6117404" cy="4351338"/>
          </a:xfrm>
        </p:spPr>
        <p:txBody>
          <a:bodyPr>
            <a:normAutofit/>
          </a:bodyPr>
          <a:lstStyle/>
          <a:p>
            <a:pPr algn="just"/>
            <a:r>
              <a:rPr lang="en-IN" sz="2400" dirty="0"/>
              <a:t>Debits and credits are simply additions to or subtractions from an account.</a:t>
            </a:r>
          </a:p>
          <a:p>
            <a:pPr algn="just"/>
            <a:endParaRPr lang="en-IN" sz="2400" dirty="0"/>
          </a:p>
          <a:p>
            <a:pPr algn="just"/>
            <a:r>
              <a:rPr lang="en-IN" sz="2400" dirty="0"/>
              <a:t>"Dr." used in journal entries to refer to debits and "Cr." used in journal entries for a credit.</a:t>
            </a:r>
          </a:p>
          <a:p>
            <a:pPr algn="just"/>
            <a:endParaRPr lang="en-IN" dirty="0"/>
          </a:p>
        </p:txBody>
      </p:sp>
      <p:pic>
        <p:nvPicPr>
          <p:cNvPr id="6" name="Picture 5">
            <a:extLst>
              <a:ext uri="{FF2B5EF4-FFF2-40B4-BE49-F238E27FC236}">
                <a16:creationId xmlns:a16="http://schemas.microsoft.com/office/drawing/2014/main" xmlns="" id="{135DD12D-216C-8C00-FF30-0D67F3FD6B0F}"/>
              </a:ext>
            </a:extLst>
          </p:cNvPr>
          <p:cNvPicPr>
            <a:picLocks noChangeAspect="1"/>
          </p:cNvPicPr>
          <p:nvPr/>
        </p:nvPicPr>
        <p:blipFill>
          <a:blip r:embed="rId2"/>
          <a:stretch>
            <a:fillRect/>
          </a:stretch>
        </p:blipFill>
        <p:spPr>
          <a:xfrm>
            <a:off x="7839182" y="2517169"/>
            <a:ext cx="3308279" cy="2866489"/>
          </a:xfrm>
          <a:prstGeom prst="rect">
            <a:avLst/>
          </a:prstGeom>
        </p:spPr>
      </p:pic>
    </p:spTree>
    <p:extLst>
      <p:ext uri="{BB962C8B-B14F-4D97-AF65-F5344CB8AC3E}">
        <p14:creationId xmlns:p14="http://schemas.microsoft.com/office/powerpoint/2010/main" xmlns="" val="222306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4CDFEC7-28A6-A32D-F9F3-4F32451BF209}"/>
              </a:ext>
            </a:extLst>
          </p:cNvPr>
          <p:cNvSpPr>
            <a:spLocks noGrp="1"/>
          </p:cNvSpPr>
          <p:nvPr>
            <p:ph idx="1"/>
          </p:nvPr>
        </p:nvSpPr>
        <p:spPr/>
        <p:txBody>
          <a:bodyPr/>
          <a:lstStyle/>
          <a:p>
            <a:r>
              <a:rPr lang="en-IN" sz="2800" dirty="0"/>
              <a:t>Asset, Expense and Loss accounts normally have debit balances; liability, income and capital accounts normally have credit balances.</a:t>
            </a:r>
          </a:p>
          <a:p>
            <a:endParaRPr lang="en-IN" dirty="0"/>
          </a:p>
        </p:txBody>
      </p:sp>
      <p:pic>
        <p:nvPicPr>
          <p:cNvPr id="6" name="Picture 5">
            <a:extLst>
              <a:ext uri="{FF2B5EF4-FFF2-40B4-BE49-F238E27FC236}">
                <a16:creationId xmlns:a16="http://schemas.microsoft.com/office/drawing/2014/main" xmlns="" id="{4DF0044B-3105-CE84-EF12-AE4D1A656261}"/>
              </a:ext>
            </a:extLst>
          </p:cNvPr>
          <p:cNvPicPr>
            <a:picLocks noChangeAspect="1"/>
          </p:cNvPicPr>
          <p:nvPr/>
        </p:nvPicPr>
        <p:blipFill>
          <a:blip r:embed="rId2"/>
          <a:stretch>
            <a:fillRect/>
          </a:stretch>
        </p:blipFill>
        <p:spPr>
          <a:xfrm>
            <a:off x="1413552" y="3123345"/>
            <a:ext cx="9435957" cy="2958956"/>
          </a:xfrm>
          <a:prstGeom prst="rect">
            <a:avLst/>
          </a:prstGeom>
        </p:spPr>
      </p:pic>
    </p:spTree>
    <p:extLst>
      <p:ext uri="{BB962C8B-B14F-4D97-AF65-F5344CB8AC3E}">
        <p14:creationId xmlns:p14="http://schemas.microsoft.com/office/powerpoint/2010/main" xmlns="" val="312967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F8FFE-B3FD-94DE-2A10-0B53C1AE821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3ED3295A-439E-F9F9-FD76-A0AC7228CD8F}"/>
              </a:ext>
            </a:extLst>
          </p:cNvPr>
          <p:cNvPicPr>
            <a:picLocks noGrp="1" noChangeAspect="1"/>
          </p:cNvPicPr>
          <p:nvPr>
            <p:ph idx="1"/>
          </p:nvPr>
        </p:nvPicPr>
        <p:blipFill rotWithShape="1">
          <a:blip r:embed="rId2"/>
          <a:srcRect l="-772" t="36752"/>
          <a:stretch/>
        </p:blipFill>
        <p:spPr>
          <a:xfrm>
            <a:off x="585627" y="1872090"/>
            <a:ext cx="10768173" cy="4654193"/>
          </a:xfrm>
          <a:prstGeom prst="rect">
            <a:avLst/>
          </a:prstGeom>
        </p:spPr>
      </p:pic>
      <p:sp>
        <p:nvSpPr>
          <p:cNvPr id="5" name="Rectangle 4">
            <a:extLst>
              <a:ext uri="{FF2B5EF4-FFF2-40B4-BE49-F238E27FC236}">
                <a16:creationId xmlns:a16="http://schemas.microsoft.com/office/drawing/2014/main" xmlns="" id="{394CBDF8-B24D-B7A5-1A0E-D6A2E0B127CB}"/>
              </a:ext>
            </a:extLst>
          </p:cNvPr>
          <p:cNvSpPr/>
          <p:nvPr/>
        </p:nvSpPr>
        <p:spPr>
          <a:xfrm>
            <a:off x="8548099" y="6051479"/>
            <a:ext cx="1890445" cy="6061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DF985121-315E-F444-069C-D57EF903BDF1}"/>
              </a:ext>
            </a:extLst>
          </p:cNvPr>
          <p:cNvSpPr/>
          <p:nvPr/>
        </p:nvSpPr>
        <p:spPr>
          <a:xfrm>
            <a:off x="8414535" y="6051479"/>
            <a:ext cx="2208944" cy="606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52195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solidFill>
                  <a:schemeClr val="bg1"/>
                </a:solidFill>
                <a:latin typeface="Segoe Script" pitchFamily="66" charset="0"/>
              </a:rPr>
              <a:t>Traditional Rules of Debit and Credit</a:t>
            </a:r>
          </a:p>
        </p:txBody>
      </p:sp>
      <p:sp>
        <p:nvSpPr>
          <p:cNvPr id="9" name="Content Placeholder 8"/>
          <p:cNvSpPr>
            <a:spLocks noGrp="1"/>
          </p:cNvSpPr>
          <p:nvPr>
            <p:ph idx="1"/>
          </p:nvPr>
        </p:nvSpPr>
        <p:spPr>
          <a:xfrm>
            <a:off x="791066" y="2815440"/>
            <a:ext cx="10515600" cy="3792750"/>
          </a:xfrm>
        </p:spPr>
        <p:txBody>
          <a:bodyPr/>
          <a:lstStyle/>
          <a:p>
            <a:endParaRPr lang="en-US" dirty="0"/>
          </a:p>
        </p:txBody>
      </p:sp>
      <p:pic>
        <p:nvPicPr>
          <p:cNvPr id="4100" name="Picture 4"/>
          <p:cNvPicPr>
            <a:picLocks noChangeAspect="1" noChangeArrowheads="1"/>
          </p:cNvPicPr>
          <p:nvPr/>
        </p:nvPicPr>
        <p:blipFill>
          <a:blip r:embed="rId2"/>
          <a:srcRect/>
          <a:stretch>
            <a:fillRect/>
          </a:stretch>
        </p:blipFill>
        <p:spPr bwMode="auto">
          <a:xfrm>
            <a:off x="760331" y="2321139"/>
            <a:ext cx="10561261" cy="4258770"/>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820132" y="1480009"/>
            <a:ext cx="10369483" cy="86726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927</Words>
  <Application>Microsoft Office PowerPoint</Application>
  <PresentationFormat>Custom</PresentationFormat>
  <Paragraphs>167</Paragraphs>
  <Slides>28</Slides>
  <Notes>12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1_Office Theme</vt:lpstr>
      <vt:lpstr>Rules of Accounting </vt:lpstr>
      <vt:lpstr>Ne US, China reach audit deal allowing regulators to vet accounting firms ws-Sectoral Change</vt:lpstr>
      <vt:lpstr>Learning Outcomes</vt:lpstr>
      <vt:lpstr>POLL</vt:lpstr>
      <vt:lpstr>Rules of Debit and Credit-Why???</vt:lpstr>
      <vt:lpstr>What is Debit and Credit???</vt:lpstr>
      <vt:lpstr>Slide 7</vt:lpstr>
      <vt:lpstr>Slide 8</vt:lpstr>
      <vt:lpstr>Traditional Rules of Debit and Credit</vt:lpstr>
      <vt:lpstr>Memorize the word (CRADLE) </vt:lpstr>
      <vt:lpstr>Slide 11</vt:lpstr>
      <vt:lpstr>Slide 12</vt:lpstr>
      <vt:lpstr>Debit or Credit-Steps to be followed</vt:lpstr>
      <vt:lpstr>Example </vt:lpstr>
      <vt:lpstr>Example Journal Entries </vt:lpstr>
      <vt:lpstr>Example Journal Entries</vt:lpstr>
      <vt:lpstr>Example Journal Entries</vt:lpstr>
      <vt:lpstr>POLL</vt:lpstr>
      <vt:lpstr>POLL</vt:lpstr>
      <vt:lpstr>POLL</vt:lpstr>
      <vt:lpstr>POLL</vt:lpstr>
      <vt:lpstr>POLL</vt:lpstr>
      <vt:lpstr>POLL</vt:lpstr>
      <vt:lpstr>POLL</vt:lpstr>
      <vt:lpstr>POLL</vt:lpstr>
      <vt:lpstr>POLL</vt:lpstr>
      <vt:lpstr>Home Work</vt:lpstr>
      <vt:lpstr>Slide 28</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Chaudhary</dc:creator>
  <cp:lastModifiedBy>hp</cp:lastModifiedBy>
  <cp:revision>142</cp:revision>
  <dcterms:created xsi:type="dcterms:W3CDTF">2021-08-17T09:12:47Z</dcterms:created>
  <dcterms:modified xsi:type="dcterms:W3CDTF">2022-08-30T04:49:02Z</dcterms:modified>
</cp:coreProperties>
</file>