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5"/>
  </p:notesMasterIdLst>
  <p:handoutMasterIdLst>
    <p:handoutMasterId r:id="rId76"/>
  </p:handoutMasterIdLst>
  <p:sldIdLst>
    <p:sldId id="258" r:id="rId2"/>
    <p:sldId id="353" r:id="rId3"/>
    <p:sldId id="260" r:id="rId4"/>
    <p:sldId id="261" r:id="rId5"/>
    <p:sldId id="262" r:id="rId6"/>
    <p:sldId id="263" r:id="rId7"/>
    <p:sldId id="264" r:id="rId8"/>
    <p:sldId id="265" r:id="rId9"/>
    <p:sldId id="266" r:id="rId10"/>
    <p:sldId id="269" r:id="rId11"/>
    <p:sldId id="270" r:id="rId12"/>
    <p:sldId id="271" r:id="rId13"/>
    <p:sldId id="272" r:id="rId14"/>
    <p:sldId id="273" r:id="rId15"/>
    <p:sldId id="275" r:id="rId16"/>
    <p:sldId id="276" r:id="rId17"/>
    <p:sldId id="277" r:id="rId18"/>
    <p:sldId id="278" r:id="rId19"/>
    <p:sldId id="279" r:id="rId20"/>
    <p:sldId id="280" r:id="rId21"/>
    <p:sldId id="281" r:id="rId22"/>
    <p:sldId id="284" r:id="rId23"/>
    <p:sldId id="257" r:id="rId24"/>
    <p:sldId id="289" r:id="rId25"/>
    <p:sldId id="290" r:id="rId26"/>
    <p:sldId id="291" r:id="rId27"/>
    <p:sldId id="292" r:id="rId28"/>
    <p:sldId id="293" r:id="rId29"/>
    <p:sldId id="354" r:id="rId30"/>
    <p:sldId id="355" r:id="rId31"/>
    <p:sldId id="296" r:id="rId32"/>
    <p:sldId id="307" r:id="rId33"/>
    <p:sldId id="309" r:id="rId34"/>
    <p:sldId id="308" r:id="rId35"/>
    <p:sldId id="310" r:id="rId36"/>
    <p:sldId id="313" r:id="rId37"/>
    <p:sldId id="298" r:id="rId38"/>
    <p:sldId id="299" r:id="rId39"/>
    <p:sldId id="315" r:id="rId40"/>
    <p:sldId id="300" r:id="rId41"/>
    <p:sldId id="316" r:id="rId42"/>
    <p:sldId id="317" r:id="rId43"/>
    <p:sldId id="301" r:id="rId44"/>
    <p:sldId id="302" r:id="rId45"/>
    <p:sldId id="303" r:id="rId46"/>
    <p:sldId id="356" r:id="rId47"/>
    <p:sldId id="305" r:id="rId48"/>
    <p:sldId id="306" r:id="rId49"/>
    <p:sldId id="319" r:id="rId50"/>
    <p:sldId id="320" r:id="rId51"/>
    <p:sldId id="327" r:id="rId52"/>
    <p:sldId id="328" r:id="rId53"/>
    <p:sldId id="330" r:id="rId54"/>
    <p:sldId id="329" r:id="rId55"/>
    <p:sldId id="321" r:id="rId56"/>
    <p:sldId id="323" r:id="rId57"/>
    <p:sldId id="326" r:id="rId58"/>
    <p:sldId id="331" r:id="rId59"/>
    <p:sldId id="332" r:id="rId60"/>
    <p:sldId id="333" r:id="rId61"/>
    <p:sldId id="334" r:id="rId62"/>
    <p:sldId id="335" r:id="rId63"/>
    <p:sldId id="336" r:id="rId64"/>
    <p:sldId id="337" r:id="rId65"/>
    <p:sldId id="344" r:id="rId66"/>
    <p:sldId id="345" r:id="rId67"/>
    <p:sldId id="346" r:id="rId68"/>
    <p:sldId id="347" r:id="rId69"/>
    <p:sldId id="348" r:id="rId70"/>
    <p:sldId id="352" r:id="rId71"/>
    <p:sldId id="349" r:id="rId72"/>
    <p:sldId id="350" r:id="rId73"/>
    <p:sldId id="351"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0"/>
    <p:restoredTop sz="94654"/>
  </p:normalViewPr>
  <p:slideViewPr>
    <p:cSldViewPr snapToGrid="0">
      <p:cViewPr varScale="1">
        <p:scale>
          <a:sx n="67" d="100"/>
          <a:sy n="67" d="100"/>
        </p:scale>
        <p:origin x="-840" y="-96"/>
      </p:cViewPr>
      <p:guideLst>
        <p:guide orient="horz" pos="2160"/>
        <p:guide pos="3840"/>
      </p:guideLst>
    </p:cSldViewPr>
  </p:slideViewPr>
  <p:notesTextViewPr>
    <p:cViewPr>
      <p:scale>
        <a:sx n="1" d="1"/>
        <a:sy n="1" d="1"/>
      </p:scale>
      <p:origin x="0" y="0"/>
    </p:cViewPr>
  </p:notesTextViewPr>
  <p:notesViewPr>
    <p:cSldViewPr snapToGrid="0">
      <p:cViewPr varScale="1">
        <p:scale>
          <a:sx n="83" d="100"/>
          <a:sy n="83" d="100"/>
        </p:scale>
        <p:origin x="3992" y="20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C881F0-272B-4444-A7E8-AD0CBF6182D2}"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US"/>
        </a:p>
      </dgm:t>
    </dgm:pt>
    <dgm:pt modelId="{11C39FB4-CAE1-4ED2-900A-184E1CA39959}">
      <dgm:prSet phldrT="[Text]" custT="1"/>
      <dgm:spPr/>
      <dgm:t>
        <a:bodyPr/>
        <a:lstStyle/>
        <a:p>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Nature of Financial Statements</a:t>
          </a:r>
          <a:endParaRPr lang="en-US" sz="2400" b="1" dirty="0">
            <a:latin typeface="Times New Roman" pitchFamily="18" charset="0"/>
            <a:cs typeface="Times New Roman" pitchFamily="18" charset="0"/>
          </a:endParaRPr>
        </a:p>
      </dgm:t>
    </dgm:pt>
    <dgm:pt modelId="{42EF975E-64C2-47FD-9D30-A6804E43E9C4}" type="parTrans" cxnId="{579D92D7-E9F8-457D-926D-8A3792E71504}">
      <dgm:prSet/>
      <dgm:spPr/>
      <dgm:t>
        <a:bodyPr/>
        <a:lstStyle/>
        <a:p>
          <a:endParaRPr lang="en-US"/>
        </a:p>
      </dgm:t>
    </dgm:pt>
    <dgm:pt modelId="{6CBC6C97-5D3E-470F-93AB-D2FFA4F77D75}" type="sibTrans" cxnId="{579D92D7-E9F8-457D-926D-8A3792E71504}">
      <dgm:prSet/>
      <dgm:spPr/>
      <dgm:t>
        <a:bodyPr/>
        <a:lstStyle/>
        <a:p>
          <a:endParaRPr lang="en-US"/>
        </a:p>
      </dgm:t>
    </dgm:pt>
    <dgm:pt modelId="{57D5B774-1BD0-4568-B876-25771E7AC042}">
      <dgm:prSet phldrT="[Text]" custT="1"/>
      <dgm:spPr/>
      <dgm:t>
        <a:bodyPr/>
        <a:lstStyle/>
        <a:p>
          <a:r>
            <a:rPr lang="en-IN" sz="2400" dirty="0" smtClean="0"/>
            <a:t>Accounting Conventions</a:t>
          </a:r>
          <a:endParaRPr lang="en-US" sz="2400" dirty="0"/>
        </a:p>
      </dgm:t>
    </dgm:pt>
    <dgm:pt modelId="{0A39C025-0643-4007-9FFD-040B9AB80C70}" type="parTrans" cxnId="{2AD08C30-CBFC-4EE8-BB9F-18056584B68C}">
      <dgm:prSet/>
      <dgm:spPr/>
      <dgm:t>
        <a:bodyPr/>
        <a:lstStyle/>
        <a:p>
          <a:endParaRPr lang="en-US"/>
        </a:p>
      </dgm:t>
    </dgm:pt>
    <dgm:pt modelId="{34135592-DA15-4D2B-BED8-B8E293BE5E9D}" type="sibTrans" cxnId="{2AD08C30-CBFC-4EE8-BB9F-18056584B68C}">
      <dgm:prSet/>
      <dgm:spPr/>
      <dgm:t>
        <a:bodyPr/>
        <a:lstStyle/>
        <a:p>
          <a:endParaRPr lang="en-US"/>
        </a:p>
      </dgm:t>
    </dgm:pt>
    <dgm:pt modelId="{ECF6C222-367A-481C-A58F-B177E5709A25}">
      <dgm:prSet phldrT="[Text]" custT="1"/>
      <dgm:spPr/>
      <dgm:t>
        <a:bodyPr/>
        <a:lstStyle/>
        <a:p>
          <a:r>
            <a:rPr lang="en-IN" sz="2400" dirty="0" smtClean="0"/>
            <a:t>Personal Judgements</a:t>
          </a:r>
          <a:endParaRPr lang="en-US" sz="2400" dirty="0"/>
        </a:p>
      </dgm:t>
    </dgm:pt>
    <dgm:pt modelId="{5847E1CF-B429-47CC-AB83-251787EC5DE4}" type="parTrans" cxnId="{DED89D20-6A39-41AF-90FC-02C6A955622C}">
      <dgm:prSet/>
      <dgm:spPr/>
      <dgm:t>
        <a:bodyPr/>
        <a:lstStyle/>
        <a:p>
          <a:endParaRPr lang="en-US"/>
        </a:p>
      </dgm:t>
    </dgm:pt>
    <dgm:pt modelId="{C4798A2C-5051-46A3-99DD-A117603951D2}" type="sibTrans" cxnId="{DED89D20-6A39-41AF-90FC-02C6A955622C}">
      <dgm:prSet/>
      <dgm:spPr/>
      <dgm:t>
        <a:bodyPr/>
        <a:lstStyle/>
        <a:p>
          <a:endParaRPr lang="en-US"/>
        </a:p>
      </dgm:t>
    </dgm:pt>
    <dgm:pt modelId="{A7DB09B3-BCA4-420A-8BAD-7966790BF196}">
      <dgm:prSet phldrT="[Text]" custT="1"/>
      <dgm:spPr/>
      <dgm:t>
        <a:bodyPr/>
        <a:lstStyle/>
        <a:p>
          <a:r>
            <a:rPr lang="en-IN" sz="2400" dirty="0" smtClean="0"/>
            <a:t>Assumptions</a:t>
          </a:r>
          <a:endParaRPr lang="en-US" sz="2400" dirty="0"/>
        </a:p>
      </dgm:t>
    </dgm:pt>
    <dgm:pt modelId="{4B559615-D217-4DC4-B3F1-B3585654F599}" type="parTrans" cxnId="{4476603D-B41C-427A-82FA-DD2CE153F44C}">
      <dgm:prSet/>
      <dgm:spPr/>
      <dgm:t>
        <a:bodyPr/>
        <a:lstStyle/>
        <a:p>
          <a:endParaRPr lang="en-US"/>
        </a:p>
      </dgm:t>
    </dgm:pt>
    <dgm:pt modelId="{EF166E99-D441-47E8-A336-CF310FEF256C}" type="sibTrans" cxnId="{4476603D-B41C-427A-82FA-DD2CE153F44C}">
      <dgm:prSet/>
      <dgm:spPr/>
      <dgm:t>
        <a:bodyPr/>
        <a:lstStyle/>
        <a:p>
          <a:endParaRPr lang="en-US"/>
        </a:p>
      </dgm:t>
    </dgm:pt>
    <dgm:pt modelId="{A2CB2CD7-5A69-449C-A100-BE56D81B5FF8}">
      <dgm:prSet phldrT="[Text]" custT="1"/>
      <dgm:spPr/>
      <dgm:t>
        <a:bodyPr/>
        <a:lstStyle/>
        <a:p>
          <a:r>
            <a:rPr lang="en-IN" sz="2400" dirty="0" smtClean="0"/>
            <a:t>Recorded Facts</a:t>
          </a:r>
          <a:endParaRPr lang="en-US" sz="2400" dirty="0"/>
        </a:p>
      </dgm:t>
    </dgm:pt>
    <dgm:pt modelId="{B42C36E2-ED77-4337-95EF-811025D3D2CB}" type="parTrans" cxnId="{04F5FFA3-F492-4221-A3F4-092C59273CD7}">
      <dgm:prSet/>
      <dgm:spPr/>
      <dgm:t>
        <a:bodyPr/>
        <a:lstStyle/>
        <a:p>
          <a:endParaRPr lang="en-US"/>
        </a:p>
      </dgm:t>
    </dgm:pt>
    <dgm:pt modelId="{BB977C29-DFAC-43B5-B0AC-684DC50540AD}" type="sibTrans" cxnId="{04F5FFA3-F492-4221-A3F4-092C59273CD7}">
      <dgm:prSet/>
      <dgm:spPr/>
      <dgm:t>
        <a:bodyPr/>
        <a:lstStyle/>
        <a:p>
          <a:endParaRPr lang="en-US"/>
        </a:p>
      </dgm:t>
    </dgm:pt>
    <dgm:pt modelId="{2E46857A-5F7E-4E98-B92B-9C351B21B27B}" type="pres">
      <dgm:prSet presAssocID="{30C881F0-272B-4444-A7E8-AD0CBF6182D2}" presName="composite" presStyleCnt="0">
        <dgm:presLayoutVars>
          <dgm:chMax val="1"/>
          <dgm:dir/>
          <dgm:resizeHandles val="exact"/>
        </dgm:presLayoutVars>
      </dgm:prSet>
      <dgm:spPr/>
      <dgm:t>
        <a:bodyPr/>
        <a:lstStyle/>
        <a:p>
          <a:endParaRPr lang="en-US"/>
        </a:p>
      </dgm:t>
    </dgm:pt>
    <dgm:pt modelId="{3D01E37D-59BE-4E59-B40A-5899620EFF3B}" type="pres">
      <dgm:prSet presAssocID="{30C881F0-272B-4444-A7E8-AD0CBF6182D2}" presName="radial" presStyleCnt="0">
        <dgm:presLayoutVars>
          <dgm:animLvl val="ctr"/>
        </dgm:presLayoutVars>
      </dgm:prSet>
      <dgm:spPr/>
    </dgm:pt>
    <dgm:pt modelId="{FAC52DBA-1AAD-4A4E-AAD0-42CFD9AF6474}" type="pres">
      <dgm:prSet presAssocID="{11C39FB4-CAE1-4ED2-900A-184E1CA39959}" presName="centerShape" presStyleLbl="vennNode1" presStyleIdx="0" presStyleCnt="5" custScaleX="136184" custLinFactNeighborX="-17330" custLinFactNeighborY="-1507"/>
      <dgm:spPr/>
      <dgm:t>
        <a:bodyPr/>
        <a:lstStyle/>
        <a:p>
          <a:endParaRPr lang="en-US"/>
        </a:p>
      </dgm:t>
    </dgm:pt>
    <dgm:pt modelId="{479C4A00-A157-4395-9990-96203C458584}" type="pres">
      <dgm:prSet presAssocID="{57D5B774-1BD0-4568-B876-25771E7AC042}" presName="node" presStyleLbl="vennNode1" presStyleIdx="1" presStyleCnt="5" custScaleX="174029" custScaleY="133966" custRadScaleRad="105150" custRadScaleInc="-21384">
        <dgm:presLayoutVars>
          <dgm:bulletEnabled val="1"/>
        </dgm:presLayoutVars>
      </dgm:prSet>
      <dgm:spPr/>
      <dgm:t>
        <a:bodyPr/>
        <a:lstStyle/>
        <a:p>
          <a:endParaRPr lang="en-US"/>
        </a:p>
      </dgm:t>
    </dgm:pt>
    <dgm:pt modelId="{1468EB7D-69A4-488C-96B9-1B2E79D74148}" type="pres">
      <dgm:prSet presAssocID="{ECF6C222-367A-481C-A58F-B177E5709A25}" presName="node" presStyleLbl="vennNode1" presStyleIdx="2" presStyleCnt="5" custScaleX="189303" custRadScaleRad="65410" custRadScaleInc="-2934">
        <dgm:presLayoutVars>
          <dgm:bulletEnabled val="1"/>
        </dgm:presLayoutVars>
      </dgm:prSet>
      <dgm:spPr/>
      <dgm:t>
        <a:bodyPr/>
        <a:lstStyle/>
        <a:p>
          <a:endParaRPr lang="en-US"/>
        </a:p>
      </dgm:t>
    </dgm:pt>
    <dgm:pt modelId="{1C846837-E2FE-4629-80A3-F37B7445CCF2}" type="pres">
      <dgm:prSet presAssocID="{A7DB09B3-BCA4-420A-8BAD-7966790BF196}" presName="node" presStyleLbl="vennNode1" presStyleIdx="3" presStyleCnt="5" custScaleX="170169" custRadScaleRad="102993" custRadScaleInc="21851">
        <dgm:presLayoutVars>
          <dgm:bulletEnabled val="1"/>
        </dgm:presLayoutVars>
      </dgm:prSet>
      <dgm:spPr/>
      <dgm:t>
        <a:bodyPr/>
        <a:lstStyle/>
        <a:p>
          <a:endParaRPr lang="en-US"/>
        </a:p>
      </dgm:t>
    </dgm:pt>
    <dgm:pt modelId="{763B8917-2F0F-48C9-8842-9A414D2EB41E}" type="pres">
      <dgm:prSet presAssocID="{A2CB2CD7-5A69-449C-A100-BE56D81B5FF8}" presName="node" presStyleLbl="vennNode1" presStyleIdx="4" presStyleCnt="5" custScaleX="157774" custScaleY="120025" custRadScaleRad="134693" custRadScaleInc="1425">
        <dgm:presLayoutVars>
          <dgm:bulletEnabled val="1"/>
        </dgm:presLayoutVars>
      </dgm:prSet>
      <dgm:spPr/>
      <dgm:t>
        <a:bodyPr/>
        <a:lstStyle/>
        <a:p>
          <a:endParaRPr lang="en-US"/>
        </a:p>
      </dgm:t>
    </dgm:pt>
  </dgm:ptLst>
  <dgm:cxnLst>
    <dgm:cxn modelId="{DED89D20-6A39-41AF-90FC-02C6A955622C}" srcId="{11C39FB4-CAE1-4ED2-900A-184E1CA39959}" destId="{ECF6C222-367A-481C-A58F-B177E5709A25}" srcOrd="1" destOrd="0" parTransId="{5847E1CF-B429-47CC-AB83-251787EC5DE4}" sibTransId="{C4798A2C-5051-46A3-99DD-A117603951D2}"/>
    <dgm:cxn modelId="{2AD08C30-CBFC-4EE8-BB9F-18056584B68C}" srcId="{11C39FB4-CAE1-4ED2-900A-184E1CA39959}" destId="{57D5B774-1BD0-4568-B876-25771E7AC042}" srcOrd="0" destOrd="0" parTransId="{0A39C025-0643-4007-9FFD-040B9AB80C70}" sibTransId="{34135592-DA15-4D2B-BED8-B8E293BE5E9D}"/>
    <dgm:cxn modelId="{7C9CAEF9-CF78-4DE6-BC29-2DF44C7E3EB4}" type="presOf" srcId="{57D5B774-1BD0-4568-B876-25771E7AC042}" destId="{479C4A00-A157-4395-9990-96203C458584}" srcOrd="0" destOrd="0" presId="urn:microsoft.com/office/officeart/2005/8/layout/radial3"/>
    <dgm:cxn modelId="{10219853-EBB4-40B2-A961-C05109F154AB}" type="presOf" srcId="{11C39FB4-CAE1-4ED2-900A-184E1CA39959}" destId="{FAC52DBA-1AAD-4A4E-AAD0-42CFD9AF6474}" srcOrd="0" destOrd="0" presId="urn:microsoft.com/office/officeart/2005/8/layout/radial3"/>
    <dgm:cxn modelId="{4476603D-B41C-427A-82FA-DD2CE153F44C}" srcId="{11C39FB4-CAE1-4ED2-900A-184E1CA39959}" destId="{A7DB09B3-BCA4-420A-8BAD-7966790BF196}" srcOrd="2" destOrd="0" parTransId="{4B559615-D217-4DC4-B3F1-B3585654F599}" sibTransId="{EF166E99-D441-47E8-A336-CF310FEF256C}"/>
    <dgm:cxn modelId="{9BE116AA-F53F-429F-A820-516A09119B9B}" type="presOf" srcId="{A2CB2CD7-5A69-449C-A100-BE56D81B5FF8}" destId="{763B8917-2F0F-48C9-8842-9A414D2EB41E}" srcOrd="0" destOrd="0" presId="urn:microsoft.com/office/officeart/2005/8/layout/radial3"/>
    <dgm:cxn modelId="{95428224-30A0-46F7-83EC-5668E353D703}" type="presOf" srcId="{A7DB09B3-BCA4-420A-8BAD-7966790BF196}" destId="{1C846837-E2FE-4629-80A3-F37B7445CCF2}" srcOrd="0" destOrd="0" presId="urn:microsoft.com/office/officeart/2005/8/layout/radial3"/>
    <dgm:cxn modelId="{568927B1-F866-49AB-853C-832EC4E150B8}" type="presOf" srcId="{ECF6C222-367A-481C-A58F-B177E5709A25}" destId="{1468EB7D-69A4-488C-96B9-1B2E79D74148}" srcOrd="0" destOrd="0" presId="urn:microsoft.com/office/officeart/2005/8/layout/radial3"/>
    <dgm:cxn modelId="{3F3A542A-A003-4A1B-85E4-5DD11B9FF909}" type="presOf" srcId="{30C881F0-272B-4444-A7E8-AD0CBF6182D2}" destId="{2E46857A-5F7E-4E98-B92B-9C351B21B27B}" srcOrd="0" destOrd="0" presId="urn:microsoft.com/office/officeart/2005/8/layout/radial3"/>
    <dgm:cxn modelId="{04F5FFA3-F492-4221-A3F4-092C59273CD7}" srcId="{11C39FB4-CAE1-4ED2-900A-184E1CA39959}" destId="{A2CB2CD7-5A69-449C-A100-BE56D81B5FF8}" srcOrd="3" destOrd="0" parTransId="{B42C36E2-ED77-4337-95EF-811025D3D2CB}" sibTransId="{BB977C29-DFAC-43B5-B0AC-684DC50540AD}"/>
    <dgm:cxn modelId="{579D92D7-E9F8-457D-926D-8A3792E71504}" srcId="{30C881F0-272B-4444-A7E8-AD0CBF6182D2}" destId="{11C39FB4-CAE1-4ED2-900A-184E1CA39959}" srcOrd="0" destOrd="0" parTransId="{42EF975E-64C2-47FD-9D30-A6804E43E9C4}" sibTransId="{6CBC6C97-5D3E-470F-93AB-D2FFA4F77D75}"/>
    <dgm:cxn modelId="{808039A4-8243-4EFA-872B-BD3A19D68EFC}" type="presParOf" srcId="{2E46857A-5F7E-4E98-B92B-9C351B21B27B}" destId="{3D01E37D-59BE-4E59-B40A-5899620EFF3B}" srcOrd="0" destOrd="0" presId="urn:microsoft.com/office/officeart/2005/8/layout/radial3"/>
    <dgm:cxn modelId="{DEEA4ED6-AF92-4A5F-A690-BB0B8B797EC2}" type="presParOf" srcId="{3D01E37D-59BE-4E59-B40A-5899620EFF3B}" destId="{FAC52DBA-1AAD-4A4E-AAD0-42CFD9AF6474}" srcOrd="0" destOrd="0" presId="urn:microsoft.com/office/officeart/2005/8/layout/radial3"/>
    <dgm:cxn modelId="{602019A7-AE6A-4AE1-8B4B-F52159D56394}" type="presParOf" srcId="{3D01E37D-59BE-4E59-B40A-5899620EFF3B}" destId="{479C4A00-A157-4395-9990-96203C458584}" srcOrd="1" destOrd="0" presId="urn:microsoft.com/office/officeart/2005/8/layout/radial3"/>
    <dgm:cxn modelId="{AEDC8EA3-56DF-4769-991D-A97296B7BFCB}" type="presParOf" srcId="{3D01E37D-59BE-4E59-B40A-5899620EFF3B}" destId="{1468EB7D-69A4-488C-96B9-1B2E79D74148}" srcOrd="2" destOrd="0" presId="urn:microsoft.com/office/officeart/2005/8/layout/radial3"/>
    <dgm:cxn modelId="{1BF64690-F391-4DFD-8481-711315D0057D}" type="presParOf" srcId="{3D01E37D-59BE-4E59-B40A-5899620EFF3B}" destId="{1C846837-E2FE-4629-80A3-F37B7445CCF2}" srcOrd="3" destOrd="0" presId="urn:microsoft.com/office/officeart/2005/8/layout/radial3"/>
    <dgm:cxn modelId="{3AE4E018-F1A7-42C0-A9F5-CECFDACA0861}" type="presParOf" srcId="{3D01E37D-59BE-4E59-B40A-5899620EFF3B}" destId="{763B8917-2F0F-48C9-8842-9A414D2EB41E}" srcOrd="4" destOrd="0" presId="urn:microsoft.com/office/officeart/2005/8/layout/radial3"/>
  </dgm:cxnLst>
  <dgm:bg/>
  <dgm:whole/>
</dgm:dataModel>
</file>

<file path=ppt/diagrams/data2.xml><?xml version="1.0" encoding="utf-8"?>
<dgm:dataModel xmlns:dgm="http://schemas.openxmlformats.org/drawingml/2006/diagram" xmlns:a="http://schemas.openxmlformats.org/drawingml/2006/main">
  <dgm:ptLst>
    <dgm:pt modelId="{810079B9-02F9-4FA2-8593-DFE293361462}" type="doc">
      <dgm:prSet loTypeId="urn:microsoft.com/office/officeart/2005/8/layout/cycle3" loCatId="cycle" qsTypeId="urn:microsoft.com/office/officeart/2005/8/quickstyle/simple1" qsCatId="simple" csTypeId="urn:microsoft.com/office/officeart/2005/8/colors/accent0_3" csCatId="mainScheme" phldr="1"/>
      <dgm:spPr/>
      <dgm:t>
        <a:bodyPr/>
        <a:lstStyle/>
        <a:p>
          <a:endParaRPr lang="en-IN"/>
        </a:p>
      </dgm:t>
    </dgm:pt>
    <dgm:pt modelId="{5FE891D2-E953-4294-8663-8F595F1CE7EC}">
      <dgm:prSet phldrT="[Text]"/>
      <dgm:spPr/>
      <dgm:t>
        <a:bodyPr/>
        <a:lstStyle/>
        <a:p>
          <a:r>
            <a:rPr lang="en-IN" dirty="0" smtClean="0"/>
            <a:t>Brief</a:t>
          </a:r>
          <a:endParaRPr lang="en-IN" dirty="0"/>
        </a:p>
      </dgm:t>
    </dgm:pt>
    <dgm:pt modelId="{9D9B8ED8-FDFB-4AAF-A055-B5178B1CB3FB}" type="parTrans" cxnId="{223728A0-3ECF-434E-B0E4-EE04C3414115}">
      <dgm:prSet/>
      <dgm:spPr/>
      <dgm:t>
        <a:bodyPr/>
        <a:lstStyle/>
        <a:p>
          <a:endParaRPr lang="en-IN"/>
        </a:p>
      </dgm:t>
    </dgm:pt>
    <dgm:pt modelId="{45B7AC0C-3440-4234-98C3-E34A695E7DE8}" type="sibTrans" cxnId="{223728A0-3ECF-434E-B0E4-EE04C3414115}">
      <dgm:prSet/>
      <dgm:spPr/>
      <dgm:t>
        <a:bodyPr/>
        <a:lstStyle/>
        <a:p>
          <a:endParaRPr lang="en-IN"/>
        </a:p>
      </dgm:t>
    </dgm:pt>
    <dgm:pt modelId="{BE4F7D6B-A309-4DA4-9A89-EC570E8C5238}">
      <dgm:prSet phldrT="[Text]"/>
      <dgm:spPr/>
      <dgm:t>
        <a:bodyPr/>
        <a:lstStyle/>
        <a:p>
          <a:r>
            <a:rPr lang="en-IN" dirty="0" smtClean="0"/>
            <a:t>Comparability</a:t>
          </a:r>
          <a:endParaRPr lang="en-IN" dirty="0"/>
        </a:p>
      </dgm:t>
    </dgm:pt>
    <dgm:pt modelId="{F2276E76-48D8-4ED2-9D59-A937069FD255}" type="parTrans" cxnId="{E2700949-539A-4417-AB3C-3979C4B2C0D8}">
      <dgm:prSet/>
      <dgm:spPr/>
      <dgm:t>
        <a:bodyPr/>
        <a:lstStyle/>
        <a:p>
          <a:endParaRPr lang="en-IN"/>
        </a:p>
      </dgm:t>
    </dgm:pt>
    <dgm:pt modelId="{C887158B-C018-4C7A-86E3-1EBA9E8D2C83}" type="sibTrans" cxnId="{E2700949-539A-4417-AB3C-3979C4B2C0D8}">
      <dgm:prSet/>
      <dgm:spPr/>
      <dgm:t>
        <a:bodyPr/>
        <a:lstStyle/>
        <a:p>
          <a:endParaRPr lang="en-IN"/>
        </a:p>
      </dgm:t>
    </dgm:pt>
    <dgm:pt modelId="{1BDBAFEE-0355-4C45-9A88-393509AFA08F}">
      <dgm:prSet phldrT="[Text]"/>
      <dgm:spPr/>
      <dgm:t>
        <a:bodyPr/>
        <a:lstStyle/>
        <a:p>
          <a:r>
            <a:rPr lang="en-IN" dirty="0" smtClean="0"/>
            <a:t>Relevance</a:t>
          </a:r>
          <a:endParaRPr lang="en-IN" dirty="0"/>
        </a:p>
      </dgm:t>
    </dgm:pt>
    <dgm:pt modelId="{BD01FECA-F8EF-4EF3-8480-4B8AA66FA2A0}" type="parTrans" cxnId="{D9EEE768-2BB6-4358-AE69-1D153B99EE9F}">
      <dgm:prSet/>
      <dgm:spPr/>
      <dgm:t>
        <a:bodyPr/>
        <a:lstStyle/>
        <a:p>
          <a:endParaRPr lang="en-IN"/>
        </a:p>
      </dgm:t>
    </dgm:pt>
    <dgm:pt modelId="{044B1BD7-4A57-448A-9DB7-DDF6290C5E80}" type="sibTrans" cxnId="{D9EEE768-2BB6-4358-AE69-1D153B99EE9F}">
      <dgm:prSet/>
      <dgm:spPr/>
      <dgm:t>
        <a:bodyPr/>
        <a:lstStyle/>
        <a:p>
          <a:endParaRPr lang="en-IN"/>
        </a:p>
      </dgm:t>
    </dgm:pt>
    <dgm:pt modelId="{1C325CD9-184D-4704-886E-5BD3873FFC82}">
      <dgm:prSet phldrT="[Text]"/>
      <dgm:spPr/>
      <dgm:t>
        <a:bodyPr/>
        <a:lstStyle/>
        <a:p>
          <a:r>
            <a:rPr lang="en-IN" dirty="0" smtClean="0"/>
            <a:t>Attractive</a:t>
          </a:r>
          <a:endParaRPr lang="en-IN" dirty="0"/>
        </a:p>
      </dgm:t>
    </dgm:pt>
    <dgm:pt modelId="{56E380A8-ED1C-43C5-B7BE-B438FA346186}" type="parTrans" cxnId="{D5CBF425-7236-4658-A12D-CAEF916393CE}">
      <dgm:prSet/>
      <dgm:spPr/>
      <dgm:t>
        <a:bodyPr/>
        <a:lstStyle/>
        <a:p>
          <a:endParaRPr lang="en-IN"/>
        </a:p>
      </dgm:t>
    </dgm:pt>
    <dgm:pt modelId="{D2CB7E49-EAB7-4D29-9240-50D3BF5822ED}" type="sibTrans" cxnId="{D5CBF425-7236-4658-A12D-CAEF916393CE}">
      <dgm:prSet/>
      <dgm:spPr/>
      <dgm:t>
        <a:bodyPr/>
        <a:lstStyle/>
        <a:p>
          <a:endParaRPr lang="en-IN"/>
        </a:p>
      </dgm:t>
    </dgm:pt>
    <dgm:pt modelId="{7309CCCB-3E15-45FF-A52E-19824D9CFBFE}">
      <dgm:prSet phldrT="[Text]"/>
      <dgm:spPr/>
      <dgm:t>
        <a:bodyPr/>
        <a:lstStyle/>
        <a:p>
          <a:r>
            <a:rPr lang="en-IN" dirty="0" smtClean="0"/>
            <a:t>Promptness</a:t>
          </a:r>
          <a:endParaRPr lang="en-IN" dirty="0"/>
        </a:p>
      </dgm:t>
    </dgm:pt>
    <dgm:pt modelId="{29F70934-E92E-4D22-9B60-92CD1A1BD4EC}" type="sibTrans" cxnId="{5779DD6A-B854-41F6-A95D-1342083D92FA}">
      <dgm:prSet/>
      <dgm:spPr/>
      <dgm:t>
        <a:bodyPr/>
        <a:lstStyle/>
        <a:p>
          <a:endParaRPr lang="en-IN"/>
        </a:p>
      </dgm:t>
    </dgm:pt>
    <dgm:pt modelId="{CAA43F01-EDD3-4DED-8853-1B6615633B74}" type="parTrans" cxnId="{5779DD6A-B854-41F6-A95D-1342083D92FA}">
      <dgm:prSet/>
      <dgm:spPr/>
      <dgm:t>
        <a:bodyPr/>
        <a:lstStyle/>
        <a:p>
          <a:endParaRPr lang="en-IN"/>
        </a:p>
      </dgm:t>
    </dgm:pt>
    <dgm:pt modelId="{A2C277B9-64D9-49AF-A273-F4F1415BDEA0}">
      <dgm:prSet phldrT="[Text]"/>
      <dgm:spPr/>
      <dgm:t>
        <a:bodyPr/>
        <a:lstStyle/>
        <a:p>
          <a:r>
            <a:rPr lang="en-IN" dirty="0" smtClean="0"/>
            <a:t>Analytical representation</a:t>
          </a:r>
          <a:endParaRPr lang="en-IN" dirty="0"/>
        </a:p>
      </dgm:t>
    </dgm:pt>
    <dgm:pt modelId="{2A27439F-A913-41C7-A61B-CEA619C311CF}" type="parTrans" cxnId="{0933B50F-04F4-4F66-9394-CFC7937E790F}">
      <dgm:prSet/>
      <dgm:spPr/>
      <dgm:t>
        <a:bodyPr/>
        <a:lstStyle/>
        <a:p>
          <a:endParaRPr lang="en-IN"/>
        </a:p>
      </dgm:t>
    </dgm:pt>
    <dgm:pt modelId="{E53E9A90-7D95-4975-B93C-FD18E96625B4}" type="sibTrans" cxnId="{0933B50F-04F4-4F66-9394-CFC7937E790F}">
      <dgm:prSet custScaleX="132255"/>
      <dgm:spPr/>
      <dgm:t>
        <a:bodyPr/>
        <a:lstStyle/>
        <a:p>
          <a:endParaRPr lang="en-IN"/>
        </a:p>
      </dgm:t>
    </dgm:pt>
    <dgm:pt modelId="{18D1CFD0-C09A-44F3-97DA-D9CADE4AA54B}" type="pres">
      <dgm:prSet presAssocID="{810079B9-02F9-4FA2-8593-DFE293361462}" presName="Name0" presStyleCnt="0">
        <dgm:presLayoutVars>
          <dgm:dir/>
          <dgm:resizeHandles val="exact"/>
        </dgm:presLayoutVars>
      </dgm:prSet>
      <dgm:spPr/>
      <dgm:t>
        <a:bodyPr/>
        <a:lstStyle/>
        <a:p>
          <a:endParaRPr lang="en-IN"/>
        </a:p>
      </dgm:t>
    </dgm:pt>
    <dgm:pt modelId="{F355F5AD-B745-44E7-8976-5091408DFF93}" type="pres">
      <dgm:prSet presAssocID="{810079B9-02F9-4FA2-8593-DFE293361462}" presName="cycle" presStyleCnt="0"/>
      <dgm:spPr/>
    </dgm:pt>
    <dgm:pt modelId="{953879B3-5448-4259-8B00-6D0984405C9A}" type="pres">
      <dgm:prSet presAssocID="{5FE891D2-E953-4294-8663-8F595F1CE7EC}" presName="nodeFirstNode" presStyleLbl="node1" presStyleIdx="0" presStyleCnt="6">
        <dgm:presLayoutVars>
          <dgm:bulletEnabled val="1"/>
        </dgm:presLayoutVars>
      </dgm:prSet>
      <dgm:spPr/>
      <dgm:t>
        <a:bodyPr/>
        <a:lstStyle/>
        <a:p>
          <a:endParaRPr lang="en-IN"/>
        </a:p>
      </dgm:t>
    </dgm:pt>
    <dgm:pt modelId="{497787D6-5269-45B1-B0AB-1B7701DF36B2}" type="pres">
      <dgm:prSet presAssocID="{45B7AC0C-3440-4234-98C3-E34A695E7DE8}" presName="sibTransFirstNode" presStyleLbl="bgShp" presStyleIdx="0" presStyleCnt="1" custScaleX="132255"/>
      <dgm:spPr/>
      <dgm:t>
        <a:bodyPr/>
        <a:lstStyle/>
        <a:p>
          <a:endParaRPr lang="en-IN"/>
        </a:p>
      </dgm:t>
    </dgm:pt>
    <dgm:pt modelId="{94245F5C-5E99-4DD9-94FF-A7B9678BB826}" type="pres">
      <dgm:prSet presAssocID="{A2C277B9-64D9-49AF-A273-F4F1415BDEA0}" presName="nodeFollowingNodes" presStyleLbl="node1" presStyleIdx="1" presStyleCnt="6">
        <dgm:presLayoutVars>
          <dgm:bulletEnabled val="1"/>
        </dgm:presLayoutVars>
      </dgm:prSet>
      <dgm:spPr/>
      <dgm:t>
        <a:bodyPr/>
        <a:lstStyle/>
        <a:p>
          <a:endParaRPr lang="en-IN"/>
        </a:p>
      </dgm:t>
    </dgm:pt>
    <dgm:pt modelId="{3AE6B0A3-DAAC-43C7-B88D-078BC4FE4483}" type="pres">
      <dgm:prSet presAssocID="{BE4F7D6B-A309-4DA4-9A89-EC570E8C5238}" presName="nodeFollowingNodes" presStyleLbl="node1" presStyleIdx="2" presStyleCnt="6">
        <dgm:presLayoutVars>
          <dgm:bulletEnabled val="1"/>
        </dgm:presLayoutVars>
      </dgm:prSet>
      <dgm:spPr/>
      <dgm:t>
        <a:bodyPr/>
        <a:lstStyle/>
        <a:p>
          <a:endParaRPr lang="en-IN"/>
        </a:p>
      </dgm:t>
    </dgm:pt>
    <dgm:pt modelId="{AFFEC3CA-3261-4828-84CB-74B40603A95C}" type="pres">
      <dgm:prSet presAssocID="{1BDBAFEE-0355-4C45-9A88-393509AFA08F}" presName="nodeFollowingNodes" presStyleLbl="node1" presStyleIdx="3" presStyleCnt="6">
        <dgm:presLayoutVars>
          <dgm:bulletEnabled val="1"/>
        </dgm:presLayoutVars>
      </dgm:prSet>
      <dgm:spPr/>
      <dgm:t>
        <a:bodyPr/>
        <a:lstStyle/>
        <a:p>
          <a:endParaRPr lang="en-IN"/>
        </a:p>
      </dgm:t>
    </dgm:pt>
    <dgm:pt modelId="{5AEF537D-8930-400C-8706-0F1CC9044859}" type="pres">
      <dgm:prSet presAssocID="{7309CCCB-3E15-45FF-A52E-19824D9CFBFE}" presName="nodeFollowingNodes" presStyleLbl="node1" presStyleIdx="4" presStyleCnt="6">
        <dgm:presLayoutVars>
          <dgm:bulletEnabled val="1"/>
        </dgm:presLayoutVars>
      </dgm:prSet>
      <dgm:spPr/>
      <dgm:t>
        <a:bodyPr/>
        <a:lstStyle/>
        <a:p>
          <a:endParaRPr lang="en-IN"/>
        </a:p>
      </dgm:t>
    </dgm:pt>
    <dgm:pt modelId="{66577D51-F51E-4776-98E6-5AB08461B4A6}" type="pres">
      <dgm:prSet presAssocID="{1C325CD9-184D-4704-886E-5BD3873FFC82}" presName="nodeFollowingNodes" presStyleLbl="node1" presStyleIdx="5" presStyleCnt="6">
        <dgm:presLayoutVars>
          <dgm:bulletEnabled val="1"/>
        </dgm:presLayoutVars>
      </dgm:prSet>
      <dgm:spPr/>
      <dgm:t>
        <a:bodyPr/>
        <a:lstStyle/>
        <a:p>
          <a:endParaRPr lang="en-IN"/>
        </a:p>
      </dgm:t>
    </dgm:pt>
  </dgm:ptLst>
  <dgm:cxnLst>
    <dgm:cxn modelId="{F46A00E9-4DCA-4F0B-97EE-DDF3FE78E1D0}" type="presOf" srcId="{5FE891D2-E953-4294-8663-8F595F1CE7EC}" destId="{953879B3-5448-4259-8B00-6D0984405C9A}" srcOrd="0" destOrd="0" presId="urn:microsoft.com/office/officeart/2005/8/layout/cycle3"/>
    <dgm:cxn modelId="{8C335440-C6AA-4D11-BD8A-6275C87C35C1}" type="presOf" srcId="{1C325CD9-184D-4704-886E-5BD3873FFC82}" destId="{66577D51-F51E-4776-98E6-5AB08461B4A6}" srcOrd="0" destOrd="0" presId="urn:microsoft.com/office/officeart/2005/8/layout/cycle3"/>
    <dgm:cxn modelId="{7072891D-7767-4399-9ED6-1F0F286C8759}" type="presOf" srcId="{1BDBAFEE-0355-4C45-9A88-393509AFA08F}" destId="{AFFEC3CA-3261-4828-84CB-74B40603A95C}" srcOrd="0" destOrd="0" presId="urn:microsoft.com/office/officeart/2005/8/layout/cycle3"/>
    <dgm:cxn modelId="{85BF8D17-195D-4758-9AEF-7589EC43DB5E}" type="presOf" srcId="{A2C277B9-64D9-49AF-A273-F4F1415BDEA0}" destId="{94245F5C-5E99-4DD9-94FF-A7B9678BB826}" srcOrd="0" destOrd="0" presId="urn:microsoft.com/office/officeart/2005/8/layout/cycle3"/>
    <dgm:cxn modelId="{99E5FA0A-59EE-46B9-9136-5033EECD3124}" type="presOf" srcId="{810079B9-02F9-4FA2-8593-DFE293361462}" destId="{18D1CFD0-C09A-44F3-97DA-D9CADE4AA54B}" srcOrd="0" destOrd="0" presId="urn:microsoft.com/office/officeart/2005/8/layout/cycle3"/>
    <dgm:cxn modelId="{B9D7A3CC-683C-47BF-9F4C-BFCB52109A95}" type="presOf" srcId="{BE4F7D6B-A309-4DA4-9A89-EC570E8C5238}" destId="{3AE6B0A3-DAAC-43C7-B88D-078BC4FE4483}" srcOrd="0" destOrd="0" presId="urn:microsoft.com/office/officeart/2005/8/layout/cycle3"/>
    <dgm:cxn modelId="{E8471552-FEC2-4D97-BB45-54596A4048F1}" type="presOf" srcId="{7309CCCB-3E15-45FF-A52E-19824D9CFBFE}" destId="{5AEF537D-8930-400C-8706-0F1CC9044859}" srcOrd="0" destOrd="0" presId="urn:microsoft.com/office/officeart/2005/8/layout/cycle3"/>
    <dgm:cxn modelId="{E2700949-539A-4417-AB3C-3979C4B2C0D8}" srcId="{810079B9-02F9-4FA2-8593-DFE293361462}" destId="{BE4F7D6B-A309-4DA4-9A89-EC570E8C5238}" srcOrd="2" destOrd="0" parTransId="{F2276E76-48D8-4ED2-9D59-A937069FD255}" sibTransId="{C887158B-C018-4C7A-86E3-1EBA9E8D2C83}"/>
    <dgm:cxn modelId="{D9EEE768-2BB6-4358-AE69-1D153B99EE9F}" srcId="{810079B9-02F9-4FA2-8593-DFE293361462}" destId="{1BDBAFEE-0355-4C45-9A88-393509AFA08F}" srcOrd="3" destOrd="0" parTransId="{BD01FECA-F8EF-4EF3-8480-4B8AA66FA2A0}" sibTransId="{044B1BD7-4A57-448A-9DB7-DDF6290C5E80}"/>
    <dgm:cxn modelId="{223728A0-3ECF-434E-B0E4-EE04C3414115}" srcId="{810079B9-02F9-4FA2-8593-DFE293361462}" destId="{5FE891D2-E953-4294-8663-8F595F1CE7EC}" srcOrd="0" destOrd="0" parTransId="{9D9B8ED8-FDFB-4AAF-A055-B5178B1CB3FB}" sibTransId="{45B7AC0C-3440-4234-98C3-E34A695E7DE8}"/>
    <dgm:cxn modelId="{0933B50F-04F4-4F66-9394-CFC7937E790F}" srcId="{810079B9-02F9-4FA2-8593-DFE293361462}" destId="{A2C277B9-64D9-49AF-A273-F4F1415BDEA0}" srcOrd="1" destOrd="0" parTransId="{2A27439F-A913-41C7-A61B-CEA619C311CF}" sibTransId="{E53E9A90-7D95-4975-B93C-FD18E96625B4}"/>
    <dgm:cxn modelId="{8F5F1A0A-BA39-43E4-A968-70871D8CE4E4}" type="presOf" srcId="{45B7AC0C-3440-4234-98C3-E34A695E7DE8}" destId="{497787D6-5269-45B1-B0AB-1B7701DF36B2}" srcOrd="0" destOrd="0" presId="urn:microsoft.com/office/officeart/2005/8/layout/cycle3"/>
    <dgm:cxn modelId="{D5CBF425-7236-4658-A12D-CAEF916393CE}" srcId="{810079B9-02F9-4FA2-8593-DFE293361462}" destId="{1C325CD9-184D-4704-886E-5BD3873FFC82}" srcOrd="5" destOrd="0" parTransId="{56E380A8-ED1C-43C5-B7BE-B438FA346186}" sibTransId="{D2CB7E49-EAB7-4D29-9240-50D3BF5822ED}"/>
    <dgm:cxn modelId="{5779DD6A-B854-41F6-A95D-1342083D92FA}" srcId="{810079B9-02F9-4FA2-8593-DFE293361462}" destId="{7309CCCB-3E15-45FF-A52E-19824D9CFBFE}" srcOrd="4" destOrd="0" parTransId="{CAA43F01-EDD3-4DED-8853-1B6615633B74}" sibTransId="{29F70934-E92E-4D22-9B60-92CD1A1BD4EC}"/>
    <dgm:cxn modelId="{3C05E944-A6D1-48B2-9096-4D314C029526}" type="presParOf" srcId="{18D1CFD0-C09A-44F3-97DA-D9CADE4AA54B}" destId="{F355F5AD-B745-44E7-8976-5091408DFF93}" srcOrd="0" destOrd="0" presId="urn:microsoft.com/office/officeart/2005/8/layout/cycle3"/>
    <dgm:cxn modelId="{B3A251B7-BA14-4FDE-8C17-298C068A0E76}" type="presParOf" srcId="{F355F5AD-B745-44E7-8976-5091408DFF93}" destId="{953879B3-5448-4259-8B00-6D0984405C9A}" srcOrd="0" destOrd="0" presId="urn:microsoft.com/office/officeart/2005/8/layout/cycle3"/>
    <dgm:cxn modelId="{8FD53D3F-5B94-478E-9941-8F4170A83338}" type="presParOf" srcId="{F355F5AD-B745-44E7-8976-5091408DFF93}" destId="{497787D6-5269-45B1-B0AB-1B7701DF36B2}" srcOrd="1" destOrd="0" presId="urn:microsoft.com/office/officeart/2005/8/layout/cycle3"/>
    <dgm:cxn modelId="{AED22F5C-1EF0-4739-8371-6CC79769A20D}" type="presParOf" srcId="{F355F5AD-B745-44E7-8976-5091408DFF93}" destId="{94245F5C-5E99-4DD9-94FF-A7B9678BB826}" srcOrd="2" destOrd="0" presId="urn:microsoft.com/office/officeart/2005/8/layout/cycle3"/>
    <dgm:cxn modelId="{61B17B88-0D9F-45F7-9812-706748A6B24E}" type="presParOf" srcId="{F355F5AD-B745-44E7-8976-5091408DFF93}" destId="{3AE6B0A3-DAAC-43C7-B88D-078BC4FE4483}" srcOrd="3" destOrd="0" presId="urn:microsoft.com/office/officeart/2005/8/layout/cycle3"/>
    <dgm:cxn modelId="{6D70B5AE-554C-4B2F-A340-774E3D94EDEF}" type="presParOf" srcId="{F355F5AD-B745-44E7-8976-5091408DFF93}" destId="{AFFEC3CA-3261-4828-84CB-74B40603A95C}" srcOrd="4" destOrd="0" presId="urn:microsoft.com/office/officeart/2005/8/layout/cycle3"/>
    <dgm:cxn modelId="{C6BEC458-D5E3-4B75-AEC7-A48373419027}" type="presParOf" srcId="{F355F5AD-B745-44E7-8976-5091408DFF93}" destId="{5AEF537D-8930-400C-8706-0F1CC9044859}" srcOrd="5" destOrd="0" presId="urn:microsoft.com/office/officeart/2005/8/layout/cycle3"/>
    <dgm:cxn modelId="{7A1053CE-B45C-43E9-84B8-FAEE26BAC218}" type="presParOf" srcId="{F355F5AD-B745-44E7-8976-5091408DFF93}" destId="{66577D51-F51E-4776-98E6-5AB08461B4A6}" srcOrd="6" destOrd="0" presId="urn:microsoft.com/office/officeart/2005/8/layout/cycle3"/>
  </dgm:cxnLst>
  <dgm:bg/>
  <dgm:whole/>
</dgm:dataModel>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C693208-2D6E-A8EC-48FE-A753BDCF5D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15D53AEC-4566-4192-7643-B1E146699C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304AE2-986A-A749-9D23-187DAD946585}" type="datetimeFigureOut">
              <a:rPr lang="en-US" smtClean="0"/>
              <a:pPr/>
              <a:t>9/21/2022</a:t>
            </a:fld>
            <a:endParaRPr lang="en-US"/>
          </a:p>
        </p:txBody>
      </p:sp>
      <p:sp>
        <p:nvSpPr>
          <p:cNvPr id="4" name="Footer Placeholder 3">
            <a:extLst>
              <a:ext uri="{FF2B5EF4-FFF2-40B4-BE49-F238E27FC236}">
                <a16:creationId xmlns:a16="http://schemas.microsoft.com/office/drawing/2014/main" xmlns="" id="{24876D4E-95A4-B0AA-A2BD-F2099A9AED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99341F6B-A2A0-2088-3775-AC1F43D6A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FB82E6-6C8E-944B-A3F4-FAD16F24E5C5}" type="slidenum">
              <a:rPr lang="en-US" smtClean="0"/>
              <a:pPr/>
              <a:t>‹#›</a:t>
            </a:fld>
            <a:endParaRPr lang="en-US"/>
          </a:p>
        </p:txBody>
      </p:sp>
    </p:spTree>
    <p:extLst>
      <p:ext uri="{BB962C8B-B14F-4D97-AF65-F5344CB8AC3E}">
        <p14:creationId xmlns:p14="http://schemas.microsoft.com/office/powerpoint/2010/main" xmlns="" val="35021874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14245F-2F52-435D-942B-68CD3299A686}" type="datetimeFigureOut">
              <a:rPr lang="en-US" smtClean="0"/>
              <a:pPr/>
              <a:t>9/21/2022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C009D1-CC78-484F-87DD-857BB469846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 </a:t>
            </a:r>
            <a:endParaRPr lang="en-IN" dirty="0"/>
          </a:p>
        </p:txBody>
      </p:sp>
      <p:sp>
        <p:nvSpPr>
          <p:cNvPr id="4" name="Slide Number Placeholder 3"/>
          <p:cNvSpPr>
            <a:spLocks noGrp="1"/>
          </p:cNvSpPr>
          <p:nvPr>
            <p:ph type="sldNum" sz="quarter" idx="10"/>
          </p:nvPr>
        </p:nvSpPr>
        <p:spPr/>
        <p:txBody>
          <a:bodyPr/>
          <a:lstStyle/>
          <a:p>
            <a:pPr>
              <a:defRPr/>
            </a:pPr>
            <a:fld id="{BB551CEC-8E0D-47A2-BB3E-39C3438AA474}" type="slidenum">
              <a:rPr lang="en-US" smtClean="0"/>
              <a:pPr>
                <a:defRPr/>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Typically, companies within the same industry display similar traits in their common sized statements, but companies in different industries display different traits</a:t>
            </a:r>
            <a:endParaRPr lang="en-US" dirty="0"/>
          </a:p>
        </p:txBody>
      </p:sp>
      <p:sp>
        <p:nvSpPr>
          <p:cNvPr id="4" name="Slide Number Placeholder 3"/>
          <p:cNvSpPr>
            <a:spLocks noGrp="1"/>
          </p:cNvSpPr>
          <p:nvPr>
            <p:ph type="sldNum" sz="quarter" idx="10"/>
          </p:nvPr>
        </p:nvSpPr>
        <p:spPr/>
        <p:txBody>
          <a:bodyPr/>
          <a:lstStyle/>
          <a:p>
            <a:pPr>
              <a:defRPr/>
            </a:pPr>
            <a:fld id="{BB551CEC-8E0D-47A2-BB3E-39C3438AA474}" type="slidenum">
              <a:rPr lang="en-US" smtClean="0"/>
              <a:pPr>
                <a:defRPr/>
              </a:pPr>
              <a:t>70</a:t>
            </a:fld>
            <a:endParaRPr lang="en-US"/>
          </a:p>
        </p:txBody>
      </p:sp>
    </p:spTree>
    <p:extLst>
      <p:ext uri="{BB962C8B-B14F-4D97-AF65-F5344CB8AC3E}">
        <p14:creationId xmlns="" xmlns:p14="http://schemas.microsoft.com/office/powerpoint/2010/main" val="1540750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pPr>
              <a:defRPr/>
            </a:pPr>
            <a:fld id="{BB551CEC-8E0D-47A2-BB3E-39C3438AA474}" type="slidenum">
              <a:rPr lang="en-US" smtClean="0"/>
              <a:pPr>
                <a:defRPr/>
              </a:pPr>
              <a:t>71</a:t>
            </a:fld>
            <a:endParaRPr lang="en-US"/>
          </a:p>
        </p:txBody>
      </p:sp>
    </p:spTree>
    <p:extLst>
      <p:ext uri="{BB962C8B-B14F-4D97-AF65-F5344CB8AC3E}">
        <p14:creationId xmlns="" xmlns:p14="http://schemas.microsoft.com/office/powerpoint/2010/main" val="75507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pPr>
              <a:defRPr/>
            </a:pPr>
            <a:fld id="{BB551CEC-8E0D-47A2-BB3E-39C3438AA474}" type="slidenum">
              <a:rPr lang="en-US" smtClean="0"/>
              <a:pPr>
                <a:defRPr/>
              </a:pPr>
              <a:t>72</a:t>
            </a:fld>
            <a:endParaRPr lang="en-US"/>
          </a:p>
        </p:txBody>
      </p:sp>
    </p:spTree>
    <p:extLst>
      <p:ext uri="{BB962C8B-B14F-4D97-AF65-F5344CB8AC3E}">
        <p14:creationId xmlns="" xmlns:p14="http://schemas.microsoft.com/office/powerpoint/2010/main" val="3615236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
            </a:r>
            <a:r>
              <a:rPr lang="en-US" baseline="0" dirty="0" smtClean="0"/>
              <a:t> is the answer (120000-66000-21600)/120000*100</a:t>
            </a:r>
            <a:endParaRPr lang="en-US" dirty="0"/>
          </a:p>
        </p:txBody>
      </p:sp>
      <p:sp>
        <p:nvSpPr>
          <p:cNvPr id="4" name="Slide Number Placeholder 3"/>
          <p:cNvSpPr>
            <a:spLocks noGrp="1"/>
          </p:cNvSpPr>
          <p:nvPr>
            <p:ph type="sldNum" sz="quarter" idx="10"/>
          </p:nvPr>
        </p:nvSpPr>
        <p:spPr/>
        <p:txBody>
          <a:bodyPr/>
          <a:lstStyle/>
          <a:p>
            <a:pPr>
              <a:defRPr/>
            </a:pPr>
            <a:fld id="{BB551CEC-8E0D-47A2-BB3E-39C3438AA474}" type="slidenum">
              <a:rPr lang="en-US" smtClean="0"/>
              <a:pPr>
                <a:defRPr/>
              </a:pPr>
              <a:t>73</a:t>
            </a:fld>
            <a:endParaRPr lang="en-US"/>
          </a:p>
        </p:txBody>
      </p:sp>
    </p:spTree>
    <p:extLst>
      <p:ext uri="{BB962C8B-B14F-4D97-AF65-F5344CB8AC3E}">
        <p14:creationId xmlns="" xmlns:p14="http://schemas.microsoft.com/office/powerpoint/2010/main" val="2525078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miter lim="800000"/>
            <a:headEnd/>
            <a:tailEnd/>
          </a:ln>
        </p:spPr>
        <p:txBody>
          <a:bodyPr/>
          <a:lstStyle/>
          <a:p>
            <a:fld id="{48A45D69-F823-4D79-B6A2-80F6DA5E71B8}" type="slidenum">
              <a:rPr lang="en-US" smtClean="0"/>
              <a:pPr/>
              <a:t>5</a:t>
            </a:fld>
            <a:endParaRPr lang="en-US"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miter lim="800000"/>
            <a:headEnd/>
            <a:tailEnd/>
          </a:ln>
        </p:spPr>
        <p:txBody>
          <a:bodyPr/>
          <a:lstStyle/>
          <a:p>
            <a:fld id="{0733E980-42F0-4658-85D3-CBC19001AD09}" type="slidenum">
              <a:rPr lang="en-US" smtClean="0"/>
              <a:pPr/>
              <a:t>8</a:t>
            </a:fld>
            <a:endParaRPr lang="en-US"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r>
              <a:rPr lang="en-US" smtClean="0"/>
              <a:t>The Income and Expense accounts measure business operations – what’s going in and out of the business.</a:t>
            </a:r>
          </a:p>
          <a:p>
            <a:pPr eaLnBrk="1" hangingPunct="1"/>
            <a:endParaRPr lang="en-US" smtClean="0"/>
          </a:p>
          <a:p>
            <a:pPr eaLnBrk="1" hangingPunct="1"/>
            <a:r>
              <a:rPr lang="en-US" smtClean="0"/>
              <a:t>The Assets, Liabilities, and Equity accounts measure financial position.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miter lim="800000"/>
            <a:headEnd/>
            <a:tailEnd/>
          </a:ln>
        </p:spPr>
        <p:txBody>
          <a:bodyPr/>
          <a:lstStyle/>
          <a:p>
            <a:fld id="{A9AEE0F5-29AD-4659-9F6E-3986A9F97E2C}" type="slidenum">
              <a:rPr lang="en-US" smtClean="0"/>
              <a:pPr/>
              <a:t>9</a:t>
            </a:fld>
            <a:endParaRPr lang="en-US"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r>
              <a:rPr lang="en-US" smtClean="0"/>
              <a:t>Within each major account category, you’ll have sub-accounts to further classify your transactions by type of account.  Here are some examples of common sub-accounts.  Every business will use different account categories, though businesses in the same industry will likely have the same.  Your master list of what accounts (categories) you use is called your </a:t>
            </a:r>
            <a:r>
              <a:rPr lang="en-US" b="1" smtClean="0"/>
              <a:t>chart of accounts</a:t>
            </a:r>
            <a:r>
              <a:rPr lang="en-US" smtClean="0"/>
              <a:t>.  Keep it simple, though – you don’t want a million accounts – just the main ones.</a:t>
            </a:r>
          </a:p>
          <a:p>
            <a:pPr eaLnBrk="1" hangingPunct="1"/>
            <a:endParaRPr lang="en-US" smtClean="0"/>
          </a:p>
          <a:p>
            <a:pPr eaLnBrk="1" hangingPunct="1"/>
            <a:r>
              <a:rPr lang="en-US" smtClean="0"/>
              <a:t>Like bank accounts, each of these accounts will have transactions posted to it and will maintain a running balance that is the sum of all the transactions that have been posted to them.</a:t>
            </a:r>
          </a:p>
          <a:p>
            <a:pPr eaLnBrk="1" hangingPunct="1"/>
            <a:endParaRPr lang="en-US" smtClean="0"/>
          </a:p>
          <a:p>
            <a:pPr eaLnBrk="1" hangingPunct="1">
              <a:buFontTx/>
              <a:buChar char="•"/>
            </a:pPr>
            <a:r>
              <a:rPr lang="en-US" smtClean="0"/>
              <a:t>Explain what kind of other income a company might have besides revenue.</a:t>
            </a:r>
          </a:p>
          <a:p>
            <a:pPr eaLnBrk="1" hangingPunct="1">
              <a:buFontTx/>
              <a:buChar char="•"/>
            </a:pPr>
            <a:r>
              <a:rPr lang="en-US" smtClean="0"/>
              <a:t>Define COGS and why it may be indicated separately from other type of expenses (but that we are not getting into inventory accounting today)</a:t>
            </a:r>
          </a:p>
          <a:p>
            <a:pPr eaLnBrk="1" hangingPunct="1">
              <a:buFontTx/>
              <a:buChar char="•"/>
            </a:pPr>
            <a:r>
              <a:rPr lang="en-US" smtClean="0"/>
              <a:t>Explain the difference between current and fixed assets</a:t>
            </a:r>
          </a:p>
          <a:p>
            <a:pPr eaLnBrk="1" hangingPunct="1">
              <a:buFontTx/>
              <a:buChar char="•"/>
            </a:pPr>
            <a:r>
              <a:rPr lang="en-US" smtClean="0"/>
              <a:t>Define accounts receivable and accounts payable.</a:t>
            </a:r>
          </a:p>
          <a:p>
            <a:pPr eaLnBrk="1" hangingPunct="1">
              <a:buFontTx/>
              <a:buChar char="•"/>
            </a:pPr>
            <a:r>
              <a:rPr lang="en-US" smtClean="0"/>
              <a:t>Define retained earnings as the cumulative net profit of the business.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CC009D1-CC78-484F-87DD-857BB4698464}" type="slidenum">
              <a:rPr lang="en-US" smtClean="0"/>
              <a:pPr/>
              <a:t>34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pPr>
              <a:defRPr/>
            </a:pPr>
            <a:fld id="{BB551CEC-8E0D-47A2-BB3E-39C3438AA474}" type="slidenum">
              <a:rPr lang="en-US" smtClean="0"/>
              <a:pPr>
                <a:defRPr/>
              </a:pPr>
              <a:t>43</a:t>
            </a:fld>
            <a:endParaRPr lang="en-US"/>
          </a:p>
        </p:txBody>
      </p:sp>
    </p:spTree>
    <p:extLst>
      <p:ext uri="{BB962C8B-B14F-4D97-AF65-F5344CB8AC3E}">
        <p14:creationId xmlns="" xmlns:p14="http://schemas.microsoft.com/office/powerpoint/2010/main" val="339134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pPr>
              <a:defRPr/>
            </a:pPr>
            <a:fld id="{BB551CEC-8E0D-47A2-BB3E-39C3438AA474}" type="slidenum">
              <a:rPr lang="en-US" smtClean="0"/>
              <a:pPr>
                <a:defRPr/>
              </a:pPr>
              <a:t>45</a:t>
            </a:fld>
            <a:endParaRPr lang="en-US"/>
          </a:p>
        </p:txBody>
      </p:sp>
    </p:spTree>
    <p:extLst>
      <p:ext uri="{BB962C8B-B14F-4D97-AF65-F5344CB8AC3E}">
        <p14:creationId xmlns="" xmlns:p14="http://schemas.microsoft.com/office/powerpoint/2010/main" val="238033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B551CEC-8E0D-47A2-BB3E-39C3438AA474}" type="slidenum">
              <a:rPr lang="en-US" smtClean="0"/>
              <a:pPr>
                <a:defRPr/>
              </a:pPr>
              <a:t>49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xfrm>
            <a:off x="393700" y="692150"/>
            <a:ext cx="6070600" cy="3416300"/>
          </a:xfrm>
          <a:ln/>
        </p:spPr>
      </p:sp>
      <p:sp>
        <p:nvSpPr>
          <p:cNvPr id="200707"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1618236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804392-F14F-BCCB-4137-ACB1494099A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xmlns="" id="{C5628687-1DF5-72BF-093A-90585BF1D8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xmlns="" id="{B58E6D5E-CE19-A695-052B-A2B7373DAFA9}"/>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9/21/2022</a:t>
            </a:fld>
            <a:endParaRPr lang="en-US"/>
          </a:p>
        </p:txBody>
      </p:sp>
      <p:sp>
        <p:nvSpPr>
          <p:cNvPr id="5" name="Footer Placeholder 4">
            <a:extLst>
              <a:ext uri="{FF2B5EF4-FFF2-40B4-BE49-F238E27FC236}">
                <a16:creationId xmlns:a16="http://schemas.microsoft.com/office/drawing/2014/main" xmlns="" id="{8704CA7A-951F-763A-BD46-C1621B8CD2B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8B6A9EDE-8E69-21D4-E42C-82188B0C95AA}"/>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p14="http://schemas.microsoft.com/office/powerpoint/2010/main" xmlns="" val="1579094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AD79B9-6DEE-3221-808D-CE1FE19D038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417CB222-67E0-ABF3-1641-2F25C36A1E0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3ECB515C-02E9-2A18-9F2A-E3E171EE1310}"/>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9/21/2022</a:t>
            </a:fld>
            <a:endParaRPr lang="en-US"/>
          </a:p>
        </p:txBody>
      </p:sp>
      <p:sp>
        <p:nvSpPr>
          <p:cNvPr id="5" name="Footer Placeholder 4">
            <a:extLst>
              <a:ext uri="{FF2B5EF4-FFF2-40B4-BE49-F238E27FC236}">
                <a16:creationId xmlns:a16="http://schemas.microsoft.com/office/drawing/2014/main" xmlns="" id="{F3A67258-E502-0CA6-39CF-957AFFD53D6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26B337AA-125C-F25D-27E5-4FCCBCFC0F8B}"/>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p14="http://schemas.microsoft.com/office/powerpoint/2010/main" xmlns="" val="3412098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AD4CEC5-C315-23F4-9A8E-D5FD4D18C3B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D9EC5E2C-EC09-0D18-0C0F-C3DA054DECC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7DA913B9-8377-E349-B21C-430365E4BFFD}"/>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9/21/2022</a:t>
            </a:fld>
            <a:endParaRPr lang="en-US"/>
          </a:p>
        </p:txBody>
      </p:sp>
      <p:sp>
        <p:nvSpPr>
          <p:cNvPr id="5" name="Footer Placeholder 4">
            <a:extLst>
              <a:ext uri="{FF2B5EF4-FFF2-40B4-BE49-F238E27FC236}">
                <a16:creationId xmlns:a16="http://schemas.microsoft.com/office/drawing/2014/main" xmlns="" id="{498E4210-F3D5-1D72-9DD8-250A67A8426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AC172193-E2AC-DC02-D105-945EBC6DF856}"/>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p14="http://schemas.microsoft.com/office/powerpoint/2010/main" xmlns="" val="395167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B1D70-EAD8-243B-D16C-A56E8E5AD0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D891C5BF-E915-9C52-42F8-575A21FBE27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FF662831-E739-A395-2E23-9BA5BF238087}"/>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9/21/2022</a:t>
            </a:fld>
            <a:endParaRPr lang="en-US"/>
          </a:p>
        </p:txBody>
      </p:sp>
      <p:sp>
        <p:nvSpPr>
          <p:cNvPr id="5" name="Footer Placeholder 4">
            <a:extLst>
              <a:ext uri="{FF2B5EF4-FFF2-40B4-BE49-F238E27FC236}">
                <a16:creationId xmlns:a16="http://schemas.microsoft.com/office/drawing/2014/main" xmlns="" id="{F24CE495-6CB8-6601-7A0C-95F3D5234D8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BC12C671-618E-2A69-787F-B67E168C9360}"/>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p14="http://schemas.microsoft.com/office/powerpoint/2010/main" xmlns="" val="2586360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C6CA0A-D0E0-84E9-4B87-CB4068552C7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xmlns="" id="{3D5CD058-2F52-A4F3-C30B-FC146E5DCA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7568DFBC-A44D-3580-3AE3-A445126C9B94}"/>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9/21/2022</a:t>
            </a:fld>
            <a:endParaRPr lang="en-US"/>
          </a:p>
        </p:txBody>
      </p:sp>
      <p:sp>
        <p:nvSpPr>
          <p:cNvPr id="5" name="Footer Placeholder 4">
            <a:extLst>
              <a:ext uri="{FF2B5EF4-FFF2-40B4-BE49-F238E27FC236}">
                <a16:creationId xmlns:a16="http://schemas.microsoft.com/office/drawing/2014/main" xmlns="" id="{9A7C8A89-7042-3AF2-4B61-8457FBB348F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A4A6E5E2-71C3-227F-7006-0A06C3F76FB8}"/>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p14="http://schemas.microsoft.com/office/powerpoint/2010/main" xmlns="" val="2282378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933ABC-01C1-2EB3-8559-BC88C1A44C5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07F173A6-38D1-0099-73AA-C708F97EABD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xmlns="" id="{B9976614-4543-744F-6125-CD89DE4A565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xmlns="" id="{4466CE5E-2137-1D69-A58D-F91E7A8B9E3B}"/>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9/21/2022</a:t>
            </a:fld>
            <a:endParaRPr lang="en-US"/>
          </a:p>
        </p:txBody>
      </p:sp>
      <p:sp>
        <p:nvSpPr>
          <p:cNvPr id="6" name="Footer Placeholder 5">
            <a:extLst>
              <a:ext uri="{FF2B5EF4-FFF2-40B4-BE49-F238E27FC236}">
                <a16:creationId xmlns:a16="http://schemas.microsoft.com/office/drawing/2014/main" xmlns="" id="{A60CCDDD-B6FA-3F4A-0819-4FD2DEA390F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xmlns="" id="{D48D8889-528D-0A7E-659D-597DB5C1332B}"/>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p14="http://schemas.microsoft.com/office/powerpoint/2010/main" xmlns="" val="1054047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BE023D-4EFF-18C7-0E66-24FE53A145F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F0C58CF8-20F9-3E40-0E29-C6C7686012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A91F7C44-E210-839F-372A-6B0B3F38CB7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xmlns="" id="{BF1F7C6D-A345-6EBA-0C15-2EAE172DA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AC2E21A4-FD73-2EB0-EE36-1885030DD89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xmlns="" id="{70369FFF-2F7C-1175-7237-A6AB86AE5949}"/>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9/21/2022</a:t>
            </a:fld>
            <a:endParaRPr lang="en-US"/>
          </a:p>
        </p:txBody>
      </p:sp>
      <p:sp>
        <p:nvSpPr>
          <p:cNvPr id="8" name="Footer Placeholder 7">
            <a:extLst>
              <a:ext uri="{FF2B5EF4-FFF2-40B4-BE49-F238E27FC236}">
                <a16:creationId xmlns:a16="http://schemas.microsoft.com/office/drawing/2014/main" xmlns="" id="{19283950-5AE3-8DD3-4190-255B1347DDC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xmlns="" id="{E3F6ED77-6A50-3491-6BD5-8534D1189E61}"/>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p14="http://schemas.microsoft.com/office/powerpoint/2010/main" xmlns="" val="370636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CAE77C-9540-A7B5-B9F7-B525EBB52F4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xmlns="" id="{145830D4-49EF-3897-BEF8-A0F562BBCCF2}"/>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9/21/2022</a:t>
            </a:fld>
            <a:endParaRPr lang="en-US"/>
          </a:p>
        </p:txBody>
      </p:sp>
      <p:sp>
        <p:nvSpPr>
          <p:cNvPr id="4" name="Footer Placeholder 3">
            <a:extLst>
              <a:ext uri="{FF2B5EF4-FFF2-40B4-BE49-F238E27FC236}">
                <a16:creationId xmlns:a16="http://schemas.microsoft.com/office/drawing/2014/main" xmlns="" id="{F3455828-05AF-0E9C-4093-C98A929B510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xmlns="" id="{098E2894-134A-C864-81AB-F715E53E0FCD}"/>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p14="http://schemas.microsoft.com/office/powerpoint/2010/main" xmlns="" val="21063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636B0ED-50D1-E1E0-621A-29EF26997184}"/>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9/21/2022</a:t>
            </a:fld>
            <a:endParaRPr lang="en-US"/>
          </a:p>
        </p:txBody>
      </p:sp>
      <p:sp>
        <p:nvSpPr>
          <p:cNvPr id="3" name="Footer Placeholder 2">
            <a:extLst>
              <a:ext uri="{FF2B5EF4-FFF2-40B4-BE49-F238E27FC236}">
                <a16:creationId xmlns:a16="http://schemas.microsoft.com/office/drawing/2014/main" xmlns="" id="{30CB8B82-F509-9A48-9392-CB35EDC786C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xmlns="" id="{79580116-9DD0-21D8-6E01-A7BF99A91B46}"/>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p14="http://schemas.microsoft.com/office/powerpoint/2010/main" xmlns="" val="623954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B795A7-744D-3EA5-C685-CA02DC3359D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7B59C658-3D9D-6843-078D-295447CFD9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xmlns="" id="{94494648-2EAF-80E5-2B1C-074F4C902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87BAFDD8-DD4D-F9BB-0541-5577B1C9DD11}"/>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9/21/2022</a:t>
            </a:fld>
            <a:endParaRPr lang="en-US"/>
          </a:p>
        </p:txBody>
      </p:sp>
      <p:sp>
        <p:nvSpPr>
          <p:cNvPr id="6" name="Footer Placeholder 5">
            <a:extLst>
              <a:ext uri="{FF2B5EF4-FFF2-40B4-BE49-F238E27FC236}">
                <a16:creationId xmlns:a16="http://schemas.microsoft.com/office/drawing/2014/main" xmlns="" id="{D08FCE1D-1934-7322-C60B-28479B5804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xmlns="" id="{49C6D073-BA1A-7CAF-4B2C-C20D9E6D839A}"/>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p14="http://schemas.microsoft.com/office/powerpoint/2010/main" xmlns="" val="1068700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3AF81D-7854-2601-9F6A-E0C8EFD542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xmlns="" id="{1DE4E3DB-FD28-A431-3B89-B91703A3B1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BA27DA7-3CD7-944B-99D6-CBE3A9BF2D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4B30DA67-B87F-85E6-8DF2-D45A3DD567B3}"/>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9/21/2022</a:t>
            </a:fld>
            <a:endParaRPr lang="en-US"/>
          </a:p>
        </p:txBody>
      </p:sp>
      <p:sp>
        <p:nvSpPr>
          <p:cNvPr id="6" name="Footer Placeholder 5">
            <a:extLst>
              <a:ext uri="{FF2B5EF4-FFF2-40B4-BE49-F238E27FC236}">
                <a16:creationId xmlns:a16="http://schemas.microsoft.com/office/drawing/2014/main" xmlns="" id="{C21C0038-344C-5004-56CC-609BE3D80EB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xmlns="" id="{F820AFBC-920D-2139-DD6A-CF78AF868E26}"/>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p14="http://schemas.microsoft.com/office/powerpoint/2010/main" xmlns="" val="2417351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552F9C4-F745-CBE5-D337-FC49F0433ABE}"/>
              </a:ext>
            </a:extLst>
          </p:cNvPr>
          <p:cNvSpPr>
            <a:spLocks noGrp="1"/>
          </p:cNvSpPr>
          <p:nvPr>
            <p:ph type="title"/>
          </p:nvPr>
        </p:nvSpPr>
        <p:spPr>
          <a:xfrm>
            <a:off x="838200" y="681037"/>
            <a:ext cx="10515600" cy="1009651"/>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xmlns="" id="{87B3EEC5-C0FC-6B88-34BD-74B86B004D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6">
            <a:extLst>
              <a:ext uri="{FF2B5EF4-FFF2-40B4-BE49-F238E27FC236}">
                <a16:creationId xmlns:a16="http://schemas.microsoft.com/office/drawing/2014/main" xmlns="" id="{37451119-2A29-5EDD-79A9-E5A2C159B27F}"/>
              </a:ext>
            </a:extLst>
          </p:cNvPr>
          <p:cNvSpPr/>
          <p:nvPr userDrawn="1"/>
        </p:nvSpPr>
        <p:spPr>
          <a:xfrm>
            <a:off x="0" y="0"/>
            <a:ext cx="12192000" cy="57781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accent4">
                    <a:lumMod val="20000"/>
                    <a:lumOff val="80000"/>
                  </a:schemeClr>
                </a:solidFill>
              </a:rPr>
              <a:t>ACCM506 – FINANCIAL REPORTING, STATEMENTS AND ANALYSIS – I  </a:t>
            </a:r>
          </a:p>
        </p:txBody>
      </p:sp>
      <p:pic>
        <p:nvPicPr>
          <p:cNvPr id="1030" name="Picture 6" descr="photo">
            <a:extLst>
              <a:ext uri="{FF2B5EF4-FFF2-40B4-BE49-F238E27FC236}">
                <a16:creationId xmlns:a16="http://schemas.microsoft.com/office/drawing/2014/main" xmlns="" id="{2F05F277-37AE-EF78-529A-ABE49E203404}"/>
              </a:ext>
            </a:extLst>
          </p:cNvPr>
          <p:cNvPicPr>
            <a:picLocks noChangeAspect="1" noChangeArrowheads="1"/>
          </p:cNvPicPr>
          <p:nvPr userDrawn="1"/>
        </p:nvPicPr>
        <p:blipFill>
          <a:blip r:embed="rId13">
            <a:extLst>
              <a:ext uri="{28A0092B-C50C-407E-A947-70E740481C1C}">
                <a14:useLocalDpi xmlns:a14="http://schemas.microsoft.com/office/drawing/2010/main" xmlns="" val="0"/>
              </a:ext>
            </a:extLst>
          </a:blip>
          <a:srcRect/>
          <a:stretch>
            <a:fillRect/>
          </a:stretch>
        </p:blipFill>
        <p:spPr bwMode="auto">
          <a:xfrm>
            <a:off x="9630137" y="0"/>
            <a:ext cx="2561863" cy="57781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00204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35.png"/><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40.png"/><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55.png"/></Relationships>
</file>

<file path=ppt/slides/_rels/slide5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6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7116A5BD-B735-44A2-A09A-D53B82750925}"/>
              </a:ext>
            </a:extLst>
          </p:cNvPr>
          <p:cNvSpPr>
            <a:spLocks noGrp="1"/>
          </p:cNvSpPr>
          <p:nvPr>
            <p:ph type="subTitle" idx="1"/>
          </p:nvPr>
        </p:nvSpPr>
        <p:spPr>
          <a:xfrm>
            <a:off x="634476" y="2100263"/>
            <a:ext cx="6423549" cy="1791149"/>
          </a:xfrm>
        </p:spPr>
        <p:txBody>
          <a:bodyPr>
            <a:noAutofit/>
          </a:bodyPr>
          <a:lstStyle/>
          <a:p>
            <a:r>
              <a:rPr lang="en-GB" altLang="en-US" sz="3600" dirty="0" smtClean="0">
                <a:latin typeface="Times New Roman" pitchFamily="18" charset="0"/>
                <a:cs typeface="Times New Roman" pitchFamily="18" charset="0"/>
              </a:rPr>
              <a:t/>
            </a:r>
            <a:br>
              <a:rPr lang="en-GB" altLang="en-US" sz="3600" dirty="0" smtClean="0">
                <a:latin typeface="Times New Roman" pitchFamily="18" charset="0"/>
                <a:cs typeface="Times New Roman" pitchFamily="18" charset="0"/>
              </a:rPr>
            </a:br>
            <a:r>
              <a:rPr lang="en-GB" altLang="en-US" sz="3600" dirty="0" smtClean="0">
                <a:latin typeface="Times New Roman" pitchFamily="18" charset="0"/>
                <a:cs typeface="Times New Roman" pitchFamily="18" charset="0"/>
              </a:rPr>
              <a:t>Meaning, Scope and nature of </a:t>
            </a:r>
            <a:r>
              <a:rPr lang="en-GB" altLang="en-US" sz="3600" b="0" dirty="0" smtClean="0">
                <a:latin typeface="Times New Roman" pitchFamily="18" charset="0"/>
                <a:cs typeface="Times New Roman" pitchFamily="18" charset="0"/>
              </a:rPr>
              <a:t>financial statements</a:t>
            </a:r>
            <a:endParaRPr lang="en-US" sz="3600" dirty="0">
              <a:latin typeface="Times New Roman" pitchFamily="18" charset="0"/>
              <a:cs typeface="Times New Roman" pitchFamily="18" charset="0"/>
            </a:endParaRPr>
          </a:p>
        </p:txBody>
      </p:sp>
      <p:sp>
        <p:nvSpPr>
          <p:cNvPr id="9" name="Rectangle: Rounded Corners 8">
            <a:extLst>
              <a:ext uri="{FF2B5EF4-FFF2-40B4-BE49-F238E27FC236}">
                <a16:creationId xmlns:a16="http://schemas.microsoft.com/office/drawing/2014/main" xmlns="" id="{5370FA9D-04AD-4CB3-BF94-ED29B51F4182}"/>
              </a:ext>
            </a:extLst>
          </p:cNvPr>
          <p:cNvSpPr/>
          <p:nvPr/>
        </p:nvSpPr>
        <p:spPr>
          <a:xfrm>
            <a:off x="8202967" y="736847"/>
            <a:ext cx="2929631" cy="79011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76FB509B-CCA2-4248-AB01-2BA15EEA5875}"/>
              </a:ext>
            </a:extLst>
          </p:cNvPr>
          <p:cNvSpPr/>
          <p:nvPr/>
        </p:nvSpPr>
        <p:spPr>
          <a:xfrm>
            <a:off x="8396704" y="923277"/>
            <a:ext cx="2567218" cy="417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Lecture </a:t>
            </a:r>
          </a:p>
        </p:txBody>
      </p:sp>
      <p:pic>
        <p:nvPicPr>
          <p:cNvPr id="7" name="Picture 2" descr="https://encrypted-tbn1.gstatic.com/images?q=tbn:ANd9GcQhuqpM8EAcUrR0jC9Q-JBNjW0vQFMfQ_diyO7vAxADiasMruYuG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75862" y="2486026"/>
            <a:ext cx="4064635" cy="356020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2579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382712"/>
          </a:xfrm>
        </p:spPr>
        <p:txBody>
          <a:bodyPr>
            <a:normAutofit/>
          </a:bodyPr>
          <a:lstStyle/>
          <a:p>
            <a:pPr algn="ctr"/>
            <a:r>
              <a:rPr lang="en-IN" dirty="0" smtClean="0">
                <a:latin typeface="Times New Roman" pitchFamily="18" charset="0"/>
                <a:cs typeface="Times New Roman" pitchFamily="18" charset="0"/>
              </a:rPr>
              <a:t>Scope</a:t>
            </a: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37293AAA-B8CD-4C4C-832A-B4154690FB30}" type="datetime5">
              <a:rPr lang="en-US" smtClean="0"/>
              <a:pPr>
                <a:defRPr/>
              </a:pPr>
              <a:t>21-Sep-22</a:t>
            </a:fld>
            <a:endParaRPr lang="en-US"/>
          </a:p>
        </p:txBody>
      </p:sp>
      <p:sp>
        <p:nvSpPr>
          <p:cNvPr id="5" name="Slide Number Placeholder 4"/>
          <p:cNvSpPr>
            <a:spLocks noGrp="1"/>
          </p:cNvSpPr>
          <p:nvPr>
            <p:ph type="sldNum" sz="quarter" idx="12"/>
          </p:nvPr>
        </p:nvSpPr>
        <p:spPr/>
        <p:txBody>
          <a:bodyPr/>
          <a:lstStyle/>
          <a:p>
            <a:pPr>
              <a:defRPr/>
            </a:pPr>
            <a:fld id="{A75F9F24-BEC1-4D0D-BB24-56A5E6B33819}" type="slidenum">
              <a:rPr lang="en-US" smtClean="0"/>
              <a:pPr>
                <a:defRPr/>
              </a:pPr>
              <a:t>10</a:t>
            </a:fld>
            <a:endParaRPr lang="en-US"/>
          </a:p>
        </p:txBody>
      </p:sp>
      <p:graphicFrame>
        <p:nvGraphicFramePr>
          <p:cNvPr id="6" name="Table 5"/>
          <p:cNvGraphicFramePr>
            <a:graphicFrameLocks noGrp="1"/>
          </p:cNvGraphicFramePr>
          <p:nvPr/>
        </p:nvGraphicFramePr>
        <p:xfrm>
          <a:off x="1800686" y="1657350"/>
          <a:ext cx="8500602" cy="3383280"/>
        </p:xfrm>
        <a:graphic>
          <a:graphicData uri="http://schemas.openxmlformats.org/drawingml/2006/table">
            <a:tbl>
              <a:tblPr/>
              <a:tblGrid>
                <a:gridCol w="8500602"/>
              </a:tblGrid>
              <a:tr h="3230358">
                <a:tc>
                  <a:txBody>
                    <a:bodyPr/>
                    <a:lstStyle/>
                    <a:p>
                      <a:pPr>
                        <a:buFont typeface="Wingdings" pitchFamily="2" charset="2"/>
                        <a:buChar char="ü"/>
                      </a:pPr>
                      <a:endParaRPr lang="en-IN" sz="3600" dirty="0" smtClean="0">
                        <a:latin typeface="Times New Roman" pitchFamily="18" charset="0"/>
                        <a:cs typeface="Times New Roman" pitchFamily="18" charset="0"/>
                      </a:endParaRPr>
                    </a:p>
                    <a:p>
                      <a:pPr marL="342900" indent="-342900">
                        <a:buFont typeface="Wingdings" pitchFamily="2" charset="2"/>
                        <a:buChar char="ü"/>
                      </a:pPr>
                      <a:r>
                        <a:rPr lang="en-IN" sz="3600" baseline="0" dirty="0" smtClean="0">
                          <a:latin typeface="Times New Roman" pitchFamily="18" charset="0"/>
                          <a:cs typeface="Times New Roman" pitchFamily="18" charset="0"/>
                        </a:rPr>
                        <a:t>Records Financial Transactions</a:t>
                      </a:r>
                    </a:p>
                    <a:p>
                      <a:pPr marL="342900" indent="-342900">
                        <a:buFont typeface="Wingdings" pitchFamily="2" charset="2"/>
                        <a:buChar char="ü"/>
                      </a:pPr>
                      <a:r>
                        <a:rPr lang="en-IN" sz="3600" baseline="0" dirty="0" smtClean="0">
                          <a:latin typeface="Times New Roman" pitchFamily="18" charset="0"/>
                          <a:cs typeface="Times New Roman" pitchFamily="18" charset="0"/>
                        </a:rPr>
                        <a:t>Summarize Information</a:t>
                      </a:r>
                    </a:p>
                    <a:p>
                      <a:pPr marL="342900" indent="-342900">
                        <a:buFont typeface="Wingdings" pitchFamily="2" charset="2"/>
                        <a:buChar char="ü"/>
                      </a:pPr>
                      <a:r>
                        <a:rPr lang="en-IN" sz="3600" baseline="0" dirty="0" smtClean="0">
                          <a:latin typeface="Times New Roman" pitchFamily="18" charset="0"/>
                          <a:cs typeface="Times New Roman" pitchFamily="18" charset="0"/>
                        </a:rPr>
                        <a:t>Interprets Financial Information</a:t>
                      </a:r>
                    </a:p>
                    <a:p>
                      <a:pPr marL="342900" indent="-342900">
                        <a:buFont typeface="Wingdings" pitchFamily="2" charset="2"/>
                        <a:buChar char="ü"/>
                      </a:pPr>
                      <a:r>
                        <a:rPr lang="en-IN" sz="3600" baseline="0" dirty="0" smtClean="0">
                          <a:latin typeface="Times New Roman" pitchFamily="18" charset="0"/>
                          <a:cs typeface="Times New Roman" pitchFamily="18" charset="0"/>
                        </a:rPr>
                        <a:t>Communicates All Outcomes</a:t>
                      </a:r>
                    </a:p>
                    <a:p>
                      <a:pPr marL="342900" indent="-342900">
                        <a:buFont typeface="Wingdings" pitchFamily="2" charset="2"/>
                        <a:buChar char="ü"/>
                      </a:pPr>
                      <a:r>
                        <a:rPr lang="en-IN" sz="3600" baseline="0" dirty="0" smtClean="0">
                          <a:latin typeface="Times New Roman" pitchFamily="18" charset="0"/>
                          <a:cs typeface="Times New Roman" pitchFamily="18" charset="0"/>
                        </a:rPr>
                        <a:t>Determines Financial Position</a:t>
                      </a:r>
                      <a:endParaRPr lang="en-US" sz="3600" dirty="0">
                        <a:latin typeface="Times New Roman" pitchFamily="18" charset="0"/>
                        <a:cs typeface="Times New Roman"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914F810-B3CE-4E6A-899C-ABC2A0375EB2}" type="datetime5">
              <a:rPr lang="en-US" smtClean="0"/>
              <a:pPr>
                <a:defRPr/>
              </a:pPr>
              <a:t>21-Sep-22</a:t>
            </a:fld>
            <a:endParaRPr lang="en-US"/>
          </a:p>
        </p:txBody>
      </p:sp>
      <p:sp>
        <p:nvSpPr>
          <p:cNvPr id="3" name="Slide Number Placeholder 2"/>
          <p:cNvSpPr>
            <a:spLocks noGrp="1"/>
          </p:cNvSpPr>
          <p:nvPr>
            <p:ph type="sldNum" sz="quarter" idx="12"/>
          </p:nvPr>
        </p:nvSpPr>
        <p:spPr/>
        <p:txBody>
          <a:bodyPr/>
          <a:lstStyle/>
          <a:p>
            <a:pPr>
              <a:defRPr/>
            </a:pPr>
            <a:fld id="{D839D4A6-F502-46ED-84AC-459FF34BEC19}" type="slidenum">
              <a:rPr lang="en-US" smtClean="0"/>
              <a:pPr>
                <a:defRPr/>
              </a:pPr>
              <a:t>11</a:t>
            </a:fld>
            <a:endParaRPr lang="en-US"/>
          </a:p>
        </p:txBody>
      </p:sp>
      <p:graphicFrame>
        <p:nvGraphicFramePr>
          <p:cNvPr id="5" name="Diagram 4"/>
          <p:cNvGraphicFramePr/>
          <p:nvPr/>
        </p:nvGraphicFramePr>
        <p:xfrm>
          <a:off x="2046288" y="143933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2833687" y="400049"/>
            <a:ext cx="8053388" cy="707886"/>
          </a:xfrm>
          <a:prstGeom prst="rect">
            <a:avLst/>
          </a:prstGeom>
        </p:spPr>
        <p:txBody>
          <a:bodyPr wrap="square">
            <a:spAutoFit/>
          </a:bodyPr>
          <a:lstStyle/>
          <a:p>
            <a:pPr lvl="0"/>
            <a:r>
              <a:rPr lang="en-IN" sz="4000" b="1" dirty="0" smtClean="0">
                <a:latin typeface="Times New Roman" pitchFamily="18" charset="0"/>
                <a:cs typeface="Times New Roman" pitchFamily="18" charset="0"/>
              </a:rPr>
              <a:t>Nature of Financial Statements</a:t>
            </a:r>
            <a:endParaRPr lang="en-US" sz="4000" b="1"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latin typeface="Times New Roman" pitchFamily="18" charset="0"/>
                <a:cs typeface="Times New Roman" pitchFamily="18" charset="0"/>
              </a:rPr>
              <a:t>Characteristics</a:t>
            </a:r>
            <a:endParaRPr lang="en-IN" dirty="0">
              <a:latin typeface="Times New Roman" pitchFamily="18" charset="0"/>
              <a:cs typeface="Times New Roman" pitchFamily="18" charset="0"/>
            </a:endParaRPr>
          </a:p>
        </p:txBody>
      </p:sp>
      <p:graphicFrame>
        <p:nvGraphicFramePr>
          <p:cNvPr id="8" name="Content Placeholder 7"/>
          <p:cNvGraphicFramePr>
            <a:graphicFrameLocks noGrp="1"/>
          </p:cNvGraphicFramePr>
          <p:nvPr>
            <p:ph idx="1"/>
          </p:nvPr>
        </p:nvGraphicFramePr>
        <p:xfrm>
          <a:off x="609600" y="1600201"/>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pPr>
              <a:defRPr/>
            </a:pPr>
            <a:fld id="{D839D4A6-F502-46ED-84AC-459FF34BEC19}"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latin typeface="Times New Roman" pitchFamily="18" charset="0"/>
                <a:cs typeface="Times New Roman" pitchFamily="18" charset="0"/>
              </a:rPr>
              <a:t>Objectives</a:t>
            </a:r>
            <a:endParaRPr lang="en-IN" dirty="0">
              <a:latin typeface="Times New Roman" pitchFamily="18" charset="0"/>
              <a:cs typeface="Times New Roman" pitchFamily="18" charset="0"/>
            </a:endParaRPr>
          </a:p>
        </p:txBody>
      </p:sp>
      <p:sp>
        <p:nvSpPr>
          <p:cNvPr id="8" name="Content Placeholder 7"/>
          <p:cNvSpPr>
            <a:spLocks noGrp="1"/>
          </p:cNvSpPr>
          <p:nvPr>
            <p:ph idx="1"/>
          </p:nvPr>
        </p:nvSpPr>
        <p:spPr/>
        <p:txBody>
          <a:bodyPr/>
          <a:lstStyle/>
          <a:p>
            <a:r>
              <a:rPr lang="en-IN" i="1" dirty="0" smtClean="0">
                <a:latin typeface="Times New Roman" pitchFamily="18" charset="0"/>
                <a:cs typeface="Times New Roman" pitchFamily="18" charset="0"/>
              </a:rPr>
              <a:t>Basis for preparation of general financial statements</a:t>
            </a:r>
          </a:p>
          <a:p>
            <a:r>
              <a:rPr lang="en-IN" i="1" dirty="0" smtClean="0">
                <a:latin typeface="Times New Roman" pitchFamily="18" charset="0"/>
                <a:cs typeface="Times New Roman" pitchFamily="18" charset="0"/>
              </a:rPr>
              <a:t>Ensure comparability</a:t>
            </a:r>
          </a:p>
          <a:p>
            <a:r>
              <a:rPr lang="en-IN" i="1" dirty="0" smtClean="0">
                <a:latin typeface="Times New Roman" pitchFamily="18" charset="0"/>
                <a:cs typeface="Times New Roman" pitchFamily="18" charset="0"/>
              </a:rPr>
              <a:t>Guidelines for structure</a:t>
            </a:r>
          </a:p>
          <a:p>
            <a:r>
              <a:rPr lang="en-IN" i="1" dirty="0" smtClean="0">
                <a:latin typeface="Times New Roman" pitchFamily="18" charset="0"/>
                <a:cs typeface="Times New Roman" pitchFamily="18" charset="0"/>
              </a:rPr>
              <a:t>Minimum requirements of the contents</a:t>
            </a:r>
          </a:p>
          <a:p>
            <a:r>
              <a:rPr lang="en-IN" i="1" dirty="0" smtClean="0">
                <a:latin typeface="Times New Roman" pitchFamily="18" charset="0"/>
                <a:cs typeface="Times New Roman" pitchFamily="18" charset="0"/>
              </a:rPr>
              <a:t>Ensures compliances</a:t>
            </a:r>
            <a:endParaRPr lang="en-IN" i="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A7F4706C-EDEB-45C2-8811-1636C49738CA}" type="slidenum">
              <a:rPr lang="en-US" smtClean="0"/>
              <a:pPr>
                <a:defRPr/>
              </a:pPr>
              <a:t>13</a:t>
            </a:fld>
            <a:endParaRPr lang="en-US"/>
          </a:p>
        </p:txBody>
      </p:sp>
      <p:pic>
        <p:nvPicPr>
          <p:cNvPr id="1026" name="Picture 2"/>
          <p:cNvPicPr>
            <a:picLocks noChangeAspect="1" noChangeArrowheads="1"/>
          </p:cNvPicPr>
          <p:nvPr/>
        </p:nvPicPr>
        <p:blipFill>
          <a:blip r:embed="rId2"/>
          <a:srcRect/>
          <a:stretch>
            <a:fillRect/>
          </a:stretch>
        </p:blipFill>
        <p:spPr bwMode="auto">
          <a:xfrm>
            <a:off x="7650163" y="3776663"/>
            <a:ext cx="3657600" cy="22764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Advantages of Financial Statements</a:t>
            </a:r>
            <a:endParaRPr lang="en-IN"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sz="half" idx="1"/>
          </p:nvPr>
        </p:nvGraphicFramePr>
        <p:xfrm>
          <a:off x="609600" y="1600200"/>
          <a:ext cx="5384800" cy="2407920"/>
        </p:xfrm>
        <a:graphic>
          <a:graphicData uri="http://schemas.openxmlformats.org/drawingml/2006/table">
            <a:tbl>
              <a:tblPr firstRow="1" bandRow="1">
                <a:tableStyleId>{00A15C55-8517-42AA-B614-E9B94910E393}</a:tableStyleId>
              </a:tblPr>
              <a:tblGrid>
                <a:gridCol w="5384800"/>
              </a:tblGrid>
              <a:tr h="370840">
                <a:tc>
                  <a:txBody>
                    <a:bodyPr/>
                    <a:lstStyle/>
                    <a:p>
                      <a:r>
                        <a:rPr lang="en-IN" sz="2800" i="0" dirty="0" smtClean="0">
                          <a:solidFill>
                            <a:schemeClr val="tx1"/>
                          </a:solidFill>
                          <a:latin typeface="Times New Roman" pitchFamily="18" charset="0"/>
                          <a:cs typeface="Times New Roman" pitchFamily="18" charset="0"/>
                        </a:rPr>
                        <a:t>Maintain business record</a:t>
                      </a:r>
                    </a:p>
                    <a:p>
                      <a:endParaRPr lang="en-IN" sz="2800" i="0" dirty="0">
                        <a:solidFill>
                          <a:schemeClr val="tx1"/>
                        </a:solidFill>
                        <a:latin typeface="Times New Roman" pitchFamily="18" charset="0"/>
                        <a:cs typeface="Times New Roman" pitchFamily="18" charset="0"/>
                      </a:endParaRPr>
                    </a:p>
                  </a:txBody>
                  <a:tcPr marL="117487" marR="117487"/>
                </a:tc>
              </a:tr>
              <a:tr h="370840">
                <a:tc>
                  <a:txBody>
                    <a:bodyPr/>
                    <a:lstStyle/>
                    <a:p>
                      <a:r>
                        <a:rPr lang="en-IN" sz="2800" i="0" dirty="0" smtClean="0">
                          <a:solidFill>
                            <a:schemeClr val="tx1"/>
                          </a:solidFill>
                          <a:latin typeface="Times New Roman" pitchFamily="18" charset="0"/>
                          <a:cs typeface="Times New Roman" pitchFamily="18" charset="0"/>
                        </a:rPr>
                        <a:t>Present true financial</a:t>
                      </a:r>
                      <a:r>
                        <a:rPr lang="en-IN" sz="2800" i="0" baseline="0" dirty="0" smtClean="0">
                          <a:solidFill>
                            <a:schemeClr val="tx1"/>
                          </a:solidFill>
                          <a:latin typeface="Times New Roman" pitchFamily="18" charset="0"/>
                          <a:cs typeface="Times New Roman" pitchFamily="18" charset="0"/>
                        </a:rPr>
                        <a:t> position</a:t>
                      </a:r>
                    </a:p>
                    <a:p>
                      <a:endParaRPr lang="en-IN" sz="2800" i="0" dirty="0">
                        <a:solidFill>
                          <a:schemeClr val="tx1"/>
                        </a:solidFill>
                        <a:latin typeface="Times New Roman" pitchFamily="18" charset="0"/>
                        <a:cs typeface="Times New Roman" pitchFamily="18" charset="0"/>
                      </a:endParaRPr>
                    </a:p>
                  </a:txBody>
                  <a:tcPr marL="117487" marR="117487"/>
                </a:tc>
              </a:tr>
              <a:tr h="370840">
                <a:tc>
                  <a:txBody>
                    <a:bodyPr/>
                    <a:lstStyle/>
                    <a:p>
                      <a:r>
                        <a:rPr lang="en-IN" sz="2800" i="0" dirty="0" smtClean="0">
                          <a:latin typeface="Times New Roman" pitchFamily="18" charset="0"/>
                          <a:cs typeface="Times New Roman" pitchFamily="18" charset="0"/>
                        </a:rPr>
                        <a:t>Prevention and detection of fraud</a:t>
                      </a:r>
                      <a:endParaRPr lang="en-IN" sz="2800" i="0" dirty="0">
                        <a:solidFill>
                          <a:schemeClr val="tx1"/>
                        </a:solidFill>
                        <a:latin typeface="Times New Roman" pitchFamily="18" charset="0"/>
                        <a:cs typeface="Times New Roman" pitchFamily="18" charset="0"/>
                      </a:endParaRPr>
                    </a:p>
                  </a:txBody>
                  <a:tcPr marL="117487" marR="117487"/>
                </a:tc>
              </a:tr>
            </a:tbl>
          </a:graphicData>
        </a:graphic>
      </p:graphicFrame>
      <p:sp>
        <p:nvSpPr>
          <p:cNvPr id="5" name="Slide Number Placeholder 4"/>
          <p:cNvSpPr>
            <a:spLocks noGrp="1"/>
          </p:cNvSpPr>
          <p:nvPr>
            <p:ph type="sldNum" sz="quarter" idx="12"/>
          </p:nvPr>
        </p:nvSpPr>
        <p:spPr/>
        <p:txBody>
          <a:bodyPr/>
          <a:lstStyle/>
          <a:p>
            <a:pPr>
              <a:defRPr/>
            </a:pPr>
            <a:fld id="{A75F9F24-BEC1-4D0D-BB24-56A5E6B33819}" type="slidenum">
              <a:rPr lang="en-US" smtClean="0"/>
              <a:pPr>
                <a:defRPr/>
              </a:pPr>
              <a:t>14</a:t>
            </a:fld>
            <a:endParaRPr lang="en-US"/>
          </a:p>
        </p:txBody>
      </p:sp>
      <p:pic>
        <p:nvPicPr>
          <p:cNvPr id="2050" name="Picture 2" descr="C:\Users\AYUSH\Desktop\ACC 501\Unit 4\download (8).jpg"/>
          <p:cNvPicPr>
            <a:picLocks noGrp="1" noChangeAspect="1" noChangeArrowheads="1"/>
          </p:cNvPicPr>
          <p:nvPr>
            <p:ph sz="half" idx="2"/>
          </p:nvPr>
        </p:nvPicPr>
        <p:blipFill>
          <a:blip r:embed="rId2" cstate="print"/>
          <a:srcRect/>
          <a:stretch>
            <a:fillRect/>
          </a:stretch>
        </p:blipFill>
        <p:spPr bwMode="auto">
          <a:xfrm>
            <a:off x="7258051" y="1385888"/>
            <a:ext cx="4371974" cy="2471737"/>
          </a:xfrm>
          <a:prstGeom prst="rect">
            <a:avLst/>
          </a:prstGeom>
          <a:noFill/>
        </p:spPr>
      </p:pic>
      <p:pic>
        <p:nvPicPr>
          <p:cNvPr id="7" name="Picture 2"/>
          <p:cNvPicPr>
            <a:picLocks noChangeAspect="1" noChangeArrowheads="1"/>
          </p:cNvPicPr>
          <p:nvPr/>
        </p:nvPicPr>
        <p:blipFill>
          <a:blip r:embed="rId3"/>
          <a:srcRect/>
          <a:stretch>
            <a:fillRect/>
          </a:stretch>
        </p:blipFill>
        <p:spPr bwMode="auto">
          <a:xfrm>
            <a:off x="7264403" y="3820418"/>
            <a:ext cx="4351336" cy="3037582"/>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A75F9F24-BEC1-4D0D-BB24-56A5E6B33819}" type="slidenum">
              <a:rPr lang="en-US" smtClean="0"/>
              <a:pPr>
                <a:defRPr/>
              </a:pPr>
              <a:t>15</a:t>
            </a:fld>
            <a:endParaRPr lang="en-US"/>
          </a:p>
        </p:txBody>
      </p:sp>
      <p:sp>
        <p:nvSpPr>
          <p:cNvPr id="3" name="Content Placeholder 2"/>
          <p:cNvSpPr>
            <a:spLocks noGrp="1"/>
          </p:cNvSpPr>
          <p:nvPr>
            <p:ph sz="half" idx="4294967295"/>
          </p:nvPr>
        </p:nvSpPr>
        <p:spPr>
          <a:xfrm>
            <a:off x="0" y="2174875"/>
            <a:ext cx="5386917" cy="3951288"/>
          </a:xfrm>
        </p:spPr>
        <p:txBody>
          <a:bodyPr/>
          <a:lstStyle/>
          <a:p>
            <a:pPr eaLnBrk="1" fontAlgn="t" hangingPunct="1"/>
            <a:r>
              <a:rPr lang="en-IN" b="1" dirty="0" smtClean="0">
                <a:latin typeface="Times New Roman" pitchFamily="18" charset="0"/>
                <a:cs typeface="Times New Roman" pitchFamily="18" charset="0"/>
              </a:rPr>
              <a:t>Acts as legal evidence</a:t>
            </a:r>
          </a:p>
          <a:p>
            <a:endParaRPr lang="en-IN"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4187825" y="1457325"/>
            <a:ext cx="7156450" cy="44577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pPr>
              <a:defRPr/>
            </a:pPr>
            <a:fld id="{FA32599E-A000-4E65-A922-E52B6FD75289}" type="slidenum">
              <a:rPr lang="en-US" smtClean="0"/>
              <a:pPr>
                <a:defRPr/>
              </a:pPr>
              <a:t>16</a:t>
            </a:fld>
            <a:endParaRPr lang="en-US"/>
          </a:p>
        </p:txBody>
      </p:sp>
      <p:sp>
        <p:nvSpPr>
          <p:cNvPr id="4" name="Content Placeholder 3"/>
          <p:cNvSpPr>
            <a:spLocks noGrp="1"/>
          </p:cNvSpPr>
          <p:nvPr>
            <p:ph sz="half" idx="4294967295"/>
          </p:nvPr>
        </p:nvSpPr>
        <p:spPr>
          <a:xfrm>
            <a:off x="0" y="2174875"/>
            <a:ext cx="5386917" cy="3951288"/>
          </a:xfrm>
        </p:spPr>
        <p:txBody>
          <a:bodyPr/>
          <a:lstStyle/>
          <a:p>
            <a:pPr eaLnBrk="1" fontAlgn="t" hangingPunct="1"/>
            <a:r>
              <a:rPr lang="en-IN" dirty="0" smtClean="0">
                <a:latin typeface="Times New Roman" pitchFamily="18" charset="0"/>
                <a:cs typeface="Times New Roman" pitchFamily="18" charset="0"/>
              </a:rPr>
              <a:t>Comparison of results</a:t>
            </a:r>
          </a:p>
          <a:p>
            <a:pPr eaLnBrk="1" fontAlgn="t" hangingPunct="1"/>
            <a:r>
              <a:rPr lang="en-IN" dirty="0" smtClean="0">
                <a:latin typeface="Times New Roman" pitchFamily="18" charset="0"/>
                <a:cs typeface="Times New Roman" pitchFamily="18" charset="0"/>
              </a:rPr>
              <a:t>Assists the management</a:t>
            </a:r>
          </a:p>
          <a:p>
            <a:pPr eaLnBrk="1" fontAlgn="t" hangingPunct="1">
              <a:buNone/>
            </a:pPr>
            <a:r>
              <a:rPr lang="en-IN" dirty="0" smtClean="0">
                <a:latin typeface="Times New Roman" pitchFamily="18" charset="0"/>
                <a:cs typeface="Times New Roman" pitchFamily="18" charset="0"/>
              </a:rPr>
              <a:t>  in decision making</a:t>
            </a:r>
          </a:p>
          <a:p>
            <a:endParaRPr lang="en-IN"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4945063" y="1257300"/>
            <a:ext cx="6154738" cy="30575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37293AAA-B8CD-4C4C-832A-B4154690FB30}" type="datetime5">
              <a:rPr lang="en-US" smtClean="0"/>
              <a:pPr>
                <a:defRPr/>
              </a:pPr>
              <a:t>21-Sep-22</a:t>
            </a:fld>
            <a:endParaRPr lang="en-US"/>
          </a:p>
        </p:txBody>
      </p:sp>
      <p:sp>
        <p:nvSpPr>
          <p:cNvPr id="5" name="Slide Number Placeholder 4"/>
          <p:cNvSpPr>
            <a:spLocks noGrp="1"/>
          </p:cNvSpPr>
          <p:nvPr>
            <p:ph type="sldNum" sz="quarter" idx="12"/>
          </p:nvPr>
        </p:nvSpPr>
        <p:spPr/>
        <p:txBody>
          <a:bodyPr/>
          <a:lstStyle/>
          <a:p>
            <a:pPr>
              <a:defRPr/>
            </a:pPr>
            <a:fld id="{A75F9F24-BEC1-4D0D-BB24-56A5E6B33819}" type="slidenum">
              <a:rPr lang="en-US" smtClean="0"/>
              <a:pPr>
                <a:defRPr/>
              </a:pPr>
              <a:t>17</a:t>
            </a:fld>
            <a:endParaRPr lang="en-US"/>
          </a:p>
        </p:txBody>
      </p:sp>
      <p:sp>
        <p:nvSpPr>
          <p:cNvPr id="7" name="Rectangle 6"/>
          <p:cNvSpPr/>
          <p:nvPr/>
        </p:nvSpPr>
        <p:spPr>
          <a:xfrm>
            <a:off x="0" y="5867400"/>
            <a:ext cx="12192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endParaRPr lang="en-IN" b="1" dirty="0">
              <a:solidFill>
                <a:schemeClr val="tx1"/>
              </a:solidFill>
            </a:endParaRPr>
          </a:p>
        </p:txBody>
      </p:sp>
      <p:sp>
        <p:nvSpPr>
          <p:cNvPr id="6" name="Rectangle 5"/>
          <p:cNvSpPr/>
          <p:nvPr/>
        </p:nvSpPr>
        <p:spPr>
          <a:xfrm>
            <a:off x="2457451" y="542925"/>
            <a:ext cx="6886574" cy="523220"/>
          </a:xfrm>
          <a:prstGeom prst="rect">
            <a:avLst/>
          </a:prstGeom>
        </p:spPr>
        <p:txBody>
          <a:bodyPr wrap="square">
            <a:spAutoFit/>
          </a:bodyPr>
          <a:lstStyle/>
          <a:p>
            <a:r>
              <a:rPr lang="en-US" sz="2800" b="1" dirty="0" smtClean="0">
                <a:latin typeface="Times New Roman" pitchFamily="18" charset="0"/>
                <a:cs typeface="Times New Roman" pitchFamily="18" charset="0"/>
              </a:rPr>
              <a:t>Limitations of financial statements</a:t>
            </a:r>
            <a:endParaRPr lang="en-US" sz="2800" b="1" dirty="0">
              <a:latin typeface="Times New Roman" pitchFamily="18" charset="0"/>
              <a:cs typeface="Times New Roman" pitchFamily="18" charset="0"/>
            </a:endParaRPr>
          </a:p>
        </p:txBody>
      </p:sp>
      <p:sp>
        <p:nvSpPr>
          <p:cNvPr id="8" name="Rectangle 7"/>
          <p:cNvSpPr/>
          <p:nvPr/>
        </p:nvSpPr>
        <p:spPr>
          <a:xfrm>
            <a:off x="657225" y="1582341"/>
            <a:ext cx="9915525" cy="2677656"/>
          </a:xfrm>
          <a:prstGeom prst="rect">
            <a:avLst/>
          </a:prstGeom>
        </p:spPr>
        <p:txBody>
          <a:bodyPr wrap="square">
            <a:spAutoFit/>
          </a:bodyPr>
          <a:lstStyle/>
          <a:p>
            <a:pPr>
              <a:buFont typeface="Wingdings" pitchFamily="2" charset="2"/>
              <a:buChar char="Ø"/>
            </a:pPr>
            <a:r>
              <a:rPr lang="en-US" sz="2800" dirty="0" smtClean="0">
                <a:latin typeface="Times New Roman" pitchFamily="18" charset="0"/>
                <a:cs typeface="Times New Roman" pitchFamily="18" charset="0"/>
              </a:rPr>
              <a:t>Financial statements are derived from Historical Costs</a:t>
            </a:r>
          </a:p>
          <a:p>
            <a:pPr>
              <a:buFont typeface="Wingdings" pitchFamily="2" charset="2"/>
              <a:buChar char="Ø"/>
            </a:pPr>
            <a:r>
              <a:rPr lang="en-US" sz="2800" dirty="0" smtClean="0">
                <a:latin typeface="Times New Roman" pitchFamily="18" charset="0"/>
                <a:cs typeface="Times New Roman" pitchFamily="18" charset="0"/>
              </a:rPr>
              <a:t>Financial statements are Not Adjusted for Inflation</a:t>
            </a:r>
          </a:p>
          <a:p>
            <a:pPr>
              <a:buFont typeface="Wingdings" pitchFamily="2" charset="2"/>
              <a:buChar char="Ø"/>
            </a:pPr>
            <a:r>
              <a:rPr lang="en-US" sz="2800" dirty="0" smtClean="0">
                <a:latin typeface="Times New Roman" pitchFamily="18" charset="0"/>
                <a:cs typeface="Times New Roman" pitchFamily="18" charset="0"/>
              </a:rPr>
              <a:t>Financial statements are based on Personal Judgments</a:t>
            </a:r>
          </a:p>
          <a:p>
            <a:pPr>
              <a:buFont typeface="Wingdings" pitchFamily="2" charset="2"/>
              <a:buChar char="Ø"/>
            </a:pPr>
            <a:r>
              <a:rPr lang="en-US" sz="2800" dirty="0" smtClean="0">
                <a:latin typeface="Times New Roman" pitchFamily="18" charset="0"/>
                <a:cs typeface="Times New Roman" pitchFamily="18" charset="0"/>
              </a:rPr>
              <a:t>Financial statements are be Wrong Due to Fraud</a:t>
            </a:r>
          </a:p>
          <a:p>
            <a:pPr>
              <a:buFont typeface="Wingdings" pitchFamily="2" charset="2"/>
              <a:buChar char="Ø"/>
            </a:pPr>
            <a:r>
              <a:rPr lang="en-US" sz="2800" dirty="0" smtClean="0">
                <a:latin typeface="Times New Roman" pitchFamily="18" charset="0"/>
                <a:cs typeface="Times New Roman" pitchFamily="18" charset="0"/>
              </a:rPr>
              <a:t>Financial statements are do not cover Non-Financial Issues</a:t>
            </a:r>
          </a:p>
          <a:p>
            <a:pPr>
              <a:buFont typeface="Wingdings" pitchFamily="2" charset="2"/>
              <a:buChar char="Ø"/>
            </a:pPr>
            <a:r>
              <a:rPr lang="en-US" sz="2800" dirty="0" smtClean="0">
                <a:latin typeface="Times New Roman" pitchFamily="18" charset="0"/>
                <a:cs typeface="Times New Roman" pitchFamily="18" charset="0"/>
              </a:rPr>
              <a:t>Financial statements have no Predictive Value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latin typeface="Times New Roman" pitchFamily="18" charset="0"/>
                <a:cs typeface="Times New Roman" pitchFamily="18" charset="0"/>
              </a:rPr>
              <a:t>MCQ</a:t>
            </a:r>
            <a:endParaRPr lang="en-IN"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D839D4A6-F502-46ED-84AC-459FF34BEC19}" type="slidenum">
              <a:rPr lang="en-US" smtClean="0"/>
              <a:pPr>
                <a:defRPr/>
              </a:pPr>
              <a:t>18</a:t>
            </a:fld>
            <a:endParaRPr lang="en-US"/>
          </a:p>
        </p:txBody>
      </p:sp>
      <p:sp>
        <p:nvSpPr>
          <p:cNvPr id="6" name="Date Placeholder 1"/>
          <p:cNvSpPr>
            <a:spLocks noGrp="1"/>
          </p:cNvSpPr>
          <p:nvPr>
            <p:ph idx="1"/>
          </p:nvPr>
        </p:nvSpPr>
        <p:spPr/>
        <p:txBody>
          <a:bodyPr/>
          <a:lstStyle/>
          <a:p>
            <a:pPr>
              <a:defRPr/>
            </a:pPr>
            <a:r>
              <a:rPr lang="en-IN" sz="2400" b="1" dirty="0" smtClean="0">
                <a:latin typeface="Times New Roman" pitchFamily="18" charset="0"/>
                <a:cs typeface="Times New Roman" pitchFamily="18" charset="0"/>
              </a:rPr>
              <a:t>Which of the following is true about financial statements?</a:t>
            </a:r>
            <a:r>
              <a:rPr lang="en-IN" sz="2400" dirty="0" smtClean="0">
                <a:latin typeface="Times New Roman" pitchFamily="18" charset="0"/>
                <a:cs typeface="Times New Roman" pitchFamily="18" charset="0"/>
              </a:rPr>
              <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A) Financial statement gives a summary of accounts.</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B) Financial statements can be stated as recorded facts.</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a) Only A</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b) Only B</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c) Both A and B</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d) None of the above</a:t>
            </a:r>
            <a:endParaRPr lang="en-US" sz="24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MCQ</a:t>
            </a:r>
            <a:endParaRPr lang="en-IN" dirty="0"/>
          </a:p>
        </p:txBody>
      </p:sp>
      <p:sp>
        <p:nvSpPr>
          <p:cNvPr id="3" name="Slide Number Placeholder 2"/>
          <p:cNvSpPr>
            <a:spLocks noGrp="1"/>
          </p:cNvSpPr>
          <p:nvPr>
            <p:ph type="sldNum" sz="quarter" idx="12"/>
          </p:nvPr>
        </p:nvSpPr>
        <p:spPr/>
        <p:txBody>
          <a:bodyPr/>
          <a:lstStyle/>
          <a:p>
            <a:pPr>
              <a:defRPr/>
            </a:pPr>
            <a:fld id="{D839D4A6-F502-46ED-84AC-459FF34BEC19}" type="slidenum">
              <a:rPr lang="en-US" smtClean="0"/>
              <a:pPr>
                <a:defRPr/>
              </a:pPr>
              <a:t>19</a:t>
            </a:fld>
            <a:endParaRPr lang="en-US"/>
          </a:p>
        </p:txBody>
      </p:sp>
      <p:sp>
        <p:nvSpPr>
          <p:cNvPr id="6" name="Date Placeholder 1"/>
          <p:cNvSpPr>
            <a:spLocks noGrp="1"/>
          </p:cNvSpPr>
          <p:nvPr>
            <p:ph idx="1"/>
          </p:nvPr>
        </p:nvSpPr>
        <p:spPr/>
        <p:txBody>
          <a:bodyPr/>
          <a:lstStyle/>
          <a:p>
            <a:pPr>
              <a:defRPr/>
            </a:pPr>
            <a:r>
              <a:rPr lang="en-IN" sz="2400" b="1" dirty="0" smtClean="0">
                <a:latin typeface="Times New Roman" pitchFamily="18" charset="0"/>
                <a:cs typeface="Times New Roman" pitchFamily="18" charset="0"/>
              </a:rPr>
              <a:t>Which of the following is true about financial statements?</a:t>
            </a:r>
            <a:r>
              <a:rPr lang="en-IN" sz="2400" dirty="0" smtClean="0">
                <a:latin typeface="Times New Roman" pitchFamily="18" charset="0"/>
                <a:cs typeface="Times New Roman" pitchFamily="18" charset="0"/>
              </a:rPr>
              <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A) Financial statement gives a summary of accounts.</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B) Financial statements can be stated as recorded facts.</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a) Only A</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b) Only B</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c) </a:t>
            </a:r>
            <a:r>
              <a:rPr lang="en-IN" sz="2400" dirty="0" smtClean="0">
                <a:solidFill>
                  <a:srgbClr val="FF0000"/>
                </a:solidFill>
                <a:latin typeface="Times New Roman" pitchFamily="18" charset="0"/>
                <a:cs typeface="Times New Roman" pitchFamily="18" charset="0"/>
              </a:rPr>
              <a:t>Both A and B</a:t>
            </a:r>
            <a:r>
              <a:rPr lang="en-IN" sz="2400" dirty="0" smtClean="0">
                <a:latin typeface="Times New Roman" pitchFamily="18" charset="0"/>
                <a:cs typeface="Times New Roman" pitchFamily="18" charset="0"/>
              </a:rPr>
              <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d) None of the above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p:cNvPicPr>
            <a:picLocks noChangeAspect="1" noChangeArrowheads="1"/>
          </p:cNvPicPr>
          <p:nvPr/>
        </p:nvPicPr>
        <p:blipFill>
          <a:blip r:embed="rId2"/>
          <a:srcRect/>
          <a:stretch>
            <a:fillRect/>
          </a:stretch>
        </p:blipFill>
        <p:spPr bwMode="auto">
          <a:xfrm>
            <a:off x="782638" y="609600"/>
            <a:ext cx="10621962" cy="563880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MCQ</a:t>
            </a:r>
            <a:endParaRPr lang="en-IN" dirty="0"/>
          </a:p>
        </p:txBody>
      </p:sp>
      <p:sp>
        <p:nvSpPr>
          <p:cNvPr id="3" name="Content Placeholder 2"/>
          <p:cNvSpPr>
            <a:spLocks noGrp="1"/>
          </p:cNvSpPr>
          <p:nvPr>
            <p:ph idx="1"/>
          </p:nvPr>
        </p:nvSpPr>
        <p:spPr/>
        <p:txBody>
          <a:bodyPr/>
          <a:lstStyle/>
          <a:p>
            <a:pPr>
              <a:buNone/>
            </a:pPr>
            <a:r>
              <a:rPr lang="en-IN" sz="2400" dirty="0" smtClean="0">
                <a:latin typeface="Times New Roman" pitchFamily="18" charset="0"/>
                <a:cs typeface="Times New Roman" pitchFamily="18" charset="0"/>
              </a:rPr>
              <a:t>Financial statements are composed of data which are a result of the composition of _________?</a:t>
            </a:r>
          </a:p>
          <a:p>
            <a:pPr marL="457200" indent="-457200">
              <a:buFont typeface="+mj-lt"/>
              <a:buAutoNum type="alphaUcPeriod"/>
            </a:pPr>
            <a:r>
              <a:rPr lang="en-IN" sz="2400" dirty="0" smtClean="0">
                <a:latin typeface="Times New Roman" pitchFamily="18" charset="0"/>
                <a:cs typeface="Times New Roman" pitchFamily="18" charset="0"/>
              </a:rPr>
              <a:t>Recorded facts concerning the business transactions</a:t>
            </a:r>
          </a:p>
          <a:p>
            <a:pPr marL="457200" indent="-457200">
              <a:buFont typeface="+mj-lt"/>
              <a:buAutoNum type="alphaUcPeriod"/>
            </a:pPr>
            <a:r>
              <a:rPr lang="en-IN" sz="2400" dirty="0" smtClean="0">
                <a:latin typeface="Times New Roman" pitchFamily="18" charset="0"/>
                <a:cs typeface="Times New Roman" pitchFamily="18" charset="0"/>
              </a:rPr>
              <a:t>Accounting conventions adopted to facilitate the accounting technique</a:t>
            </a:r>
          </a:p>
          <a:p>
            <a:pPr marL="457200" indent="-457200">
              <a:buFont typeface="+mj-lt"/>
              <a:buAutoNum type="alphaUcPeriod"/>
            </a:pPr>
            <a:r>
              <a:rPr lang="en-IN" sz="2400" dirty="0" smtClean="0">
                <a:latin typeface="Times New Roman" pitchFamily="18" charset="0"/>
                <a:cs typeface="Times New Roman" pitchFamily="18" charset="0"/>
              </a:rPr>
              <a:t>Transactions done on the basis of non monetary basis</a:t>
            </a:r>
          </a:p>
          <a:p>
            <a:pPr marL="457200" indent="-457200">
              <a:buFont typeface="+mj-lt"/>
              <a:buAutoNum type="alphaUcPeriod"/>
            </a:pPr>
            <a:r>
              <a:rPr lang="en-IN" sz="2400" dirty="0" smtClean="0">
                <a:latin typeface="Times New Roman" pitchFamily="18" charset="0"/>
                <a:cs typeface="Times New Roman" pitchFamily="18" charset="0"/>
              </a:rPr>
              <a:t>Both A and B </a:t>
            </a:r>
            <a:endParaRPr lang="en-IN"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A75F9F24-BEC1-4D0D-BB24-56A5E6B33819}"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MCQ</a:t>
            </a:r>
            <a:endParaRPr lang="en-IN" dirty="0"/>
          </a:p>
        </p:txBody>
      </p:sp>
      <p:sp>
        <p:nvSpPr>
          <p:cNvPr id="3" name="Content Placeholder 2"/>
          <p:cNvSpPr>
            <a:spLocks noGrp="1"/>
          </p:cNvSpPr>
          <p:nvPr>
            <p:ph idx="1"/>
          </p:nvPr>
        </p:nvSpPr>
        <p:spPr/>
        <p:txBody>
          <a:bodyPr/>
          <a:lstStyle/>
          <a:p>
            <a:pPr>
              <a:buNone/>
            </a:pPr>
            <a:r>
              <a:rPr lang="en-IN" sz="2400" dirty="0" smtClean="0">
                <a:latin typeface="Times New Roman" pitchFamily="18" charset="0"/>
                <a:cs typeface="Times New Roman" pitchFamily="18" charset="0"/>
              </a:rPr>
              <a:t>Financial statements are composed of data which are a result of the composition of _________?</a:t>
            </a:r>
          </a:p>
          <a:p>
            <a:pPr marL="457200" indent="-457200">
              <a:buFont typeface="+mj-lt"/>
              <a:buAutoNum type="alphaUcPeriod"/>
            </a:pPr>
            <a:r>
              <a:rPr lang="en-IN" sz="2400" i="1" dirty="0" smtClean="0">
                <a:latin typeface="Times New Roman" pitchFamily="18" charset="0"/>
                <a:cs typeface="Times New Roman" pitchFamily="18" charset="0"/>
              </a:rPr>
              <a:t>Recorded facts concerning the business transactions</a:t>
            </a:r>
          </a:p>
          <a:p>
            <a:pPr marL="457200" indent="-457200">
              <a:buFont typeface="+mj-lt"/>
              <a:buAutoNum type="alphaUcPeriod"/>
            </a:pPr>
            <a:r>
              <a:rPr lang="en-IN" sz="2400" i="1" dirty="0" smtClean="0">
                <a:latin typeface="Times New Roman" pitchFamily="18" charset="0"/>
                <a:cs typeface="Times New Roman" pitchFamily="18" charset="0"/>
              </a:rPr>
              <a:t>Accounting conventions adopted to facilitate the accounting technique</a:t>
            </a:r>
          </a:p>
          <a:p>
            <a:pPr marL="457200" indent="-457200">
              <a:buFont typeface="+mj-lt"/>
              <a:buAutoNum type="alphaUcPeriod"/>
            </a:pPr>
            <a:r>
              <a:rPr lang="en-IN" sz="2400" i="1" dirty="0" smtClean="0">
                <a:latin typeface="Times New Roman" pitchFamily="18" charset="0"/>
                <a:cs typeface="Times New Roman" pitchFamily="18" charset="0"/>
              </a:rPr>
              <a:t>Transactions done on the basis of non monetary basis</a:t>
            </a:r>
          </a:p>
          <a:p>
            <a:pPr marL="457200" indent="-457200">
              <a:buFont typeface="+mj-lt"/>
              <a:buAutoNum type="alphaUcPeriod"/>
            </a:pPr>
            <a:r>
              <a:rPr lang="en-IN" sz="2400" i="1" dirty="0" smtClean="0">
                <a:solidFill>
                  <a:srgbClr val="FF0000"/>
                </a:solidFill>
                <a:latin typeface="Times New Roman" pitchFamily="18" charset="0"/>
                <a:cs typeface="Times New Roman" pitchFamily="18" charset="0"/>
              </a:rPr>
              <a:t>Both A and B </a:t>
            </a:r>
            <a:endParaRPr lang="en-IN" sz="2400" i="1" dirty="0">
              <a:solidFill>
                <a:srgbClr val="FF0000"/>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A75F9F24-BEC1-4D0D-BB24-56A5E6B33819}"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VARIOUS STAKEHOLDERS AND THEIR</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INTERESTS</a:t>
            </a:r>
            <a:endParaRPr lang="en-US"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271463" y="1771650"/>
          <a:ext cx="11072812" cy="3931920"/>
        </p:xfrm>
        <a:graphic>
          <a:graphicData uri="http://schemas.openxmlformats.org/drawingml/2006/table">
            <a:tbl>
              <a:tblPr/>
              <a:tblGrid>
                <a:gridCol w="8129587"/>
                <a:gridCol w="2943225"/>
              </a:tblGrid>
              <a:tr h="2686050">
                <a:tc>
                  <a:txBody>
                    <a:bodyPr/>
                    <a:lstStyle/>
                    <a:p>
                      <a:r>
                        <a:rPr lang="en-US" sz="2800" dirty="0" smtClean="0">
                          <a:latin typeface="Times New Roman" pitchFamily="18" charset="0"/>
                          <a:cs typeface="Times New Roman" pitchFamily="18" charset="0"/>
                        </a:rPr>
                        <a:t>Promoters</a:t>
                      </a:r>
                    </a:p>
                    <a:p>
                      <a:r>
                        <a:rPr lang="en-US" sz="2800" dirty="0" smtClean="0">
                          <a:latin typeface="Times New Roman" pitchFamily="18" charset="0"/>
                          <a:cs typeface="Times New Roman" pitchFamily="18" charset="0"/>
                        </a:rPr>
                        <a:t>Shareholders other than promoters</a:t>
                      </a:r>
                    </a:p>
                    <a:p>
                      <a:r>
                        <a:rPr lang="en-US" sz="2800" dirty="0" smtClean="0">
                          <a:latin typeface="Times New Roman" pitchFamily="18" charset="0"/>
                          <a:cs typeface="Times New Roman" pitchFamily="18" charset="0"/>
                        </a:rPr>
                        <a:t>Prospective investors, such as individuals, corporate</a:t>
                      </a:r>
                    </a:p>
                    <a:p>
                      <a:r>
                        <a:rPr lang="en-US" sz="2800" dirty="0" smtClean="0">
                          <a:latin typeface="Times New Roman" pitchFamily="18" charset="0"/>
                          <a:cs typeface="Times New Roman" pitchFamily="18" charset="0"/>
                        </a:rPr>
                        <a:t>Bodies, foreign institutional investors, mutual funds</a:t>
                      </a:r>
                    </a:p>
                    <a:p>
                      <a:r>
                        <a:rPr lang="en-US" sz="2800" dirty="0" smtClean="0">
                          <a:latin typeface="Times New Roman" pitchFamily="18" charset="0"/>
                          <a:cs typeface="Times New Roman" pitchFamily="18" charset="0"/>
                        </a:rPr>
                        <a:t>and strategic capital partners</a:t>
                      </a:r>
                    </a:p>
                    <a:p>
                      <a:r>
                        <a:rPr lang="en-US" sz="2800" dirty="0" smtClean="0">
                          <a:latin typeface="Times New Roman" pitchFamily="18" charset="0"/>
                          <a:cs typeface="Times New Roman" pitchFamily="18" charset="0"/>
                        </a:rPr>
                        <a:t>Lenders, such as financial institutions, banks and public</a:t>
                      </a:r>
                    </a:p>
                    <a:p>
                      <a:r>
                        <a:rPr lang="en-US" sz="2800" dirty="0" smtClean="0">
                          <a:latin typeface="Times New Roman" pitchFamily="18" charset="0"/>
                          <a:cs typeface="Times New Roman" pitchFamily="18" charset="0"/>
                        </a:rPr>
                        <a:t>Creditors</a:t>
                      </a:r>
                    </a:p>
                    <a:p>
                      <a:endParaRPr lang="en-US" sz="2800" dirty="0">
                        <a:latin typeface="Times New Roman" pitchFamily="18" charset="0"/>
                        <a:cs typeface="Times New Roman" pitchFamily="18" charset="0"/>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r>
                        <a:rPr lang="en-US" sz="2800" dirty="0" smtClean="0">
                          <a:latin typeface="Times New Roman" pitchFamily="18" charset="0"/>
                          <a:cs typeface="Times New Roman" pitchFamily="18" charset="0"/>
                        </a:rPr>
                        <a:t>Customers</a:t>
                      </a:r>
                    </a:p>
                    <a:p>
                      <a:r>
                        <a:rPr lang="en-US" sz="2800" dirty="0" smtClean="0">
                          <a:latin typeface="Times New Roman" pitchFamily="18" charset="0"/>
                          <a:cs typeface="Times New Roman" pitchFamily="18" charset="0"/>
                        </a:rPr>
                        <a:t>Employees</a:t>
                      </a:r>
                    </a:p>
                    <a:p>
                      <a:r>
                        <a:rPr lang="en-US" sz="2800" dirty="0" smtClean="0">
                          <a:latin typeface="Times New Roman" pitchFamily="18" charset="0"/>
                          <a:cs typeface="Times New Roman" pitchFamily="18" charset="0"/>
                        </a:rPr>
                        <a:t>Government and regulatory bodies</a:t>
                      </a:r>
                    </a:p>
                    <a:p>
                      <a:r>
                        <a:rPr lang="en-US" sz="2800" dirty="0" smtClean="0">
                          <a:latin typeface="Times New Roman" pitchFamily="18" charset="0"/>
                          <a:cs typeface="Times New Roman" pitchFamily="18" charset="0"/>
                        </a:rPr>
                        <a:t>Public at large</a:t>
                      </a:r>
                    </a:p>
                    <a:p>
                      <a:r>
                        <a:rPr lang="en-US" sz="2800" dirty="0" smtClean="0">
                          <a:latin typeface="Times New Roman" pitchFamily="18" charset="0"/>
                          <a:cs typeface="Times New Roman" pitchFamily="18" charset="0"/>
                        </a:rPr>
                        <a:t>Management</a:t>
                      </a:r>
                    </a:p>
                    <a:p>
                      <a:r>
                        <a:rPr lang="en-US" sz="2800" dirty="0" smtClean="0">
                          <a:latin typeface="Times New Roman" pitchFamily="18" charset="0"/>
                          <a:cs typeface="Times New Roman" pitchFamily="18" charset="0"/>
                        </a:rPr>
                        <a:t>Researchers and analysts</a:t>
                      </a:r>
                    </a:p>
                    <a:p>
                      <a:endParaRPr lang="en-US" sz="2800" dirty="0">
                        <a:latin typeface="Times New Roman" pitchFamily="18" charset="0"/>
                        <a:cs typeface="Times New Roman"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1826AC-71C0-276A-2942-7918B2945F29}"/>
              </a:ext>
            </a:extLst>
          </p:cNvPr>
          <p:cNvSpPr>
            <a:spLocks noGrp="1"/>
          </p:cNvSpPr>
          <p:nvPr>
            <p:ph type="ctrTitle"/>
          </p:nvPr>
        </p:nvSpPr>
        <p:spPr>
          <a:xfrm>
            <a:off x="1524000" y="1122363"/>
            <a:ext cx="8863013" cy="735012"/>
          </a:xfrm>
        </p:spPr>
        <p:txBody>
          <a:bodyPr>
            <a:normAutofit fontScale="90000"/>
          </a:bodyPr>
          <a:lstStyle/>
          <a:p>
            <a:r>
              <a:rPr lang="en-US" sz="4400" b="1" dirty="0" smtClean="0">
                <a:latin typeface="Times New Roman" pitchFamily="18" charset="0"/>
                <a:cs typeface="Times New Roman" pitchFamily="18" charset="0"/>
              </a:rPr>
              <a:t>TOOL KIT OF THE FINANCIAL ANALYST</a:t>
            </a:r>
            <a:endParaRPr lang="en-US" sz="4400" dirty="0">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xmlns="" id="{38864A2B-0C2E-A939-DC26-312329175D4C}"/>
              </a:ext>
            </a:extLst>
          </p:cNvPr>
          <p:cNvSpPr>
            <a:spLocks noGrp="1"/>
          </p:cNvSpPr>
          <p:nvPr>
            <p:ph type="subTitle" idx="1"/>
          </p:nvPr>
        </p:nvSpPr>
        <p:spPr>
          <a:xfrm>
            <a:off x="1524000" y="1757363"/>
            <a:ext cx="9563100" cy="4529137"/>
          </a:xfrm>
        </p:spPr>
        <p:txBody>
          <a:bodyPr>
            <a:normAutofit/>
          </a:bodyPr>
          <a:lstStyle/>
          <a:p>
            <a:pPr algn="just"/>
            <a:r>
              <a:rPr lang="en-US" sz="2800" dirty="0" smtClean="0">
                <a:latin typeface="Times New Roman" pitchFamily="18" charset="0"/>
                <a:cs typeface="Times New Roman" pitchFamily="18" charset="0"/>
              </a:rPr>
              <a:t>The profession of accounting and finance has developed a number of tools and techniques aimed at carrying financial statement analysis. These are:</a:t>
            </a:r>
          </a:p>
          <a:p>
            <a:pPr algn="just"/>
            <a:r>
              <a:rPr lang="en-US" sz="2800" dirty="0" smtClean="0">
                <a:latin typeface="Times New Roman" pitchFamily="18" charset="0"/>
                <a:cs typeface="Times New Roman" pitchFamily="18" charset="0"/>
              </a:rPr>
              <a:t>1. Horizontal analysis</a:t>
            </a:r>
          </a:p>
          <a:p>
            <a:pPr algn="just"/>
            <a:r>
              <a:rPr lang="en-US" sz="2800" dirty="0" smtClean="0">
                <a:latin typeface="Times New Roman" pitchFamily="18" charset="0"/>
                <a:cs typeface="Times New Roman" pitchFamily="18" charset="0"/>
              </a:rPr>
              <a:t>2. Common-sized analysis</a:t>
            </a:r>
          </a:p>
          <a:p>
            <a:pPr algn="just"/>
            <a:r>
              <a:rPr lang="en-US" sz="2800" dirty="0" smtClean="0">
                <a:latin typeface="Times New Roman" pitchFamily="18" charset="0"/>
                <a:cs typeface="Times New Roman" pitchFamily="18" charset="0"/>
              </a:rPr>
              <a:t>3. Trend analysis</a:t>
            </a:r>
          </a:p>
          <a:p>
            <a:pPr algn="just"/>
            <a:r>
              <a:rPr lang="en-US" sz="2800" dirty="0" smtClean="0">
                <a:latin typeface="Times New Roman" pitchFamily="18" charset="0"/>
                <a:cs typeface="Times New Roman" pitchFamily="18" charset="0"/>
              </a:rPr>
              <a:t>4. Ratio analysis</a:t>
            </a:r>
          </a:p>
          <a:p>
            <a:pPr algn="just"/>
            <a:r>
              <a:rPr lang="en-US" sz="2800" dirty="0" smtClean="0">
                <a:latin typeface="Times New Roman" pitchFamily="18" charset="0"/>
                <a:cs typeface="Times New Roman" pitchFamily="18" charset="0"/>
              </a:rPr>
              <a:t>5. Cash flow analysis</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28125908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sz="4400" smtClean="0"/>
              <a:t>Horizontal Analysis Example</a:t>
            </a:r>
          </a:p>
        </p:txBody>
      </p:sp>
      <p:sp>
        <p:nvSpPr>
          <p:cNvPr id="8195" name="Rectangle 3"/>
          <p:cNvSpPr>
            <a:spLocks noGrp="1" noChangeArrowheads="1"/>
          </p:cNvSpPr>
          <p:nvPr>
            <p:ph type="body" idx="1"/>
          </p:nvPr>
        </p:nvSpPr>
        <p:spPr>
          <a:xfrm>
            <a:off x="609600" y="1676400"/>
            <a:ext cx="11277600" cy="2895600"/>
          </a:xfrm>
        </p:spPr>
        <p:txBody>
          <a:bodyPr/>
          <a:lstStyle/>
          <a:p>
            <a:pPr algn="ctr">
              <a:buFont typeface="Monotype Sorts" pitchFamily="2" charset="2"/>
              <a:buNone/>
              <a:defRPr/>
            </a:pPr>
            <a:r>
              <a:rPr lang="en-US" sz="3000" dirty="0" smtClean="0"/>
              <a:t>The management of HUL Company provides you with comparative balance sheets of the years ended March 31, 2020 and 2019.  Management asks you to prepare a </a:t>
            </a:r>
            <a:r>
              <a:rPr lang="en-US" sz="3000" dirty="0" smtClean="0">
                <a:solidFill>
                  <a:srgbClr val="438E00"/>
                </a:solidFill>
                <a:effectLst>
                  <a:outerShdw blurRad="38100" dist="38100" dir="2700000" algn="tl">
                    <a:srgbClr val="000000"/>
                  </a:outerShdw>
                </a:effectLst>
              </a:rPr>
              <a:t>horizontal analysis </a:t>
            </a:r>
            <a:r>
              <a:rPr lang="en-US" sz="3000" dirty="0" smtClean="0"/>
              <a:t>on the information.</a:t>
            </a:r>
          </a:p>
        </p:txBody>
      </p:sp>
      <p:graphicFrame>
        <p:nvGraphicFramePr>
          <p:cNvPr id="7170" name="Object 4">
            <a:hlinkClick r:id="" action="ppaction://ole?verb=0"/>
          </p:cNvPr>
          <p:cNvGraphicFramePr>
            <a:graphicFrameLocks/>
          </p:cNvGraphicFramePr>
          <p:nvPr/>
        </p:nvGraphicFramePr>
        <p:xfrm>
          <a:off x="5774267" y="4737101"/>
          <a:ext cx="1337733" cy="1027113"/>
        </p:xfrm>
        <a:graphic>
          <a:graphicData uri="http://schemas.openxmlformats.org/presentationml/2006/ole">
            <p:oleObj spid="_x0000_s5122" name="ClipArt" r:id="rId3" imgW="3457800" imgH="3540600" progId="">
              <p:embed/>
            </p:oleObj>
          </a:graphicData>
        </a:graphic>
      </p:graphicFrame>
      <p:sp>
        <p:nvSpPr>
          <p:cNvPr id="3" name="Slide Number Placeholder 2"/>
          <p:cNvSpPr>
            <a:spLocks noGrp="1"/>
          </p:cNvSpPr>
          <p:nvPr>
            <p:ph type="sldNum" sz="quarter" idx="12"/>
          </p:nvPr>
        </p:nvSpPr>
        <p:spPr/>
        <p:txBody>
          <a:bodyPr/>
          <a:lstStyle/>
          <a:p>
            <a:pPr>
              <a:defRPr/>
            </a:pPr>
            <a:fld id="{A75F9F24-BEC1-4D0D-BB24-56A5E6B33819}" type="slidenum">
              <a:rPr lang="en-US" smtClean="0"/>
              <a:pPr>
                <a:defRPr/>
              </a:pPr>
              <a:t>24</a:t>
            </a:fld>
            <a:endParaRPr lang="en-US"/>
          </a:p>
        </p:txBody>
      </p:sp>
    </p:spTree>
    <p:extLst>
      <p:ext uri="{BB962C8B-B14F-4D97-AF65-F5344CB8AC3E}">
        <p14:creationId xmlns="" xmlns:p14="http://schemas.microsoft.com/office/powerpoint/2010/main" val="73904777"/>
      </p:ext>
    </p:extLst>
  </p:cSld>
  <p:clrMapOvr>
    <a:masterClrMapping/>
  </p:clrMapOvr>
  <p:transition>
    <p:spli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5" name="Object 3">
            <a:hlinkClick r:id="" action="ppaction://ole?verb=0"/>
          </p:cNvPr>
          <p:cNvGraphicFramePr>
            <a:graphicFrameLocks/>
          </p:cNvGraphicFramePr>
          <p:nvPr/>
        </p:nvGraphicFramePr>
        <p:xfrm>
          <a:off x="1174751" y="228600"/>
          <a:ext cx="757767" cy="582613"/>
        </p:xfrm>
        <a:graphic>
          <a:graphicData uri="http://schemas.openxmlformats.org/presentationml/2006/ole">
            <p:oleObj spid="_x0000_s6146" name="Clip" r:id="rId3" imgW="3457800" imgH="3540600" progId="">
              <p:embed/>
            </p:oleObj>
          </a:graphicData>
        </a:graphic>
      </p:graphicFrame>
      <p:sp>
        <p:nvSpPr>
          <p:cNvPr id="2" name="Date Placeholder 1"/>
          <p:cNvSpPr>
            <a:spLocks noGrp="1"/>
          </p:cNvSpPr>
          <p:nvPr>
            <p:ph type="dt" sz="half" idx="10"/>
          </p:nvPr>
        </p:nvSpPr>
        <p:spPr/>
        <p:txBody>
          <a:bodyPr/>
          <a:lstStyle/>
          <a:p>
            <a:pPr>
              <a:defRPr/>
            </a:pPr>
            <a:fld id="{6FE42A16-ACB5-43AB-A008-369CB868362B}" type="datetime5">
              <a:rPr lang="en-US" smtClean="0"/>
              <a:pPr>
                <a:defRPr/>
              </a:pPr>
              <a:t>21-Sep-22</a:t>
            </a:fld>
            <a:endParaRPr lang="en-US"/>
          </a:p>
        </p:txBody>
      </p:sp>
      <p:sp>
        <p:nvSpPr>
          <p:cNvPr id="3" name="Slide Number Placeholder 2"/>
          <p:cNvSpPr>
            <a:spLocks noGrp="1"/>
          </p:cNvSpPr>
          <p:nvPr>
            <p:ph type="sldNum" sz="quarter" idx="12"/>
          </p:nvPr>
        </p:nvSpPr>
        <p:spPr/>
        <p:txBody>
          <a:bodyPr/>
          <a:lstStyle/>
          <a:p>
            <a:pPr>
              <a:defRPr/>
            </a:pPr>
            <a:fld id="{2D8145CA-60FE-4DA2-8775-317D7598481B}" type="slidenum">
              <a:rPr lang="en-US" smtClean="0"/>
              <a:pPr>
                <a:defRPr/>
              </a:pPr>
              <a:t>25</a:t>
            </a:fld>
            <a:endParaRPr lang="en-US"/>
          </a:p>
        </p:txBody>
      </p:sp>
      <p:pic>
        <p:nvPicPr>
          <p:cNvPr id="6147" name="Picture 3"/>
          <p:cNvPicPr>
            <a:picLocks noChangeAspect="1" noChangeArrowheads="1"/>
          </p:cNvPicPr>
          <p:nvPr/>
        </p:nvPicPr>
        <p:blipFill>
          <a:blip r:embed="rId4"/>
          <a:srcRect/>
          <a:stretch>
            <a:fillRect/>
          </a:stretch>
        </p:blipFill>
        <p:spPr bwMode="auto">
          <a:xfrm>
            <a:off x="0" y="590550"/>
            <a:ext cx="6115050" cy="6267450"/>
          </a:xfrm>
          <a:prstGeom prst="rect">
            <a:avLst/>
          </a:prstGeom>
          <a:noFill/>
          <a:ln w="9525">
            <a:noFill/>
            <a:miter lim="800000"/>
            <a:headEnd/>
            <a:tailEnd/>
          </a:ln>
          <a:effectLst/>
        </p:spPr>
      </p:pic>
      <p:pic>
        <p:nvPicPr>
          <p:cNvPr id="6148" name="Picture 4"/>
          <p:cNvPicPr>
            <a:picLocks noChangeAspect="1" noChangeArrowheads="1"/>
          </p:cNvPicPr>
          <p:nvPr/>
        </p:nvPicPr>
        <p:blipFill>
          <a:blip r:embed="rId5"/>
          <a:srcRect/>
          <a:stretch>
            <a:fillRect/>
          </a:stretch>
        </p:blipFill>
        <p:spPr bwMode="auto">
          <a:xfrm>
            <a:off x="6115050" y="571501"/>
            <a:ext cx="5872163" cy="6286500"/>
          </a:xfrm>
          <a:prstGeom prst="rect">
            <a:avLst/>
          </a:prstGeom>
          <a:noFill/>
          <a:ln w="9525">
            <a:noFill/>
            <a:miter lim="800000"/>
            <a:headEnd/>
            <a:tailEnd/>
          </a:ln>
          <a:effectLst/>
        </p:spPr>
      </p:pic>
    </p:spTree>
    <p:extLst>
      <p:ext uri="{BB962C8B-B14F-4D97-AF65-F5344CB8AC3E}">
        <p14:creationId xmlns="" xmlns:p14="http://schemas.microsoft.com/office/powerpoint/2010/main" val="338274384"/>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body" idx="1"/>
          </p:nvPr>
        </p:nvSpPr>
        <p:spPr>
          <a:xfrm>
            <a:off x="711200" y="1676400"/>
            <a:ext cx="10913533" cy="742950"/>
          </a:xfrm>
          <a:noFill/>
        </p:spPr>
        <p:txBody>
          <a:bodyPr/>
          <a:lstStyle/>
          <a:p>
            <a:pPr algn="ctr">
              <a:buFont typeface="Monotype Sorts" pitchFamily="2" charset="2"/>
              <a:buNone/>
            </a:pPr>
            <a:r>
              <a:rPr lang="en-US" dirty="0" smtClean="0"/>
              <a:t>Calculating Change in INR Amounts</a:t>
            </a:r>
          </a:p>
        </p:txBody>
      </p:sp>
      <p:grpSp>
        <p:nvGrpSpPr>
          <p:cNvPr id="2" name="Group 2"/>
          <p:cNvGrpSpPr/>
          <p:nvPr/>
        </p:nvGrpSpPr>
        <p:grpSpPr>
          <a:xfrm>
            <a:off x="1117601" y="2743199"/>
            <a:ext cx="10142123" cy="828435"/>
            <a:chOff x="838200" y="2743198"/>
            <a:chExt cx="7606592" cy="828435"/>
          </a:xfrm>
        </p:grpSpPr>
        <p:grpSp>
          <p:nvGrpSpPr>
            <p:cNvPr id="3" name="Group 1"/>
            <p:cNvGrpSpPr/>
            <p:nvPr/>
          </p:nvGrpSpPr>
          <p:grpSpPr>
            <a:xfrm>
              <a:off x="838200" y="2743198"/>
              <a:ext cx="7606592" cy="828435"/>
              <a:chOff x="838200" y="2743199"/>
              <a:chExt cx="6585376" cy="437433"/>
            </a:xfrm>
          </p:grpSpPr>
          <p:sp>
            <p:nvSpPr>
              <p:cNvPr id="9220" name="Rectangle 3"/>
              <p:cNvSpPr>
                <a:spLocks noChangeArrowheads="1"/>
              </p:cNvSpPr>
              <p:nvPr/>
            </p:nvSpPr>
            <p:spPr bwMode="auto">
              <a:xfrm>
                <a:off x="838200" y="2743200"/>
                <a:ext cx="1257357" cy="437431"/>
              </a:xfrm>
              <a:prstGeom prst="rect">
                <a:avLst/>
              </a:prstGeom>
              <a:solidFill>
                <a:schemeClr val="tx1"/>
              </a:solidFill>
              <a:ln w="38100" cmpd="dbl">
                <a:solidFill>
                  <a:srgbClr val="00279F"/>
                </a:solidFill>
                <a:miter lim="800000"/>
                <a:headEnd/>
                <a:tailEnd/>
              </a:ln>
            </p:spPr>
            <p:txBody>
              <a:bodyPr wrap="square" lIns="90488" tIns="44450" rIns="90488" bIns="44450">
                <a:spAutoFit/>
              </a:bodyPr>
              <a:lstStyle/>
              <a:p>
                <a:pPr>
                  <a:spcBef>
                    <a:spcPct val="0"/>
                  </a:spcBef>
                  <a:buClrTx/>
                  <a:buSzTx/>
                  <a:buFontTx/>
                  <a:buNone/>
                </a:pPr>
                <a:r>
                  <a:rPr lang="en-US" sz="2400" b="1" dirty="0" smtClean="0">
                    <a:solidFill>
                      <a:schemeClr val="bg1">
                        <a:lumMod val="95000"/>
                      </a:schemeClr>
                    </a:solidFill>
                  </a:rPr>
                  <a:t>INR</a:t>
                </a:r>
                <a:endParaRPr lang="en-US" sz="2400" b="1" dirty="0">
                  <a:solidFill>
                    <a:schemeClr val="bg1">
                      <a:lumMod val="95000"/>
                    </a:schemeClr>
                  </a:solidFill>
                </a:endParaRPr>
              </a:p>
              <a:p>
                <a:pPr>
                  <a:spcBef>
                    <a:spcPct val="0"/>
                  </a:spcBef>
                  <a:buClrTx/>
                  <a:buSzTx/>
                  <a:buFontTx/>
                  <a:buNone/>
                </a:pPr>
                <a:r>
                  <a:rPr lang="en-US" sz="2400" b="1" dirty="0">
                    <a:solidFill>
                      <a:schemeClr val="bg1">
                        <a:lumMod val="95000"/>
                      </a:schemeClr>
                    </a:solidFill>
                  </a:rPr>
                  <a:t>Change</a:t>
                </a:r>
              </a:p>
            </p:txBody>
          </p:sp>
          <p:sp>
            <p:nvSpPr>
              <p:cNvPr id="9221" name="Rectangle 4"/>
              <p:cNvSpPr>
                <a:spLocks noChangeArrowheads="1"/>
              </p:cNvSpPr>
              <p:nvPr/>
            </p:nvSpPr>
            <p:spPr bwMode="auto">
              <a:xfrm>
                <a:off x="3303588" y="2743200"/>
                <a:ext cx="1315545" cy="437432"/>
              </a:xfrm>
              <a:prstGeom prst="rect">
                <a:avLst/>
              </a:prstGeom>
              <a:solidFill>
                <a:schemeClr val="tx1"/>
              </a:solidFill>
              <a:ln w="38100" cmpd="dbl">
                <a:solidFill>
                  <a:srgbClr val="00279F"/>
                </a:solidFill>
                <a:miter lim="800000"/>
                <a:headEnd/>
                <a:tailEnd/>
              </a:ln>
            </p:spPr>
            <p:txBody>
              <a:bodyPr wrap="none" lIns="90488" tIns="44450" rIns="90488" bIns="44450">
                <a:spAutoFit/>
              </a:bodyPr>
              <a:lstStyle/>
              <a:p>
                <a:pPr>
                  <a:spcBef>
                    <a:spcPct val="0"/>
                  </a:spcBef>
                  <a:buClrTx/>
                  <a:buSzTx/>
                  <a:buFontTx/>
                  <a:buNone/>
                </a:pPr>
                <a:r>
                  <a:rPr lang="en-US" sz="2400" b="1" dirty="0">
                    <a:solidFill>
                      <a:schemeClr val="bg1">
                        <a:lumMod val="95000"/>
                      </a:schemeClr>
                    </a:solidFill>
                  </a:rPr>
                  <a:t>Current Year</a:t>
                </a:r>
              </a:p>
              <a:p>
                <a:pPr>
                  <a:spcBef>
                    <a:spcPct val="0"/>
                  </a:spcBef>
                  <a:buClrTx/>
                  <a:buSzTx/>
                  <a:buFontTx/>
                  <a:buNone/>
                </a:pPr>
                <a:r>
                  <a:rPr lang="en-US" sz="2400" b="1" dirty="0">
                    <a:solidFill>
                      <a:schemeClr val="bg1">
                        <a:lumMod val="95000"/>
                      </a:schemeClr>
                    </a:solidFill>
                  </a:rPr>
                  <a:t>Figure</a:t>
                </a:r>
              </a:p>
            </p:txBody>
          </p:sp>
          <p:sp>
            <p:nvSpPr>
              <p:cNvPr id="9222" name="Rectangle 5"/>
              <p:cNvSpPr>
                <a:spLocks noChangeArrowheads="1"/>
              </p:cNvSpPr>
              <p:nvPr/>
            </p:nvSpPr>
            <p:spPr bwMode="auto">
              <a:xfrm>
                <a:off x="6351588" y="2743199"/>
                <a:ext cx="1071988" cy="437431"/>
              </a:xfrm>
              <a:prstGeom prst="rect">
                <a:avLst/>
              </a:prstGeom>
              <a:solidFill>
                <a:schemeClr val="tx1"/>
              </a:solidFill>
              <a:ln w="38100" cmpd="dbl">
                <a:solidFill>
                  <a:srgbClr val="00279F"/>
                </a:solidFill>
                <a:miter lim="800000"/>
                <a:headEnd/>
                <a:tailEnd/>
              </a:ln>
            </p:spPr>
            <p:txBody>
              <a:bodyPr wrap="none" lIns="90488" tIns="44450" rIns="90488" bIns="44450">
                <a:spAutoFit/>
              </a:bodyPr>
              <a:lstStyle/>
              <a:p>
                <a:pPr>
                  <a:spcBef>
                    <a:spcPct val="0"/>
                  </a:spcBef>
                  <a:buClrTx/>
                  <a:buSzTx/>
                  <a:buFontTx/>
                  <a:buNone/>
                </a:pPr>
                <a:r>
                  <a:rPr lang="en-US" sz="2400" b="1" dirty="0">
                    <a:solidFill>
                      <a:schemeClr val="bg1">
                        <a:lumMod val="95000"/>
                      </a:schemeClr>
                    </a:solidFill>
                  </a:rPr>
                  <a:t>Base Year</a:t>
                </a:r>
              </a:p>
              <a:p>
                <a:pPr>
                  <a:spcBef>
                    <a:spcPct val="0"/>
                  </a:spcBef>
                  <a:buClrTx/>
                  <a:buSzTx/>
                  <a:buFontTx/>
                  <a:buNone/>
                </a:pPr>
                <a:r>
                  <a:rPr lang="en-US" sz="2400" b="1" dirty="0">
                    <a:solidFill>
                      <a:schemeClr val="bg1">
                        <a:lumMod val="95000"/>
                      </a:schemeClr>
                    </a:solidFill>
                  </a:rPr>
                  <a:t>Figure</a:t>
                </a:r>
              </a:p>
            </p:txBody>
          </p:sp>
        </p:grpSp>
        <p:sp>
          <p:nvSpPr>
            <p:cNvPr id="9223" name="Rectangle 6"/>
            <p:cNvSpPr>
              <a:spLocks noChangeArrowheads="1"/>
            </p:cNvSpPr>
            <p:nvPr/>
          </p:nvSpPr>
          <p:spPr bwMode="auto">
            <a:xfrm>
              <a:off x="2884049" y="2930400"/>
              <a:ext cx="454025"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488" tIns="44450" rIns="90488" bIns="44450">
              <a:spAutoFit/>
            </a:bodyPr>
            <a:lstStyle/>
            <a:p>
              <a:pPr algn="l">
                <a:spcBef>
                  <a:spcPct val="0"/>
                </a:spcBef>
                <a:buClrTx/>
                <a:buSzTx/>
                <a:buFontTx/>
                <a:buNone/>
              </a:pPr>
              <a:r>
                <a:rPr lang="en-US" sz="2400" b="1" dirty="0">
                  <a:solidFill>
                    <a:schemeClr val="bg2"/>
                  </a:solidFill>
                </a:rPr>
                <a:t>=</a:t>
              </a:r>
              <a:endParaRPr lang="en-US" b="1" dirty="0">
                <a:solidFill>
                  <a:schemeClr val="bg2"/>
                </a:solidFill>
              </a:endParaRPr>
            </a:p>
          </p:txBody>
        </p:sp>
        <p:sp>
          <p:nvSpPr>
            <p:cNvPr id="9224" name="Rectangle 7"/>
            <p:cNvSpPr>
              <a:spLocks noChangeArrowheads="1"/>
            </p:cNvSpPr>
            <p:nvPr/>
          </p:nvSpPr>
          <p:spPr bwMode="auto">
            <a:xfrm>
              <a:off x="6248400" y="2930400"/>
              <a:ext cx="265699"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gn="l">
                <a:spcBef>
                  <a:spcPct val="0"/>
                </a:spcBef>
                <a:buClrTx/>
                <a:buSzTx/>
                <a:buFontTx/>
                <a:buNone/>
              </a:pPr>
              <a:r>
                <a:rPr lang="en-US" sz="2400" b="1" dirty="0">
                  <a:solidFill>
                    <a:schemeClr val="bg2"/>
                  </a:solidFill>
                </a:rPr>
                <a:t>–</a:t>
              </a:r>
              <a:endParaRPr lang="en-US" b="1" dirty="0">
                <a:solidFill>
                  <a:schemeClr val="bg2"/>
                </a:solidFill>
              </a:endParaRPr>
            </a:p>
          </p:txBody>
        </p:sp>
      </p:grpSp>
      <p:sp>
        <p:nvSpPr>
          <p:cNvPr id="10251" name="Rectangle 11"/>
          <p:cNvSpPr>
            <a:spLocks noGrp="1" noChangeArrowheads="1"/>
          </p:cNvSpPr>
          <p:nvPr>
            <p:ph type="title"/>
          </p:nvPr>
        </p:nvSpPr>
        <p:spPr/>
        <p:txBody>
          <a:bodyPr/>
          <a:lstStyle/>
          <a:p>
            <a:pPr>
              <a:defRPr/>
            </a:pPr>
            <a:r>
              <a:rPr lang="en-US" sz="4400" smtClean="0"/>
              <a:t>Horizontal Analysis Example</a:t>
            </a:r>
          </a:p>
        </p:txBody>
      </p:sp>
      <p:sp>
        <p:nvSpPr>
          <p:cNvPr id="4" name="Date Placeholder 3"/>
          <p:cNvSpPr>
            <a:spLocks noGrp="1"/>
          </p:cNvSpPr>
          <p:nvPr>
            <p:ph type="dt" sz="half" idx="10"/>
          </p:nvPr>
        </p:nvSpPr>
        <p:spPr/>
        <p:txBody>
          <a:bodyPr/>
          <a:lstStyle/>
          <a:p>
            <a:pPr>
              <a:defRPr/>
            </a:pPr>
            <a:fld id="{A3E69961-A5A3-433B-86B5-D8F761C3CBBA}" type="datetime5">
              <a:rPr lang="en-US" smtClean="0"/>
              <a:pPr>
                <a:defRPr/>
              </a:pPr>
              <a:t>21-Sep-22</a:t>
            </a:fld>
            <a:endParaRPr lang="en-US"/>
          </a:p>
        </p:txBody>
      </p:sp>
      <p:sp>
        <p:nvSpPr>
          <p:cNvPr id="5" name="Slide Number Placeholder 4"/>
          <p:cNvSpPr>
            <a:spLocks noGrp="1"/>
          </p:cNvSpPr>
          <p:nvPr>
            <p:ph type="sldNum" sz="quarter" idx="12"/>
          </p:nvPr>
        </p:nvSpPr>
        <p:spPr/>
        <p:txBody>
          <a:bodyPr/>
          <a:lstStyle/>
          <a:p>
            <a:pPr>
              <a:defRPr/>
            </a:pPr>
            <a:fld id="{A75F9F24-BEC1-4D0D-BB24-56A5E6B33819}" type="slidenum">
              <a:rPr lang="en-US" smtClean="0"/>
              <a:pPr>
                <a:defRPr/>
              </a:pPr>
              <a:t>26</a:t>
            </a:fld>
            <a:endParaRPr lang="en-US"/>
          </a:p>
        </p:txBody>
      </p:sp>
      <p:pic>
        <p:nvPicPr>
          <p:cNvPr id="6" name="Picture 5"/>
          <p:cNvPicPr>
            <a:picLocks noChangeAspect="1"/>
          </p:cNvPicPr>
          <p:nvPr/>
        </p:nvPicPr>
        <p:blipFill>
          <a:blip r:embed="rId2" cstate="print"/>
          <a:stretch>
            <a:fillRect/>
          </a:stretch>
        </p:blipFill>
        <p:spPr>
          <a:xfrm>
            <a:off x="4675717" y="4102100"/>
            <a:ext cx="2984500" cy="2381250"/>
          </a:xfrm>
          <a:prstGeom prst="rect">
            <a:avLst/>
          </a:prstGeom>
        </p:spPr>
      </p:pic>
    </p:spTree>
    <p:extLst>
      <p:ext uri="{BB962C8B-B14F-4D97-AF65-F5344CB8AC3E}">
        <p14:creationId xmlns="" xmlns:p14="http://schemas.microsoft.com/office/powerpoint/2010/main" val="1683290926"/>
      </p:ext>
    </p:extLst>
  </p:cSld>
  <p:clrMapOvr>
    <a:masterClrMapping/>
  </p:clrMapOvr>
  <p:transition>
    <p:strips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711200" y="1676400"/>
            <a:ext cx="10913533" cy="742950"/>
          </a:xfrm>
          <a:noFill/>
        </p:spPr>
        <p:txBody>
          <a:bodyPr/>
          <a:lstStyle/>
          <a:p>
            <a:pPr algn="ctr">
              <a:buFont typeface="Monotype Sorts" pitchFamily="2" charset="2"/>
              <a:buNone/>
            </a:pPr>
            <a:r>
              <a:rPr lang="en-US" dirty="0" smtClean="0"/>
              <a:t>Calculating Change in INR Amounts</a:t>
            </a:r>
          </a:p>
        </p:txBody>
      </p:sp>
      <p:sp>
        <p:nvSpPr>
          <p:cNvPr id="35843" name="Line 3"/>
          <p:cNvSpPr>
            <a:spLocks noChangeShapeType="1"/>
          </p:cNvSpPr>
          <p:nvPr/>
        </p:nvSpPr>
        <p:spPr bwMode="auto">
          <a:xfrm flipV="1">
            <a:off x="8771467" y="3632200"/>
            <a:ext cx="541867" cy="1041400"/>
          </a:xfrm>
          <a:prstGeom prst="line">
            <a:avLst/>
          </a:prstGeom>
          <a:noFill/>
          <a:ln w="50800">
            <a:solidFill>
              <a:srgbClr val="0054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IN"/>
          </a:p>
        </p:txBody>
      </p:sp>
      <p:sp>
        <p:nvSpPr>
          <p:cNvPr id="35844" name="Rectangle 4"/>
          <p:cNvSpPr>
            <a:spLocks noChangeArrowheads="1"/>
          </p:cNvSpPr>
          <p:nvPr/>
        </p:nvSpPr>
        <p:spPr bwMode="auto">
          <a:xfrm>
            <a:off x="711201" y="4592638"/>
            <a:ext cx="10997324" cy="1567096"/>
          </a:xfrm>
          <a:prstGeom prst="rect">
            <a:avLst/>
          </a:prstGeom>
          <a:solidFill>
            <a:schemeClr val="tx1"/>
          </a:solidFill>
          <a:ln w="76200" cmpd="thinThick">
            <a:solidFill>
              <a:srgbClr val="438E00"/>
            </a:solidFill>
            <a:miter lim="800000"/>
            <a:headEnd/>
            <a:tailEnd/>
          </a:ln>
        </p:spPr>
        <p:txBody>
          <a:bodyPr wrap="square" lIns="90488" tIns="44450" rIns="90488" bIns="44450">
            <a:spAutoFit/>
          </a:bodyPr>
          <a:lstStyle/>
          <a:p>
            <a:pPr>
              <a:spcBef>
                <a:spcPct val="50000"/>
              </a:spcBef>
              <a:buClrTx/>
              <a:buSzTx/>
              <a:buFontTx/>
              <a:buNone/>
            </a:pPr>
            <a:r>
              <a:rPr lang="en-US" sz="3200" dirty="0">
                <a:solidFill>
                  <a:schemeClr val="bg1">
                    <a:lumMod val="95000"/>
                  </a:schemeClr>
                </a:solidFill>
              </a:rPr>
              <a:t>Since we are measuring the amount of the change between </a:t>
            </a:r>
            <a:r>
              <a:rPr lang="en-US" sz="3200" dirty="0" smtClean="0">
                <a:solidFill>
                  <a:schemeClr val="bg1">
                    <a:lumMod val="95000"/>
                  </a:schemeClr>
                </a:solidFill>
              </a:rPr>
              <a:t>2022 </a:t>
            </a:r>
            <a:r>
              <a:rPr lang="en-US" sz="3200" dirty="0">
                <a:solidFill>
                  <a:schemeClr val="bg1">
                    <a:lumMod val="95000"/>
                  </a:schemeClr>
                </a:solidFill>
              </a:rPr>
              <a:t>and </a:t>
            </a:r>
            <a:r>
              <a:rPr lang="en-US" sz="3200" dirty="0" smtClean="0">
                <a:solidFill>
                  <a:schemeClr val="bg1">
                    <a:lumMod val="95000"/>
                  </a:schemeClr>
                </a:solidFill>
              </a:rPr>
              <a:t>2021, </a:t>
            </a:r>
            <a:r>
              <a:rPr lang="en-US" sz="3200" dirty="0">
                <a:solidFill>
                  <a:schemeClr val="bg1">
                    <a:lumMod val="95000"/>
                  </a:schemeClr>
                </a:solidFill>
              </a:rPr>
              <a:t>the </a:t>
            </a:r>
            <a:r>
              <a:rPr lang="en-US" sz="3200" dirty="0" smtClean="0">
                <a:solidFill>
                  <a:schemeClr val="bg1">
                    <a:lumMod val="95000"/>
                  </a:schemeClr>
                </a:solidFill>
              </a:rPr>
              <a:t>Rupee </a:t>
            </a:r>
            <a:r>
              <a:rPr lang="en-US" sz="3200" dirty="0">
                <a:solidFill>
                  <a:schemeClr val="bg1">
                    <a:lumMod val="95000"/>
                  </a:schemeClr>
                </a:solidFill>
              </a:rPr>
              <a:t>amounts for </a:t>
            </a:r>
            <a:r>
              <a:rPr lang="en-US" sz="3200" dirty="0" smtClean="0">
                <a:solidFill>
                  <a:schemeClr val="bg1">
                    <a:lumMod val="95000"/>
                  </a:schemeClr>
                </a:solidFill>
              </a:rPr>
              <a:t>2021 </a:t>
            </a:r>
            <a:r>
              <a:rPr lang="en-US" sz="3200" dirty="0">
                <a:solidFill>
                  <a:schemeClr val="bg1">
                    <a:lumMod val="95000"/>
                  </a:schemeClr>
                </a:solidFill>
              </a:rPr>
              <a:t>become the “base” year figures.</a:t>
            </a:r>
          </a:p>
        </p:txBody>
      </p:sp>
      <p:grpSp>
        <p:nvGrpSpPr>
          <p:cNvPr id="2" name="Group 1"/>
          <p:cNvGrpSpPr/>
          <p:nvPr/>
        </p:nvGrpSpPr>
        <p:grpSpPr>
          <a:xfrm>
            <a:off x="1473200" y="2743200"/>
            <a:ext cx="8646551" cy="828432"/>
            <a:chOff x="1104900" y="2743200"/>
            <a:chExt cx="6484913" cy="828432"/>
          </a:xfrm>
        </p:grpSpPr>
        <p:sp>
          <p:nvSpPr>
            <p:cNvPr id="35845" name="Rectangle 6"/>
            <p:cNvSpPr>
              <a:spLocks noChangeArrowheads="1"/>
            </p:cNvSpPr>
            <p:nvPr/>
          </p:nvSpPr>
          <p:spPr bwMode="auto">
            <a:xfrm>
              <a:off x="1104900" y="2743200"/>
              <a:ext cx="983443" cy="828432"/>
            </a:xfrm>
            <a:prstGeom prst="rect">
              <a:avLst/>
            </a:prstGeom>
            <a:solidFill>
              <a:schemeClr val="tx1"/>
            </a:solidFill>
            <a:ln w="38100" cmpd="dbl">
              <a:solidFill>
                <a:srgbClr val="00279F"/>
              </a:solidFill>
              <a:miter lim="800000"/>
              <a:headEnd/>
              <a:tailEnd/>
            </a:ln>
          </p:spPr>
          <p:txBody>
            <a:bodyPr wrap="none" lIns="90488" tIns="44450" rIns="90488" bIns="44450">
              <a:spAutoFit/>
            </a:bodyPr>
            <a:lstStyle/>
            <a:p>
              <a:pPr>
                <a:spcBef>
                  <a:spcPct val="0"/>
                </a:spcBef>
                <a:buClrTx/>
                <a:buSzTx/>
                <a:buFontTx/>
                <a:buNone/>
              </a:pPr>
              <a:r>
                <a:rPr lang="en-US" sz="2400" b="1" dirty="0" smtClean="0">
                  <a:solidFill>
                    <a:schemeClr val="bg1">
                      <a:lumMod val="95000"/>
                    </a:schemeClr>
                  </a:solidFill>
                </a:rPr>
                <a:t>Rupee</a:t>
              </a:r>
              <a:endParaRPr lang="en-US" sz="2400" b="1" dirty="0">
                <a:solidFill>
                  <a:schemeClr val="bg1">
                    <a:lumMod val="95000"/>
                  </a:schemeClr>
                </a:solidFill>
              </a:endParaRPr>
            </a:p>
            <a:p>
              <a:pPr>
                <a:spcBef>
                  <a:spcPct val="0"/>
                </a:spcBef>
                <a:buClrTx/>
                <a:buSzTx/>
                <a:buFontTx/>
                <a:buNone/>
              </a:pPr>
              <a:r>
                <a:rPr lang="en-US" sz="2400" b="1" dirty="0">
                  <a:solidFill>
                    <a:schemeClr val="bg1">
                      <a:lumMod val="95000"/>
                    </a:schemeClr>
                  </a:solidFill>
                </a:rPr>
                <a:t>Change</a:t>
              </a:r>
            </a:p>
          </p:txBody>
        </p:sp>
        <p:sp>
          <p:nvSpPr>
            <p:cNvPr id="35846" name="Rectangle 7"/>
            <p:cNvSpPr>
              <a:spLocks noChangeArrowheads="1"/>
            </p:cNvSpPr>
            <p:nvPr/>
          </p:nvSpPr>
          <p:spPr bwMode="auto">
            <a:xfrm>
              <a:off x="3303588" y="2743200"/>
              <a:ext cx="1519551" cy="828432"/>
            </a:xfrm>
            <a:prstGeom prst="rect">
              <a:avLst/>
            </a:prstGeom>
            <a:solidFill>
              <a:schemeClr val="tx1"/>
            </a:solidFill>
            <a:ln w="38100" cmpd="dbl">
              <a:solidFill>
                <a:srgbClr val="00279F"/>
              </a:solidFill>
              <a:miter lim="800000"/>
              <a:headEnd/>
              <a:tailEnd/>
            </a:ln>
          </p:spPr>
          <p:txBody>
            <a:bodyPr wrap="none" lIns="90488" tIns="44450" rIns="90488" bIns="44450">
              <a:spAutoFit/>
            </a:bodyPr>
            <a:lstStyle/>
            <a:p>
              <a:pPr>
                <a:spcBef>
                  <a:spcPct val="0"/>
                </a:spcBef>
                <a:buClrTx/>
                <a:buSzTx/>
                <a:buFontTx/>
                <a:buNone/>
              </a:pPr>
              <a:r>
                <a:rPr lang="en-US" sz="2400" b="1">
                  <a:solidFill>
                    <a:schemeClr val="bg1">
                      <a:lumMod val="95000"/>
                    </a:schemeClr>
                  </a:solidFill>
                </a:rPr>
                <a:t>Current Year</a:t>
              </a:r>
            </a:p>
            <a:p>
              <a:pPr>
                <a:spcBef>
                  <a:spcPct val="0"/>
                </a:spcBef>
                <a:buClrTx/>
                <a:buSzTx/>
                <a:buFontTx/>
                <a:buNone/>
              </a:pPr>
              <a:r>
                <a:rPr lang="en-US" sz="2400" b="1">
                  <a:solidFill>
                    <a:schemeClr val="bg1">
                      <a:lumMod val="95000"/>
                    </a:schemeClr>
                  </a:solidFill>
                </a:rPr>
                <a:t>Figure</a:t>
              </a:r>
            </a:p>
          </p:txBody>
        </p:sp>
        <p:sp>
          <p:nvSpPr>
            <p:cNvPr id="35847" name="Rectangle 8"/>
            <p:cNvSpPr>
              <a:spLocks noChangeArrowheads="1"/>
            </p:cNvSpPr>
            <p:nvPr/>
          </p:nvSpPr>
          <p:spPr bwMode="auto">
            <a:xfrm>
              <a:off x="6351588" y="2743200"/>
              <a:ext cx="1238225" cy="828432"/>
            </a:xfrm>
            <a:prstGeom prst="rect">
              <a:avLst/>
            </a:prstGeom>
            <a:solidFill>
              <a:schemeClr val="tx1"/>
            </a:solidFill>
            <a:ln w="38100" cmpd="dbl">
              <a:solidFill>
                <a:srgbClr val="00279F"/>
              </a:solidFill>
              <a:miter lim="800000"/>
              <a:headEnd/>
              <a:tailEnd/>
            </a:ln>
          </p:spPr>
          <p:txBody>
            <a:bodyPr wrap="none" lIns="90488" tIns="44450" rIns="90488" bIns="44450">
              <a:spAutoFit/>
            </a:bodyPr>
            <a:lstStyle/>
            <a:p>
              <a:pPr>
                <a:spcBef>
                  <a:spcPct val="0"/>
                </a:spcBef>
                <a:buClrTx/>
                <a:buSzTx/>
                <a:buFontTx/>
                <a:buNone/>
              </a:pPr>
              <a:r>
                <a:rPr lang="en-US" sz="2400" b="1">
                  <a:solidFill>
                    <a:schemeClr val="bg1">
                      <a:lumMod val="95000"/>
                    </a:schemeClr>
                  </a:solidFill>
                </a:rPr>
                <a:t>Base Year</a:t>
              </a:r>
            </a:p>
            <a:p>
              <a:pPr>
                <a:spcBef>
                  <a:spcPct val="0"/>
                </a:spcBef>
                <a:buClrTx/>
                <a:buSzTx/>
                <a:buFontTx/>
                <a:buNone/>
              </a:pPr>
              <a:r>
                <a:rPr lang="en-US" sz="2400" b="1">
                  <a:solidFill>
                    <a:schemeClr val="bg1">
                      <a:lumMod val="95000"/>
                    </a:schemeClr>
                  </a:solidFill>
                </a:rPr>
                <a:t>Figure</a:t>
              </a:r>
            </a:p>
          </p:txBody>
        </p:sp>
        <p:sp>
          <p:nvSpPr>
            <p:cNvPr id="35848" name="Rectangle 9"/>
            <p:cNvSpPr>
              <a:spLocks noChangeArrowheads="1"/>
            </p:cNvSpPr>
            <p:nvPr/>
          </p:nvSpPr>
          <p:spPr bwMode="auto">
            <a:xfrm>
              <a:off x="2670175" y="2919413"/>
              <a:ext cx="271710"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gn="l">
                <a:spcBef>
                  <a:spcPct val="0"/>
                </a:spcBef>
                <a:buClrTx/>
                <a:buSzTx/>
                <a:buFontTx/>
                <a:buNone/>
              </a:pPr>
              <a:r>
                <a:rPr lang="en-US" sz="2400" b="1" dirty="0"/>
                <a:t>=</a:t>
              </a:r>
            </a:p>
          </p:txBody>
        </p:sp>
        <p:sp>
          <p:nvSpPr>
            <p:cNvPr id="35849" name="Rectangle 10"/>
            <p:cNvSpPr>
              <a:spLocks noChangeArrowheads="1"/>
            </p:cNvSpPr>
            <p:nvPr/>
          </p:nvSpPr>
          <p:spPr bwMode="auto">
            <a:xfrm>
              <a:off x="5670550" y="2919413"/>
              <a:ext cx="265699"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gn="l">
                <a:spcBef>
                  <a:spcPct val="0"/>
                </a:spcBef>
                <a:buClrTx/>
                <a:buSzTx/>
                <a:buFontTx/>
                <a:buNone/>
              </a:pPr>
              <a:r>
                <a:rPr lang="en-US" sz="2400" b="1" dirty="0"/>
                <a:t>–</a:t>
              </a:r>
            </a:p>
          </p:txBody>
        </p:sp>
      </p:grpSp>
      <p:sp>
        <p:nvSpPr>
          <p:cNvPr id="11276" name="Rectangle 12"/>
          <p:cNvSpPr>
            <a:spLocks noGrp="1" noChangeArrowheads="1"/>
          </p:cNvSpPr>
          <p:nvPr>
            <p:ph type="title"/>
          </p:nvPr>
        </p:nvSpPr>
        <p:spPr/>
        <p:txBody>
          <a:bodyPr/>
          <a:lstStyle/>
          <a:p>
            <a:pPr>
              <a:defRPr/>
            </a:pPr>
            <a:r>
              <a:rPr lang="en-US" sz="4400" smtClean="0"/>
              <a:t>Horizontal Analysis Example</a:t>
            </a:r>
          </a:p>
        </p:txBody>
      </p:sp>
      <p:sp>
        <p:nvSpPr>
          <p:cNvPr id="3" name="Date Placeholder 2"/>
          <p:cNvSpPr>
            <a:spLocks noGrp="1"/>
          </p:cNvSpPr>
          <p:nvPr>
            <p:ph type="dt" sz="half" idx="10"/>
          </p:nvPr>
        </p:nvSpPr>
        <p:spPr/>
        <p:txBody>
          <a:bodyPr/>
          <a:lstStyle/>
          <a:p>
            <a:pPr>
              <a:defRPr/>
            </a:pPr>
            <a:fld id="{E8D0C396-3D28-4739-A928-C12C3E267765}" type="datetime5">
              <a:rPr lang="en-US" smtClean="0"/>
              <a:pPr>
                <a:defRPr/>
              </a:pPr>
              <a:t>21-Sep-22</a:t>
            </a:fld>
            <a:endParaRPr lang="en-US"/>
          </a:p>
        </p:txBody>
      </p:sp>
      <p:sp>
        <p:nvSpPr>
          <p:cNvPr id="4" name="Slide Number Placeholder 3"/>
          <p:cNvSpPr>
            <a:spLocks noGrp="1"/>
          </p:cNvSpPr>
          <p:nvPr>
            <p:ph type="sldNum" sz="quarter" idx="12"/>
          </p:nvPr>
        </p:nvSpPr>
        <p:spPr/>
        <p:txBody>
          <a:bodyPr/>
          <a:lstStyle/>
          <a:p>
            <a:pPr>
              <a:defRPr/>
            </a:pPr>
            <a:fld id="{A75F9F24-BEC1-4D0D-BB24-56A5E6B33819}" type="slidenum">
              <a:rPr lang="en-US" smtClean="0"/>
              <a:pPr>
                <a:defRPr/>
              </a:pPr>
              <a:t>27</a:t>
            </a:fld>
            <a:endParaRPr lang="en-US"/>
          </a:p>
        </p:txBody>
      </p:sp>
    </p:spTree>
    <p:extLst>
      <p:ext uri="{BB962C8B-B14F-4D97-AF65-F5344CB8AC3E}">
        <p14:creationId xmlns="" xmlns:p14="http://schemas.microsoft.com/office/powerpoint/2010/main" val="3620521780"/>
      </p:ext>
    </p:extLst>
  </p:cSld>
  <p:clrMapOvr>
    <a:masterClrMapping/>
  </p:clrMapOvr>
  <p:transition>
    <p:strips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body" idx="1"/>
          </p:nvPr>
        </p:nvSpPr>
        <p:spPr>
          <a:xfrm>
            <a:off x="711200" y="1676400"/>
            <a:ext cx="10913533" cy="742950"/>
          </a:xfrm>
          <a:noFill/>
        </p:spPr>
        <p:txBody>
          <a:bodyPr/>
          <a:lstStyle/>
          <a:p>
            <a:pPr algn="ctr">
              <a:buFont typeface="Monotype Sorts" pitchFamily="2" charset="2"/>
              <a:buNone/>
            </a:pPr>
            <a:r>
              <a:rPr lang="en-US" smtClean="0"/>
              <a:t>Calculating Change as a Percentage</a:t>
            </a:r>
          </a:p>
        </p:txBody>
      </p:sp>
      <p:grpSp>
        <p:nvGrpSpPr>
          <p:cNvPr id="2" name="Group 1"/>
          <p:cNvGrpSpPr/>
          <p:nvPr/>
        </p:nvGrpSpPr>
        <p:grpSpPr>
          <a:xfrm>
            <a:off x="626534" y="2743194"/>
            <a:ext cx="11140017" cy="951544"/>
            <a:chOff x="469900" y="2743200"/>
            <a:chExt cx="8355013" cy="689668"/>
          </a:xfrm>
        </p:grpSpPr>
        <p:sp>
          <p:nvSpPr>
            <p:cNvPr id="10244" name="Rectangle 3"/>
            <p:cNvSpPr>
              <a:spLocks noChangeArrowheads="1"/>
            </p:cNvSpPr>
            <p:nvPr/>
          </p:nvSpPr>
          <p:spPr bwMode="auto">
            <a:xfrm>
              <a:off x="469900" y="2743200"/>
              <a:ext cx="1591783" cy="689667"/>
            </a:xfrm>
            <a:prstGeom prst="rect">
              <a:avLst/>
            </a:prstGeom>
            <a:solidFill>
              <a:schemeClr val="tx1"/>
            </a:solidFill>
            <a:ln w="38100" cmpd="dbl">
              <a:solidFill>
                <a:srgbClr val="00279F"/>
              </a:solidFill>
              <a:miter lim="800000"/>
              <a:headEnd/>
              <a:tailEnd/>
            </a:ln>
          </p:spPr>
          <p:txBody>
            <a:bodyPr wrap="none" lIns="90488" tIns="44450" rIns="90488" bIns="44450">
              <a:spAutoFit/>
            </a:bodyPr>
            <a:lstStyle/>
            <a:p>
              <a:pPr>
                <a:spcBef>
                  <a:spcPct val="0"/>
                </a:spcBef>
                <a:buClrTx/>
                <a:buSzTx/>
                <a:buFontTx/>
                <a:buNone/>
              </a:pPr>
              <a:r>
                <a:rPr lang="en-US" sz="2800" b="1" dirty="0">
                  <a:solidFill>
                    <a:schemeClr val="bg1">
                      <a:lumMod val="95000"/>
                    </a:schemeClr>
                  </a:solidFill>
                </a:rPr>
                <a:t>Percentage</a:t>
              </a:r>
            </a:p>
            <a:p>
              <a:pPr>
                <a:spcBef>
                  <a:spcPct val="0"/>
                </a:spcBef>
                <a:buClrTx/>
                <a:buSzTx/>
                <a:buFontTx/>
                <a:buNone/>
              </a:pPr>
              <a:r>
                <a:rPr lang="en-US" sz="2800" b="1" dirty="0">
                  <a:solidFill>
                    <a:schemeClr val="bg1">
                      <a:lumMod val="95000"/>
                    </a:schemeClr>
                  </a:solidFill>
                </a:rPr>
                <a:t>Change</a:t>
              </a:r>
            </a:p>
          </p:txBody>
        </p:sp>
        <p:sp>
          <p:nvSpPr>
            <p:cNvPr id="10245" name="Rectangle 4"/>
            <p:cNvSpPr>
              <a:spLocks noChangeArrowheads="1"/>
            </p:cNvSpPr>
            <p:nvPr/>
          </p:nvSpPr>
          <p:spPr bwMode="auto">
            <a:xfrm>
              <a:off x="3114872" y="2743201"/>
              <a:ext cx="2767105" cy="689667"/>
            </a:xfrm>
            <a:prstGeom prst="rect">
              <a:avLst/>
            </a:prstGeom>
            <a:solidFill>
              <a:schemeClr val="tx1"/>
            </a:solidFill>
            <a:ln w="38100" cmpd="dbl">
              <a:solidFill>
                <a:srgbClr val="00279F"/>
              </a:solidFill>
              <a:miter lim="800000"/>
              <a:headEnd/>
              <a:tailEnd/>
            </a:ln>
          </p:spPr>
          <p:txBody>
            <a:bodyPr wrap="none" lIns="90488" tIns="44450" rIns="90488" bIns="44450">
              <a:spAutoFit/>
            </a:bodyPr>
            <a:lstStyle/>
            <a:p>
              <a:pPr algn="ctr">
                <a:spcBef>
                  <a:spcPct val="0"/>
                </a:spcBef>
                <a:buClrTx/>
                <a:buSzTx/>
                <a:buFontTx/>
                <a:buNone/>
              </a:pPr>
              <a:r>
                <a:rPr lang="en-US" sz="2800" b="1" dirty="0" smtClean="0">
                  <a:solidFill>
                    <a:schemeClr val="bg1">
                      <a:lumMod val="95000"/>
                    </a:schemeClr>
                  </a:solidFill>
                </a:rPr>
                <a:t>Change</a:t>
              </a:r>
              <a:endParaRPr lang="en-US" sz="2800" b="1" dirty="0">
                <a:solidFill>
                  <a:schemeClr val="bg1">
                    <a:lumMod val="95000"/>
                  </a:schemeClr>
                </a:solidFill>
              </a:endParaRPr>
            </a:p>
            <a:p>
              <a:pPr>
                <a:spcBef>
                  <a:spcPct val="0"/>
                </a:spcBef>
                <a:buClrTx/>
                <a:buSzTx/>
                <a:buFontTx/>
                <a:buNone/>
              </a:pPr>
              <a:r>
                <a:rPr lang="en-US" sz="2800" b="1" dirty="0">
                  <a:solidFill>
                    <a:schemeClr val="bg1">
                      <a:lumMod val="95000"/>
                    </a:schemeClr>
                  </a:solidFill>
                </a:rPr>
                <a:t>   Base Year Figure   </a:t>
              </a:r>
            </a:p>
          </p:txBody>
        </p:sp>
        <p:sp>
          <p:nvSpPr>
            <p:cNvPr id="10246" name="Rectangle 5"/>
            <p:cNvSpPr>
              <a:spLocks noChangeArrowheads="1"/>
            </p:cNvSpPr>
            <p:nvPr/>
          </p:nvSpPr>
          <p:spPr bwMode="auto">
            <a:xfrm>
              <a:off x="7786688" y="2925766"/>
              <a:ext cx="1038225" cy="332750"/>
            </a:xfrm>
            <a:prstGeom prst="rect">
              <a:avLst/>
            </a:prstGeom>
            <a:solidFill>
              <a:schemeClr val="tx1"/>
            </a:solidFill>
            <a:ln w="38100" cmpd="dbl">
              <a:solidFill>
                <a:srgbClr val="00279F"/>
              </a:solidFill>
              <a:miter lim="800000"/>
              <a:headEnd/>
              <a:tailEnd/>
            </a:ln>
          </p:spPr>
          <p:txBody>
            <a:bodyPr lIns="90488" tIns="44450" rIns="90488" bIns="44450">
              <a:spAutoFit/>
            </a:bodyPr>
            <a:lstStyle/>
            <a:p>
              <a:pPr>
                <a:spcBef>
                  <a:spcPct val="0"/>
                </a:spcBef>
                <a:buClrTx/>
                <a:buSzTx/>
                <a:buFontTx/>
                <a:buNone/>
              </a:pPr>
              <a:r>
                <a:rPr lang="en-US" sz="2400" b="1" dirty="0">
                  <a:solidFill>
                    <a:schemeClr val="bg1">
                      <a:lumMod val="95000"/>
                    </a:schemeClr>
                  </a:solidFill>
                </a:rPr>
                <a:t>100%</a:t>
              </a:r>
            </a:p>
          </p:txBody>
        </p:sp>
      </p:grpSp>
      <p:sp>
        <p:nvSpPr>
          <p:cNvPr id="10247" name="Line 6"/>
          <p:cNvSpPr>
            <a:spLocks noChangeShapeType="1"/>
          </p:cNvSpPr>
          <p:nvPr/>
        </p:nvSpPr>
        <p:spPr bwMode="auto">
          <a:xfrm>
            <a:off x="4669367" y="3171825"/>
            <a:ext cx="3996267" cy="0"/>
          </a:xfrm>
          <a:prstGeom prst="line">
            <a:avLst/>
          </a:prstGeom>
          <a:noFill/>
          <a:ln w="50800">
            <a:solidFill>
              <a:srgbClr val="00279F"/>
            </a:solidFill>
            <a:round/>
            <a:headEnd/>
            <a:tailEnd/>
          </a:ln>
          <a:extLst>
            <a:ext uri="{909E8E84-426E-40DD-AFC4-6F175D3DCCD1}">
              <a14:hiddenFill xmlns="" xmlns:a14="http://schemas.microsoft.com/office/drawing/2010/main">
                <a:noFill/>
              </a14:hiddenFill>
            </a:ext>
          </a:extLst>
        </p:spPr>
        <p:txBody>
          <a:bodyPr wrap="none" anchor="ctr"/>
          <a:lstStyle/>
          <a:p>
            <a:endParaRPr lang="en-IN"/>
          </a:p>
        </p:txBody>
      </p:sp>
      <p:sp>
        <p:nvSpPr>
          <p:cNvPr id="10248" name="Rectangle 7"/>
          <p:cNvSpPr>
            <a:spLocks noChangeArrowheads="1"/>
          </p:cNvSpPr>
          <p:nvPr/>
        </p:nvSpPr>
        <p:spPr bwMode="auto">
          <a:xfrm>
            <a:off x="3528484" y="2919413"/>
            <a:ext cx="362280"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gn="l">
              <a:spcBef>
                <a:spcPct val="0"/>
              </a:spcBef>
              <a:buClrTx/>
              <a:buSzTx/>
              <a:buFontTx/>
              <a:buNone/>
            </a:pPr>
            <a:r>
              <a:rPr lang="en-US" sz="2400" b="1" dirty="0"/>
              <a:t>=</a:t>
            </a:r>
          </a:p>
        </p:txBody>
      </p:sp>
      <p:sp>
        <p:nvSpPr>
          <p:cNvPr id="10249" name="Rectangle 8"/>
          <p:cNvSpPr>
            <a:spLocks noChangeArrowheads="1"/>
          </p:cNvSpPr>
          <p:nvPr/>
        </p:nvSpPr>
        <p:spPr bwMode="auto">
          <a:xfrm>
            <a:off x="9321800" y="2859088"/>
            <a:ext cx="362280"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gn="l">
              <a:spcBef>
                <a:spcPct val="0"/>
              </a:spcBef>
              <a:buClrTx/>
              <a:buSzTx/>
              <a:buFontTx/>
              <a:buNone/>
            </a:pPr>
            <a:r>
              <a:rPr lang="en-US" sz="2400" b="1"/>
              <a:t>×</a:t>
            </a:r>
          </a:p>
        </p:txBody>
      </p:sp>
      <p:graphicFrame>
        <p:nvGraphicFramePr>
          <p:cNvPr id="10242" name="Object 9">
            <a:hlinkClick r:id="" action="ppaction://ole?verb=0"/>
          </p:cNvPr>
          <p:cNvGraphicFramePr>
            <a:graphicFrameLocks/>
          </p:cNvGraphicFramePr>
          <p:nvPr/>
        </p:nvGraphicFramePr>
        <p:xfrm>
          <a:off x="4978400" y="4191000"/>
          <a:ext cx="2432051" cy="2154238"/>
        </p:xfrm>
        <a:graphic>
          <a:graphicData uri="http://schemas.openxmlformats.org/presentationml/2006/ole">
            <p:oleObj spid="_x0000_s7170" name="Clip" r:id="rId3" imgW="6267240" imgH="7372800" progId="">
              <p:embed/>
            </p:oleObj>
          </a:graphicData>
        </a:graphic>
      </p:graphicFrame>
      <p:sp>
        <p:nvSpPr>
          <p:cNvPr id="12300" name="Rectangle 12"/>
          <p:cNvSpPr>
            <a:spLocks noGrp="1" noChangeArrowheads="1"/>
          </p:cNvSpPr>
          <p:nvPr>
            <p:ph type="title"/>
          </p:nvPr>
        </p:nvSpPr>
        <p:spPr/>
        <p:txBody>
          <a:bodyPr/>
          <a:lstStyle/>
          <a:p>
            <a:pPr>
              <a:defRPr/>
            </a:pPr>
            <a:r>
              <a:rPr lang="en-US" sz="4400" smtClean="0"/>
              <a:t>Horizontal Analysis Example</a:t>
            </a:r>
          </a:p>
        </p:txBody>
      </p:sp>
      <p:sp>
        <p:nvSpPr>
          <p:cNvPr id="4" name="Slide Number Placeholder 3"/>
          <p:cNvSpPr>
            <a:spLocks noGrp="1"/>
          </p:cNvSpPr>
          <p:nvPr>
            <p:ph type="sldNum" sz="quarter" idx="12"/>
          </p:nvPr>
        </p:nvSpPr>
        <p:spPr/>
        <p:txBody>
          <a:bodyPr/>
          <a:lstStyle/>
          <a:p>
            <a:pPr>
              <a:defRPr/>
            </a:pPr>
            <a:fld id="{A75F9F24-BEC1-4D0D-BB24-56A5E6B33819}" type="slidenum">
              <a:rPr lang="en-US" smtClean="0"/>
              <a:pPr>
                <a:defRPr/>
              </a:pPr>
              <a:t>28</a:t>
            </a:fld>
            <a:endParaRPr lang="en-US"/>
          </a:p>
        </p:txBody>
      </p:sp>
    </p:spTree>
    <p:extLst>
      <p:ext uri="{BB962C8B-B14F-4D97-AF65-F5344CB8AC3E}">
        <p14:creationId xmlns="" xmlns:p14="http://schemas.microsoft.com/office/powerpoint/2010/main" val="39661112"/>
      </p:ext>
    </p:extLst>
  </p:cSld>
  <p:clrMapOvr>
    <a:masterClrMapping/>
  </p:clrMapOvr>
  <p:transition>
    <p:strips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Rectangle 8"/>
          <p:cNvSpPr>
            <a:spLocks noGrp="1" noChangeArrowheads="1"/>
          </p:cNvSpPr>
          <p:nvPr>
            <p:ph type="title"/>
          </p:nvPr>
        </p:nvSpPr>
        <p:spPr>
          <a:xfrm>
            <a:off x="603045" y="209551"/>
            <a:ext cx="10972800" cy="1143000"/>
          </a:xfrm>
        </p:spPr>
        <p:txBody>
          <a:bodyPr/>
          <a:lstStyle/>
          <a:p>
            <a:pPr>
              <a:defRPr/>
            </a:pPr>
            <a:r>
              <a:rPr lang="en-US" sz="4400" dirty="0" smtClean="0"/>
              <a:t>Horizontal Analysis Example</a:t>
            </a:r>
          </a:p>
        </p:txBody>
      </p:sp>
      <p:sp>
        <p:nvSpPr>
          <p:cNvPr id="3" name="Slide Number Placeholder 2"/>
          <p:cNvSpPr>
            <a:spLocks noGrp="1"/>
          </p:cNvSpPr>
          <p:nvPr>
            <p:ph type="sldNum" sz="quarter" idx="12"/>
          </p:nvPr>
        </p:nvSpPr>
        <p:spPr/>
        <p:txBody>
          <a:bodyPr/>
          <a:lstStyle/>
          <a:p>
            <a:pPr>
              <a:defRPr/>
            </a:pPr>
            <a:fld id="{2D8145CA-60FE-4DA2-8775-317D7598481B}" type="slidenum">
              <a:rPr lang="en-US" smtClean="0"/>
              <a:pPr>
                <a:defRPr/>
              </a:pPr>
              <a:t>29</a:t>
            </a:fld>
            <a:endParaRPr lang="en-US"/>
          </a:p>
        </p:txBody>
      </p:sp>
      <p:sp>
        <p:nvSpPr>
          <p:cNvPr id="9" name="Rectangle 8"/>
          <p:cNvSpPr/>
          <p:nvPr/>
        </p:nvSpPr>
        <p:spPr>
          <a:xfrm>
            <a:off x="7497764" y="3581400"/>
            <a:ext cx="4470400" cy="609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Rs. 51935- Rs. 51650 </a:t>
            </a:r>
            <a:r>
              <a:rPr lang="en-US" dirty="0"/>
              <a:t>= Rs. </a:t>
            </a:r>
            <a:r>
              <a:rPr lang="en-US" dirty="0" smtClean="0"/>
              <a:t>285</a:t>
            </a:r>
            <a:endParaRPr lang="en-US" dirty="0"/>
          </a:p>
        </p:txBody>
      </p:sp>
      <p:pic>
        <p:nvPicPr>
          <p:cNvPr id="101378" name="Picture 2"/>
          <p:cNvPicPr>
            <a:picLocks noChangeAspect="1" noChangeArrowheads="1"/>
          </p:cNvPicPr>
          <p:nvPr/>
        </p:nvPicPr>
        <p:blipFill>
          <a:blip r:embed="rId2"/>
          <a:srcRect/>
          <a:stretch>
            <a:fillRect/>
          </a:stretch>
        </p:blipFill>
        <p:spPr bwMode="auto">
          <a:xfrm>
            <a:off x="800100" y="952500"/>
            <a:ext cx="6643688" cy="5676900"/>
          </a:xfrm>
          <a:prstGeom prst="rect">
            <a:avLst/>
          </a:prstGeom>
          <a:noFill/>
          <a:ln w="9525">
            <a:noFill/>
            <a:miter lim="800000"/>
            <a:headEnd/>
            <a:tailEnd/>
          </a:ln>
          <a:effectLst/>
        </p:spPr>
      </p:pic>
      <p:cxnSp>
        <p:nvCxnSpPr>
          <p:cNvPr id="10" name="Straight Arrow Connector 9"/>
          <p:cNvCxnSpPr/>
          <p:nvPr/>
        </p:nvCxnSpPr>
        <p:spPr>
          <a:xfrm>
            <a:off x="6257925" y="2457450"/>
            <a:ext cx="2914650" cy="1085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943309120"/>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
          <p:cNvSpPr>
            <a:spLocks noChangeArrowheads="1"/>
          </p:cNvSpPr>
          <p:nvPr/>
        </p:nvSpPr>
        <p:spPr bwMode="auto">
          <a:xfrm>
            <a:off x="203200" y="-51375"/>
            <a:ext cx="9245600" cy="1077218"/>
          </a:xfrm>
          <a:prstGeom prst="rect">
            <a:avLst/>
          </a:prstGeom>
          <a:noFill/>
          <a:ln w="9525">
            <a:noFill/>
            <a:miter lim="800000"/>
            <a:headEnd/>
            <a:tailEnd/>
          </a:ln>
          <a:effectLst/>
        </p:spPr>
        <p:txBody>
          <a:bodyPr wrap="square">
            <a:spAutoFit/>
          </a:bodyPr>
          <a:lstStyle/>
          <a:p>
            <a:pPr eaLnBrk="0" hangingPunct="0"/>
            <a:endParaRPr lang="en-US" sz="3200" b="1" dirty="0" smtClean="0">
              <a:solidFill>
                <a:srgbClr val="0070C0"/>
              </a:solidFill>
              <a:latin typeface="+mj-lt"/>
              <a:ea typeface="+mj-ea"/>
              <a:cs typeface="+mj-cs"/>
            </a:endParaRPr>
          </a:p>
          <a:p>
            <a:pPr eaLnBrk="0" hangingPunct="0"/>
            <a:endParaRPr lang="en-US" sz="3200" b="1" dirty="0" smtClean="0">
              <a:solidFill>
                <a:srgbClr val="0070C0"/>
              </a:solidFill>
              <a:latin typeface="+mj-lt"/>
              <a:ea typeface="+mj-ea"/>
              <a:cs typeface="+mj-cs"/>
            </a:endParaRPr>
          </a:p>
        </p:txBody>
      </p:sp>
      <p:sp>
        <p:nvSpPr>
          <p:cNvPr id="3" name="Title 2"/>
          <p:cNvSpPr>
            <a:spLocks noGrp="1"/>
          </p:cNvSpPr>
          <p:nvPr>
            <p:ph type="title"/>
          </p:nvPr>
        </p:nvSpPr>
        <p:spPr/>
        <p:txBody>
          <a:bodyPr/>
          <a:lstStyle/>
          <a:p>
            <a:r>
              <a:rPr lang="en-US" b="1" dirty="0">
                <a:solidFill>
                  <a:srgbClr val="0070C0"/>
                </a:solidFill>
              </a:rPr>
              <a:t>Learning Outcome</a:t>
            </a:r>
          </a:p>
        </p:txBody>
      </p:sp>
      <p:sp>
        <p:nvSpPr>
          <p:cNvPr id="4" name="Content Placeholder 3"/>
          <p:cNvSpPr>
            <a:spLocks noGrp="1"/>
          </p:cNvSpPr>
          <p:nvPr>
            <p:ph idx="1"/>
          </p:nvPr>
        </p:nvSpPr>
        <p:spPr/>
        <p:txBody>
          <a:bodyPr/>
          <a:lstStyle/>
          <a:p>
            <a:pPr algn="just">
              <a:lnSpc>
                <a:spcPct val="150000"/>
              </a:lnSpc>
            </a:pPr>
            <a:r>
              <a:rPr lang="en-US" sz="2400" dirty="0" smtClean="0">
                <a:latin typeface="Times New Roman" pitchFamily="18" charset="0"/>
                <a:cs typeface="Times New Roman" pitchFamily="18" charset="0"/>
              </a:rPr>
              <a:t>Understand the meaning, scope and nature of financial statements.</a:t>
            </a:r>
          </a:p>
          <a:p>
            <a:pPr algn="just">
              <a:lnSpc>
                <a:spcPct val="150000"/>
              </a:lnSpc>
            </a:pPr>
            <a:r>
              <a:rPr lang="en-US" sz="2400" dirty="0" smtClean="0">
                <a:latin typeface="Times New Roman" pitchFamily="18" charset="0"/>
                <a:cs typeface="Times New Roman" pitchFamily="18" charset="0"/>
              </a:rPr>
              <a:t>Analysis of the advantages and disadvantages of financial statements.</a:t>
            </a:r>
          </a:p>
          <a:p>
            <a:pPr marL="0" indent="0" algn="just">
              <a:lnSpc>
                <a:spcPct val="150000"/>
              </a:lnSpc>
              <a:buNone/>
            </a:pP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pPr>
              <a:defRPr/>
            </a:pPr>
            <a:fld id="{A75F9F24-BEC1-4D0D-BB24-56A5E6B33819}" type="slidenum">
              <a:rPr lang="en-US" smtClean="0"/>
              <a:pPr>
                <a:defRPr/>
              </a:pPr>
              <a:t>3</a:t>
            </a:fld>
            <a:endParaRPr lang="en-US"/>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8"/>
          <p:cNvSpPr>
            <a:spLocks noGrp="1" noChangeArrowheads="1"/>
          </p:cNvSpPr>
          <p:nvPr>
            <p:ph type="title"/>
          </p:nvPr>
        </p:nvSpPr>
        <p:spPr>
          <a:xfrm>
            <a:off x="619432" y="-36871"/>
            <a:ext cx="10972800" cy="1143000"/>
          </a:xfrm>
        </p:spPr>
        <p:txBody>
          <a:bodyPr/>
          <a:lstStyle/>
          <a:p>
            <a:pPr>
              <a:defRPr/>
            </a:pPr>
            <a:r>
              <a:rPr lang="en-US" sz="4400" dirty="0" smtClean="0"/>
              <a:t>Horizontal Analysis Example</a:t>
            </a:r>
          </a:p>
        </p:txBody>
      </p:sp>
      <p:sp>
        <p:nvSpPr>
          <p:cNvPr id="2" name="Date Placeholder 1"/>
          <p:cNvSpPr>
            <a:spLocks noGrp="1"/>
          </p:cNvSpPr>
          <p:nvPr>
            <p:ph type="dt" sz="half" idx="10"/>
          </p:nvPr>
        </p:nvSpPr>
        <p:spPr/>
        <p:txBody>
          <a:bodyPr/>
          <a:lstStyle/>
          <a:p>
            <a:pPr>
              <a:defRPr/>
            </a:pPr>
            <a:fld id="{4EA88997-7173-40BC-A4CA-05C4D3130414}" type="datetime5">
              <a:rPr lang="en-US" smtClean="0"/>
              <a:pPr>
                <a:defRPr/>
              </a:pPr>
              <a:t>21-Sep-22</a:t>
            </a:fld>
            <a:endParaRPr lang="en-US"/>
          </a:p>
        </p:txBody>
      </p:sp>
      <p:sp>
        <p:nvSpPr>
          <p:cNvPr id="3" name="Slide Number Placeholder 2"/>
          <p:cNvSpPr>
            <a:spLocks noGrp="1"/>
          </p:cNvSpPr>
          <p:nvPr>
            <p:ph type="sldNum" sz="quarter" idx="12"/>
          </p:nvPr>
        </p:nvSpPr>
        <p:spPr/>
        <p:txBody>
          <a:bodyPr/>
          <a:lstStyle/>
          <a:p>
            <a:pPr>
              <a:defRPr/>
            </a:pPr>
            <a:fld id="{2D8145CA-60FE-4DA2-8775-317D7598481B}" type="slidenum">
              <a:rPr lang="en-US" smtClean="0"/>
              <a:pPr>
                <a:defRPr/>
              </a:pPr>
              <a:t>30</a:t>
            </a:fld>
            <a:endParaRPr lang="en-US"/>
          </a:p>
        </p:txBody>
      </p:sp>
      <p:sp>
        <p:nvSpPr>
          <p:cNvPr id="6" name="Rounded Rectangle 5"/>
          <p:cNvSpPr/>
          <p:nvPr/>
        </p:nvSpPr>
        <p:spPr>
          <a:xfrm>
            <a:off x="6992938" y="3424699"/>
            <a:ext cx="4412840" cy="914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(Rs. 285÷ Rs. 51650)× 100 = 0.55%</a:t>
            </a:r>
            <a:endParaRPr lang="en-US" dirty="0"/>
          </a:p>
        </p:txBody>
      </p:sp>
      <p:cxnSp>
        <p:nvCxnSpPr>
          <p:cNvPr id="10" name="Straight Arrow Connector 9"/>
          <p:cNvCxnSpPr>
            <a:endCxn id="6" idx="0"/>
          </p:cNvCxnSpPr>
          <p:nvPr/>
        </p:nvCxnSpPr>
        <p:spPr>
          <a:xfrm>
            <a:off x="6386513" y="2414588"/>
            <a:ext cx="2812845" cy="10101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62465" name="Picture 1"/>
          <p:cNvPicPr>
            <a:picLocks noChangeAspect="1" noChangeArrowheads="1"/>
          </p:cNvPicPr>
          <p:nvPr/>
        </p:nvPicPr>
        <p:blipFill>
          <a:blip r:embed="rId2"/>
          <a:srcRect/>
          <a:stretch>
            <a:fillRect/>
          </a:stretch>
        </p:blipFill>
        <p:spPr bwMode="auto">
          <a:xfrm>
            <a:off x="992187" y="685800"/>
            <a:ext cx="5457825" cy="5700713"/>
          </a:xfrm>
          <a:prstGeom prst="rect">
            <a:avLst/>
          </a:prstGeom>
          <a:noFill/>
          <a:ln w="9525">
            <a:noFill/>
            <a:miter lim="800000"/>
            <a:headEnd/>
            <a:tailEnd/>
          </a:ln>
          <a:effectLst/>
        </p:spPr>
      </p:pic>
    </p:spTree>
    <p:extLst>
      <p:ext uri="{BB962C8B-B14F-4D97-AF65-F5344CB8AC3E}">
        <p14:creationId xmlns="" xmlns:p14="http://schemas.microsoft.com/office/powerpoint/2010/main" val="2306343583"/>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3FC689A-9071-41D9-8D30-EDCC035C6BC3}" type="datetime5">
              <a:rPr lang="en-US" smtClean="0"/>
              <a:pPr>
                <a:defRPr/>
              </a:pPr>
              <a:t>21-Sep-22</a:t>
            </a:fld>
            <a:endParaRPr lang="en-US"/>
          </a:p>
        </p:txBody>
      </p:sp>
      <p:sp>
        <p:nvSpPr>
          <p:cNvPr id="3" name="Slide Number Placeholder 2"/>
          <p:cNvSpPr>
            <a:spLocks noGrp="1"/>
          </p:cNvSpPr>
          <p:nvPr>
            <p:ph type="sldNum" sz="quarter" idx="12"/>
          </p:nvPr>
        </p:nvSpPr>
        <p:spPr/>
        <p:txBody>
          <a:bodyPr/>
          <a:lstStyle/>
          <a:p>
            <a:pPr>
              <a:defRPr/>
            </a:pPr>
            <a:endParaRPr lang="en-US" dirty="0"/>
          </a:p>
        </p:txBody>
      </p:sp>
      <p:sp>
        <p:nvSpPr>
          <p:cNvPr id="4" name="TextBox 3"/>
          <p:cNvSpPr txBox="1"/>
          <p:nvPr/>
        </p:nvSpPr>
        <p:spPr>
          <a:xfrm>
            <a:off x="314326" y="3414713"/>
            <a:ext cx="11572876" cy="2554545"/>
          </a:xfrm>
          <a:prstGeom prst="rect">
            <a:avLst/>
          </a:prstGeom>
          <a:noFill/>
        </p:spPr>
        <p:txBody>
          <a:bodyPr wrap="square" rtlCol="0">
            <a:spAutoFit/>
          </a:bodyPr>
          <a:lstStyle/>
          <a:p>
            <a:pPr algn="just"/>
            <a:r>
              <a:rPr lang="en-US" sz="3200" b="1" dirty="0" smtClean="0"/>
              <a:t>Interpretations</a:t>
            </a:r>
          </a:p>
          <a:p>
            <a:pPr marL="342900" indent="-342900" algn="just">
              <a:buAutoNum type="arabicPeriod"/>
            </a:pPr>
            <a:r>
              <a:rPr lang="en-US" sz="3200" b="1" dirty="0" smtClean="0"/>
              <a:t>Increase in FA by 0.55%---implies increase in production capacity of HUL. The Company has almost 44% increase in capital work in progress. Hence, HUL is on way of expansion.</a:t>
            </a:r>
          </a:p>
          <a:p>
            <a:pPr marL="342900" indent="-342900" algn="just"/>
            <a:endParaRPr lang="en-US" sz="3200" b="1" dirty="0" smtClean="0">
              <a:solidFill>
                <a:srgbClr val="FF0000"/>
              </a:solidFill>
            </a:endParaRPr>
          </a:p>
        </p:txBody>
      </p:sp>
      <p:pic>
        <p:nvPicPr>
          <p:cNvPr id="61441" name="Picture 1"/>
          <p:cNvPicPr>
            <a:picLocks noChangeAspect="1" noChangeArrowheads="1"/>
          </p:cNvPicPr>
          <p:nvPr/>
        </p:nvPicPr>
        <p:blipFill>
          <a:blip r:embed="rId2"/>
          <a:srcRect/>
          <a:stretch>
            <a:fillRect/>
          </a:stretch>
        </p:blipFill>
        <p:spPr bwMode="auto">
          <a:xfrm>
            <a:off x="1943100" y="919162"/>
            <a:ext cx="7072313" cy="2481264"/>
          </a:xfrm>
          <a:prstGeom prst="rect">
            <a:avLst/>
          </a:prstGeom>
          <a:noFill/>
          <a:ln w="9525">
            <a:noFill/>
            <a:miter lim="800000"/>
            <a:headEnd/>
            <a:tailEnd/>
          </a:ln>
          <a:effectLst/>
        </p:spPr>
      </p:pic>
      <p:sp>
        <p:nvSpPr>
          <p:cNvPr id="7" name="Rectangle 6"/>
          <p:cNvSpPr/>
          <p:nvPr/>
        </p:nvSpPr>
        <p:spPr>
          <a:xfrm>
            <a:off x="1173667" y="5044559"/>
            <a:ext cx="3329566" cy="923330"/>
          </a:xfrm>
          <a:prstGeom prst="rect">
            <a:avLst/>
          </a:prstGeom>
        </p:spPr>
        <p:txBody>
          <a:bodyPr wrap="none">
            <a:spAutoFit/>
          </a:bodyPr>
          <a:lstStyle/>
          <a:p>
            <a:pPr marL="342900" indent="-342900" algn="just"/>
            <a:endParaRPr lang="en-US" b="1" dirty="0" smtClean="0">
              <a:solidFill>
                <a:srgbClr val="FF0000"/>
              </a:solidFill>
            </a:endParaRPr>
          </a:p>
          <a:p>
            <a:pPr marL="342900" indent="-342900" algn="just"/>
            <a:endParaRPr lang="en-US" b="1" dirty="0" smtClean="0">
              <a:solidFill>
                <a:srgbClr val="FF0000"/>
              </a:solidFill>
            </a:endParaRPr>
          </a:p>
          <a:p>
            <a:pPr marL="342900" indent="-342900" algn="just"/>
            <a:r>
              <a:rPr lang="en-US" b="1" dirty="0" smtClean="0">
                <a:solidFill>
                  <a:srgbClr val="FF0000"/>
                </a:solidFill>
              </a:rPr>
              <a:t>Note- Screenshot of PPE as Proof</a:t>
            </a:r>
          </a:p>
        </p:txBody>
      </p:sp>
    </p:spTree>
    <p:extLst>
      <p:ext uri="{BB962C8B-B14F-4D97-AF65-F5344CB8AC3E}">
        <p14:creationId xmlns="" xmlns:p14="http://schemas.microsoft.com/office/powerpoint/2010/main" val="4061884642"/>
      </p:ext>
    </p:extLst>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Rectangle 6"/>
          <p:cNvSpPr>
            <a:spLocks noGrp="1" noChangeArrowheads="1"/>
          </p:cNvSpPr>
          <p:nvPr>
            <p:ph type="title"/>
          </p:nvPr>
        </p:nvSpPr>
        <p:spPr>
          <a:xfrm>
            <a:off x="838200" y="681038"/>
            <a:ext cx="10515600" cy="504825"/>
          </a:xfrm>
        </p:spPr>
        <p:txBody>
          <a:bodyPr>
            <a:normAutofit fontScale="90000"/>
          </a:bodyPr>
          <a:lstStyle/>
          <a:p>
            <a:pPr>
              <a:defRPr/>
            </a:pPr>
            <a:r>
              <a:rPr lang="en-US" sz="4400" dirty="0" smtClean="0"/>
              <a:t>Horizontal Analysis Example</a:t>
            </a:r>
          </a:p>
        </p:txBody>
      </p:sp>
      <p:sp>
        <p:nvSpPr>
          <p:cNvPr id="2" name="Date Placeholder 1"/>
          <p:cNvSpPr>
            <a:spLocks noGrp="1"/>
          </p:cNvSpPr>
          <p:nvPr>
            <p:ph type="dt" sz="half" idx="10"/>
          </p:nvPr>
        </p:nvSpPr>
        <p:spPr/>
        <p:txBody>
          <a:bodyPr/>
          <a:lstStyle/>
          <a:p>
            <a:pPr>
              <a:defRPr/>
            </a:pPr>
            <a:fld id="{F3FC689A-9071-41D9-8D30-EDCC035C6BC3}" type="datetime5">
              <a:rPr lang="en-US" smtClean="0"/>
              <a:pPr>
                <a:defRPr/>
              </a:pPr>
              <a:t>21-Sep-22</a:t>
            </a:fld>
            <a:endParaRPr lang="en-US"/>
          </a:p>
        </p:txBody>
      </p:sp>
      <p:sp>
        <p:nvSpPr>
          <p:cNvPr id="3" name="Slide Number Placeholder 2"/>
          <p:cNvSpPr>
            <a:spLocks noGrp="1"/>
          </p:cNvSpPr>
          <p:nvPr>
            <p:ph type="sldNum" sz="quarter" idx="12"/>
          </p:nvPr>
        </p:nvSpPr>
        <p:spPr/>
        <p:txBody>
          <a:bodyPr/>
          <a:lstStyle/>
          <a:p>
            <a:pPr>
              <a:defRPr/>
            </a:pPr>
            <a:fld id="{2D8145CA-60FE-4DA2-8775-317D7598481B}" type="slidenum">
              <a:rPr lang="en-US" smtClean="0"/>
              <a:pPr>
                <a:defRPr/>
              </a:pPr>
              <a:t>32</a:t>
            </a:fld>
            <a:endParaRPr lang="en-US" dirty="0"/>
          </a:p>
        </p:txBody>
      </p:sp>
      <p:sp>
        <p:nvSpPr>
          <p:cNvPr id="4" name="TextBox 3"/>
          <p:cNvSpPr txBox="1"/>
          <p:nvPr/>
        </p:nvSpPr>
        <p:spPr>
          <a:xfrm>
            <a:off x="6858000" y="685800"/>
            <a:ext cx="5129213" cy="6001643"/>
          </a:xfrm>
          <a:prstGeom prst="rect">
            <a:avLst/>
          </a:prstGeom>
          <a:noFill/>
        </p:spPr>
        <p:txBody>
          <a:bodyPr wrap="square" rtlCol="0">
            <a:spAutoFit/>
          </a:bodyPr>
          <a:lstStyle/>
          <a:p>
            <a:pPr algn="just"/>
            <a:r>
              <a:rPr lang="en-US" sz="2400" b="1" dirty="0" smtClean="0"/>
              <a:t>          Non Current Investments</a:t>
            </a:r>
          </a:p>
          <a:p>
            <a:pPr marL="342900" indent="-342900" algn="just"/>
            <a:r>
              <a:rPr lang="en-US" sz="2400" b="1" dirty="0" smtClean="0"/>
              <a:t>2. Increase in </a:t>
            </a:r>
            <a:r>
              <a:rPr lang="en-US" sz="2400" b="1" dirty="0" smtClean="0">
                <a:solidFill>
                  <a:srgbClr val="FF0000"/>
                </a:solidFill>
              </a:rPr>
              <a:t>Non current Investments </a:t>
            </a:r>
            <a:r>
              <a:rPr lang="en-US" sz="2400" b="1" dirty="0" smtClean="0"/>
              <a:t>by 96%- Implies investments are purchased and the funds are invested in its Subsidiary company’s Equity. The company want to control its Sister organization.</a:t>
            </a:r>
          </a:p>
          <a:p>
            <a:pPr marL="342900" indent="-342900" algn="just"/>
            <a:r>
              <a:rPr lang="en-US" sz="2400" b="1" dirty="0" smtClean="0"/>
              <a:t> </a:t>
            </a:r>
            <a:r>
              <a:rPr lang="en-IN" sz="2400" b="1" dirty="0" smtClean="0">
                <a:solidFill>
                  <a:srgbClr val="FF0000"/>
                </a:solidFill>
              </a:rPr>
              <a:t>Total Non Current Assets increase</a:t>
            </a:r>
            <a:r>
              <a:rPr lang="en-IN" sz="2400" b="1" dirty="0" smtClean="0"/>
              <a:t> by 1.12 % on overall basis depicts that the company may have some idle funds and they are invested outside.</a:t>
            </a:r>
            <a:r>
              <a:rPr lang="en-US" sz="2400" b="1" dirty="0" smtClean="0"/>
              <a:t> </a:t>
            </a:r>
          </a:p>
          <a:p>
            <a:pPr marL="342900" indent="-342900" algn="just"/>
            <a:endParaRPr lang="en-US" sz="2400" b="1" dirty="0" smtClean="0"/>
          </a:p>
          <a:p>
            <a:pPr marL="342900" indent="-342900" algn="just"/>
            <a:r>
              <a:rPr lang="en-US" sz="2400" b="1" dirty="0" smtClean="0"/>
              <a:t>    Increase in </a:t>
            </a:r>
            <a:r>
              <a:rPr lang="en-US" sz="2400" b="1" dirty="0" smtClean="0">
                <a:solidFill>
                  <a:srgbClr val="FF0000"/>
                </a:solidFill>
              </a:rPr>
              <a:t>Long term Loans</a:t>
            </a:r>
            <a:r>
              <a:rPr lang="en-US" sz="2400" b="1" dirty="0" smtClean="0"/>
              <a:t> </a:t>
            </a:r>
            <a:r>
              <a:rPr lang="en-US" sz="2400" b="1" dirty="0" smtClean="0">
                <a:solidFill>
                  <a:srgbClr val="FF0000"/>
                </a:solidFill>
              </a:rPr>
              <a:t>and advances</a:t>
            </a:r>
            <a:r>
              <a:rPr lang="en-US" sz="2400" b="1" dirty="0" smtClean="0"/>
              <a:t> by 4.03%---Implies HUL has lent more credit.</a:t>
            </a:r>
          </a:p>
          <a:p>
            <a:pPr marL="342900" indent="-342900" algn="just"/>
            <a:endParaRPr lang="en-US" sz="2400" b="1" dirty="0" smtClean="0"/>
          </a:p>
        </p:txBody>
      </p:sp>
      <p:cxnSp>
        <p:nvCxnSpPr>
          <p:cNvPr id="8" name="Straight Arrow Connector 7"/>
          <p:cNvCxnSpPr/>
          <p:nvPr/>
        </p:nvCxnSpPr>
        <p:spPr>
          <a:xfrm flipV="1">
            <a:off x="6329363" y="1843088"/>
            <a:ext cx="1543050" cy="12144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957888" y="3543300"/>
            <a:ext cx="1885950" cy="17002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60417" name="Picture 1"/>
          <p:cNvPicPr>
            <a:picLocks noChangeAspect="1" noChangeArrowheads="1"/>
          </p:cNvPicPr>
          <p:nvPr/>
        </p:nvPicPr>
        <p:blipFill>
          <a:blip r:embed="rId2"/>
          <a:srcRect/>
          <a:stretch>
            <a:fillRect/>
          </a:stretch>
        </p:blipFill>
        <p:spPr bwMode="auto">
          <a:xfrm>
            <a:off x="892175" y="1114425"/>
            <a:ext cx="5457825" cy="5743575"/>
          </a:xfrm>
          <a:prstGeom prst="rect">
            <a:avLst/>
          </a:prstGeom>
          <a:noFill/>
          <a:ln w="9525">
            <a:noFill/>
            <a:miter lim="800000"/>
            <a:headEnd/>
            <a:tailEnd/>
          </a:ln>
          <a:effectLst/>
        </p:spPr>
      </p:pic>
      <p:cxnSp>
        <p:nvCxnSpPr>
          <p:cNvPr id="15" name="Straight Arrow Connector 14"/>
          <p:cNvCxnSpPr/>
          <p:nvPr/>
        </p:nvCxnSpPr>
        <p:spPr>
          <a:xfrm flipV="1">
            <a:off x="6367463" y="3557588"/>
            <a:ext cx="4248150" cy="7667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061884642"/>
      </p:ext>
    </p:extLst>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3FC689A-9071-41D9-8D30-EDCC035C6BC3}" type="datetime5">
              <a:rPr lang="en-US" smtClean="0"/>
              <a:pPr>
                <a:defRPr/>
              </a:pPr>
              <a:t>21-Sep-22</a:t>
            </a:fld>
            <a:endParaRPr lang="en-US"/>
          </a:p>
        </p:txBody>
      </p:sp>
      <p:sp>
        <p:nvSpPr>
          <p:cNvPr id="3" name="Slide Number Placeholder 2"/>
          <p:cNvSpPr>
            <a:spLocks noGrp="1"/>
          </p:cNvSpPr>
          <p:nvPr>
            <p:ph type="sldNum" sz="quarter" idx="12"/>
          </p:nvPr>
        </p:nvSpPr>
        <p:spPr/>
        <p:txBody>
          <a:bodyPr/>
          <a:lstStyle/>
          <a:p>
            <a:pPr>
              <a:defRPr/>
            </a:pPr>
            <a:fld id="{2D8145CA-60FE-4DA2-8775-317D7598481B}" type="slidenum">
              <a:rPr lang="en-US" smtClean="0"/>
              <a:pPr>
                <a:defRPr/>
              </a:pPr>
              <a:t>33</a:t>
            </a:fld>
            <a:endParaRPr lang="en-US" dirty="0"/>
          </a:p>
        </p:txBody>
      </p:sp>
      <p:pic>
        <p:nvPicPr>
          <p:cNvPr id="59393" name="Picture 1"/>
          <p:cNvPicPr>
            <a:picLocks noChangeAspect="1" noChangeArrowheads="1"/>
          </p:cNvPicPr>
          <p:nvPr/>
        </p:nvPicPr>
        <p:blipFill>
          <a:blip r:embed="rId2"/>
          <a:srcRect/>
          <a:stretch>
            <a:fillRect/>
          </a:stretch>
        </p:blipFill>
        <p:spPr bwMode="auto">
          <a:xfrm>
            <a:off x="0" y="857250"/>
            <a:ext cx="5773738" cy="6000750"/>
          </a:xfrm>
          <a:prstGeom prst="rect">
            <a:avLst/>
          </a:prstGeom>
          <a:noFill/>
          <a:ln w="9525">
            <a:noFill/>
            <a:miter lim="800000"/>
            <a:headEnd/>
            <a:tailEnd/>
          </a:ln>
          <a:effectLst/>
        </p:spPr>
      </p:pic>
      <p:pic>
        <p:nvPicPr>
          <p:cNvPr id="59394" name="Picture 2"/>
          <p:cNvPicPr>
            <a:picLocks noChangeAspect="1" noChangeArrowheads="1"/>
          </p:cNvPicPr>
          <p:nvPr/>
        </p:nvPicPr>
        <p:blipFill>
          <a:blip r:embed="rId3"/>
          <a:srcRect/>
          <a:stretch>
            <a:fillRect/>
          </a:stretch>
        </p:blipFill>
        <p:spPr bwMode="auto">
          <a:xfrm>
            <a:off x="5957887" y="552450"/>
            <a:ext cx="5495925" cy="1504950"/>
          </a:xfrm>
          <a:prstGeom prst="rect">
            <a:avLst/>
          </a:prstGeom>
          <a:noFill/>
          <a:ln w="9525">
            <a:noFill/>
            <a:miter lim="800000"/>
            <a:headEnd/>
            <a:tailEnd/>
          </a:ln>
          <a:effectLst/>
        </p:spPr>
      </p:pic>
      <p:pic>
        <p:nvPicPr>
          <p:cNvPr id="59395" name="Picture 3"/>
          <p:cNvPicPr>
            <a:picLocks noChangeAspect="1" noChangeArrowheads="1"/>
          </p:cNvPicPr>
          <p:nvPr/>
        </p:nvPicPr>
        <p:blipFill>
          <a:blip r:embed="rId4"/>
          <a:srcRect/>
          <a:stretch>
            <a:fillRect/>
          </a:stretch>
        </p:blipFill>
        <p:spPr bwMode="auto">
          <a:xfrm>
            <a:off x="5973763" y="2009775"/>
            <a:ext cx="5353050" cy="1409700"/>
          </a:xfrm>
          <a:prstGeom prst="rect">
            <a:avLst/>
          </a:prstGeom>
          <a:noFill/>
          <a:ln w="9525">
            <a:noFill/>
            <a:miter lim="800000"/>
            <a:headEnd/>
            <a:tailEnd/>
          </a:ln>
          <a:effectLst/>
        </p:spPr>
      </p:pic>
      <p:pic>
        <p:nvPicPr>
          <p:cNvPr id="59396" name="Picture 4"/>
          <p:cNvPicPr>
            <a:picLocks noChangeAspect="1" noChangeArrowheads="1"/>
          </p:cNvPicPr>
          <p:nvPr/>
        </p:nvPicPr>
        <p:blipFill>
          <a:blip r:embed="rId5"/>
          <a:srcRect/>
          <a:stretch>
            <a:fillRect/>
          </a:stretch>
        </p:blipFill>
        <p:spPr bwMode="auto">
          <a:xfrm>
            <a:off x="5849938" y="3481388"/>
            <a:ext cx="5865812" cy="3376612"/>
          </a:xfrm>
          <a:prstGeom prst="rect">
            <a:avLst/>
          </a:prstGeom>
          <a:noFill/>
          <a:ln w="9525">
            <a:noFill/>
            <a:miter lim="800000"/>
            <a:headEnd/>
            <a:tailEnd/>
          </a:ln>
          <a:effectLst/>
        </p:spPr>
      </p:pic>
    </p:spTree>
    <p:extLst>
      <p:ext uri="{BB962C8B-B14F-4D97-AF65-F5344CB8AC3E}">
        <p14:creationId xmlns="" xmlns:p14="http://schemas.microsoft.com/office/powerpoint/2010/main" val="4061884642"/>
      </p:ext>
    </p:extLst>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Rectangle 6"/>
          <p:cNvSpPr>
            <a:spLocks noGrp="1" noChangeArrowheads="1"/>
          </p:cNvSpPr>
          <p:nvPr>
            <p:ph type="title"/>
          </p:nvPr>
        </p:nvSpPr>
        <p:spPr>
          <a:xfrm>
            <a:off x="838200" y="681038"/>
            <a:ext cx="10515600" cy="504825"/>
          </a:xfrm>
        </p:spPr>
        <p:txBody>
          <a:bodyPr>
            <a:normAutofit fontScale="90000"/>
          </a:bodyPr>
          <a:lstStyle/>
          <a:p>
            <a:pPr>
              <a:defRPr/>
            </a:pPr>
            <a:r>
              <a:rPr lang="en-US" sz="4400" dirty="0" smtClean="0"/>
              <a:t>Horizontal Analysis Example</a:t>
            </a:r>
          </a:p>
        </p:txBody>
      </p:sp>
      <p:sp>
        <p:nvSpPr>
          <p:cNvPr id="2" name="Date Placeholder 1"/>
          <p:cNvSpPr>
            <a:spLocks noGrp="1"/>
          </p:cNvSpPr>
          <p:nvPr>
            <p:ph type="dt" sz="half" idx="10"/>
          </p:nvPr>
        </p:nvSpPr>
        <p:spPr/>
        <p:txBody>
          <a:bodyPr/>
          <a:lstStyle/>
          <a:p>
            <a:pPr>
              <a:defRPr/>
            </a:pPr>
            <a:fld id="{F3FC689A-9071-41D9-8D30-EDCC035C6BC3}" type="datetime5">
              <a:rPr lang="en-US" smtClean="0"/>
              <a:pPr>
                <a:defRPr/>
              </a:pPr>
              <a:t>21-Sep-22</a:t>
            </a:fld>
            <a:endParaRPr lang="en-US"/>
          </a:p>
        </p:txBody>
      </p:sp>
      <p:sp>
        <p:nvSpPr>
          <p:cNvPr id="3" name="Slide Number Placeholder 2"/>
          <p:cNvSpPr>
            <a:spLocks noGrp="1"/>
          </p:cNvSpPr>
          <p:nvPr>
            <p:ph type="sldNum" sz="quarter" idx="12"/>
          </p:nvPr>
        </p:nvSpPr>
        <p:spPr/>
        <p:txBody>
          <a:bodyPr/>
          <a:lstStyle/>
          <a:p>
            <a:pPr>
              <a:defRPr/>
            </a:pPr>
            <a:fld id="{2D8145CA-60FE-4DA2-8775-317D7598481B}" type="slidenum">
              <a:rPr lang="en-US" smtClean="0"/>
              <a:pPr>
                <a:defRPr/>
              </a:pPr>
              <a:t>34</a:t>
            </a:fld>
            <a:endParaRPr lang="en-US"/>
          </a:p>
        </p:txBody>
      </p:sp>
      <p:sp>
        <p:nvSpPr>
          <p:cNvPr id="4" name="TextBox 3"/>
          <p:cNvSpPr txBox="1"/>
          <p:nvPr/>
        </p:nvSpPr>
        <p:spPr>
          <a:xfrm>
            <a:off x="9347199" y="1219200"/>
            <a:ext cx="2798916" cy="1815882"/>
          </a:xfrm>
          <a:prstGeom prst="rect">
            <a:avLst/>
          </a:prstGeom>
          <a:noFill/>
        </p:spPr>
        <p:txBody>
          <a:bodyPr wrap="square" rtlCol="0">
            <a:spAutoFit/>
          </a:bodyPr>
          <a:lstStyle/>
          <a:p>
            <a:pPr algn="just"/>
            <a:r>
              <a:rPr lang="en-US" sz="2800" b="1" dirty="0" smtClean="0"/>
              <a:t>          Interpretations</a:t>
            </a:r>
          </a:p>
          <a:p>
            <a:pPr marL="342900" indent="-342900" algn="just"/>
            <a:r>
              <a:rPr lang="en-US" sz="2800" b="1" dirty="0" smtClean="0"/>
              <a:t>3. Increase in </a:t>
            </a:r>
            <a:r>
              <a:rPr lang="en-US" sz="2800" b="1" dirty="0" smtClean="0">
                <a:solidFill>
                  <a:srgbClr val="FF0000"/>
                </a:solidFill>
              </a:rPr>
              <a:t>CA</a:t>
            </a:r>
            <a:r>
              <a:rPr lang="en-US" sz="2800" b="1" dirty="0" smtClean="0"/>
              <a:t> by 7.38%---</a:t>
            </a:r>
            <a:endParaRPr lang="en-US" sz="2800" b="1" dirty="0"/>
          </a:p>
        </p:txBody>
      </p:sp>
      <p:cxnSp>
        <p:nvCxnSpPr>
          <p:cNvPr id="8" name="Straight Arrow Connector 7"/>
          <p:cNvCxnSpPr/>
          <p:nvPr/>
        </p:nvCxnSpPr>
        <p:spPr>
          <a:xfrm rot="5400000" flipH="1" flipV="1">
            <a:off x="7079459" y="3150397"/>
            <a:ext cx="3643310" cy="32003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8370" name="Picture 2"/>
          <p:cNvPicPr>
            <a:picLocks noChangeAspect="1" noChangeArrowheads="1"/>
          </p:cNvPicPr>
          <p:nvPr/>
        </p:nvPicPr>
        <p:blipFill>
          <a:blip r:embed="rId3"/>
          <a:srcRect/>
          <a:stretch>
            <a:fillRect/>
          </a:stretch>
        </p:blipFill>
        <p:spPr bwMode="auto">
          <a:xfrm>
            <a:off x="949325" y="1100138"/>
            <a:ext cx="6365875" cy="5757862"/>
          </a:xfrm>
          <a:prstGeom prst="rect">
            <a:avLst/>
          </a:prstGeom>
          <a:noFill/>
          <a:ln w="9525">
            <a:noFill/>
            <a:miter lim="800000"/>
            <a:headEnd/>
            <a:tailEnd/>
          </a:ln>
          <a:effectLst/>
        </p:spPr>
      </p:pic>
    </p:spTree>
    <p:extLst>
      <p:ext uri="{BB962C8B-B14F-4D97-AF65-F5344CB8AC3E}">
        <p14:creationId xmlns="" xmlns:p14="http://schemas.microsoft.com/office/powerpoint/2010/main" val="4061884642"/>
      </p:ext>
    </p:extLst>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3FC689A-9071-41D9-8D30-EDCC035C6BC3}" type="datetime5">
              <a:rPr lang="en-US" smtClean="0"/>
              <a:pPr>
                <a:defRPr/>
              </a:pPr>
              <a:t>21-Sep-22</a:t>
            </a:fld>
            <a:endParaRPr lang="en-US"/>
          </a:p>
        </p:txBody>
      </p:sp>
      <p:sp>
        <p:nvSpPr>
          <p:cNvPr id="3" name="Slide Number Placeholder 2"/>
          <p:cNvSpPr>
            <a:spLocks noGrp="1"/>
          </p:cNvSpPr>
          <p:nvPr>
            <p:ph type="sldNum" sz="quarter" idx="12"/>
          </p:nvPr>
        </p:nvSpPr>
        <p:spPr/>
        <p:txBody>
          <a:bodyPr/>
          <a:lstStyle/>
          <a:p>
            <a:pPr>
              <a:defRPr/>
            </a:pPr>
            <a:fld id="{2D8145CA-60FE-4DA2-8775-317D7598481B}" type="slidenum">
              <a:rPr lang="en-US" smtClean="0"/>
              <a:pPr>
                <a:defRPr/>
              </a:pPr>
              <a:t>35</a:t>
            </a:fld>
            <a:endParaRPr lang="en-US" dirty="0"/>
          </a:p>
        </p:txBody>
      </p:sp>
      <p:sp>
        <p:nvSpPr>
          <p:cNvPr id="4" name="TextBox 3"/>
          <p:cNvSpPr txBox="1"/>
          <p:nvPr/>
        </p:nvSpPr>
        <p:spPr>
          <a:xfrm>
            <a:off x="271463" y="504827"/>
            <a:ext cx="11429999" cy="954107"/>
          </a:xfrm>
          <a:prstGeom prst="rect">
            <a:avLst/>
          </a:prstGeom>
          <a:noFill/>
        </p:spPr>
        <p:txBody>
          <a:bodyPr wrap="square" rtlCol="0">
            <a:spAutoFit/>
          </a:bodyPr>
          <a:lstStyle/>
          <a:p>
            <a:pPr marL="342900" indent="-342900" algn="just"/>
            <a:r>
              <a:rPr lang="en-US" sz="2800" b="1" dirty="0" smtClean="0"/>
              <a:t>3. Increase in </a:t>
            </a:r>
            <a:r>
              <a:rPr lang="en-US" sz="2800" b="1" dirty="0" smtClean="0">
                <a:solidFill>
                  <a:srgbClr val="FF0000"/>
                </a:solidFill>
              </a:rPr>
              <a:t>CA</a:t>
            </a:r>
            <a:r>
              <a:rPr lang="en-US" sz="2800" b="1" dirty="0" smtClean="0"/>
              <a:t> by 7.38%---</a:t>
            </a:r>
            <a:r>
              <a:rPr lang="en-US" sz="2800" b="1" dirty="0" err="1" smtClean="0"/>
              <a:t>Inspite</a:t>
            </a:r>
            <a:r>
              <a:rPr lang="en-US" sz="2800" b="1" dirty="0" smtClean="0"/>
              <a:t> of reduction in cash by 16%, overall it implies improvement in liquidity position, .</a:t>
            </a:r>
            <a:endParaRPr lang="en-US" sz="2800" b="1" dirty="0"/>
          </a:p>
        </p:txBody>
      </p:sp>
      <p:pic>
        <p:nvPicPr>
          <p:cNvPr id="57345" name="Picture 1"/>
          <p:cNvPicPr>
            <a:picLocks noChangeAspect="1" noChangeArrowheads="1"/>
          </p:cNvPicPr>
          <p:nvPr/>
        </p:nvPicPr>
        <p:blipFill>
          <a:blip r:embed="rId2"/>
          <a:srcRect/>
          <a:stretch>
            <a:fillRect/>
          </a:stretch>
        </p:blipFill>
        <p:spPr bwMode="auto">
          <a:xfrm>
            <a:off x="0" y="1400176"/>
            <a:ext cx="5688012" cy="2767012"/>
          </a:xfrm>
          <a:prstGeom prst="rect">
            <a:avLst/>
          </a:prstGeom>
          <a:noFill/>
          <a:ln w="9525">
            <a:noFill/>
            <a:miter lim="800000"/>
            <a:headEnd/>
            <a:tailEnd/>
          </a:ln>
          <a:effectLst/>
        </p:spPr>
      </p:pic>
      <p:pic>
        <p:nvPicPr>
          <p:cNvPr id="57347" name="Picture 3"/>
          <p:cNvPicPr>
            <a:picLocks noChangeAspect="1" noChangeArrowheads="1"/>
          </p:cNvPicPr>
          <p:nvPr/>
        </p:nvPicPr>
        <p:blipFill>
          <a:blip r:embed="rId3"/>
          <a:srcRect/>
          <a:stretch>
            <a:fillRect/>
          </a:stretch>
        </p:blipFill>
        <p:spPr bwMode="auto">
          <a:xfrm>
            <a:off x="5514975" y="1385888"/>
            <a:ext cx="5927725" cy="2600325"/>
          </a:xfrm>
          <a:prstGeom prst="rect">
            <a:avLst/>
          </a:prstGeom>
          <a:noFill/>
          <a:ln w="9525">
            <a:noFill/>
            <a:miter lim="800000"/>
            <a:headEnd/>
            <a:tailEnd/>
          </a:ln>
          <a:effectLst/>
        </p:spPr>
      </p:pic>
      <p:sp>
        <p:nvSpPr>
          <p:cNvPr id="10" name="Rectangle 9"/>
          <p:cNvSpPr/>
          <p:nvPr/>
        </p:nvSpPr>
        <p:spPr>
          <a:xfrm>
            <a:off x="176213" y="4148822"/>
            <a:ext cx="5853112" cy="1938992"/>
          </a:xfrm>
          <a:prstGeom prst="rect">
            <a:avLst/>
          </a:prstGeom>
        </p:spPr>
        <p:txBody>
          <a:bodyPr wrap="square">
            <a:spAutoFit/>
          </a:bodyPr>
          <a:lstStyle/>
          <a:p>
            <a:pPr marL="342900" indent="-342900" algn="just"/>
            <a:endParaRPr lang="en-US" sz="2400" b="1" dirty="0" smtClean="0"/>
          </a:p>
          <a:p>
            <a:pPr marL="342900" indent="-342900" algn="just"/>
            <a:r>
              <a:rPr lang="en-US" sz="2400" b="1" dirty="0" smtClean="0"/>
              <a:t>Increase in </a:t>
            </a:r>
            <a:r>
              <a:rPr lang="en-US" sz="2400" b="1" dirty="0" smtClean="0">
                <a:solidFill>
                  <a:srgbClr val="FF0000"/>
                </a:solidFill>
              </a:rPr>
              <a:t>Investments</a:t>
            </a:r>
            <a:r>
              <a:rPr lang="en-US" sz="2400" b="1" dirty="0" smtClean="0"/>
              <a:t> by 30%- Implies the company would have idle cash sources and it is invested in short term investments</a:t>
            </a:r>
            <a:endParaRPr lang="en-US" sz="2400" b="1" dirty="0"/>
          </a:p>
        </p:txBody>
      </p:sp>
      <p:pic>
        <p:nvPicPr>
          <p:cNvPr id="57348" name="Picture 4"/>
          <p:cNvPicPr>
            <a:picLocks noChangeAspect="1" noChangeArrowheads="1"/>
          </p:cNvPicPr>
          <p:nvPr/>
        </p:nvPicPr>
        <p:blipFill>
          <a:blip r:embed="rId4"/>
          <a:srcRect/>
          <a:stretch>
            <a:fillRect/>
          </a:stretch>
        </p:blipFill>
        <p:spPr bwMode="auto">
          <a:xfrm>
            <a:off x="7154861" y="3948113"/>
            <a:ext cx="2053259" cy="352425"/>
          </a:xfrm>
          <a:prstGeom prst="rect">
            <a:avLst/>
          </a:prstGeom>
          <a:noFill/>
          <a:ln w="9525">
            <a:noFill/>
            <a:miter lim="800000"/>
            <a:headEnd/>
            <a:tailEnd/>
          </a:ln>
          <a:effectLst/>
        </p:spPr>
      </p:pic>
      <p:pic>
        <p:nvPicPr>
          <p:cNvPr id="57349" name="Picture 5"/>
          <p:cNvPicPr>
            <a:picLocks noChangeAspect="1" noChangeArrowheads="1"/>
          </p:cNvPicPr>
          <p:nvPr/>
        </p:nvPicPr>
        <p:blipFill>
          <a:blip r:embed="rId5"/>
          <a:srcRect/>
          <a:stretch>
            <a:fillRect/>
          </a:stretch>
        </p:blipFill>
        <p:spPr bwMode="auto">
          <a:xfrm>
            <a:off x="6197600" y="4267199"/>
            <a:ext cx="5448300" cy="1304925"/>
          </a:xfrm>
          <a:prstGeom prst="rect">
            <a:avLst/>
          </a:prstGeom>
          <a:noFill/>
          <a:ln w="9525">
            <a:noFill/>
            <a:miter lim="800000"/>
            <a:headEnd/>
            <a:tailEnd/>
          </a:ln>
          <a:effectLst/>
        </p:spPr>
      </p:pic>
    </p:spTree>
    <p:extLst>
      <p:ext uri="{BB962C8B-B14F-4D97-AF65-F5344CB8AC3E}">
        <p14:creationId xmlns="" xmlns:p14="http://schemas.microsoft.com/office/powerpoint/2010/main" val="4061884642"/>
      </p:ext>
    </p:extLst>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3FC689A-9071-41D9-8D30-EDCC035C6BC3}" type="datetime5">
              <a:rPr lang="en-US" smtClean="0"/>
              <a:pPr>
                <a:defRPr/>
              </a:pPr>
              <a:t>21-Sep-22</a:t>
            </a:fld>
            <a:endParaRPr lang="en-US"/>
          </a:p>
        </p:txBody>
      </p:sp>
      <p:sp>
        <p:nvSpPr>
          <p:cNvPr id="3" name="Slide Number Placeholder 2"/>
          <p:cNvSpPr>
            <a:spLocks noGrp="1"/>
          </p:cNvSpPr>
          <p:nvPr>
            <p:ph type="sldNum" sz="quarter" idx="12"/>
          </p:nvPr>
        </p:nvSpPr>
        <p:spPr/>
        <p:txBody>
          <a:bodyPr/>
          <a:lstStyle/>
          <a:p>
            <a:pPr>
              <a:defRPr/>
            </a:pPr>
            <a:fld id="{2D8145CA-60FE-4DA2-8775-317D7598481B}" type="slidenum">
              <a:rPr lang="en-US" smtClean="0"/>
              <a:pPr>
                <a:defRPr/>
              </a:pPr>
              <a:t>36</a:t>
            </a:fld>
            <a:endParaRPr lang="en-US"/>
          </a:p>
        </p:txBody>
      </p:sp>
      <p:sp>
        <p:nvSpPr>
          <p:cNvPr id="4" name="TextBox 3"/>
          <p:cNvSpPr txBox="1"/>
          <p:nvPr/>
        </p:nvSpPr>
        <p:spPr>
          <a:xfrm>
            <a:off x="271464" y="504827"/>
            <a:ext cx="5643562" cy="2677656"/>
          </a:xfrm>
          <a:prstGeom prst="rect">
            <a:avLst/>
          </a:prstGeom>
          <a:noFill/>
        </p:spPr>
        <p:txBody>
          <a:bodyPr wrap="square" rtlCol="0">
            <a:spAutoFit/>
          </a:bodyPr>
          <a:lstStyle/>
          <a:p>
            <a:pPr algn="just"/>
            <a:r>
              <a:rPr lang="en-US" sz="2800" b="1" dirty="0" smtClean="0"/>
              <a:t>Increase in </a:t>
            </a:r>
            <a:r>
              <a:rPr lang="en-US" sz="2800" b="1" dirty="0" smtClean="0">
                <a:solidFill>
                  <a:srgbClr val="FF0000"/>
                </a:solidFill>
              </a:rPr>
              <a:t>Stock</a:t>
            </a:r>
            <a:r>
              <a:rPr lang="en-US" sz="2800" b="1" dirty="0" smtClean="0"/>
              <a:t> by 14.9%-- HUL is on the way to increase its production, so there is increase in purchase of raw material. But, increase in stock by 14.9% implies inventory is piled up.</a:t>
            </a:r>
          </a:p>
        </p:txBody>
      </p:sp>
      <p:pic>
        <p:nvPicPr>
          <p:cNvPr id="7" name="Picture 1"/>
          <p:cNvPicPr>
            <a:picLocks noChangeAspect="1" noChangeArrowheads="1"/>
          </p:cNvPicPr>
          <p:nvPr/>
        </p:nvPicPr>
        <p:blipFill>
          <a:blip r:embed="rId2"/>
          <a:srcRect/>
          <a:stretch>
            <a:fillRect/>
          </a:stretch>
        </p:blipFill>
        <p:spPr bwMode="auto">
          <a:xfrm>
            <a:off x="5886450" y="528638"/>
            <a:ext cx="6115050" cy="3257549"/>
          </a:xfrm>
          <a:prstGeom prst="rect">
            <a:avLst/>
          </a:prstGeom>
          <a:noFill/>
          <a:ln w="9525">
            <a:noFill/>
            <a:miter lim="800000"/>
            <a:headEnd/>
            <a:tailEnd/>
          </a:ln>
          <a:effectLst/>
        </p:spPr>
      </p:pic>
      <p:sp>
        <p:nvSpPr>
          <p:cNvPr id="8" name="Rectangle 7"/>
          <p:cNvSpPr/>
          <p:nvPr/>
        </p:nvSpPr>
        <p:spPr>
          <a:xfrm>
            <a:off x="276225" y="3877360"/>
            <a:ext cx="5624513" cy="1815882"/>
          </a:xfrm>
          <a:prstGeom prst="rect">
            <a:avLst/>
          </a:prstGeom>
        </p:spPr>
        <p:txBody>
          <a:bodyPr wrap="square">
            <a:spAutoFit/>
          </a:bodyPr>
          <a:lstStyle/>
          <a:p>
            <a:r>
              <a:rPr lang="en-US" sz="2800" b="1" dirty="0" smtClean="0"/>
              <a:t>Increase in </a:t>
            </a:r>
            <a:r>
              <a:rPr lang="en-US" sz="2800" b="1" dirty="0" smtClean="0">
                <a:solidFill>
                  <a:srgbClr val="FF0000"/>
                </a:solidFill>
              </a:rPr>
              <a:t>Trade receivables </a:t>
            </a:r>
            <a:r>
              <a:rPr lang="en-US" sz="2800" b="1" dirty="0" smtClean="0"/>
              <a:t>by 17%--More credit sales, Liberal credit policy, Chance of bad debts are there.</a:t>
            </a:r>
            <a:endParaRPr lang="en-US" sz="2800" dirty="0"/>
          </a:p>
        </p:txBody>
      </p:sp>
      <p:pic>
        <p:nvPicPr>
          <p:cNvPr id="51201" name="Picture 1"/>
          <p:cNvPicPr>
            <a:picLocks noChangeAspect="1" noChangeArrowheads="1"/>
          </p:cNvPicPr>
          <p:nvPr/>
        </p:nvPicPr>
        <p:blipFill>
          <a:blip r:embed="rId3"/>
          <a:srcRect/>
          <a:stretch>
            <a:fillRect/>
          </a:stretch>
        </p:blipFill>
        <p:spPr bwMode="auto">
          <a:xfrm>
            <a:off x="5957888" y="3805236"/>
            <a:ext cx="5700568" cy="2381251"/>
          </a:xfrm>
          <a:prstGeom prst="rect">
            <a:avLst/>
          </a:prstGeom>
          <a:noFill/>
          <a:ln w="9525">
            <a:noFill/>
            <a:miter lim="800000"/>
            <a:headEnd/>
            <a:tailEnd/>
          </a:ln>
          <a:effectLst/>
        </p:spPr>
      </p:pic>
    </p:spTree>
    <p:extLst>
      <p:ext uri="{BB962C8B-B14F-4D97-AF65-F5344CB8AC3E}">
        <p14:creationId xmlns="" xmlns:p14="http://schemas.microsoft.com/office/powerpoint/2010/main" val="4061884642"/>
      </p:ext>
    </p:extLst>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3">
            <a:hlinkClick r:id="" action="ppaction://ole?verb=0"/>
          </p:cNvPr>
          <p:cNvGraphicFramePr>
            <a:graphicFrameLocks/>
          </p:cNvGraphicFramePr>
          <p:nvPr/>
        </p:nvGraphicFramePr>
        <p:xfrm>
          <a:off x="2641600" y="3735388"/>
          <a:ext cx="6214533" cy="3033712"/>
        </p:xfrm>
        <a:graphic>
          <a:graphicData uri="http://schemas.openxmlformats.org/presentationml/2006/ole">
            <p:oleObj spid="_x0000_s8194" name="ClipArt" r:id="rId3" imgW="8122920" imgH="5288280" progId="">
              <p:embed/>
            </p:oleObj>
          </a:graphicData>
        </a:graphic>
      </p:graphicFrame>
      <p:sp>
        <p:nvSpPr>
          <p:cNvPr id="14339" name="AutoShape 4"/>
          <p:cNvSpPr>
            <a:spLocks noChangeArrowheads="1"/>
          </p:cNvSpPr>
          <p:nvPr/>
        </p:nvSpPr>
        <p:spPr bwMode="auto">
          <a:xfrm>
            <a:off x="4682066" y="1530350"/>
            <a:ext cx="6180667" cy="1957388"/>
          </a:xfrm>
          <a:prstGeom prst="wedgeRoundRectCallout">
            <a:avLst>
              <a:gd name="adj1" fmla="val -41671"/>
              <a:gd name="adj2" fmla="val 66667"/>
              <a:gd name="adj3" fmla="val 16667"/>
            </a:avLst>
          </a:prstGeom>
          <a:solidFill>
            <a:schemeClr val="tx1"/>
          </a:solidFill>
          <a:ln w="12700">
            <a:solidFill>
              <a:srgbClr val="005400"/>
            </a:solidFill>
            <a:miter lim="800000"/>
            <a:headEnd/>
            <a:tailEnd/>
          </a:ln>
        </p:spPr>
        <p:txBody>
          <a:bodyPr wrap="none" lIns="90488" tIns="44450" rIns="90488" bIns="44450" anchor="ctr"/>
          <a:lstStyle/>
          <a:p>
            <a:pPr>
              <a:spcBef>
                <a:spcPct val="0"/>
              </a:spcBef>
              <a:buClrTx/>
              <a:buSzTx/>
              <a:buFontTx/>
              <a:buNone/>
            </a:pPr>
            <a:r>
              <a:rPr lang="en-US" sz="2400" b="1" dirty="0">
                <a:solidFill>
                  <a:schemeClr val="bg1">
                    <a:lumMod val="95000"/>
                  </a:schemeClr>
                </a:solidFill>
              </a:rPr>
              <a:t>Let’s apply the same</a:t>
            </a:r>
          </a:p>
          <a:p>
            <a:pPr>
              <a:spcBef>
                <a:spcPct val="0"/>
              </a:spcBef>
              <a:buClrTx/>
              <a:buSzTx/>
              <a:buFontTx/>
              <a:buNone/>
            </a:pPr>
            <a:r>
              <a:rPr lang="en-US" sz="2400" b="1" dirty="0">
                <a:solidFill>
                  <a:schemeClr val="bg1">
                    <a:lumMod val="95000"/>
                  </a:schemeClr>
                </a:solidFill>
              </a:rPr>
              <a:t>procedures to the</a:t>
            </a:r>
          </a:p>
          <a:p>
            <a:pPr>
              <a:spcBef>
                <a:spcPct val="0"/>
              </a:spcBef>
              <a:buClrTx/>
              <a:buSzTx/>
              <a:buFontTx/>
              <a:buNone/>
            </a:pPr>
            <a:r>
              <a:rPr lang="en-US" sz="2400" b="1" dirty="0">
                <a:solidFill>
                  <a:schemeClr val="bg1">
                    <a:lumMod val="95000"/>
                  </a:schemeClr>
                </a:solidFill>
              </a:rPr>
              <a:t>liability and stockholders’</a:t>
            </a:r>
          </a:p>
          <a:p>
            <a:pPr>
              <a:spcBef>
                <a:spcPct val="0"/>
              </a:spcBef>
              <a:buClrTx/>
              <a:buSzTx/>
              <a:buFontTx/>
              <a:buNone/>
            </a:pPr>
            <a:r>
              <a:rPr lang="en-US" sz="2400" b="1" dirty="0">
                <a:solidFill>
                  <a:schemeClr val="bg1">
                    <a:lumMod val="95000"/>
                  </a:schemeClr>
                </a:solidFill>
              </a:rPr>
              <a:t>equity sections of the</a:t>
            </a:r>
          </a:p>
          <a:p>
            <a:pPr>
              <a:spcBef>
                <a:spcPct val="0"/>
              </a:spcBef>
              <a:buClrTx/>
              <a:buSzTx/>
              <a:buFontTx/>
              <a:buNone/>
            </a:pPr>
            <a:r>
              <a:rPr lang="en-US" sz="2400" b="1" dirty="0">
                <a:solidFill>
                  <a:schemeClr val="bg1">
                    <a:lumMod val="95000"/>
                  </a:schemeClr>
                </a:solidFill>
              </a:rPr>
              <a:t>balance sheet.</a:t>
            </a:r>
          </a:p>
        </p:txBody>
      </p:sp>
      <p:sp>
        <p:nvSpPr>
          <p:cNvPr id="16390" name="Rectangle 6"/>
          <p:cNvSpPr>
            <a:spLocks noGrp="1" noChangeArrowheads="1"/>
          </p:cNvSpPr>
          <p:nvPr>
            <p:ph type="title"/>
          </p:nvPr>
        </p:nvSpPr>
        <p:spPr/>
        <p:txBody>
          <a:bodyPr/>
          <a:lstStyle/>
          <a:p>
            <a:pPr>
              <a:defRPr/>
            </a:pPr>
            <a:r>
              <a:rPr lang="en-US" sz="4400" smtClean="0"/>
              <a:t>Horizontal Analysis Example</a:t>
            </a:r>
          </a:p>
        </p:txBody>
      </p:sp>
      <p:sp>
        <p:nvSpPr>
          <p:cNvPr id="3" name="Slide Number Placeholder 2"/>
          <p:cNvSpPr>
            <a:spLocks noGrp="1"/>
          </p:cNvSpPr>
          <p:nvPr>
            <p:ph type="sldNum" sz="quarter" idx="12"/>
          </p:nvPr>
        </p:nvSpPr>
        <p:spPr/>
        <p:txBody>
          <a:bodyPr/>
          <a:lstStyle/>
          <a:p>
            <a:pPr>
              <a:defRPr/>
            </a:pPr>
            <a:fld id="{2D8145CA-60FE-4DA2-8775-317D7598481B}" type="slidenum">
              <a:rPr lang="en-US" smtClean="0"/>
              <a:pPr>
                <a:defRPr/>
              </a:pPr>
              <a:t>37</a:t>
            </a:fld>
            <a:endParaRPr lang="en-US"/>
          </a:p>
        </p:txBody>
      </p:sp>
    </p:spTree>
    <p:extLst>
      <p:ext uri="{BB962C8B-B14F-4D97-AF65-F5344CB8AC3E}">
        <p14:creationId xmlns="" xmlns:p14="http://schemas.microsoft.com/office/powerpoint/2010/main" val="983297176"/>
      </p:ext>
    </p:extLst>
  </p:cSld>
  <p:clrMapOvr>
    <a:masterClrMapping/>
  </p:clrMapOvr>
  <p:transition>
    <p:dissolv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3" name="Object 3">
            <a:hlinkClick r:id="" action="ppaction://ole?verb=0"/>
          </p:cNvPr>
          <p:cNvGraphicFramePr>
            <a:graphicFrameLocks/>
          </p:cNvGraphicFramePr>
          <p:nvPr>
            <p:extLst>
              <p:ext uri="{D42A27DB-BD31-4B8C-83A1-F6EECF244321}">
                <p14:modId xmlns="" xmlns:p14="http://schemas.microsoft.com/office/powerpoint/2010/main" val="694115428"/>
              </p:ext>
            </p:extLst>
          </p:nvPr>
        </p:nvGraphicFramePr>
        <p:xfrm>
          <a:off x="11434234" y="125311"/>
          <a:ext cx="757767" cy="582613"/>
        </p:xfrm>
        <a:graphic>
          <a:graphicData uri="http://schemas.openxmlformats.org/presentationml/2006/ole">
            <p:oleObj spid="_x0000_s9218" name="Clip" r:id="rId3" imgW="3457800" imgH="3540600" progId="">
              <p:embed/>
            </p:oleObj>
          </a:graphicData>
        </a:graphic>
      </p:graphicFrame>
      <p:sp>
        <p:nvSpPr>
          <p:cNvPr id="2" name="Date Placeholder 1"/>
          <p:cNvSpPr>
            <a:spLocks noGrp="1"/>
          </p:cNvSpPr>
          <p:nvPr>
            <p:ph type="dt" sz="half" idx="10"/>
          </p:nvPr>
        </p:nvSpPr>
        <p:spPr/>
        <p:txBody>
          <a:bodyPr/>
          <a:lstStyle/>
          <a:p>
            <a:pPr>
              <a:defRPr/>
            </a:pPr>
            <a:fld id="{F256105F-521E-4854-B11B-BD7AFA584CAF}" type="datetime5">
              <a:rPr lang="en-US" smtClean="0"/>
              <a:pPr>
                <a:defRPr/>
              </a:pPr>
              <a:t>21-Sep-22</a:t>
            </a:fld>
            <a:endParaRPr lang="en-US"/>
          </a:p>
        </p:txBody>
      </p:sp>
      <p:sp>
        <p:nvSpPr>
          <p:cNvPr id="3" name="Slide Number Placeholder 2"/>
          <p:cNvSpPr>
            <a:spLocks noGrp="1"/>
          </p:cNvSpPr>
          <p:nvPr>
            <p:ph type="sldNum" sz="quarter" idx="12"/>
          </p:nvPr>
        </p:nvSpPr>
        <p:spPr/>
        <p:txBody>
          <a:bodyPr/>
          <a:lstStyle/>
          <a:p>
            <a:pPr>
              <a:defRPr/>
            </a:pPr>
            <a:fld id="{2D8145CA-60FE-4DA2-8775-317D7598481B}" type="slidenum">
              <a:rPr lang="en-US" smtClean="0"/>
              <a:pPr>
                <a:defRPr/>
              </a:pPr>
              <a:t>38</a:t>
            </a:fld>
            <a:endParaRPr lang="en-US" dirty="0"/>
          </a:p>
        </p:txBody>
      </p:sp>
      <p:sp>
        <p:nvSpPr>
          <p:cNvPr id="6" name="TextBox 5"/>
          <p:cNvSpPr txBox="1"/>
          <p:nvPr/>
        </p:nvSpPr>
        <p:spPr>
          <a:xfrm>
            <a:off x="8043863" y="914401"/>
            <a:ext cx="4046537" cy="4031873"/>
          </a:xfrm>
          <a:prstGeom prst="rect">
            <a:avLst/>
          </a:prstGeom>
          <a:noFill/>
        </p:spPr>
        <p:txBody>
          <a:bodyPr wrap="square" rtlCol="0">
            <a:spAutoFit/>
          </a:bodyPr>
          <a:lstStyle/>
          <a:p>
            <a:pPr algn="just"/>
            <a:r>
              <a:rPr lang="en-US" sz="3200" b="1" dirty="0" smtClean="0"/>
              <a:t>Interpretations</a:t>
            </a:r>
          </a:p>
          <a:p>
            <a:pPr algn="just"/>
            <a:endParaRPr lang="en-US" sz="3200" b="1" dirty="0" smtClean="0"/>
          </a:p>
          <a:p>
            <a:pPr marL="342900" indent="-342900" algn="just">
              <a:buAutoNum type="arabicPeriod"/>
            </a:pPr>
            <a:r>
              <a:rPr lang="en-US" sz="3200" b="1" dirty="0" smtClean="0"/>
              <a:t>Increase in </a:t>
            </a:r>
            <a:r>
              <a:rPr lang="en-US" sz="3200" b="1" dirty="0" smtClean="0">
                <a:solidFill>
                  <a:srgbClr val="FF0000"/>
                </a:solidFill>
              </a:rPr>
              <a:t>Reserve &amp; Surplus</a:t>
            </a:r>
            <a:r>
              <a:rPr lang="en-US" sz="3200" b="1" dirty="0" smtClean="0"/>
              <a:t> by 2.80% and increase in overall </a:t>
            </a:r>
            <a:r>
              <a:rPr lang="en-US" sz="3200" b="1" dirty="0" smtClean="0">
                <a:solidFill>
                  <a:srgbClr val="FF0000"/>
                </a:solidFill>
              </a:rPr>
              <a:t>shareholder’s funds </a:t>
            </a:r>
            <a:r>
              <a:rPr lang="en-US" sz="3200" b="1" dirty="0" smtClean="0"/>
              <a:t>by 2.79%</a:t>
            </a:r>
            <a:endParaRPr lang="en-US" sz="3200" b="1" dirty="0"/>
          </a:p>
        </p:txBody>
      </p:sp>
      <p:cxnSp>
        <p:nvCxnSpPr>
          <p:cNvPr id="9" name="Straight Arrow Connector 8"/>
          <p:cNvCxnSpPr/>
          <p:nvPr/>
        </p:nvCxnSpPr>
        <p:spPr>
          <a:xfrm>
            <a:off x="6715125" y="2843216"/>
            <a:ext cx="1800226" cy="16716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220" name="Picture 4"/>
          <p:cNvPicPr>
            <a:picLocks noChangeAspect="1" noChangeArrowheads="1"/>
          </p:cNvPicPr>
          <p:nvPr/>
        </p:nvPicPr>
        <p:blipFill>
          <a:blip r:embed="rId4"/>
          <a:srcRect/>
          <a:stretch>
            <a:fillRect/>
          </a:stretch>
        </p:blipFill>
        <p:spPr bwMode="auto">
          <a:xfrm>
            <a:off x="757238" y="571500"/>
            <a:ext cx="5992812" cy="6286500"/>
          </a:xfrm>
          <a:prstGeom prst="rect">
            <a:avLst/>
          </a:prstGeom>
          <a:noFill/>
          <a:ln w="9525">
            <a:noFill/>
            <a:miter lim="800000"/>
            <a:headEnd/>
            <a:tailEnd/>
          </a:ln>
          <a:effectLst/>
        </p:spPr>
      </p:pic>
    </p:spTree>
    <p:extLst>
      <p:ext uri="{BB962C8B-B14F-4D97-AF65-F5344CB8AC3E}">
        <p14:creationId xmlns="" xmlns:p14="http://schemas.microsoft.com/office/powerpoint/2010/main" val="4225267406"/>
      </p:ext>
    </p:extLst>
  </p:cSld>
  <p:clrMapOvr>
    <a:masterClrMapping/>
  </p:clrMapOvr>
  <p:transition>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3" name="Object 3">
            <a:hlinkClick r:id="" action="ppaction://ole?verb=0"/>
          </p:cNvPr>
          <p:cNvGraphicFramePr>
            <a:graphicFrameLocks/>
          </p:cNvGraphicFramePr>
          <p:nvPr>
            <p:extLst>
              <p:ext uri="{D42A27DB-BD31-4B8C-83A1-F6EECF244321}">
                <p14:modId xmlns="" xmlns:p14="http://schemas.microsoft.com/office/powerpoint/2010/main" val="694115428"/>
              </p:ext>
            </p:extLst>
          </p:nvPr>
        </p:nvGraphicFramePr>
        <p:xfrm>
          <a:off x="11434234" y="125311"/>
          <a:ext cx="757767" cy="582613"/>
        </p:xfrm>
        <a:graphic>
          <a:graphicData uri="http://schemas.openxmlformats.org/presentationml/2006/ole">
            <p:oleObj spid="_x0000_s68610" name="Clip" r:id="rId3" imgW="3457800" imgH="3540600" progId="">
              <p:embed/>
            </p:oleObj>
          </a:graphicData>
        </a:graphic>
      </p:graphicFrame>
      <p:sp>
        <p:nvSpPr>
          <p:cNvPr id="2" name="Date Placeholder 1"/>
          <p:cNvSpPr>
            <a:spLocks noGrp="1"/>
          </p:cNvSpPr>
          <p:nvPr>
            <p:ph type="dt" sz="half" idx="10"/>
          </p:nvPr>
        </p:nvSpPr>
        <p:spPr/>
        <p:txBody>
          <a:bodyPr/>
          <a:lstStyle/>
          <a:p>
            <a:pPr>
              <a:defRPr/>
            </a:pPr>
            <a:fld id="{F256105F-521E-4854-B11B-BD7AFA584CAF}" type="datetime5">
              <a:rPr lang="en-US" smtClean="0"/>
              <a:pPr>
                <a:defRPr/>
              </a:pPr>
              <a:t>21-Sep-22</a:t>
            </a:fld>
            <a:endParaRPr lang="en-US"/>
          </a:p>
        </p:txBody>
      </p:sp>
      <p:sp>
        <p:nvSpPr>
          <p:cNvPr id="3" name="Slide Number Placeholder 2"/>
          <p:cNvSpPr>
            <a:spLocks noGrp="1"/>
          </p:cNvSpPr>
          <p:nvPr>
            <p:ph type="sldNum" sz="quarter" idx="12"/>
          </p:nvPr>
        </p:nvSpPr>
        <p:spPr/>
        <p:txBody>
          <a:bodyPr/>
          <a:lstStyle/>
          <a:p>
            <a:pPr>
              <a:defRPr/>
            </a:pPr>
            <a:endParaRPr lang="en-US" dirty="0"/>
          </a:p>
        </p:txBody>
      </p:sp>
      <p:sp>
        <p:nvSpPr>
          <p:cNvPr id="6" name="TextBox 5"/>
          <p:cNvSpPr txBox="1"/>
          <p:nvPr/>
        </p:nvSpPr>
        <p:spPr>
          <a:xfrm>
            <a:off x="8432800" y="914401"/>
            <a:ext cx="3657600" cy="4524315"/>
          </a:xfrm>
          <a:prstGeom prst="rect">
            <a:avLst/>
          </a:prstGeom>
          <a:noFill/>
        </p:spPr>
        <p:txBody>
          <a:bodyPr wrap="square" rtlCol="0">
            <a:spAutoFit/>
          </a:bodyPr>
          <a:lstStyle/>
          <a:p>
            <a:pPr algn="just"/>
            <a:r>
              <a:rPr lang="en-US" sz="2400" b="1" dirty="0" smtClean="0"/>
              <a:t>Interpretations</a:t>
            </a:r>
          </a:p>
          <a:p>
            <a:pPr algn="just"/>
            <a:endParaRPr lang="en-US" sz="2400" b="1" dirty="0" smtClean="0"/>
          </a:p>
          <a:p>
            <a:pPr marL="342900" indent="-342900" algn="just">
              <a:buAutoNum type="arabicPeriod"/>
            </a:pPr>
            <a:r>
              <a:rPr lang="en-US" sz="2400" b="1" dirty="0" smtClean="0"/>
              <a:t>Increase in </a:t>
            </a:r>
            <a:r>
              <a:rPr lang="en-US" sz="2400" b="1" dirty="0" smtClean="0">
                <a:solidFill>
                  <a:srgbClr val="FF0000"/>
                </a:solidFill>
              </a:rPr>
              <a:t>R &amp;S</a:t>
            </a:r>
            <a:r>
              <a:rPr lang="en-US" sz="2400" b="1" dirty="0" smtClean="0"/>
              <a:t> by 2.80%--implies ploughing back of profits, improves operational efficiency.</a:t>
            </a:r>
          </a:p>
          <a:p>
            <a:pPr marL="342900" indent="-342900" algn="just"/>
            <a:r>
              <a:rPr lang="en-US" sz="2400" b="1" dirty="0" smtClean="0"/>
              <a:t>Overall Increase in </a:t>
            </a:r>
            <a:r>
              <a:rPr lang="en-US" sz="2400" b="1" dirty="0" smtClean="0">
                <a:solidFill>
                  <a:srgbClr val="FF0000"/>
                </a:solidFill>
              </a:rPr>
              <a:t>Shareholder’s funds </a:t>
            </a:r>
            <a:r>
              <a:rPr lang="en-US" sz="2400" b="1" dirty="0" smtClean="0"/>
              <a:t>by 2.79%--implies owners contribution in business has been gone up.</a:t>
            </a:r>
          </a:p>
        </p:txBody>
      </p:sp>
      <p:pic>
        <p:nvPicPr>
          <p:cNvPr id="4" name="Picture 3"/>
          <p:cNvPicPr>
            <a:picLocks noChangeAspect="1" noChangeArrowheads="1"/>
          </p:cNvPicPr>
          <p:nvPr/>
        </p:nvPicPr>
        <p:blipFill>
          <a:blip r:embed="rId4"/>
          <a:srcRect/>
          <a:stretch>
            <a:fillRect/>
          </a:stretch>
        </p:blipFill>
        <p:spPr bwMode="auto">
          <a:xfrm>
            <a:off x="300038" y="728662"/>
            <a:ext cx="7314278" cy="2543176"/>
          </a:xfrm>
          <a:prstGeom prst="rect">
            <a:avLst/>
          </a:prstGeom>
          <a:noFill/>
          <a:ln w="9525">
            <a:noFill/>
            <a:miter lim="800000"/>
            <a:headEnd/>
            <a:tailEnd/>
          </a:ln>
          <a:effectLst/>
        </p:spPr>
      </p:pic>
      <p:pic>
        <p:nvPicPr>
          <p:cNvPr id="5" name="Picture 4"/>
          <p:cNvPicPr>
            <a:picLocks noChangeAspect="1" noChangeArrowheads="1"/>
          </p:cNvPicPr>
          <p:nvPr/>
        </p:nvPicPr>
        <p:blipFill>
          <a:blip r:embed="rId5"/>
          <a:srcRect/>
          <a:stretch>
            <a:fillRect/>
          </a:stretch>
        </p:blipFill>
        <p:spPr bwMode="auto">
          <a:xfrm>
            <a:off x="187326" y="3128963"/>
            <a:ext cx="7585075" cy="3131828"/>
          </a:xfrm>
          <a:prstGeom prst="rect">
            <a:avLst/>
          </a:prstGeom>
          <a:noFill/>
          <a:ln w="9525">
            <a:noFill/>
            <a:miter lim="800000"/>
            <a:headEnd/>
            <a:tailEnd/>
          </a:ln>
          <a:effectLst/>
        </p:spPr>
      </p:pic>
    </p:spTree>
    <p:extLst>
      <p:ext uri="{BB962C8B-B14F-4D97-AF65-F5344CB8AC3E}">
        <p14:creationId xmlns="" xmlns:p14="http://schemas.microsoft.com/office/powerpoint/2010/main" val="4225267406"/>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Financial Statements?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sz="2800" i="1" dirty="0" smtClean="0">
                <a:latin typeface="Times New Roman" pitchFamily="18" charset="0"/>
                <a:cs typeface="Times New Roman" pitchFamily="18" charset="0"/>
              </a:rPr>
              <a:t>It is a collection of data organised according to logical and consistent accounting procedures.</a:t>
            </a:r>
          </a:p>
          <a:p>
            <a:endParaRPr lang="en-IN" sz="2800" i="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A75F9F24-BEC1-4D0D-BB24-56A5E6B33819}" type="slidenum">
              <a:rPr lang="en-US" smtClean="0"/>
              <a:pPr>
                <a:defRPr/>
              </a:pPr>
              <a:t>4</a:t>
            </a:fld>
            <a:endParaRPr lang="en-US"/>
          </a:p>
        </p:txBody>
      </p:sp>
      <p:pic>
        <p:nvPicPr>
          <p:cNvPr id="1026" name="Picture 2"/>
          <p:cNvPicPr>
            <a:picLocks noChangeAspect="1" noChangeArrowheads="1"/>
          </p:cNvPicPr>
          <p:nvPr/>
        </p:nvPicPr>
        <p:blipFill>
          <a:blip r:embed="rId2"/>
          <a:srcRect/>
          <a:stretch>
            <a:fillRect/>
          </a:stretch>
        </p:blipFill>
        <p:spPr bwMode="auto">
          <a:xfrm>
            <a:off x="2028825" y="3271838"/>
            <a:ext cx="7958138" cy="3414711"/>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3" name="Object 3">
            <a:hlinkClick r:id="" action="ppaction://ole?verb=0"/>
          </p:cNvPr>
          <p:cNvGraphicFramePr>
            <a:graphicFrameLocks/>
          </p:cNvGraphicFramePr>
          <p:nvPr/>
        </p:nvGraphicFramePr>
        <p:xfrm>
          <a:off x="11434234" y="125311"/>
          <a:ext cx="757767" cy="582613"/>
        </p:xfrm>
        <a:graphic>
          <a:graphicData uri="http://schemas.openxmlformats.org/presentationml/2006/ole">
            <p:oleObj spid="_x0000_s10242" name="Clip" r:id="rId3" imgW="3457800" imgH="3540600" progId="">
              <p:embed/>
            </p:oleObj>
          </a:graphicData>
        </a:graphic>
      </p:graphicFrame>
      <p:sp>
        <p:nvSpPr>
          <p:cNvPr id="2" name="Date Placeholder 1"/>
          <p:cNvSpPr>
            <a:spLocks noGrp="1"/>
          </p:cNvSpPr>
          <p:nvPr>
            <p:ph type="dt" sz="half" idx="10"/>
          </p:nvPr>
        </p:nvSpPr>
        <p:spPr/>
        <p:txBody>
          <a:bodyPr/>
          <a:lstStyle/>
          <a:p>
            <a:pPr>
              <a:defRPr/>
            </a:pPr>
            <a:fld id="{F256105F-521E-4854-B11B-BD7AFA584CAF}" type="datetime5">
              <a:rPr lang="en-US" smtClean="0"/>
              <a:pPr>
                <a:defRPr/>
              </a:pPr>
              <a:t>21-Sep-22</a:t>
            </a:fld>
            <a:endParaRPr lang="en-US"/>
          </a:p>
        </p:txBody>
      </p:sp>
      <p:sp>
        <p:nvSpPr>
          <p:cNvPr id="3" name="Slide Number Placeholder 2"/>
          <p:cNvSpPr>
            <a:spLocks noGrp="1"/>
          </p:cNvSpPr>
          <p:nvPr>
            <p:ph type="sldNum" sz="quarter" idx="12"/>
          </p:nvPr>
        </p:nvSpPr>
        <p:spPr/>
        <p:txBody>
          <a:bodyPr/>
          <a:lstStyle/>
          <a:p>
            <a:pPr>
              <a:defRPr/>
            </a:pPr>
            <a:fld id="{2D8145CA-60FE-4DA2-8775-317D7598481B}" type="slidenum">
              <a:rPr lang="en-US" smtClean="0"/>
              <a:pPr>
                <a:defRPr/>
              </a:pPr>
              <a:t>40</a:t>
            </a:fld>
            <a:endParaRPr lang="en-US"/>
          </a:p>
        </p:txBody>
      </p:sp>
      <p:sp>
        <p:nvSpPr>
          <p:cNvPr id="6" name="TextBox 5"/>
          <p:cNvSpPr txBox="1"/>
          <p:nvPr/>
        </p:nvSpPr>
        <p:spPr>
          <a:xfrm>
            <a:off x="8432800" y="914400"/>
            <a:ext cx="3657600" cy="5632311"/>
          </a:xfrm>
          <a:prstGeom prst="rect">
            <a:avLst/>
          </a:prstGeom>
          <a:noFill/>
        </p:spPr>
        <p:txBody>
          <a:bodyPr wrap="square" rtlCol="0">
            <a:spAutoFit/>
          </a:bodyPr>
          <a:lstStyle/>
          <a:p>
            <a:pPr algn="just"/>
            <a:r>
              <a:rPr lang="en-US" sz="3600" b="1" dirty="0" smtClean="0"/>
              <a:t>Interpretations</a:t>
            </a:r>
          </a:p>
          <a:p>
            <a:pPr algn="just"/>
            <a:endParaRPr lang="en-US" sz="3600" b="1" dirty="0" smtClean="0"/>
          </a:p>
          <a:p>
            <a:pPr algn="just"/>
            <a:r>
              <a:rPr lang="en-US" sz="3600" b="1" dirty="0" smtClean="0"/>
              <a:t>3. Increase in </a:t>
            </a:r>
            <a:r>
              <a:rPr lang="en-US" sz="3600" b="1" dirty="0" smtClean="0">
                <a:solidFill>
                  <a:srgbClr val="FF0000"/>
                </a:solidFill>
              </a:rPr>
              <a:t>Non-CL (Outsider’s funds) </a:t>
            </a:r>
            <a:r>
              <a:rPr lang="en-US" sz="3600" b="1" dirty="0" smtClean="0"/>
              <a:t>by 1.95% </a:t>
            </a:r>
          </a:p>
          <a:p>
            <a:pPr algn="just"/>
            <a:endParaRPr lang="en-US" sz="3600" b="1" dirty="0" smtClean="0"/>
          </a:p>
          <a:p>
            <a:pPr algn="just"/>
            <a:r>
              <a:rPr lang="en-US" sz="3600" b="1" dirty="0" smtClean="0"/>
              <a:t>&amp; Increase in CL by 0.95%</a:t>
            </a:r>
          </a:p>
          <a:p>
            <a:pPr algn="just"/>
            <a:endParaRPr lang="en-US" sz="3600" b="1" dirty="0" smtClean="0"/>
          </a:p>
        </p:txBody>
      </p:sp>
      <p:cxnSp>
        <p:nvCxnSpPr>
          <p:cNvPr id="8" name="Straight Arrow Connector 7"/>
          <p:cNvCxnSpPr/>
          <p:nvPr/>
        </p:nvCxnSpPr>
        <p:spPr>
          <a:xfrm flipV="1">
            <a:off x="6486525" y="4214815"/>
            <a:ext cx="2714625" cy="3714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686550" y="5829301"/>
            <a:ext cx="2428875" cy="4857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45" name="Picture 5"/>
          <p:cNvPicPr>
            <a:picLocks noChangeAspect="1" noChangeArrowheads="1"/>
          </p:cNvPicPr>
          <p:nvPr/>
        </p:nvPicPr>
        <p:blipFill>
          <a:blip r:embed="rId4"/>
          <a:srcRect/>
          <a:stretch>
            <a:fillRect/>
          </a:stretch>
        </p:blipFill>
        <p:spPr bwMode="auto">
          <a:xfrm>
            <a:off x="185738" y="571500"/>
            <a:ext cx="6321425" cy="6286500"/>
          </a:xfrm>
          <a:prstGeom prst="rect">
            <a:avLst/>
          </a:prstGeom>
          <a:noFill/>
          <a:ln w="9525">
            <a:noFill/>
            <a:miter lim="800000"/>
            <a:headEnd/>
            <a:tailEnd/>
          </a:ln>
          <a:effectLst/>
        </p:spPr>
      </p:pic>
    </p:spTree>
    <p:extLst>
      <p:ext uri="{BB962C8B-B14F-4D97-AF65-F5344CB8AC3E}">
        <p14:creationId xmlns="" xmlns:p14="http://schemas.microsoft.com/office/powerpoint/2010/main" val="3091172012"/>
      </p:ext>
    </p:extLst>
  </p:cSld>
  <p:clrMapOvr>
    <a:masterClrMapping/>
  </p:clrMapOvr>
  <p:transition>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3" name="Object 3">
            <a:hlinkClick r:id="" action="ppaction://ole?verb=0"/>
          </p:cNvPr>
          <p:cNvGraphicFramePr>
            <a:graphicFrameLocks/>
          </p:cNvGraphicFramePr>
          <p:nvPr/>
        </p:nvGraphicFramePr>
        <p:xfrm>
          <a:off x="11434234" y="125311"/>
          <a:ext cx="757767" cy="582613"/>
        </p:xfrm>
        <a:graphic>
          <a:graphicData uri="http://schemas.openxmlformats.org/presentationml/2006/ole">
            <p:oleObj spid="_x0000_s69634" name="Clip" r:id="rId3" imgW="3457800" imgH="3540600" progId="">
              <p:embed/>
            </p:oleObj>
          </a:graphicData>
        </a:graphic>
      </p:graphicFrame>
      <p:sp>
        <p:nvSpPr>
          <p:cNvPr id="2" name="Date Placeholder 1"/>
          <p:cNvSpPr>
            <a:spLocks noGrp="1"/>
          </p:cNvSpPr>
          <p:nvPr>
            <p:ph type="dt" sz="half" idx="10"/>
          </p:nvPr>
        </p:nvSpPr>
        <p:spPr/>
        <p:txBody>
          <a:bodyPr/>
          <a:lstStyle/>
          <a:p>
            <a:pPr>
              <a:defRPr/>
            </a:pPr>
            <a:fld id="{F256105F-521E-4854-B11B-BD7AFA584CAF}" type="datetime5">
              <a:rPr lang="en-US" smtClean="0"/>
              <a:pPr>
                <a:defRPr/>
              </a:pPr>
              <a:t>21-Sep-22</a:t>
            </a:fld>
            <a:endParaRPr lang="en-US"/>
          </a:p>
        </p:txBody>
      </p:sp>
      <p:sp>
        <p:nvSpPr>
          <p:cNvPr id="3" name="Slide Number Placeholder 2"/>
          <p:cNvSpPr>
            <a:spLocks noGrp="1"/>
          </p:cNvSpPr>
          <p:nvPr>
            <p:ph type="sldNum" sz="quarter" idx="12"/>
          </p:nvPr>
        </p:nvSpPr>
        <p:spPr/>
        <p:txBody>
          <a:bodyPr/>
          <a:lstStyle/>
          <a:p>
            <a:pPr>
              <a:defRPr/>
            </a:pPr>
            <a:fld id="{2D8145CA-60FE-4DA2-8775-317D7598481B}" type="slidenum">
              <a:rPr lang="en-US" smtClean="0"/>
              <a:pPr>
                <a:defRPr/>
              </a:pPr>
              <a:t>41</a:t>
            </a:fld>
            <a:endParaRPr lang="en-US"/>
          </a:p>
        </p:txBody>
      </p:sp>
      <p:sp>
        <p:nvSpPr>
          <p:cNvPr id="6" name="TextBox 5"/>
          <p:cNvSpPr txBox="1"/>
          <p:nvPr/>
        </p:nvSpPr>
        <p:spPr>
          <a:xfrm>
            <a:off x="6486525" y="914400"/>
            <a:ext cx="5603875" cy="5940088"/>
          </a:xfrm>
          <a:prstGeom prst="rect">
            <a:avLst/>
          </a:prstGeom>
          <a:noFill/>
        </p:spPr>
        <p:txBody>
          <a:bodyPr wrap="square" rtlCol="0">
            <a:spAutoFit/>
          </a:bodyPr>
          <a:lstStyle/>
          <a:p>
            <a:pPr algn="just"/>
            <a:endParaRPr lang="en-US" sz="2000" b="1" dirty="0" smtClean="0"/>
          </a:p>
          <a:p>
            <a:pPr algn="just"/>
            <a:endParaRPr lang="en-US" sz="2000" b="1" dirty="0" smtClean="0"/>
          </a:p>
          <a:p>
            <a:pPr algn="just"/>
            <a:endParaRPr lang="en-US" sz="2000" b="1" dirty="0" smtClean="0"/>
          </a:p>
          <a:p>
            <a:pPr algn="just"/>
            <a:endParaRPr lang="en-US" sz="2000" b="1" dirty="0" smtClean="0"/>
          </a:p>
          <a:p>
            <a:pPr algn="just"/>
            <a:endParaRPr lang="en-US" sz="2000" b="1" dirty="0" smtClean="0"/>
          </a:p>
          <a:p>
            <a:pPr algn="just"/>
            <a:endParaRPr lang="en-US" sz="2000" b="1" dirty="0" smtClean="0"/>
          </a:p>
          <a:p>
            <a:pPr algn="just"/>
            <a:endParaRPr lang="en-US" sz="2000" b="1" dirty="0" smtClean="0"/>
          </a:p>
          <a:p>
            <a:pPr algn="just"/>
            <a:endParaRPr lang="en-US" sz="2000" b="1" dirty="0" smtClean="0"/>
          </a:p>
          <a:p>
            <a:pPr algn="just"/>
            <a:endParaRPr lang="en-US" sz="2000" b="1" dirty="0" smtClean="0"/>
          </a:p>
          <a:p>
            <a:pPr algn="just"/>
            <a:endParaRPr lang="en-US" sz="2000" b="1" dirty="0" smtClean="0"/>
          </a:p>
          <a:p>
            <a:pPr algn="just"/>
            <a:endParaRPr lang="en-US" sz="2000" b="1" dirty="0" smtClean="0"/>
          </a:p>
          <a:p>
            <a:pPr algn="just"/>
            <a:endParaRPr lang="en-US" sz="2000" b="1" dirty="0" smtClean="0"/>
          </a:p>
          <a:p>
            <a:pPr algn="just"/>
            <a:r>
              <a:rPr lang="en-US" sz="2000" b="1" dirty="0" smtClean="0"/>
              <a:t>3. Increase in </a:t>
            </a:r>
            <a:r>
              <a:rPr lang="en-US" sz="2000" b="1" dirty="0" smtClean="0">
                <a:solidFill>
                  <a:srgbClr val="FF0000"/>
                </a:solidFill>
              </a:rPr>
              <a:t>Non-CL (Outsider’s funds) </a:t>
            </a:r>
            <a:r>
              <a:rPr lang="en-US" sz="2000" b="1" dirty="0" smtClean="0"/>
              <a:t>by 1.95%--Implies increase in financial risk due to increase in interest payment obligations, outsiders’ claim on business got increased, may be HUL is on its way of expansion or undertaking strategic changes.</a:t>
            </a:r>
          </a:p>
          <a:p>
            <a:pPr algn="just"/>
            <a:endParaRPr lang="en-US" sz="2000" b="1" dirty="0" smtClean="0"/>
          </a:p>
          <a:p>
            <a:pPr algn="just"/>
            <a:endParaRPr lang="en-US" sz="2000" b="1" dirty="0" smtClean="0"/>
          </a:p>
        </p:txBody>
      </p:sp>
      <p:pic>
        <p:nvPicPr>
          <p:cNvPr id="69635" name="Picture 3"/>
          <p:cNvPicPr>
            <a:picLocks noChangeAspect="1" noChangeArrowheads="1"/>
          </p:cNvPicPr>
          <p:nvPr/>
        </p:nvPicPr>
        <p:blipFill>
          <a:blip r:embed="rId4"/>
          <a:srcRect/>
          <a:stretch>
            <a:fillRect/>
          </a:stretch>
        </p:blipFill>
        <p:spPr bwMode="auto">
          <a:xfrm>
            <a:off x="-1" y="609599"/>
            <a:ext cx="6215063" cy="3548063"/>
          </a:xfrm>
          <a:prstGeom prst="rect">
            <a:avLst/>
          </a:prstGeom>
          <a:noFill/>
          <a:ln w="9525">
            <a:noFill/>
            <a:miter lim="800000"/>
            <a:headEnd/>
            <a:tailEnd/>
          </a:ln>
          <a:effectLst/>
        </p:spPr>
      </p:pic>
      <p:pic>
        <p:nvPicPr>
          <p:cNvPr id="4" name="Picture 4"/>
          <p:cNvPicPr>
            <a:picLocks noChangeAspect="1" noChangeArrowheads="1"/>
          </p:cNvPicPr>
          <p:nvPr/>
        </p:nvPicPr>
        <p:blipFill>
          <a:blip r:embed="rId5"/>
          <a:srcRect/>
          <a:stretch>
            <a:fillRect/>
          </a:stretch>
        </p:blipFill>
        <p:spPr bwMode="auto">
          <a:xfrm>
            <a:off x="0" y="4062412"/>
            <a:ext cx="6067153" cy="2366964"/>
          </a:xfrm>
          <a:prstGeom prst="rect">
            <a:avLst/>
          </a:prstGeom>
          <a:noFill/>
          <a:ln w="9525">
            <a:noFill/>
            <a:miter lim="800000"/>
            <a:headEnd/>
            <a:tailEnd/>
          </a:ln>
          <a:effectLst/>
        </p:spPr>
      </p:pic>
      <p:pic>
        <p:nvPicPr>
          <p:cNvPr id="5" name="Picture 5"/>
          <p:cNvPicPr>
            <a:picLocks noChangeAspect="1" noChangeArrowheads="1"/>
          </p:cNvPicPr>
          <p:nvPr/>
        </p:nvPicPr>
        <p:blipFill>
          <a:blip r:embed="rId6"/>
          <a:srcRect/>
          <a:stretch>
            <a:fillRect/>
          </a:stretch>
        </p:blipFill>
        <p:spPr bwMode="auto">
          <a:xfrm>
            <a:off x="6269038" y="514350"/>
            <a:ext cx="5391150" cy="3200400"/>
          </a:xfrm>
          <a:prstGeom prst="rect">
            <a:avLst/>
          </a:prstGeom>
          <a:noFill/>
          <a:ln w="9525">
            <a:noFill/>
            <a:miter lim="800000"/>
            <a:headEnd/>
            <a:tailEnd/>
          </a:ln>
          <a:effectLst/>
        </p:spPr>
      </p:pic>
    </p:spTree>
    <p:extLst>
      <p:ext uri="{BB962C8B-B14F-4D97-AF65-F5344CB8AC3E}">
        <p14:creationId xmlns="" xmlns:p14="http://schemas.microsoft.com/office/powerpoint/2010/main" val="3091172012"/>
      </p:ext>
    </p:extLst>
  </p:cSld>
  <p:clrMapOvr>
    <a:masterClrMapping/>
  </p:clrMapOvr>
  <p:transition>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3" name="Object 3">
            <a:hlinkClick r:id="" action="ppaction://ole?verb=0"/>
          </p:cNvPr>
          <p:cNvGraphicFramePr>
            <a:graphicFrameLocks/>
          </p:cNvGraphicFramePr>
          <p:nvPr/>
        </p:nvGraphicFramePr>
        <p:xfrm>
          <a:off x="11434234" y="125311"/>
          <a:ext cx="757767" cy="582613"/>
        </p:xfrm>
        <a:graphic>
          <a:graphicData uri="http://schemas.openxmlformats.org/presentationml/2006/ole">
            <p:oleObj spid="_x0000_s70658" name="Clip" r:id="rId3" imgW="3457800" imgH="3540600" progId="">
              <p:embed/>
            </p:oleObj>
          </a:graphicData>
        </a:graphic>
      </p:graphicFrame>
      <p:sp>
        <p:nvSpPr>
          <p:cNvPr id="2" name="Date Placeholder 1"/>
          <p:cNvSpPr>
            <a:spLocks noGrp="1"/>
          </p:cNvSpPr>
          <p:nvPr>
            <p:ph type="dt" sz="half" idx="10"/>
          </p:nvPr>
        </p:nvSpPr>
        <p:spPr/>
        <p:txBody>
          <a:bodyPr/>
          <a:lstStyle/>
          <a:p>
            <a:pPr>
              <a:defRPr/>
            </a:pPr>
            <a:fld id="{F256105F-521E-4854-B11B-BD7AFA584CAF}" type="datetime5">
              <a:rPr lang="en-US" smtClean="0"/>
              <a:pPr>
                <a:defRPr/>
              </a:pPr>
              <a:t>21-Sep-22</a:t>
            </a:fld>
            <a:endParaRPr lang="en-US"/>
          </a:p>
        </p:txBody>
      </p:sp>
      <p:sp>
        <p:nvSpPr>
          <p:cNvPr id="3" name="Slide Number Placeholder 2"/>
          <p:cNvSpPr>
            <a:spLocks noGrp="1"/>
          </p:cNvSpPr>
          <p:nvPr>
            <p:ph type="sldNum" sz="quarter" idx="12"/>
          </p:nvPr>
        </p:nvSpPr>
        <p:spPr/>
        <p:txBody>
          <a:bodyPr/>
          <a:lstStyle/>
          <a:p>
            <a:pPr>
              <a:defRPr/>
            </a:pPr>
            <a:fld id="{2D8145CA-60FE-4DA2-8775-317D7598481B}" type="slidenum">
              <a:rPr lang="en-US" smtClean="0"/>
              <a:pPr>
                <a:defRPr/>
              </a:pPr>
              <a:t>42</a:t>
            </a:fld>
            <a:endParaRPr lang="en-US"/>
          </a:p>
        </p:txBody>
      </p:sp>
      <p:sp>
        <p:nvSpPr>
          <p:cNvPr id="6" name="TextBox 5"/>
          <p:cNvSpPr txBox="1"/>
          <p:nvPr/>
        </p:nvSpPr>
        <p:spPr>
          <a:xfrm>
            <a:off x="471489" y="3343275"/>
            <a:ext cx="11233150" cy="1938992"/>
          </a:xfrm>
          <a:prstGeom prst="rect">
            <a:avLst/>
          </a:prstGeom>
          <a:noFill/>
        </p:spPr>
        <p:txBody>
          <a:bodyPr wrap="square" rtlCol="0">
            <a:spAutoFit/>
          </a:bodyPr>
          <a:lstStyle/>
          <a:p>
            <a:pPr algn="just"/>
            <a:endParaRPr lang="en-US" sz="2400" b="1" dirty="0" smtClean="0"/>
          </a:p>
          <a:p>
            <a:pPr algn="just"/>
            <a:endParaRPr lang="en-US" sz="2400" b="1" dirty="0" smtClean="0"/>
          </a:p>
          <a:p>
            <a:pPr algn="just"/>
            <a:r>
              <a:rPr lang="en-US" sz="2400" b="1" dirty="0" smtClean="0"/>
              <a:t>4. Increase in payables by 0.95%--implies more credit period taken from creditors, may affect the liquidity position of HUL.</a:t>
            </a:r>
          </a:p>
          <a:p>
            <a:pPr algn="just"/>
            <a:endParaRPr lang="en-US" sz="2400" b="1" dirty="0" smtClean="0"/>
          </a:p>
        </p:txBody>
      </p:sp>
      <p:pic>
        <p:nvPicPr>
          <p:cNvPr id="4" name="Picture 3"/>
          <p:cNvPicPr>
            <a:picLocks noChangeAspect="1" noChangeArrowheads="1"/>
          </p:cNvPicPr>
          <p:nvPr/>
        </p:nvPicPr>
        <p:blipFill>
          <a:blip r:embed="rId4"/>
          <a:srcRect/>
          <a:stretch>
            <a:fillRect/>
          </a:stretch>
        </p:blipFill>
        <p:spPr bwMode="auto">
          <a:xfrm>
            <a:off x="182563" y="614363"/>
            <a:ext cx="5476875" cy="2657475"/>
          </a:xfrm>
          <a:prstGeom prst="rect">
            <a:avLst/>
          </a:prstGeom>
          <a:noFill/>
          <a:ln w="9525">
            <a:noFill/>
            <a:miter lim="800000"/>
            <a:headEnd/>
            <a:tailEnd/>
          </a:ln>
          <a:effectLst/>
        </p:spPr>
      </p:pic>
      <p:pic>
        <p:nvPicPr>
          <p:cNvPr id="5" name="Picture 4"/>
          <p:cNvPicPr>
            <a:picLocks noChangeAspect="1" noChangeArrowheads="1"/>
          </p:cNvPicPr>
          <p:nvPr/>
        </p:nvPicPr>
        <p:blipFill>
          <a:blip r:embed="rId5"/>
          <a:srcRect/>
          <a:stretch>
            <a:fillRect/>
          </a:stretch>
        </p:blipFill>
        <p:spPr bwMode="auto">
          <a:xfrm>
            <a:off x="5649911" y="661986"/>
            <a:ext cx="6395033" cy="2752727"/>
          </a:xfrm>
          <a:prstGeom prst="rect">
            <a:avLst/>
          </a:prstGeom>
          <a:noFill/>
          <a:ln w="9525">
            <a:noFill/>
            <a:miter lim="800000"/>
            <a:headEnd/>
            <a:tailEnd/>
          </a:ln>
          <a:effectLst/>
        </p:spPr>
      </p:pic>
    </p:spTree>
    <p:extLst>
      <p:ext uri="{BB962C8B-B14F-4D97-AF65-F5344CB8AC3E}">
        <p14:creationId xmlns="" xmlns:p14="http://schemas.microsoft.com/office/powerpoint/2010/main" val="3091172012"/>
      </p:ext>
    </p:extLst>
  </p:cSld>
  <p:clrMapOvr>
    <a:masterClrMapping/>
  </p:clrMapOvr>
  <p:transition>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Questions/Interpretations</a:t>
            </a:r>
            <a:endParaRPr lang="en-US" dirty="0"/>
          </a:p>
        </p:txBody>
      </p:sp>
      <p:sp>
        <p:nvSpPr>
          <p:cNvPr id="5" name="Content Placeholder 4"/>
          <p:cNvSpPr>
            <a:spLocks noGrp="1"/>
          </p:cNvSpPr>
          <p:nvPr>
            <p:ph idx="1"/>
          </p:nvPr>
        </p:nvSpPr>
        <p:spPr/>
        <p:txBody>
          <a:bodyPr/>
          <a:lstStyle/>
          <a:p>
            <a:pPr marL="0" indent="0" algn="just">
              <a:buNone/>
            </a:pPr>
            <a:r>
              <a:rPr lang="en-US" dirty="0" smtClean="0"/>
              <a:t>Which financial elements of Balance Sheet  will be considered to comment on HUL </a:t>
            </a:r>
            <a:r>
              <a:rPr lang="en-US" dirty="0"/>
              <a:t>Working Capital Management or Liquidity Management of </a:t>
            </a:r>
            <a:r>
              <a:rPr lang="en-US" dirty="0" smtClean="0"/>
              <a:t>Company?</a:t>
            </a:r>
          </a:p>
          <a:p>
            <a:pPr marL="514350" indent="-514350" algn="just">
              <a:buAutoNum type="alphaLcParenR"/>
            </a:pPr>
            <a:r>
              <a:rPr lang="en-US" dirty="0" smtClean="0"/>
              <a:t>CA, FA</a:t>
            </a:r>
          </a:p>
          <a:p>
            <a:pPr marL="514350" indent="-514350" algn="just">
              <a:buAutoNum type="alphaLcParenR"/>
            </a:pPr>
            <a:r>
              <a:rPr lang="en-US" dirty="0" smtClean="0"/>
              <a:t>CL, CA</a:t>
            </a:r>
          </a:p>
          <a:p>
            <a:pPr marL="514350" indent="-514350" algn="just">
              <a:buAutoNum type="alphaLcParenR"/>
            </a:pPr>
            <a:r>
              <a:rPr lang="en-US" dirty="0" smtClean="0"/>
              <a:t>CA, Non-CL</a:t>
            </a:r>
          </a:p>
          <a:p>
            <a:pPr marL="514350" indent="-514350" algn="just">
              <a:buAutoNum type="alphaLcParenR"/>
            </a:pPr>
            <a:r>
              <a:rPr lang="en-US" dirty="0" smtClean="0"/>
              <a:t>Non-CA, Non-CL</a:t>
            </a:r>
          </a:p>
          <a:p>
            <a:pPr marL="514350" indent="-514350" algn="just">
              <a:buAutoNum type="alphaLcParenR"/>
            </a:pPr>
            <a:endParaRPr lang="en-US" dirty="0" smtClean="0"/>
          </a:p>
          <a:p>
            <a:pPr marL="0" indent="0" algn="just">
              <a:buNone/>
            </a:pPr>
            <a:endParaRPr lang="en-US" dirty="0" smtClean="0"/>
          </a:p>
          <a:p>
            <a:pPr marL="0" indent="0" algn="just">
              <a:buNone/>
            </a:pPr>
            <a:endParaRPr lang="en-US" dirty="0"/>
          </a:p>
        </p:txBody>
      </p:sp>
      <p:sp>
        <p:nvSpPr>
          <p:cNvPr id="4" name="Slide Number Placeholder 3"/>
          <p:cNvSpPr>
            <a:spLocks noGrp="1"/>
          </p:cNvSpPr>
          <p:nvPr>
            <p:ph type="sldNum" sz="quarter" idx="12"/>
          </p:nvPr>
        </p:nvSpPr>
        <p:spPr/>
        <p:txBody>
          <a:bodyPr/>
          <a:lstStyle/>
          <a:p>
            <a:pPr>
              <a:defRPr/>
            </a:pPr>
            <a:fld id="{2D8145CA-60FE-4DA2-8775-317D7598481B}" type="slidenum">
              <a:rPr lang="en-US" smtClean="0"/>
              <a:pPr>
                <a:defRPr/>
              </a:pPr>
              <a:t>43</a:t>
            </a:fld>
            <a:endParaRPr lang="en-US"/>
          </a:p>
        </p:txBody>
      </p:sp>
    </p:spTree>
    <p:extLst>
      <p:ext uri="{BB962C8B-B14F-4D97-AF65-F5344CB8AC3E}">
        <p14:creationId xmlns="" xmlns:p14="http://schemas.microsoft.com/office/powerpoint/2010/main" val="381427115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Current Assets and Current Liabilities</a:t>
            </a:r>
            <a:endParaRPr lang="en-US" dirty="0"/>
          </a:p>
        </p:txBody>
      </p:sp>
      <p:sp>
        <p:nvSpPr>
          <p:cNvPr id="4" name="Date Placeholder 3"/>
          <p:cNvSpPr>
            <a:spLocks noGrp="1"/>
          </p:cNvSpPr>
          <p:nvPr>
            <p:ph type="dt" sz="half" idx="10"/>
          </p:nvPr>
        </p:nvSpPr>
        <p:spPr/>
        <p:txBody>
          <a:bodyPr/>
          <a:lstStyle/>
          <a:p>
            <a:pPr>
              <a:defRPr/>
            </a:pPr>
            <a:fld id="{37293AAA-B8CD-4C4C-832A-B4154690FB30}" type="datetime5">
              <a:rPr lang="en-US" smtClean="0"/>
              <a:pPr>
                <a:defRPr/>
              </a:pPr>
              <a:t>21-Sep-22</a:t>
            </a:fld>
            <a:endParaRPr lang="en-US"/>
          </a:p>
        </p:txBody>
      </p:sp>
      <p:sp>
        <p:nvSpPr>
          <p:cNvPr id="5" name="Slide Number Placeholder 4"/>
          <p:cNvSpPr>
            <a:spLocks noGrp="1"/>
          </p:cNvSpPr>
          <p:nvPr>
            <p:ph type="sldNum" sz="quarter" idx="12"/>
          </p:nvPr>
        </p:nvSpPr>
        <p:spPr/>
        <p:txBody>
          <a:bodyPr/>
          <a:lstStyle/>
          <a:p>
            <a:pPr>
              <a:defRPr/>
            </a:pPr>
            <a:fld id="{A75F9F24-BEC1-4D0D-BB24-56A5E6B33819}" type="slidenum">
              <a:rPr lang="en-US" smtClean="0"/>
              <a:pPr>
                <a:defRPr/>
              </a:pPr>
              <a:t>44</a:t>
            </a:fld>
            <a:endParaRPr lang="en-US"/>
          </a:p>
        </p:txBody>
      </p:sp>
      <p:sp>
        <p:nvSpPr>
          <p:cNvPr id="9" name="Rectangle 8"/>
          <p:cNvSpPr/>
          <p:nvPr/>
        </p:nvSpPr>
        <p:spPr>
          <a:xfrm>
            <a:off x="508000" y="4419600"/>
            <a:ext cx="10972800" cy="23018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285750" indent="-285750" algn="ctr">
              <a:buFont typeface="Arial" panose="020B0604020202020204" pitchFamily="34" charset="0"/>
              <a:buChar char="•"/>
            </a:pPr>
            <a:r>
              <a:rPr lang="en-US" dirty="0" smtClean="0"/>
              <a:t>CA  in 2022 have been increased by 7.38%, however CL in 2022 has been increased by 0.95%. The percentage increase in  CL is lesser  than  increase in CA. It may have positive impact on HUL’s  </a:t>
            </a:r>
            <a:r>
              <a:rPr lang="en-US" dirty="0"/>
              <a:t>W</a:t>
            </a:r>
            <a:r>
              <a:rPr lang="en-US" dirty="0" smtClean="0"/>
              <a:t>orking capital Management or Liquidity position </a:t>
            </a:r>
            <a:r>
              <a:rPr lang="en-US" dirty="0"/>
              <a:t>i</a:t>
            </a:r>
            <a:r>
              <a:rPr lang="en-US" dirty="0" smtClean="0"/>
              <a:t>.e. the ability of company to pay its short term liabilities.</a:t>
            </a:r>
          </a:p>
          <a:p>
            <a:pPr marL="285750" indent="-285750" algn="ctr">
              <a:buFont typeface="Arial" panose="020B0604020202020204" pitchFamily="34" charset="0"/>
              <a:buChar char="•"/>
            </a:pPr>
            <a:endParaRPr lang="en-US" dirty="0" smtClean="0"/>
          </a:p>
          <a:p>
            <a:pPr marL="285750" indent="-285750" algn="ctr">
              <a:buFont typeface="Arial" panose="020B0604020202020204" pitchFamily="34" charset="0"/>
              <a:buChar char="•"/>
            </a:pPr>
            <a:r>
              <a:rPr lang="en-US" dirty="0" smtClean="0"/>
              <a:t>If individual amounts of CA and CL of both years are considered then definitely CA are still above than CL, that establishes strong Liquidity position of HUL.</a:t>
            </a:r>
          </a:p>
        </p:txBody>
      </p:sp>
      <p:pic>
        <p:nvPicPr>
          <p:cNvPr id="98308" name="Picture 4"/>
          <p:cNvPicPr>
            <a:picLocks noChangeAspect="1" noChangeArrowheads="1"/>
          </p:cNvPicPr>
          <p:nvPr/>
        </p:nvPicPr>
        <p:blipFill>
          <a:blip r:embed="rId2"/>
          <a:srcRect/>
          <a:stretch>
            <a:fillRect/>
          </a:stretch>
        </p:blipFill>
        <p:spPr bwMode="auto">
          <a:xfrm>
            <a:off x="4929188" y="2257426"/>
            <a:ext cx="5272086" cy="565895"/>
          </a:xfrm>
          <a:prstGeom prst="rect">
            <a:avLst/>
          </a:prstGeom>
          <a:noFill/>
          <a:ln w="9525">
            <a:noFill/>
            <a:miter lim="800000"/>
            <a:headEnd/>
            <a:tailEnd/>
          </a:ln>
          <a:effectLst/>
        </p:spPr>
      </p:pic>
      <p:pic>
        <p:nvPicPr>
          <p:cNvPr id="98309" name="Picture 5"/>
          <p:cNvPicPr>
            <a:picLocks noChangeAspect="1" noChangeArrowheads="1"/>
          </p:cNvPicPr>
          <p:nvPr/>
        </p:nvPicPr>
        <p:blipFill>
          <a:blip r:embed="rId3"/>
          <a:srcRect/>
          <a:stretch>
            <a:fillRect/>
          </a:stretch>
        </p:blipFill>
        <p:spPr bwMode="auto">
          <a:xfrm>
            <a:off x="2500313" y="2928936"/>
            <a:ext cx="7572375" cy="442913"/>
          </a:xfrm>
          <a:prstGeom prst="rect">
            <a:avLst/>
          </a:prstGeom>
          <a:noFill/>
          <a:ln w="9525">
            <a:noFill/>
            <a:miter lim="800000"/>
            <a:headEnd/>
            <a:tailEnd/>
          </a:ln>
          <a:effectLst/>
        </p:spPr>
      </p:pic>
      <p:pic>
        <p:nvPicPr>
          <p:cNvPr id="98310" name="Picture 6"/>
          <p:cNvPicPr>
            <a:picLocks noChangeAspect="1" noChangeArrowheads="1"/>
          </p:cNvPicPr>
          <p:nvPr/>
        </p:nvPicPr>
        <p:blipFill>
          <a:blip r:embed="rId4"/>
          <a:srcRect/>
          <a:stretch>
            <a:fillRect/>
          </a:stretch>
        </p:blipFill>
        <p:spPr bwMode="auto">
          <a:xfrm>
            <a:off x="2535237" y="3390900"/>
            <a:ext cx="7488601" cy="595313"/>
          </a:xfrm>
          <a:prstGeom prst="rect">
            <a:avLst/>
          </a:prstGeom>
          <a:noFill/>
          <a:ln w="9525">
            <a:noFill/>
            <a:miter lim="800000"/>
            <a:headEnd/>
            <a:tailEnd/>
          </a:ln>
          <a:effectLst/>
        </p:spPr>
      </p:pic>
    </p:spTree>
    <p:extLst>
      <p:ext uri="{BB962C8B-B14F-4D97-AF65-F5344CB8AC3E}">
        <p14:creationId xmlns="" xmlns:p14="http://schemas.microsoft.com/office/powerpoint/2010/main" val="145820423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Questions/Interpretations</a:t>
            </a:r>
            <a:endParaRPr lang="en-US" dirty="0"/>
          </a:p>
        </p:txBody>
      </p:sp>
      <p:sp>
        <p:nvSpPr>
          <p:cNvPr id="5" name="Content Placeholder 4"/>
          <p:cNvSpPr>
            <a:spLocks noGrp="1"/>
          </p:cNvSpPr>
          <p:nvPr>
            <p:ph idx="1"/>
          </p:nvPr>
        </p:nvSpPr>
        <p:spPr/>
        <p:txBody>
          <a:bodyPr/>
          <a:lstStyle/>
          <a:p>
            <a:pPr marL="0" indent="0" algn="just">
              <a:buNone/>
            </a:pPr>
            <a:r>
              <a:rPr lang="en-US" dirty="0" smtClean="0"/>
              <a:t>Which </a:t>
            </a:r>
            <a:r>
              <a:rPr lang="en-US" dirty="0"/>
              <a:t>financial elements of Balance Sheet  will be considered to comment on HUL </a:t>
            </a:r>
            <a:r>
              <a:rPr lang="en-US" dirty="0" smtClean="0"/>
              <a:t>Solvency position?</a:t>
            </a:r>
          </a:p>
          <a:p>
            <a:pPr marL="514350" indent="-514350" algn="just">
              <a:buAutoNum type="alphaLcParenR"/>
            </a:pPr>
            <a:r>
              <a:rPr lang="en-US" dirty="0" smtClean="0"/>
              <a:t>CA, CL</a:t>
            </a:r>
          </a:p>
          <a:p>
            <a:pPr marL="514350" indent="-514350" algn="just">
              <a:buAutoNum type="alphaLcParenR"/>
            </a:pPr>
            <a:r>
              <a:rPr lang="en-US" dirty="0" smtClean="0"/>
              <a:t>FA, Non-CL</a:t>
            </a:r>
          </a:p>
          <a:p>
            <a:pPr marL="514350" indent="-514350" algn="just">
              <a:buAutoNum type="alphaLcParenR"/>
            </a:pPr>
            <a:r>
              <a:rPr lang="en-US" dirty="0" smtClean="0"/>
              <a:t>CA, FA</a:t>
            </a:r>
          </a:p>
          <a:p>
            <a:pPr marL="514350" indent="-514350" algn="just">
              <a:buAutoNum type="alphaLcParenR"/>
            </a:pPr>
            <a:r>
              <a:rPr lang="en-US" dirty="0" smtClean="0"/>
              <a:t>Non-CA, CL</a:t>
            </a:r>
          </a:p>
          <a:p>
            <a:pPr marL="514350" indent="-514350" algn="just">
              <a:buAutoNum type="arabicPeriod"/>
            </a:pPr>
            <a:endParaRPr lang="en-US" dirty="0" smtClean="0"/>
          </a:p>
          <a:p>
            <a:pPr marL="0" indent="0" algn="just">
              <a:buNone/>
            </a:pPr>
            <a:endParaRPr lang="en-US" dirty="0"/>
          </a:p>
        </p:txBody>
      </p:sp>
      <p:sp>
        <p:nvSpPr>
          <p:cNvPr id="4" name="Slide Number Placeholder 3"/>
          <p:cNvSpPr>
            <a:spLocks noGrp="1"/>
          </p:cNvSpPr>
          <p:nvPr>
            <p:ph type="sldNum" sz="quarter" idx="12"/>
          </p:nvPr>
        </p:nvSpPr>
        <p:spPr/>
        <p:txBody>
          <a:bodyPr/>
          <a:lstStyle/>
          <a:p>
            <a:pPr>
              <a:defRPr/>
            </a:pPr>
            <a:fld id="{2D8145CA-60FE-4DA2-8775-317D7598481B}" type="slidenum">
              <a:rPr lang="en-US" smtClean="0"/>
              <a:pPr>
                <a:defRPr/>
              </a:pPr>
              <a:t>45</a:t>
            </a:fld>
            <a:endParaRPr lang="en-US"/>
          </a:p>
        </p:txBody>
      </p:sp>
    </p:spTree>
    <p:extLst>
      <p:ext uri="{BB962C8B-B14F-4D97-AF65-F5344CB8AC3E}">
        <p14:creationId xmlns="" xmlns:p14="http://schemas.microsoft.com/office/powerpoint/2010/main" val="2418145816"/>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Non current Liabilities and Non Current Assets</a:t>
            </a:r>
            <a:endParaRPr lang="en-US" dirty="0"/>
          </a:p>
        </p:txBody>
      </p:sp>
      <p:sp>
        <p:nvSpPr>
          <p:cNvPr id="4" name="Date Placeholder 3"/>
          <p:cNvSpPr>
            <a:spLocks noGrp="1"/>
          </p:cNvSpPr>
          <p:nvPr>
            <p:ph type="dt" sz="half" idx="10"/>
          </p:nvPr>
        </p:nvSpPr>
        <p:spPr/>
        <p:txBody>
          <a:bodyPr/>
          <a:lstStyle/>
          <a:p>
            <a:pPr>
              <a:defRPr/>
            </a:pPr>
            <a:fld id="{37293AAA-B8CD-4C4C-832A-B4154690FB30}" type="datetime5">
              <a:rPr lang="en-US" smtClean="0"/>
              <a:pPr>
                <a:defRPr/>
              </a:pPr>
              <a:t>21-Sep-22</a:t>
            </a:fld>
            <a:endParaRPr lang="en-US"/>
          </a:p>
        </p:txBody>
      </p:sp>
      <p:sp>
        <p:nvSpPr>
          <p:cNvPr id="5" name="Slide Number Placeholder 4"/>
          <p:cNvSpPr>
            <a:spLocks noGrp="1"/>
          </p:cNvSpPr>
          <p:nvPr>
            <p:ph type="sldNum" sz="quarter" idx="12"/>
          </p:nvPr>
        </p:nvSpPr>
        <p:spPr/>
        <p:txBody>
          <a:bodyPr/>
          <a:lstStyle/>
          <a:p>
            <a:pPr>
              <a:defRPr/>
            </a:pPr>
            <a:fld id="{A75F9F24-BEC1-4D0D-BB24-56A5E6B33819}" type="slidenum">
              <a:rPr lang="en-US" smtClean="0"/>
              <a:pPr>
                <a:defRPr/>
              </a:pPr>
              <a:t>46</a:t>
            </a:fld>
            <a:endParaRPr lang="en-US"/>
          </a:p>
        </p:txBody>
      </p:sp>
      <p:sp>
        <p:nvSpPr>
          <p:cNvPr id="9" name="Rectangle 8"/>
          <p:cNvSpPr/>
          <p:nvPr/>
        </p:nvSpPr>
        <p:spPr>
          <a:xfrm>
            <a:off x="508000" y="4419600"/>
            <a:ext cx="10972800" cy="23018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285750" indent="-285750" algn="ctr">
              <a:buFont typeface="Arial" panose="020B0604020202020204" pitchFamily="34" charset="0"/>
              <a:buChar char="•"/>
            </a:pPr>
            <a:r>
              <a:rPr lang="en-US" dirty="0" smtClean="0"/>
              <a:t>The percentage increase in Non Current Assets in 2022 relative to 2021 is 1.12% that is less than percentage increase in Non Current Liabilities that is 1.95%. It may give negative impact on Solvency position of HUL. </a:t>
            </a:r>
          </a:p>
          <a:p>
            <a:pPr marL="285750" indent="-285750" algn="ctr">
              <a:buFont typeface="Arial" panose="020B0604020202020204" pitchFamily="34" charset="0"/>
              <a:buChar char="•"/>
            </a:pPr>
            <a:r>
              <a:rPr lang="en-US" dirty="0" smtClean="0"/>
              <a:t>However, if Rupee change is considered than Non current Assets  (Rs. 614 </a:t>
            </a:r>
            <a:r>
              <a:rPr lang="en-US" dirty="0" err="1" smtClean="0"/>
              <a:t>cr</a:t>
            </a:r>
            <a:r>
              <a:rPr lang="en-US" dirty="0" smtClean="0"/>
              <a:t> ) have been increased almost three times than increase in Non Current Liabilities (Rs. 192 cr.), hence implying that the Solvency position of HUL is strong enough.</a:t>
            </a:r>
          </a:p>
        </p:txBody>
      </p:sp>
      <p:pic>
        <p:nvPicPr>
          <p:cNvPr id="98308" name="Picture 4"/>
          <p:cNvPicPr>
            <a:picLocks noChangeAspect="1" noChangeArrowheads="1"/>
          </p:cNvPicPr>
          <p:nvPr/>
        </p:nvPicPr>
        <p:blipFill>
          <a:blip r:embed="rId2"/>
          <a:srcRect/>
          <a:stretch>
            <a:fillRect/>
          </a:stretch>
        </p:blipFill>
        <p:spPr bwMode="auto">
          <a:xfrm>
            <a:off x="5214938" y="2257426"/>
            <a:ext cx="4371975" cy="565895"/>
          </a:xfrm>
          <a:prstGeom prst="rect">
            <a:avLst/>
          </a:prstGeom>
          <a:noFill/>
          <a:ln w="9525">
            <a:noFill/>
            <a:miter lim="800000"/>
            <a:headEnd/>
            <a:tailEnd/>
          </a:ln>
          <a:effectLst/>
        </p:spPr>
      </p:pic>
      <p:pic>
        <p:nvPicPr>
          <p:cNvPr id="101380" name="Picture 4"/>
          <p:cNvPicPr>
            <a:picLocks noChangeAspect="1" noChangeArrowheads="1"/>
          </p:cNvPicPr>
          <p:nvPr/>
        </p:nvPicPr>
        <p:blipFill>
          <a:blip r:embed="rId3"/>
          <a:srcRect/>
          <a:stretch>
            <a:fillRect/>
          </a:stretch>
        </p:blipFill>
        <p:spPr bwMode="auto">
          <a:xfrm>
            <a:off x="3059113" y="3043238"/>
            <a:ext cx="6526423" cy="528637"/>
          </a:xfrm>
          <a:prstGeom prst="rect">
            <a:avLst/>
          </a:prstGeom>
          <a:noFill/>
          <a:ln w="9525">
            <a:noFill/>
            <a:miter lim="800000"/>
            <a:headEnd/>
            <a:tailEnd/>
          </a:ln>
          <a:effectLst/>
        </p:spPr>
      </p:pic>
      <p:pic>
        <p:nvPicPr>
          <p:cNvPr id="101381" name="Picture 5"/>
          <p:cNvPicPr>
            <a:picLocks noChangeAspect="1" noChangeArrowheads="1"/>
          </p:cNvPicPr>
          <p:nvPr/>
        </p:nvPicPr>
        <p:blipFill>
          <a:blip r:embed="rId4"/>
          <a:srcRect/>
          <a:stretch>
            <a:fillRect/>
          </a:stretch>
        </p:blipFill>
        <p:spPr bwMode="auto">
          <a:xfrm>
            <a:off x="3044824" y="3571873"/>
            <a:ext cx="6560839" cy="614364"/>
          </a:xfrm>
          <a:prstGeom prst="rect">
            <a:avLst/>
          </a:prstGeom>
          <a:noFill/>
          <a:ln w="9525">
            <a:noFill/>
            <a:miter lim="800000"/>
            <a:headEnd/>
            <a:tailEnd/>
          </a:ln>
          <a:effectLst/>
        </p:spPr>
      </p:pic>
    </p:spTree>
    <p:extLst>
      <p:ext uri="{BB962C8B-B14F-4D97-AF65-F5344CB8AC3E}">
        <p14:creationId xmlns="" xmlns:p14="http://schemas.microsoft.com/office/powerpoint/2010/main" val="1458204231"/>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Question/Interpretation</a:t>
            </a:r>
            <a:endParaRPr lang="en-US" dirty="0"/>
          </a:p>
        </p:txBody>
      </p:sp>
      <p:sp>
        <p:nvSpPr>
          <p:cNvPr id="3" name="Content Placeholder 2"/>
          <p:cNvSpPr>
            <a:spLocks noGrp="1"/>
          </p:cNvSpPr>
          <p:nvPr>
            <p:ph idx="1"/>
          </p:nvPr>
        </p:nvSpPr>
        <p:spPr/>
        <p:txBody>
          <a:bodyPr/>
          <a:lstStyle/>
          <a:p>
            <a:pPr algn="just"/>
            <a:r>
              <a:rPr lang="en-US" dirty="0" smtClean="0"/>
              <a:t>Which financial elements will be considered to comment on Financing policy of HUL?</a:t>
            </a:r>
          </a:p>
          <a:p>
            <a:pPr marL="0" indent="0" algn="just">
              <a:buNone/>
            </a:pPr>
            <a:endParaRPr lang="en-US" dirty="0"/>
          </a:p>
        </p:txBody>
      </p:sp>
      <p:sp>
        <p:nvSpPr>
          <p:cNvPr id="5" name="Slide Number Placeholder 4"/>
          <p:cNvSpPr>
            <a:spLocks noGrp="1"/>
          </p:cNvSpPr>
          <p:nvPr>
            <p:ph type="sldNum" sz="quarter" idx="12"/>
          </p:nvPr>
        </p:nvSpPr>
        <p:spPr/>
        <p:txBody>
          <a:bodyPr/>
          <a:lstStyle/>
          <a:p>
            <a:pPr>
              <a:defRPr/>
            </a:pPr>
            <a:fld id="{A75F9F24-BEC1-4D0D-BB24-56A5E6B33819}" type="slidenum">
              <a:rPr lang="en-US" smtClean="0"/>
              <a:pPr>
                <a:defRPr/>
              </a:pPr>
              <a:t>47</a:t>
            </a:fld>
            <a:endParaRPr lang="en-US"/>
          </a:p>
        </p:txBody>
      </p:sp>
      <p:pic>
        <p:nvPicPr>
          <p:cNvPr id="6" name="Picture 5"/>
          <p:cNvPicPr>
            <a:picLocks noChangeAspect="1"/>
          </p:cNvPicPr>
          <p:nvPr/>
        </p:nvPicPr>
        <p:blipFill>
          <a:blip r:embed="rId2" cstate="print"/>
          <a:stretch>
            <a:fillRect/>
          </a:stretch>
        </p:blipFill>
        <p:spPr>
          <a:xfrm>
            <a:off x="4591050" y="3440113"/>
            <a:ext cx="3009900" cy="2686050"/>
          </a:xfrm>
          <a:prstGeom prst="rect">
            <a:avLst/>
          </a:prstGeom>
        </p:spPr>
      </p:pic>
    </p:spTree>
    <p:extLst>
      <p:ext uri="{BB962C8B-B14F-4D97-AF65-F5344CB8AC3E}">
        <p14:creationId xmlns="" xmlns:p14="http://schemas.microsoft.com/office/powerpoint/2010/main" val="9459370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a:xfrm>
            <a:off x="622709" y="1342231"/>
            <a:ext cx="10972800" cy="4525963"/>
          </a:xfrm>
        </p:spPr>
        <p:txBody>
          <a:bodyPr/>
          <a:lstStyle/>
          <a:p>
            <a:r>
              <a:rPr lang="en-US" sz="2800" dirty="0" smtClean="0"/>
              <a:t>CA, CL, Non CA and Non CL</a:t>
            </a:r>
            <a:endParaRPr lang="en-US" sz="2800" dirty="0"/>
          </a:p>
        </p:txBody>
      </p:sp>
      <p:sp>
        <p:nvSpPr>
          <p:cNvPr id="4" name="Date Placeholder 3"/>
          <p:cNvSpPr>
            <a:spLocks noGrp="1"/>
          </p:cNvSpPr>
          <p:nvPr>
            <p:ph type="dt" sz="half" idx="10"/>
          </p:nvPr>
        </p:nvSpPr>
        <p:spPr/>
        <p:txBody>
          <a:bodyPr/>
          <a:lstStyle/>
          <a:p>
            <a:pPr>
              <a:defRPr/>
            </a:pPr>
            <a:fld id="{37293AAA-B8CD-4C4C-832A-B4154690FB30}" type="datetime5">
              <a:rPr lang="en-US" smtClean="0"/>
              <a:pPr>
                <a:defRPr/>
              </a:pPr>
              <a:t>21-Sep-22</a:t>
            </a:fld>
            <a:endParaRPr lang="en-US"/>
          </a:p>
        </p:txBody>
      </p:sp>
      <p:sp>
        <p:nvSpPr>
          <p:cNvPr id="5" name="Slide Number Placeholder 4"/>
          <p:cNvSpPr>
            <a:spLocks noGrp="1"/>
          </p:cNvSpPr>
          <p:nvPr>
            <p:ph type="sldNum" sz="quarter" idx="12"/>
          </p:nvPr>
        </p:nvSpPr>
        <p:spPr/>
        <p:txBody>
          <a:bodyPr/>
          <a:lstStyle/>
          <a:p>
            <a:pPr>
              <a:defRPr/>
            </a:pPr>
            <a:fld id="{A75F9F24-BEC1-4D0D-BB24-56A5E6B33819}" type="slidenum">
              <a:rPr lang="en-US" smtClean="0"/>
              <a:pPr>
                <a:defRPr/>
              </a:pPr>
              <a:t>48</a:t>
            </a:fld>
            <a:endParaRPr lang="en-US"/>
          </a:p>
        </p:txBody>
      </p:sp>
      <p:sp>
        <p:nvSpPr>
          <p:cNvPr id="9" name="Rectangle 8"/>
          <p:cNvSpPr/>
          <p:nvPr/>
        </p:nvSpPr>
        <p:spPr>
          <a:xfrm>
            <a:off x="379773" y="4757736"/>
            <a:ext cx="11494727" cy="18802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An ideal Financing policy is “A company should finance its all non current assets through non current liabilities and all current assets should be financed from current liabilities”.</a:t>
            </a:r>
          </a:p>
          <a:p>
            <a:pPr algn="ctr"/>
            <a:r>
              <a:rPr lang="en-US" dirty="0" smtClean="0"/>
              <a:t>Non current assets should never get financed by raising current liabilities. However, part of current assets can get financed through Non-current liabilities.</a:t>
            </a:r>
          </a:p>
        </p:txBody>
      </p:sp>
      <p:pic>
        <p:nvPicPr>
          <p:cNvPr id="14" name="Picture 4"/>
          <p:cNvPicPr>
            <a:picLocks noChangeAspect="1" noChangeArrowheads="1"/>
          </p:cNvPicPr>
          <p:nvPr/>
        </p:nvPicPr>
        <p:blipFill>
          <a:blip r:embed="rId2"/>
          <a:srcRect/>
          <a:stretch>
            <a:fillRect/>
          </a:stretch>
        </p:blipFill>
        <p:spPr bwMode="auto">
          <a:xfrm>
            <a:off x="4672012" y="1814514"/>
            <a:ext cx="5114925" cy="565895"/>
          </a:xfrm>
          <a:prstGeom prst="rect">
            <a:avLst/>
          </a:prstGeom>
          <a:noFill/>
          <a:ln w="9525">
            <a:noFill/>
            <a:miter lim="800000"/>
            <a:headEnd/>
            <a:tailEnd/>
          </a:ln>
          <a:effectLst/>
        </p:spPr>
      </p:pic>
      <p:pic>
        <p:nvPicPr>
          <p:cNvPr id="93185" name="Picture 1"/>
          <p:cNvPicPr>
            <a:picLocks noChangeAspect="1" noChangeArrowheads="1"/>
          </p:cNvPicPr>
          <p:nvPr/>
        </p:nvPicPr>
        <p:blipFill>
          <a:blip r:embed="rId3"/>
          <a:srcRect/>
          <a:stretch>
            <a:fillRect/>
          </a:stretch>
        </p:blipFill>
        <p:spPr bwMode="auto">
          <a:xfrm>
            <a:off x="2328863" y="2671763"/>
            <a:ext cx="7315200" cy="771525"/>
          </a:xfrm>
          <a:prstGeom prst="rect">
            <a:avLst/>
          </a:prstGeom>
          <a:noFill/>
          <a:ln w="9525">
            <a:noFill/>
            <a:miter lim="800000"/>
            <a:headEnd/>
            <a:tailEnd/>
          </a:ln>
          <a:effectLst/>
        </p:spPr>
      </p:pic>
      <p:pic>
        <p:nvPicPr>
          <p:cNvPr id="93186" name="Picture 2"/>
          <p:cNvPicPr>
            <a:picLocks noChangeAspect="1" noChangeArrowheads="1"/>
          </p:cNvPicPr>
          <p:nvPr/>
        </p:nvPicPr>
        <p:blipFill>
          <a:blip r:embed="rId4"/>
          <a:srcRect/>
          <a:stretch>
            <a:fillRect/>
          </a:stretch>
        </p:blipFill>
        <p:spPr bwMode="auto">
          <a:xfrm>
            <a:off x="2428875" y="3443288"/>
            <a:ext cx="7272338" cy="857250"/>
          </a:xfrm>
          <a:prstGeom prst="rect">
            <a:avLst/>
          </a:prstGeom>
          <a:noFill/>
          <a:ln w="9525">
            <a:noFill/>
            <a:miter lim="800000"/>
            <a:headEnd/>
            <a:tailEnd/>
          </a:ln>
          <a:effectLst/>
        </p:spPr>
      </p:pic>
    </p:spTree>
    <p:extLst>
      <p:ext uri="{BB962C8B-B14F-4D97-AF65-F5344CB8AC3E}">
        <p14:creationId xmlns="" xmlns:p14="http://schemas.microsoft.com/office/powerpoint/2010/main" val="312425327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AD799E8-9CF2-4C9E-B11A-924D732B1425}" type="datetime5">
              <a:rPr lang="en-US" smtClean="0"/>
              <a:pPr>
                <a:defRPr/>
              </a:pPr>
              <a:t>21-Sep-22</a:t>
            </a:fld>
            <a:endParaRPr lang="en-US"/>
          </a:p>
        </p:txBody>
      </p:sp>
      <p:sp>
        <p:nvSpPr>
          <p:cNvPr id="3" name="Slide Number Placeholder 2"/>
          <p:cNvSpPr>
            <a:spLocks noGrp="1"/>
          </p:cNvSpPr>
          <p:nvPr>
            <p:ph type="sldNum" sz="quarter" idx="12"/>
          </p:nvPr>
        </p:nvSpPr>
        <p:spPr/>
        <p:txBody>
          <a:bodyPr/>
          <a:lstStyle/>
          <a:p>
            <a:pPr>
              <a:defRPr/>
            </a:pPr>
            <a:fld id="{2D8145CA-60FE-4DA2-8775-317D7598481B}" type="slidenum">
              <a:rPr lang="en-US" smtClean="0"/>
              <a:pPr>
                <a:defRPr/>
              </a:pPr>
              <a:t>49</a:t>
            </a:fld>
            <a:endParaRPr lang="en-US"/>
          </a:p>
        </p:txBody>
      </p:sp>
      <p:graphicFrame>
        <p:nvGraphicFramePr>
          <p:cNvPr id="7" name="Table 6"/>
          <p:cNvGraphicFramePr>
            <a:graphicFrameLocks noGrp="1"/>
          </p:cNvGraphicFramePr>
          <p:nvPr/>
        </p:nvGraphicFramePr>
        <p:xfrm>
          <a:off x="3255963" y="526098"/>
          <a:ext cx="4876800" cy="365760"/>
        </p:xfrm>
        <a:graphic>
          <a:graphicData uri="http://schemas.openxmlformats.org/drawingml/2006/table">
            <a:tbl>
              <a:tblPr/>
              <a:tblGrid>
                <a:gridCol w="4876800"/>
              </a:tblGrid>
              <a:tr h="0">
                <a:tc>
                  <a:txBody>
                    <a:bodyPr/>
                    <a:lstStyle/>
                    <a:p>
                      <a:r>
                        <a:rPr lang="en-IN" dirty="0" smtClean="0"/>
                        <a:t> Comparative Income</a:t>
                      </a:r>
                      <a:r>
                        <a:rPr lang="en-IN" baseline="0" dirty="0" smtClean="0"/>
                        <a:t> statement</a:t>
                      </a:r>
                      <a:endParaRPr lang="en-US" dirty="0"/>
                    </a:p>
                  </a:txBody>
                  <a:tcPr marL="121920" marR="12192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pic>
        <p:nvPicPr>
          <p:cNvPr id="92162" name="Picture 2"/>
          <p:cNvPicPr>
            <a:picLocks noChangeAspect="1" noChangeArrowheads="1"/>
          </p:cNvPicPr>
          <p:nvPr/>
        </p:nvPicPr>
        <p:blipFill>
          <a:blip r:embed="rId3"/>
          <a:srcRect/>
          <a:stretch>
            <a:fillRect/>
          </a:stretch>
        </p:blipFill>
        <p:spPr bwMode="auto">
          <a:xfrm>
            <a:off x="300038" y="966788"/>
            <a:ext cx="9986961" cy="5891212"/>
          </a:xfrm>
          <a:prstGeom prst="rect">
            <a:avLst/>
          </a:prstGeom>
          <a:noFill/>
          <a:ln w="9525">
            <a:noFill/>
            <a:miter lim="800000"/>
            <a:headEnd/>
            <a:tailEnd/>
          </a:ln>
          <a:effectLst/>
        </p:spPr>
      </p:pic>
    </p:spTree>
    <p:extLst>
      <p:ext uri="{BB962C8B-B14F-4D97-AF65-F5344CB8AC3E}">
        <p14:creationId xmlns="" xmlns:p14="http://schemas.microsoft.com/office/powerpoint/2010/main" val="3982735856"/>
      </p:ext>
    </p:extLst>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latin typeface="Times New Roman" pitchFamily="18" charset="0"/>
                <a:cs typeface="Times New Roman" pitchFamily="18" charset="0"/>
              </a:rPr>
              <a:t>Financial statements?</a:t>
            </a:r>
          </a:p>
        </p:txBody>
      </p:sp>
      <p:sp>
        <p:nvSpPr>
          <p:cNvPr id="5123" name="Rectangle 3"/>
          <p:cNvSpPr>
            <a:spLocks noGrp="1" noChangeArrowheads="1"/>
          </p:cNvSpPr>
          <p:nvPr>
            <p:ph type="body" idx="1"/>
          </p:nvPr>
        </p:nvSpPr>
        <p:spPr>
          <a:xfrm>
            <a:off x="609600" y="1912938"/>
            <a:ext cx="10972800" cy="4411662"/>
          </a:xfrm>
        </p:spPr>
        <p:txBody>
          <a:bodyPr/>
          <a:lstStyle/>
          <a:p>
            <a:pPr marL="0" indent="0" eaLnBrk="1" hangingPunct="1">
              <a:buFont typeface="Wingdings" pitchFamily="2" charset="2"/>
              <a:buNone/>
            </a:pPr>
            <a:endParaRPr lang="en-US" dirty="0" smtClean="0">
              <a:latin typeface="Times New Roman" pitchFamily="18" charset="0"/>
              <a:cs typeface="Times New Roman" pitchFamily="18" charset="0"/>
            </a:endParaRPr>
          </a:p>
          <a:p>
            <a:pPr marL="0" indent="0" eaLnBrk="1" hangingPunct="1">
              <a:buFont typeface="Wingdings" pitchFamily="2" charset="2"/>
              <a:buNone/>
            </a:pPr>
            <a:r>
              <a:rPr lang="en-US" dirty="0" smtClean="0">
                <a:latin typeface="Times New Roman" pitchFamily="18" charset="0"/>
                <a:cs typeface="Times New Roman" pitchFamily="18" charset="0"/>
              </a:rPr>
              <a:t>The summarized results of your business financial transactions over a designated period of time.</a:t>
            </a:r>
          </a:p>
          <a:p>
            <a:pPr marL="0" indent="0" eaLnBrk="1" hangingPunct="1">
              <a:buFont typeface="Wingdings" pitchFamily="2" charset="2"/>
              <a:buNone/>
            </a:pPr>
            <a:endParaRPr lang="en-US" dirty="0" smtClean="0">
              <a:latin typeface="Times New Roman" pitchFamily="18" charset="0"/>
              <a:cs typeface="Times New Roman" pitchFamily="18" charset="0"/>
            </a:endParaRPr>
          </a:p>
          <a:p>
            <a:pPr marL="0" indent="0" eaLnBrk="1" hangingPunct="1">
              <a:buFont typeface="Wingdings" pitchFamily="2" charset="2"/>
              <a:buNone/>
            </a:pPr>
            <a:r>
              <a:rPr lang="en-US" dirty="0" smtClean="0">
                <a:latin typeface="Times New Roman" pitchFamily="18" charset="0"/>
                <a:cs typeface="Times New Roman" pitchFamily="18" charset="0"/>
              </a:rPr>
              <a:t>They will show total income, expenses, cash balances, level of debt, and much more.</a:t>
            </a:r>
          </a:p>
          <a:p>
            <a:pPr marL="0" indent="0" eaLnBrk="1" hangingPunct="1">
              <a:buFont typeface="Wingdings" pitchFamily="2" charset="2"/>
              <a:buNone/>
            </a:pPr>
            <a:r>
              <a:rPr lang="en-US" i="1" dirty="0" smtClean="0">
                <a:latin typeface="Times New Roman" pitchFamily="18" charset="0"/>
                <a:cs typeface="Times New Roman" pitchFamily="18" charset="0"/>
              </a:rPr>
              <a:t>But where does this information come from?</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AD799E8-9CF2-4C9E-B11A-924D732B1425}" type="datetime5">
              <a:rPr lang="en-US" smtClean="0"/>
              <a:pPr>
                <a:defRPr/>
              </a:pPr>
              <a:t>21-Sep-22</a:t>
            </a:fld>
            <a:endParaRPr lang="en-US"/>
          </a:p>
        </p:txBody>
      </p:sp>
      <p:sp>
        <p:nvSpPr>
          <p:cNvPr id="3" name="Slide Number Placeholder 2"/>
          <p:cNvSpPr>
            <a:spLocks noGrp="1"/>
          </p:cNvSpPr>
          <p:nvPr>
            <p:ph type="sldNum" sz="quarter" idx="12"/>
          </p:nvPr>
        </p:nvSpPr>
        <p:spPr/>
        <p:txBody>
          <a:bodyPr/>
          <a:lstStyle/>
          <a:p>
            <a:pPr>
              <a:defRPr/>
            </a:pPr>
            <a:fld id="{2D8145CA-60FE-4DA2-8775-317D7598481B}" type="slidenum">
              <a:rPr lang="en-US" smtClean="0"/>
              <a:pPr>
                <a:defRPr/>
              </a:pPr>
              <a:t>50</a:t>
            </a:fld>
            <a:endParaRPr lang="en-US"/>
          </a:p>
        </p:txBody>
      </p:sp>
      <p:sp>
        <p:nvSpPr>
          <p:cNvPr id="6" name="TextBox 5"/>
          <p:cNvSpPr txBox="1"/>
          <p:nvPr/>
        </p:nvSpPr>
        <p:spPr>
          <a:xfrm>
            <a:off x="9245600" y="1066800"/>
            <a:ext cx="2743200" cy="5693866"/>
          </a:xfrm>
          <a:prstGeom prst="rect">
            <a:avLst/>
          </a:prstGeom>
          <a:noFill/>
        </p:spPr>
        <p:txBody>
          <a:bodyPr wrap="square" rtlCol="0">
            <a:spAutoFit/>
          </a:bodyPr>
          <a:lstStyle/>
          <a:p>
            <a:pPr algn="just"/>
            <a:r>
              <a:rPr lang="en-US" sz="2800" b="1" dirty="0" smtClean="0"/>
              <a:t>Interpretations</a:t>
            </a:r>
          </a:p>
          <a:p>
            <a:pPr marL="342900" indent="-342900" algn="just">
              <a:buAutoNum type="arabicPeriod"/>
            </a:pPr>
            <a:r>
              <a:rPr lang="en-US" sz="2800" b="1" dirty="0" smtClean="0"/>
              <a:t>Increase in Revenue by </a:t>
            </a:r>
            <a:r>
              <a:rPr lang="en-US" sz="2800" b="1" dirty="0" smtClean="0">
                <a:solidFill>
                  <a:srgbClr val="FF0000"/>
                </a:solidFill>
              </a:rPr>
              <a:t>10.56%</a:t>
            </a:r>
            <a:r>
              <a:rPr lang="en-US" sz="2800" b="1" dirty="0" smtClean="0"/>
              <a:t> </a:t>
            </a:r>
          </a:p>
          <a:p>
            <a:pPr marL="342900" indent="-342900" algn="just">
              <a:buAutoNum type="arabicPeriod"/>
            </a:pPr>
            <a:r>
              <a:rPr lang="en-US" sz="2800" b="1" dirty="0" smtClean="0">
                <a:solidFill>
                  <a:srgbClr val="FF0000"/>
                </a:solidFill>
              </a:rPr>
              <a:t>Increase in total EXP. </a:t>
            </a:r>
            <a:r>
              <a:rPr lang="en-US" sz="2800" b="1" dirty="0" smtClean="0"/>
              <a:t>by 10.39%</a:t>
            </a:r>
          </a:p>
          <a:p>
            <a:pPr marL="342900" indent="-342900" algn="just">
              <a:buAutoNum type="arabicPeriod"/>
            </a:pPr>
            <a:r>
              <a:rPr lang="en-US" sz="2800" b="1" dirty="0" smtClean="0">
                <a:solidFill>
                  <a:srgbClr val="FF0000"/>
                </a:solidFill>
              </a:rPr>
              <a:t>Increase in Depreciation</a:t>
            </a:r>
          </a:p>
          <a:p>
            <a:pPr marL="342900" indent="-342900" algn="just"/>
            <a:r>
              <a:rPr lang="en-IN" sz="2800" b="1" dirty="0" smtClean="0">
                <a:solidFill>
                  <a:srgbClr val="FF0000"/>
                </a:solidFill>
              </a:rPr>
              <a:t>     by 1.28%</a:t>
            </a:r>
          </a:p>
          <a:p>
            <a:pPr marL="342900" indent="-342900" algn="just"/>
            <a:r>
              <a:rPr lang="en-IN" sz="2800" b="1" dirty="0" smtClean="0">
                <a:solidFill>
                  <a:srgbClr val="FF0000"/>
                </a:solidFill>
              </a:rPr>
              <a:t>4. Increase in NP by 10.86%</a:t>
            </a:r>
            <a:endParaRPr lang="en-US" sz="2800" b="1" dirty="0" smtClean="0"/>
          </a:p>
          <a:p>
            <a:pPr marL="342900" indent="-342900" algn="just"/>
            <a:endParaRPr lang="en-US" sz="2800" b="1" dirty="0"/>
          </a:p>
        </p:txBody>
      </p:sp>
      <p:cxnSp>
        <p:nvCxnSpPr>
          <p:cNvPr id="8" name="Straight Arrow Connector 7"/>
          <p:cNvCxnSpPr/>
          <p:nvPr/>
        </p:nvCxnSpPr>
        <p:spPr>
          <a:xfrm>
            <a:off x="9001125" y="2328863"/>
            <a:ext cx="6858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8958263" y="3843338"/>
            <a:ext cx="700087" cy="400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8986838" y="5200650"/>
            <a:ext cx="800100" cy="85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p:nvPicPr>
        <p:blipFill>
          <a:blip r:embed="rId2"/>
          <a:srcRect/>
          <a:stretch>
            <a:fillRect/>
          </a:stretch>
        </p:blipFill>
        <p:spPr bwMode="auto">
          <a:xfrm>
            <a:off x="1" y="609601"/>
            <a:ext cx="8986838" cy="5891212"/>
          </a:xfrm>
          <a:prstGeom prst="rect">
            <a:avLst/>
          </a:prstGeom>
          <a:noFill/>
          <a:ln w="9525">
            <a:noFill/>
            <a:miter lim="800000"/>
            <a:headEnd/>
            <a:tailEnd/>
          </a:ln>
          <a:effectLst/>
        </p:spPr>
      </p:pic>
      <p:cxnSp>
        <p:nvCxnSpPr>
          <p:cNvPr id="18" name="Straight Arrow Connector 17"/>
          <p:cNvCxnSpPr/>
          <p:nvPr/>
        </p:nvCxnSpPr>
        <p:spPr>
          <a:xfrm flipV="1">
            <a:off x="8882063" y="6186488"/>
            <a:ext cx="1376362" cy="180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982735856"/>
      </p:ext>
    </p:extLst>
  </p:cSld>
  <p:clrMapOvr>
    <a:masterClrMapping/>
  </p:clrMapOvr>
  <p:transition>
    <p:wipe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AD799E8-9CF2-4C9E-B11A-924D732B1425}" type="datetime5">
              <a:rPr lang="en-US" smtClean="0"/>
              <a:pPr>
                <a:defRPr/>
              </a:pPr>
              <a:t>21-Sep-22</a:t>
            </a:fld>
            <a:endParaRPr lang="en-US"/>
          </a:p>
        </p:txBody>
      </p:sp>
      <p:sp>
        <p:nvSpPr>
          <p:cNvPr id="6" name="TextBox 5"/>
          <p:cNvSpPr txBox="1"/>
          <p:nvPr/>
        </p:nvSpPr>
        <p:spPr>
          <a:xfrm>
            <a:off x="9072563" y="714376"/>
            <a:ext cx="2886075" cy="5509200"/>
          </a:xfrm>
          <a:prstGeom prst="rect">
            <a:avLst/>
          </a:prstGeom>
          <a:noFill/>
        </p:spPr>
        <p:txBody>
          <a:bodyPr wrap="square" rtlCol="0">
            <a:spAutoFit/>
          </a:bodyPr>
          <a:lstStyle/>
          <a:p>
            <a:pPr marL="342900" indent="-342900" algn="just"/>
            <a:r>
              <a:rPr lang="en-US" sz="2200" b="1" dirty="0" smtClean="0"/>
              <a:t>The </a:t>
            </a:r>
            <a:r>
              <a:rPr lang="en-US" sz="2200" b="1" dirty="0" smtClean="0">
                <a:solidFill>
                  <a:srgbClr val="FF0000"/>
                </a:solidFill>
              </a:rPr>
              <a:t>revenue</a:t>
            </a:r>
            <a:r>
              <a:rPr lang="en-US" sz="2200" b="1" dirty="0" smtClean="0"/>
              <a:t> has been increased by </a:t>
            </a:r>
            <a:r>
              <a:rPr lang="en-US" sz="2200" b="1" dirty="0" smtClean="0">
                <a:solidFill>
                  <a:srgbClr val="FF0000"/>
                </a:solidFill>
              </a:rPr>
              <a:t>10.56%,</a:t>
            </a:r>
            <a:r>
              <a:rPr lang="en-US" sz="2200" b="1" dirty="0" smtClean="0"/>
              <a:t> Expenditure Increased by 10.39%, Net Profit(PAT)  have been increased by </a:t>
            </a:r>
            <a:r>
              <a:rPr lang="en-US" sz="2200" b="1" dirty="0" smtClean="0">
                <a:solidFill>
                  <a:srgbClr val="FF0000"/>
                </a:solidFill>
              </a:rPr>
              <a:t>10.86</a:t>
            </a:r>
            <a:r>
              <a:rPr lang="en-US" sz="2200" b="1" dirty="0" smtClean="0"/>
              <a:t>%. It shows efficiency control that despite increase in exp. the company is able to maintain its profitability increase by 10.86%.</a:t>
            </a:r>
          </a:p>
        </p:txBody>
      </p:sp>
      <p:pic>
        <p:nvPicPr>
          <p:cNvPr id="89089" name="Picture 1"/>
          <p:cNvPicPr>
            <a:picLocks noChangeAspect="1" noChangeArrowheads="1"/>
          </p:cNvPicPr>
          <p:nvPr/>
        </p:nvPicPr>
        <p:blipFill>
          <a:blip r:embed="rId2"/>
          <a:srcRect/>
          <a:stretch>
            <a:fillRect/>
          </a:stretch>
        </p:blipFill>
        <p:spPr bwMode="auto">
          <a:xfrm>
            <a:off x="242887" y="500063"/>
            <a:ext cx="6029325" cy="2500312"/>
          </a:xfrm>
          <a:prstGeom prst="rect">
            <a:avLst/>
          </a:prstGeom>
          <a:noFill/>
          <a:ln w="9525">
            <a:noFill/>
            <a:miter lim="800000"/>
            <a:headEnd/>
            <a:tailEnd/>
          </a:ln>
          <a:effectLst/>
        </p:spPr>
      </p:pic>
      <p:pic>
        <p:nvPicPr>
          <p:cNvPr id="89090" name="Picture 2"/>
          <p:cNvPicPr>
            <a:picLocks noChangeAspect="1" noChangeArrowheads="1"/>
          </p:cNvPicPr>
          <p:nvPr/>
        </p:nvPicPr>
        <p:blipFill>
          <a:blip r:embed="rId3"/>
          <a:srcRect/>
          <a:stretch>
            <a:fillRect/>
          </a:stretch>
        </p:blipFill>
        <p:spPr bwMode="auto">
          <a:xfrm>
            <a:off x="1" y="2962275"/>
            <a:ext cx="4286249" cy="2884627"/>
          </a:xfrm>
          <a:prstGeom prst="rect">
            <a:avLst/>
          </a:prstGeom>
          <a:noFill/>
          <a:ln w="9525">
            <a:noFill/>
            <a:miter lim="800000"/>
            <a:headEnd/>
            <a:tailEnd/>
          </a:ln>
          <a:effectLst/>
        </p:spPr>
      </p:pic>
      <p:pic>
        <p:nvPicPr>
          <p:cNvPr id="89091" name="Picture 3"/>
          <p:cNvPicPr>
            <a:picLocks noChangeAspect="1" noChangeArrowheads="1"/>
          </p:cNvPicPr>
          <p:nvPr/>
        </p:nvPicPr>
        <p:blipFill>
          <a:blip r:embed="rId4"/>
          <a:srcRect/>
          <a:stretch>
            <a:fillRect/>
          </a:stretch>
        </p:blipFill>
        <p:spPr bwMode="auto">
          <a:xfrm>
            <a:off x="4686300" y="3067050"/>
            <a:ext cx="4251047" cy="2805113"/>
          </a:xfrm>
          <a:prstGeom prst="rect">
            <a:avLst/>
          </a:prstGeom>
          <a:noFill/>
          <a:ln w="9525">
            <a:noFill/>
            <a:miter lim="800000"/>
            <a:headEnd/>
            <a:tailEnd/>
          </a:ln>
          <a:effectLst/>
        </p:spPr>
      </p:pic>
    </p:spTree>
    <p:extLst>
      <p:ext uri="{BB962C8B-B14F-4D97-AF65-F5344CB8AC3E}">
        <p14:creationId xmlns="" xmlns:p14="http://schemas.microsoft.com/office/powerpoint/2010/main" val="3982735856"/>
      </p:ext>
    </p:extLst>
  </p:cSld>
  <p:clrMapOvr>
    <a:masterClrMapping/>
  </p:clrMapOvr>
  <p:transition>
    <p:wipe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2D8145CA-60FE-4DA2-8775-317D7598481B}" type="slidenum">
              <a:rPr lang="en-US" smtClean="0"/>
              <a:pPr>
                <a:defRPr/>
              </a:pPr>
              <a:t>52</a:t>
            </a:fld>
            <a:endParaRPr lang="en-US" dirty="0"/>
          </a:p>
        </p:txBody>
      </p:sp>
      <p:sp>
        <p:nvSpPr>
          <p:cNvPr id="6" name="TextBox 5"/>
          <p:cNvSpPr txBox="1"/>
          <p:nvPr/>
        </p:nvSpPr>
        <p:spPr>
          <a:xfrm>
            <a:off x="6400800" y="4929188"/>
            <a:ext cx="5600700" cy="830997"/>
          </a:xfrm>
          <a:prstGeom prst="rect">
            <a:avLst/>
          </a:prstGeom>
          <a:noFill/>
        </p:spPr>
        <p:txBody>
          <a:bodyPr wrap="square" rtlCol="0">
            <a:spAutoFit/>
          </a:bodyPr>
          <a:lstStyle/>
          <a:p>
            <a:pPr marL="342900" indent="-342900" algn="just"/>
            <a:r>
              <a:rPr lang="en-US" sz="2400" b="1" dirty="0" smtClean="0">
                <a:solidFill>
                  <a:srgbClr val="FF0000"/>
                </a:solidFill>
              </a:rPr>
              <a:t>   Depreciation</a:t>
            </a:r>
            <a:r>
              <a:rPr lang="en-US" sz="2400" b="1" dirty="0" smtClean="0"/>
              <a:t> is increased by 1.3% implying purchase of more FA in 2022. </a:t>
            </a:r>
          </a:p>
        </p:txBody>
      </p:sp>
      <p:pic>
        <p:nvPicPr>
          <p:cNvPr id="88065" name="Picture 1"/>
          <p:cNvPicPr>
            <a:picLocks noChangeAspect="1" noChangeArrowheads="1"/>
          </p:cNvPicPr>
          <p:nvPr/>
        </p:nvPicPr>
        <p:blipFill>
          <a:blip r:embed="rId2"/>
          <a:srcRect/>
          <a:stretch>
            <a:fillRect/>
          </a:stretch>
        </p:blipFill>
        <p:spPr bwMode="auto">
          <a:xfrm>
            <a:off x="215901" y="595311"/>
            <a:ext cx="5524500" cy="2690813"/>
          </a:xfrm>
          <a:prstGeom prst="rect">
            <a:avLst/>
          </a:prstGeom>
          <a:noFill/>
          <a:ln w="9525">
            <a:noFill/>
            <a:miter lim="800000"/>
            <a:headEnd/>
            <a:tailEnd/>
          </a:ln>
          <a:effectLst/>
        </p:spPr>
      </p:pic>
      <p:sp>
        <p:nvSpPr>
          <p:cNvPr id="9" name="Rectangle 8"/>
          <p:cNvSpPr/>
          <p:nvPr/>
        </p:nvSpPr>
        <p:spPr>
          <a:xfrm>
            <a:off x="190501" y="3277285"/>
            <a:ext cx="6096000" cy="1938992"/>
          </a:xfrm>
          <a:prstGeom prst="rect">
            <a:avLst/>
          </a:prstGeom>
        </p:spPr>
        <p:txBody>
          <a:bodyPr wrap="square">
            <a:spAutoFit/>
          </a:bodyPr>
          <a:lstStyle/>
          <a:p>
            <a:pPr marL="342900" indent="-342900" algn="just"/>
            <a:r>
              <a:rPr lang="en-US" sz="2400" b="1" dirty="0" smtClean="0">
                <a:solidFill>
                  <a:srgbClr val="FF0000"/>
                </a:solidFill>
              </a:rPr>
              <a:t>Interest or Finance Cost </a:t>
            </a:r>
            <a:r>
              <a:rPr lang="en-US" sz="2400" b="1" dirty="0" smtClean="0"/>
              <a:t>decreased by 9.25%, implying decrease in interest on lease liabilities. It states that the fixed obligations in the form of interest payment are reducing.</a:t>
            </a:r>
          </a:p>
        </p:txBody>
      </p:sp>
      <p:pic>
        <p:nvPicPr>
          <p:cNvPr id="88066" name="Picture 2"/>
          <p:cNvPicPr>
            <a:picLocks noChangeAspect="1" noChangeArrowheads="1"/>
          </p:cNvPicPr>
          <p:nvPr/>
        </p:nvPicPr>
        <p:blipFill>
          <a:blip r:embed="rId3"/>
          <a:srcRect/>
          <a:stretch>
            <a:fillRect/>
          </a:stretch>
        </p:blipFill>
        <p:spPr bwMode="auto">
          <a:xfrm>
            <a:off x="6435725" y="685801"/>
            <a:ext cx="5372100" cy="1085849"/>
          </a:xfrm>
          <a:prstGeom prst="rect">
            <a:avLst/>
          </a:prstGeom>
          <a:noFill/>
          <a:ln w="9525">
            <a:noFill/>
            <a:miter lim="800000"/>
            <a:headEnd/>
            <a:tailEnd/>
          </a:ln>
          <a:effectLst/>
        </p:spPr>
      </p:pic>
      <p:pic>
        <p:nvPicPr>
          <p:cNvPr id="88067" name="Picture 3"/>
          <p:cNvPicPr>
            <a:picLocks noChangeAspect="1" noChangeArrowheads="1"/>
          </p:cNvPicPr>
          <p:nvPr/>
        </p:nvPicPr>
        <p:blipFill>
          <a:blip r:embed="rId4"/>
          <a:srcRect/>
          <a:stretch>
            <a:fillRect/>
          </a:stretch>
        </p:blipFill>
        <p:spPr bwMode="auto">
          <a:xfrm>
            <a:off x="6459537" y="1771650"/>
            <a:ext cx="5353050" cy="628650"/>
          </a:xfrm>
          <a:prstGeom prst="rect">
            <a:avLst/>
          </a:prstGeom>
          <a:noFill/>
          <a:ln w="9525">
            <a:noFill/>
            <a:miter lim="800000"/>
            <a:headEnd/>
            <a:tailEnd/>
          </a:ln>
          <a:effectLst/>
        </p:spPr>
      </p:pic>
      <p:pic>
        <p:nvPicPr>
          <p:cNvPr id="12" name="Picture 1"/>
          <p:cNvPicPr>
            <a:picLocks noChangeAspect="1" noChangeArrowheads="1"/>
          </p:cNvPicPr>
          <p:nvPr/>
        </p:nvPicPr>
        <p:blipFill>
          <a:blip r:embed="rId5"/>
          <a:srcRect/>
          <a:stretch>
            <a:fillRect/>
          </a:stretch>
        </p:blipFill>
        <p:spPr bwMode="auto">
          <a:xfrm>
            <a:off x="6443663" y="2290762"/>
            <a:ext cx="5372100" cy="2481264"/>
          </a:xfrm>
          <a:prstGeom prst="rect">
            <a:avLst/>
          </a:prstGeom>
          <a:noFill/>
          <a:ln w="9525">
            <a:noFill/>
            <a:miter lim="800000"/>
            <a:headEnd/>
            <a:tailEnd/>
          </a:ln>
          <a:effectLst/>
        </p:spPr>
      </p:pic>
    </p:spTree>
    <p:extLst>
      <p:ext uri="{BB962C8B-B14F-4D97-AF65-F5344CB8AC3E}">
        <p14:creationId xmlns="" xmlns:p14="http://schemas.microsoft.com/office/powerpoint/2010/main" val="3982735856"/>
      </p:ext>
    </p:extLst>
  </p:cSld>
  <p:clrMapOvr>
    <a:masterClrMapping/>
  </p:clrMapOvr>
  <p:transition>
    <p:wipe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Debtors/Receivable Management</a:t>
            </a:r>
            <a:endParaRPr lang="en-US" dirty="0"/>
          </a:p>
        </p:txBody>
      </p:sp>
      <p:sp>
        <p:nvSpPr>
          <p:cNvPr id="3" name="Content Placeholder 2"/>
          <p:cNvSpPr>
            <a:spLocks noGrp="1"/>
          </p:cNvSpPr>
          <p:nvPr>
            <p:ph idx="1"/>
          </p:nvPr>
        </p:nvSpPr>
        <p:spPr>
          <a:xfrm>
            <a:off x="1357313" y="3529013"/>
            <a:ext cx="9996487" cy="2647950"/>
          </a:xfrm>
        </p:spPr>
        <p:txBody>
          <a:bodyPr>
            <a:normAutofit/>
          </a:bodyPr>
          <a:lstStyle/>
          <a:p>
            <a:r>
              <a:rPr lang="en-US" dirty="0" smtClean="0"/>
              <a:t>The revenue has been increased by 10.56%, however the  trade receivables have been increased 17.23%. It implies that there was more credit sales in 2022 and HUL has liberal Receivable management. One drawback of liberal credit policy it may result in bad debts.</a:t>
            </a:r>
          </a:p>
          <a:p>
            <a:endParaRPr lang="en-US" dirty="0"/>
          </a:p>
        </p:txBody>
      </p:sp>
      <p:sp>
        <p:nvSpPr>
          <p:cNvPr id="5" name="Slide Number Placeholder 4"/>
          <p:cNvSpPr>
            <a:spLocks noGrp="1"/>
          </p:cNvSpPr>
          <p:nvPr>
            <p:ph type="sldNum" sz="quarter" idx="12"/>
          </p:nvPr>
        </p:nvSpPr>
        <p:spPr/>
        <p:txBody>
          <a:bodyPr/>
          <a:lstStyle/>
          <a:p>
            <a:pPr>
              <a:defRPr/>
            </a:pPr>
            <a:fld id="{A75F9F24-BEC1-4D0D-BB24-56A5E6B33819}" type="slidenum">
              <a:rPr lang="en-US" smtClean="0"/>
              <a:pPr>
                <a:defRPr/>
              </a:pPr>
              <a:t>53</a:t>
            </a:fld>
            <a:endParaRPr lang="en-US" dirty="0"/>
          </a:p>
        </p:txBody>
      </p:sp>
      <p:pic>
        <p:nvPicPr>
          <p:cNvPr id="87041" name="Picture 1"/>
          <p:cNvPicPr>
            <a:picLocks noChangeAspect="1" noChangeArrowheads="1"/>
          </p:cNvPicPr>
          <p:nvPr/>
        </p:nvPicPr>
        <p:blipFill>
          <a:blip r:embed="rId2"/>
          <a:srcRect/>
          <a:stretch>
            <a:fillRect/>
          </a:stretch>
        </p:blipFill>
        <p:spPr bwMode="auto">
          <a:xfrm>
            <a:off x="0" y="1600199"/>
            <a:ext cx="8380413" cy="885825"/>
          </a:xfrm>
          <a:prstGeom prst="rect">
            <a:avLst/>
          </a:prstGeom>
          <a:noFill/>
          <a:ln w="9525">
            <a:noFill/>
            <a:miter lim="800000"/>
            <a:headEnd/>
            <a:tailEnd/>
          </a:ln>
          <a:effectLst/>
        </p:spPr>
      </p:pic>
      <p:pic>
        <p:nvPicPr>
          <p:cNvPr id="87042" name="Picture 2"/>
          <p:cNvPicPr>
            <a:picLocks noChangeAspect="1" noChangeArrowheads="1"/>
          </p:cNvPicPr>
          <p:nvPr/>
        </p:nvPicPr>
        <p:blipFill>
          <a:blip r:embed="rId3"/>
          <a:srcRect/>
          <a:stretch>
            <a:fillRect/>
          </a:stretch>
        </p:blipFill>
        <p:spPr bwMode="auto">
          <a:xfrm>
            <a:off x="0" y="2462212"/>
            <a:ext cx="8404226" cy="738187"/>
          </a:xfrm>
          <a:prstGeom prst="rect">
            <a:avLst/>
          </a:prstGeom>
          <a:noFill/>
          <a:ln w="9525">
            <a:noFill/>
            <a:miter lim="800000"/>
            <a:headEnd/>
            <a:tailEnd/>
          </a:ln>
          <a:effectLst/>
        </p:spPr>
      </p:pic>
    </p:spTree>
    <p:extLst>
      <p:ext uri="{BB962C8B-B14F-4D97-AF65-F5344CB8AC3E}">
        <p14:creationId xmlns="" xmlns:p14="http://schemas.microsoft.com/office/powerpoint/2010/main" val="23864940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7226"/>
            <a:ext cx="10515600" cy="1033462"/>
          </a:xfrm>
        </p:spPr>
        <p:txBody>
          <a:bodyPr>
            <a:normAutofit fontScale="90000"/>
          </a:bodyPr>
          <a:lstStyle/>
          <a:p>
            <a:r>
              <a:rPr lang="en-IN" dirty="0" smtClean="0"/>
              <a:t/>
            </a:r>
            <a:br>
              <a:rPr lang="en-IN" dirty="0" smtClean="0"/>
            </a:br>
            <a:r>
              <a:rPr lang="en-IN" dirty="0" smtClean="0"/>
              <a:t>Management of </a:t>
            </a:r>
            <a:r>
              <a:rPr lang="en-US" dirty="0" smtClean="0"/>
              <a:t>Creditors/ Trade Payable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flipH="1">
            <a:off x="6815137" y="3143251"/>
            <a:ext cx="4986337" cy="3143250"/>
          </a:xfrm>
        </p:spPr>
        <p:txBody>
          <a:bodyPr>
            <a:noAutofit/>
          </a:bodyPr>
          <a:lstStyle/>
          <a:p>
            <a:pPr>
              <a:buNone/>
            </a:pPr>
            <a:r>
              <a:rPr lang="en-US" sz="2400" dirty="0" smtClean="0"/>
              <a:t>Raw materials have been increased by 13.93%% implies the company would have purchased raw materials for more production, however Trade payables have just risen up by 2.74% in 2022, implying Company cash purchases are increasing subsequently in 2022 in comparison to credit purchases. </a:t>
            </a:r>
          </a:p>
          <a:p>
            <a:pPr>
              <a:buNone/>
            </a:pPr>
            <a:endParaRPr lang="en-US" sz="2400" dirty="0"/>
          </a:p>
        </p:txBody>
      </p:sp>
      <p:sp>
        <p:nvSpPr>
          <p:cNvPr id="4" name="Date Placeholder 3"/>
          <p:cNvSpPr>
            <a:spLocks noGrp="1"/>
          </p:cNvSpPr>
          <p:nvPr>
            <p:ph type="dt" sz="half" idx="10"/>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A75F9F24-BEC1-4D0D-BB24-56A5E6B33819}" type="slidenum">
              <a:rPr lang="en-US" smtClean="0"/>
              <a:pPr>
                <a:defRPr/>
              </a:pPr>
              <a:t>54</a:t>
            </a:fld>
            <a:endParaRPr lang="en-US"/>
          </a:p>
        </p:txBody>
      </p:sp>
      <p:pic>
        <p:nvPicPr>
          <p:cNvPr id="86017" name="Picture 1"/>
          <p:cNvPicPr>
            <a:picLocks noChangeAspect="1" noChangeArrowheads="1"/>
          </p:cNvPicPr>
          <p:nvPr/>
        </p:nvPicPr>
        <p:blipFill>
          <a:blip r:embed="rId2"/>
          <a:srcRect/>
          <a:stretch>
            <a:fillRect/>
          </a:stretch>
        </p:blipFill>
        <p:spPr bwMode="auto">
          <a:xfrm>
            <a:off x="1616074" y="1157287"/>
            <a:ext cx="7042150" cy="1000125"/>
          </a:xfrm>
          <a:prstGeom prst="rect">
            <a:avLst/>
          </a:prstGeom>
          <a:noFill/>
          <a:ln w="9525">
            <a:noFill/>
            <a:miter lim="800000"/>
            <a:headEnd/>
            <a:tailEnd/>
          </a:ln>
          <a:effectLst/>
        </p:spPr>
      </p:pic>
      <p:pic>
        <p:nvPicPr>
          <p:cNvPr id="86018" name="Picture 2"/>
          <p:cNvPicPr>
            <a:picLocks noChangeAspect="1" noChangeArrowheads="1"/>
          </p:cNvPicPr>
          <p:nvPr/>
        </p:nvPicPr>
        <p:blipFill>
          <a:blip r:embed="rId3"/>
          <a:srcRect/>
          <a:stretch>
            <a:fillRect/>
          </a:stretch>
        </p:blipFill>
        <p:spPr bwMode="auto">
          <a:xfrm>
            <a:off x="1554162" y="2214563"/>
            <a:ext cx="7018337" cy="600075"/>
          </a:xfrm>
          <a:prstGeom prst="rect">
            <a:avLst/>
          </a:prstGeom>
          <a:noFill/>
          <a:ln w="9525">
            <a:noFill/>
            <a:miter lim="800000"/>
            <a:headEnd/>
            <a:tailEnd/>
          </a:ln>
          <a:effectLst/>
        </p:spPr>
      </p:pic>
      <p:pic>
        <p:nvPicPr>
          <p:cNvPr id="12" name="Picture 2"/>
          <p:cNvPicPr>
            <a:picLocks noChangeAspect="1" noChangeArrowheads="1"/>
          </p:cNvPicPr>
          <p:nvPr/>
        </p:nvPicPr>
        <p:blipFill>
          <a:blip r:embed="rId4"/>
          <a:srcRect/>
          <a:stretch>
            <a:fillRect/>
          </a:stretch>
        </p:blipFill>
        <p:spPr bwMode="auto">
          <a:xfrm>
            <a:off x="0" y="2962274"/>
            <a:ext cx="5816621" cy="3724275"/>
          </a:xfrm>
          <a:prstGeom prst="rect">
            <a:avLst/>
          </a:prstGeom>
          <a:noFill/>
          <a:ln w="9525">
            <a:noFill/>
            <a:miter lim="800000"/>
            <a:headEnd/>
            <a:tailEnd/>
          </a:ln>
          <a:effectLst/>
        </p:spPr>
      </p:pic>
    </p:spTree>
    <p:extLst>
      <p:ext uri="{BB962C8B-B14F-4D97-AF65-F5344CB8AC3E}">
        <p14:creationId xmlns="" xmlns:p14="http://schemas.microsoft.com/office/powerpoint/2010/main" val="11243138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Asset Utilization</a:t>
            </a:r>
          </a:p>
        </p:txBody>
      </p:sp>
      <p:sp>
        <p:nvSpPr>
          <p:cNvPr id="5" name="Content Placeholder 4"/>
          <p:cNvSpPr>
            <a:spLocks noGrp="1"/>
          </p:cNvSpPr>
          <p:nvPr>
            <p:ph idx="1"/>
          </p:nvPr>
        </p:nvSpPr>
        <p:spPr>
          <a:xfrm>
            <a:off x="838199" y="3757613"/>
            <a:ext cx="11034713" cy="2419350"/>
          </a:xfrm>
        </p:spPr>
        <p:txBody>
          <a:bodyPr/>
          <a:lstStyle/>
          <a:p>
            <a:pPr marL="0" indent="0" algn="just">
              <a:buNone/>
            </a:pPr>
            <a:r>
              <a:rPr lang="en-US" dirty="0" smtClean="0"/>
              <a:t>Increase in FA by 0.55% and on other side, Revenue from operations also increased by 10.56%---Implies FA utilization has been improved. It gives further scope to HUL for taking best utilization of its investment in FA.</a:t>
            </a:r>
          </a:p>
          <a:p>
            <a:pPr marL="0" indent="0" algn="just">
              <a:buNone/>
            </a:pPr>
            <a:endParaRPr lang="en-US" dirty="0"/>
          </a:p>
        </p:txBody>
      </p:sp>
      <p:sp>
        <p:nvSpPr>
          <p:cNvPr id="4" name="Slide Number Placeholder 3"/>
          <p:cNvSpPr>
            <a:spLocks noGrp="1"/>
          </p:cNvSpPr>
          <p:nvPr>
            <p:ph type="sldNum" sz="quarter" idx="12"/>
          </p:nvPr>
        </p:nvSpPr>
        <p:spPr/>
        <p:txBody>
          <a:bodyPr/>
          <a:lstStyle/>
          <a:p>
            <a:pPr>
              <a:defRPr/>
            </a:pPr>
            <a:fld id="{2D8145CA-60FE-4DA2-8775-317D7598481B}" type="slidenum">
              <a:rPr lang="en-US" smtClean="0"/>
              <a:pPr>
                <a:defRPr/>
              </a:pPr>
              <a:t>55</a:t>
            </a:fld>
            <a:endParaRPr lang="en-US" dirty="0"/>
          </a:p>
        </p:txBody>
      </p:sp>
      <p:sp>
        <p:nvSpPr>
          <p:cNvPr id="11" name="Rectangle 10"/>
          <p:cNvSpPr/>
          <p:nvPr/>
        </p:nvSpPr>
        <p:spPr>
          <a:xfrm>
            <a:off x="6502400" y="2209801"/>
            <a:ext cx="2133600" cy="2590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smtClean="0"/>
              <a:t>Rs</a:t>
            </a:r>
            <a:r>
              <a:rPr lang="en-US" dirty="0" smtClean="0"/>
              <a:t>. in Cr.</a:t>
            </a:r>
            <a:endParaRPr lang="en-US" dirty="0"/>
          </a:p>
        </p:txBody>
      </p:sp>
      <p:pic>
        <p:nvPicPr>
          <p:cNvPr id="10" name="Picture 1"/>
          <p:cNvPicPr>
            <a:picLocks noChangeAspect="1" noChangeArrowheads="1"/>
          </p:cNvPicPr>
          <p:nvPr/>
        </p:nvPicPr>
        <p:blipFill>
          <a:blip r:embed="rId2"/>
          <a:srcRect/>
          <a:stretch>
            <a:fillRect/>
          </a:stretch>
        </p:blipFill>
        <p:spPr bwMode="auto">
          <a:xfrm>
            <a:off x="1028700" y="1743074"/>
            <a:ext cx="8380413" cy="885825"/>
          </a:xfrm>
          <a:prstGeom prst="rect">
            <a:avLst/>
          </a:prstGeom>
          <a:noFill/>
          <a:ln w="9525">
            <a:noFill/>
            <a:miter lim="800000"/>
            <a:headEnd/>
            <a:tailEnd/>
          </a:ln>
          <a:effectLst/>
        </p:spPr>
      </p:pic>
      <p:pic>
        <p:nvPicPr>
          <p:cNvPr id="84993" name="Picture 1"/>
          <p:cNvPicPr>
            <a:picLocks noChangeAspect="1" noChangeArrowheads="1"/>
          </p:cNvPicPr>
          <p:nvPr/>
        </p:nvPicPr>
        <p:blipFill>
          <a:blip r:embed="rId3"/>
          <a:srcRect/>
          <a:stretch>
            <a:fillRect/>
          </a:stretch>
        </p:blipFill>
        <p:spPr bwMode="auto">
          <a:xfrm>
            <a:off x="1068386" y="2628899"/>
            <a:ext cx="8258175" cy="428625"/>
          </a:xfrm>
          <a:prstGeom prst="rect">
            <a:avLst/>
          </a:prstGeom>
          <a:noFill/>
          <a:ln w="9525">
            <a:noFill/>
            <a:miter lim="800000"/>
            <a:headEnd/>
            <a:tailEnd/>
          </a:ln>
          <a:effectLst/>
        </p:spPr>
      </p:pic>
    </p:spTree>
    <p:extLst>
      <p:ext uri="{BB962C8B-B14F-4D97-AF65-F5344CB8AC3E}">
        <p14:creationId xmlns="" xmlns:p14="http://schemas.microsoft.com/office/powerpoint/2010/main" val="7463549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Inventory Management</a:t>
            </a:r>
            <a:endParaRPr lang="en-US" dirty="0"/>
          </a:p>
        </p:txBody>
      </p:sp>
      <p:sp>
        <p:nvSpPr>
          <p:cNvPr id="3" name="Content Placeholder 2"/>
          <p:cNvSpPr>
            <a:spLocks noGrp="1"/>
          </p:cNvSpPr>
          <p:nvPr>
            <p:ph idx="1"/>
          </p:nvPr>
        </p:nvSpPr>
        <p:spPr>
          <a:xfrm>
            <a:off x="838200" y="4043363"/>
            <a:ext cx="10515600" cy="2133600"/>
          </a:xfrm>
        </p:spPr>
        <p:txBody>
          <a:bodyPr/>
          <a:lstStyle/>
          <a:p>
            <a:r>
              <a:rPr lang="en-US" dirty="0" smtClean="0"/>
              <a:t>The increase in inventory is 14.98% is much higher than increase in Sales, implying less efficient Inventory management. The inventory has been piled up.</a:t>
            </a:r>
          </a:p>
          <a:p>
            <a:endParaRPr lang="en-US" dirty="0"/>
          </a:p>
        </p:txBody>
      </p:sp>
      <p:sp>
        <p:nvSpPr>
          <p:cNvPr id="5" name="Slide Number Placeholder 4"/>
          <p:cNvSpPr>
            <a:spLocks noGrp="1"/>
          </p:cNvSpPr>
          <p:nvPr>
            <p:ph type="sldNum" sz="quarter" idx="12"/>
          </p:nvPr>
        </p:nvSpPr>
        <p:spPr/>
        <p:txBody>
          <a:bodyPr/>
          <a:lstStyle/>
          <a:p>
            <a:pPr>
              <a:defRPr/>
            </a:pPr>
            <a:fld id="{A75F9F24-BEC1-4D0D-BB24-56A5E6B33819}" type="slidenum">
              <a:rPr lang="en-US" smtClean="0"/>
              <a:pPr>
                <a:defRPr/>
              </a:pPr>
              <a:t>56</a:t>
            </a:fld>
            <a:endParaRPr lang="en-US"/>
          </a:p>
        </p:txBody>
      </p:sp>
      <p:sp>
        <p:nvSpPr>
          <p:cNvPr id="10" name="Rectangle 9"/>
          <p:cNvSpPr/>
          <p:nvPr/>
        </p:nvSpPr>
        <p:spPr>
          <a:xfrm>
            <a:off x="6594168" y="2377663"/>
            <a:ext cx="2133600" cy="2590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smtClean="0"/>
              <a:t>Rs</a:t>
            </a:r>
            <a:r>
              <a:rPr lang="en-US" dirty="0" smtClean="0"/>
              <a:t>. in Cr.</a:t>
            </a:r>
            <a:endParaRPr lang="en-US" dirty="0"/>
          </a:p>
        </p:txBody>
      </p:sp>
      <p:pic>
        <p:nvPicPr>
          <p:cNvPr id="9" name="Picture 1"/>
          <p:cNvPicPr>
            <a:picLocks noChangeAspect="1" noChangeArrowheads="1"/>
          </p:cNvPicPr>
          <p:nvPr/>
        </p:nvPicPr>
        <p:blipFill>
          <a:blip r:embed="rId2"/>
          <a:srcRect/>
          <a:stretch>
            <a:fillRect/>
          </a:stretch>
        </p:blipFill>
        <p:spPr bwMode="auto">
          <a:xfrm>
            <a:off x="900113" y="2157412"/>
            <a:ext cx="8380413" cy="885825"/>
          </a:xfrm>
          <a:prstGeom prst="rect">
            <a:avLst/>
          </a:prstGeom>
          <a:noFill/>
          <a:ln w="9525">
            <a:noFill/>
            <a:miter lim="800000"/>
            <a:headEnd/>
            <a:tailEnd/>
          </a:ln>
          <a:effectLst/>
        </p:spPr>
      </p:pic>
      <p:pic>
        <p:nvPicPr>
          <p:cNvPr id="82945" name="Picture 1"/>
          <p:cNvPicPr>
            <a:picLocks noChangeAspect="1" noChangeArrowheads="1"/>
          </p:cNvPicPr>
          <p:nvPr/>
        </p:nvPicPr>
        <p:blipFill>
          <a:blip r:embed="rId3"/>
          <a:srcRect/>
          <a:stretch>
            <a:fillRect/>
          </a:stretch>
        </p:blipFill>
        <p:spPr bwMode="auto">
          <a:xfrm>
            <a:off x="930274" y="3033711"/>
            <a:ext cx="8499253" cy="381001"/>
          </a:xfrm>
          <a:prstGeom prst="rect">
            <a:avLst/>
          </a:prstGeom>
          <a:noFill/>
          <a:ln w="9525">
            <a:noFill/>
            <a:miter lim="800000"/>
            <a:headEnd/>
            <a:tailEnd/>
          </a:ln>
          <a:effectLst/>
        </p:spPr>
      </p:pic>
    </p:spTree>
    <p:extLst>
      <p:ext uri="{BB962C8B-B14F-4D97-AF65-F5344CB8AC3E}">
        <p14:creationId xmlns="" xmlns:p14="http://schemas.microsoft.com/office/powerpoint/2010/main" val="22055600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Risk</a:t>
            </a:r>
            <a:endParaRPr lang="en-US" dirty="0"/>
          </a:p>
        </p:txBody>
      </p:sp>
      <p:sp>
        <p:nvSpPr>
          <p:cNvPr id="3" name="Content Placeholder 2"/>
          <p:cNvSpPr>
            <a:spLocks noGrp="1"/>
          </p:cNvSpPr>
          <p:nvPr>
            <p:ph idx="1"/>
          </p:nvPr>
        </p:nvSpPr>
        <p:spPr>
          <a:xfrm>
            <a:off x="622708" y="4386263"/>
            <a:ext cx="11335929" cy="2471737"/>
          </a:xfrm>
        </p:spPr>
        <p:txBody>
          <a:bodyPr>
            <a:normAutofit lnSpcReduction="10000"/>
          </a:bodyPr>
          <a:lstStyle/>
          <a:p>
            <a:r>
              <a:rPr lang="en-US" dirty="0" smtClean="0"/>
              <a:t>Long term debt has been increased by 1.95%, even short term debt has been risen up by 0.95%. On other side, the shareholder’s funds has been increased by just 2.75% that is due to  equivalent increase in surplus. </a:t>
            </a:r>
          </a:p>
          <a:p>
            <a:pPr>
              <a:buNone/>
            </a:pPr>
            <a:r>
              <a:rPr lang="en-US" dirty="0" smtClean="0"/>
              <a:t>However, if individual amounts are considered then Shareholders funds is too high as comparative to Non current Liabilities thus provides safe window for lenders to provide credit to HUL.</a:t>
            </a:r>
          </a:p>
          <a:p>
            <a:endParaRPr lang="en-US" sz="2800" dirty="0"/>
          </a:p>
        </p:txBody>
      </p:sp>
      <p:sp>
        <p:nvSpPr>
          <p:cNvPr id="4" name="Date Placeholder 3"/>
          <p:cNvSpPr>
            <a:spLocks noGrp="1"/>
          </p:cNvSpPr>
          <p:nvPr>
            <p:ph type="dt" sz="half" idx="10"/>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A75F9F24-BEC1-4D0D-BB24-56A5E6B33819}" type="slidenum">
              <a:rPr lang="en-US" smtClean="0"/>
              <a:pPr>
                <a:defRPr/>
              </a:pPr>
              <a:t>57</a:t>
            </a:fld>
            <a:endParaRPr lang="en-US"/>
          </a:p>
        </p:txBody>
      </p:sp>
      <p:pic>
        <p:nvPicPr>
          <p:cNvPr id="14" name="Picture 5"/>
          <p:cNvPicPr>
            <a:picLocks noChangeAspect="1" noChangeArrowheads="1"/>
          </p:cNvPicPr>
          <p:nvPr/>
        </p:nvPicPr>
        <p:blipFill>
          <a:blip r:embed="rId2"/>
          <a:srcRect/>
          <a:stretch>
            <a:fillRect/>
          </a:stretch>
        </p:blipFill>
        <p:spPr bwMode="auto">
          <a:xfrm>
            <a:off x="2630486" y="2128835"/>
            <a:ext cx="7499352" cy="614364"/>
          </a:xfrm>
          <a:prstGeom prst="rect">
            <a:avLst/>
          </a:prstGeom>
          <a:noFill/>
          <a:ln w="9525">
            <a:noFill/>
            <a:miter lim="800000"/>
            <a:headEnd/>
            <a:tailEnd/>
          </a:ln>
          <a:effectLst/>
        </p:spPr>
      </p:pic>
      <p:pic>
        <p:nvPicPr>
          <p:cNvPr id="81921" name="Picture 1"/>
          <p:cNvPicPr>
            <a:picLocks noChangeAspect="1" noChangeArrowheads="1"/>
          </p:cNvPicPr>
          <p:nvPr/>
        </p:nvPicPr>
        <p:blipFill>
          <a:blip r:embed="rId3"/>
          <a:srcRect/>
          <a:stretch>
            <a:fillRect/>
          </a:stretch>
        </p:blipFill>
        <p:spPr bwMode="auto">
          <a:xfrm>
            <a:off x="2611437" y="2738438"/>
            <a:ext cx="7547785" cy="647700"/>
          </a:xfrm>
          <a:prstGeom prst="rect">
            <a:avLst/>
          </a:prstGeom>
          <a:noFill/>
          <a:ln w="9525">
            <a:noFill/>
            <a:miter lim="800000"/>
            <a:headEnd/>
            <a:tailEnd/>
          </a:ln>
          <a:effectLst/>
        </p:spPr>
      </p:pic>
      <p:pic>
        <p:nvPicPr>
          <p:cNvPr id="81922" name="Picture 2"/>
          <p:cNvPicPr>
            <a:picLocks noChangeAspect="1" noChangeArrowheads="1"/>
          </p:cNvPicPr>
          <p:nvPr/>
        </p:nvPicPr>
        <p:blipFill>
          <a:blip r:embed="rId4"/>
          <a:srcRect/>
          <a:stretch>
            <a:fillRect/>
          </a:stretch>
        </p:blipFill>
        <p:spPr bwMode="auto">
          <a:xfrm>
            <a:off x="2597150" y="3409949"/>
            <a:ext cx="7546975" cy="376239"/>
          </a:xfrm>
          <a:prstGeom prst="rect">
            <a:avLst/>
          </a:prstGeom>
          <a:noFill/>
          <a:ln w="9525">
            <a:noFill/>
            <a:miter lim="800000"/>
            <a:headEnd/>
            <a:tailEnd/>
          </a:ln>
          <a:effectLst/>
        </p:spPr>
      </p:pic>
    </p:spTree>
    <p:extLst>
      <p:ext uri="{BB962C8B-B14F-4D97-AF65-F5344CB8AC3E}">
        <p14:creationId xmlns="" xmlns:p14="http://schemas.microsoft.com/office/powerpoint/2010/main" val="28609042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ChangeArrowheads="1"/>
          </p:cNvSpPr>
          <p:nvPr/>
        </p:nvSpPr>
        <p:spPr bwMode="auto">
          <a:xfrm>
            <a:off x="270408" y="1549269"/>
            <a:ext cx="11413592" cy="1382430"/>
          </a:xfrm>
          <a:prstGeom prst="rect">
            <a:avLst/>
          </a:prstGeom>
          <a:noFill/>
          <a:ln w="12700">
            <a:noFill/>
            <a:miter lim="800000"/>
            <a:headEnd/>
            <a:tailEnd/>
          </a:ln>
          <a:effectLst/>
        </p:spPr>
        <p:txBody>
          <a:bodyPr wrap="square" lIns="90488" tIns="44450" rIns="90488" bIns="44450">
            <a:spAutoFit/>
          </a:bodyPr>
          <a:lstStyle/>
          <a:p>
            <a:pPr algn="just">
              <a:lnSpc>
                <a:spcPct val="150000"/>
              </a:lnSpc>
              <a:spcBef>
                <a:spcPct val="50000"/>
              </a:spcBef>
            </a:pPr>
            <a:r>
              <a:rPr lang="en-US" sz="2800" dirty="0" smtClean="0"/>
              <a:t>It is </a:t>
            </a:r>
            <a:r>
              <a:rPr lang="en-US" sz="2800" dirty="0"/>
              <a:t>a method of financial statement analysis in which each line item is listed as a percentage of a base figure within the statement</a:t>
            </a:r>
            <a:r>
              <a:rPr lang="en-US" sz="2800" dirty="0" smtClean="0"/>
              <a:t>. </a:t>
            </a:r>
            <a:endParaRPr lang="en-US" sz="2800" b="1" dirty="0">
              <a:solidFill>
                <a:schemeClr val="hlink"/>
              </a:solidFill>
              <a:latin typeface="Arial" charset="0"/>
            </a:endParaRPr>
          </a:p>
        </p:txBody>
      </p:sp>
      <p:grpSp>
        <p:nvGrpSpPr>
          <p:cNvPr id="2" name="Group 4"/>
          <p:cNvGrpSpPr>
            <a:grpSpLocks/>
          </p:cNvGrpSpPr>
          <p:nvPr/>
        </p:nvGrpSpPr>
        <p:grpSpPr bwMode="auto">
          <a:xfrm>
            <a:off x="2347128" y="4352772"/>
            <a:ext cx="5369984" cy="2270125"/>
            <a:chOff x="1783" y="2353"/>
            <a:chExt cx="2537" cy="1430"/>
          </a:xfrm>
        </p:grpSpPr>
        <p:grpSp>
          <p:nvGrpSpPr>
            <p:cNvPr id="3" name="Group 5"/>
            <p:cNvGrpSpPr>
              <a:grpSpLocks/>
            </p:cNvGrpSpPr>
            <p:nvPr/>
          </p:nvGrpSpPr>
          <p:grpSpPr bwMode="auto">
            <a:xfrm>
              <a:off x="3102" y="2415"/>
              <a:ext cx="968" cy="554"/>
              <a:chOff x="3102" y="2415"/>
              <a:chExt cx="968" cy="554"/>
            </a:xfrm>
          </p:grpSpPr>
          <p:sp>
            <p:nvSpPr>
              <p:cNvPr id="135174" name="Arc 6"/>
              <p:cNvSpPr>
                <a:spLocks/>
              </p:cNvSpPr>
              <p:nvPr/>
            </p:nvSpPr>
            <p:spPr bwMode="auto">
              <a:xfrm>
                <a:off x="3102" y="2495"/>
                <a:ext cx="968" cy="474"/>
              </a:xfrm>
              <a:custGeom>
                <a:avLst/>
                <a:gdLst>
                  <a:gd name="G0" fmla="+- 0 0 0"/>
                  <a:gd name="G1" fmla="+- 19909 0 0"/>
                  <a:gd name="G2" fmla="+- 21600 0 0"/>
                  <a:gd name="T0" fmla="*/ 8378 w 17402"/>
                  <a:gd name="T1" fmla="*/ 0 h 19909"/>
                  <a:gd name="T2" fmla="*/ 17402 w 17402"/>
                  <a:gd name="T3" fmla="*/ 7113 h 19909"/>
                  <a:gd name="T4" fmla="*/ 0 w 17402"/>
                  <a:gd name="T5" fmla="*/ 19909 h 19909"/>
                </a:gdLst>
                <a:ahLst/>
                <a:cxnLst>
                  <a:cxn ang="0">
                    <a:pos x="T0" y="T1"/>
                  </a:cxn>
                  <a:cxn ang="0">
                    <a:pos x="T2" y="T3"/>
                  </a:cxn>
                  <a:cxn ang="0">
                    <a:pos x="T4" y="T5"/>
                  </a:cxn>
                </a:cxnLst>
                <a:rect l="0" t="0" r="r" b="b"/>
                <a:pathLst>
                  <a:path w="17402" h="19909" fill="none" extrusionOk="0">
                    <a:moveTo>
                      <a:pt x="8378" y="-1"/>
                    </a:moveTo>
                    <a:cubicBezTo>
                      <a:pt x="11973" y="1512"/>
                      <a:pt x="15091" y="3970"/>
                      <a:pt x="17401" y="7113"/>
                    </a:cubicBezTo>
                  </a:path>
                  <a:path w="17402" h="19909" stroke="0" extrusionOk="0">
                    <a:moveTo>
                      <a:pt x="8378" y="-1"/>
                    </a:moveTo>
                    <a:cubicBezTo>
                      <a:pt x="11973" y="1512"/>
                      <a:pt x="15091" y="3970"/>
                      <a:pt x="17401" y="7113"/>
                    </a:cubicBezTo>
                    <a:lnTo>
                      <a:pt x="0" y="19909"/>
                    </a:lnTo>
                    <a:close/>
                  </a:path>
                </a:pathLst>
              </a:custGeom>
              <a:solidFill>
                <a:srgbClr val="804000"/>
              </a:solidFill>
              <a:ln w="12700" cap="rnd">
                <a:noFill/>
                <a:round/>
                <a:headEnd/>
                <a:tailEnd/>
              </a:ln>
              <a:effectLst/>
            </p:spPr>
            <p:txBody>
              <a:bodyPr/>
              <a:lstStyle/>
              <a:p>
                <a:endParaRPr lang="en-US"/>
              </a:p>
            </p:txBody>
          </p:sp>
          <p:sp>
            <p:nvSpPr>
              <p:cNvPr id="135175" name="Arc 7"/>
              <p:cNvSpPr>
                <a:spLocks/>
              </p:cNvSpPr>
              <p:nvPr/>
            </p:nvSpPr>
            <p:spPr bwMode="auto">
              <a:xfrm>
                <a:off x="3102" y="2415"/>
                <a:ext cx="966" cy="475"/>
              </a:xfrm>
              <a:custGeom>
                <a:avLst/>
                <a:gdLst>
                  <a:gd name="G0" fmla="+- 0 0 0"/>
                  <a:gd name="G1" fmla="+- 19909 0 0"/>
                  <a:gd name="G2" fmla="+- 21600 0 0"/>
                  <a:gd name="T0" fmla="*/ 8377 w 17361"/>
                  <a:gd name="T1" fmla="*/ 0 h 19909"/>
                  <a:gd name="T2" fmla="*/ 17361 w 17361"/>
                  <a:gd name="T3" fmla="*/ 7057 h 19909"/>
                  <a:gd name="T4" fmla="*/ 0 w 17361"/>
                  <a:gd name="T5" fmla="*/ 19909 h 19909"/>
                </a:gdLst>
                <a:ahLst/>
                <a:cxnLst>
                  <a:cxn ang="0">
                    <a:pos x="T0" y="T1"/>
                  </a:cxn>
                  <a:cxn ang="0">
                    <a:pos x="T2" y="T3"/>
                  </a:cxn>
                  <a:cxn ang="0">
                    <a:pos x="T4" y="T5"/>
                  </a:cxn>
                </a:cxnLst>
                <a:rect l="0" t="0" r="r" b="b"/>
                <a:pathLst>
                  <a:path w="17361" h="19909" fill="none" extrusionOk="0">
                    <a:moveTo>
                      <a:pt x="8377" y="-1"/>
                    </a:moveTo>
                    <a:cubicBezTo>
                      <a:pt x="11950" y="1503"/>
                      <a:pt x="15053" y="3941"/>
                      <a:pt x="17360" y="7057"/>
                    </a:cubicBezTo>
                  </a:path>
                  <a:path w="17361" h="19909" stroke="0" extrusionOk="0">
                    <a:moveTo>
                      <a:pt x="8377" y="-1"/>
                    </a:moveTo>
                    <a:cubicBezTo>
                      <a:pt x="11950" y="1503"/>
                      <a:pt x="15053" y="3941"/>
                      <a:pt x="17360" y="7057"/>
                    </a:cubicBezTo>
                    <a:lnTo>
                      <a:pt x="0" y="19909"/>
                    </a:lnTo>
                    <a:close/>
                  </a:path>
                </a:pathLst>
              </a:custGeom>
              <a:solidFill>
                <a:srgbClr val="FFC080"/>
              </a:solidFill>
              <a:ln w="12700" cap="rnd">
                <a:noFill/>
                <a:round/>
                <a:headEnd/>
                <a:tailEnd/>
              </a:ln>
              <a:effectLst/>
            </p:spPr>
            <p:txBody>
              <a:bodyPr/>
              <a:lstStyle/>
              <a:p>
                <a:endParaRPr lang="en-US"/>
              </a:p>
            </p:txBody>
          </p:sp>
          <p:sp>
            <p:nvSpPr>
              <p:cNvPr id="135176" name="Freeform 8"/>
              <p:cNvSpPr>
                <a:spLocks/>
              </p:cNvSpPr>
              <p:nvPr/>
            </p:nvSpPr>
            <p:spPr bwMode="auto">
              <a:xfrm>
                <a:off x="3104" y="2583"/>
                <a:ext cx="961" cy="383"/>
              </a:xfrm>
              <a:custGeom>
                <a:avLst/>
                <a:gdLst/>
                <a:ahLst/>
                <a:cxnLst>
                  <a:cxn ang="0">
                    <a:pos x="0" y="302"/>
                  </a:cxn>
                  <a:cxn ang="0">
                    <a:pos x="0" y="382"/>
                  </a:cxn>
                  <a:cxn ang="0">
                    <a:pos x="960" y="80"/>
                  </a:cxn>
                  <a:cxn ang="0">
                    <a:pos x="960" y="0"/>
                  </a:cxn>
                  <a:cxn ang="0">
                    <a:pos x="0" y="302"/>
                  </a:cxn>
                </a:cxnLst>
                <a:rect l="0" t="0" r="r" b="b"/>
                <a:pathLst>
                  <a:path w="961" h="383">
                    <a:moveTo>
                      <a:pt x="0" y="302"/>
                    </a:moveTo>
                    <a:lnTo>
                      <a:pt x="0" y="382"/>
                    </a:lnTo>
                    <a:lnTo>
                      <a:pt x="960" y="80"/>
                    </a:lnTo>
                    <a:lnTo>
                      <a:pt x="960" y="0"/>
                    </a:lnTo>
                    <a:lnTo>
                      <a:pt x="0" y="302"/>
                    </a:lnTo>
                  </a:path>
                </a:pathLst>
              </a:custGeom>
              <a:solidFill>
                <a:srgbClr val="FF8000"/>
              </a:solidFill>
              <a:ln w="12700" cap="rnd" cmpd="sng">
                <a:noFill/>
                <a:prstDash val="solid"/>
                <a:round/>
                <a:headEnd type="none" w="med" len="med"/>
                <a:tailEnd type="none" w="med" len="med"/>
              </a:ln>
              <a:effectLst/>
            </p:spPr>
            <p:txBody>
              <a:bodyPr/>
              <a:lstStyle/>
              <a:p>
                <a:endParaRPr lang="en-US"/>
              </a:p>
            </p:txBody>
          </p:sp>
        </p:grpSp>
        <p:sp>
          <p:nvSpPr>
            <p:cNvPr id="135177" name="Arc 9"/>
            <p:cNvSpPr>
              <a:spLocks/>
            </p:cNvSpPr>
            <p:nvPr/>
          </p:nvSpPr>
          <p:spPr bwMode="auto">
            <a:xfrm>
              <a:off x="3102" y="2457"/>
              <a:ext cx="882" cy="433"/>
            </a:xfrm>
            <a:custGeom>
              <a:avLst/>
              <a:gdLst>
                <a:gd name="G0" fmla="+- 0 0 0"/>
                <a:gd name="G1" fmla="+- 19927 0 0"/>
                <a:gd name="G2" fmla="+- 21600 0 0"/>
                <a:gd name="T0" fmla="*/ 8336 w 17373"/>
                <a:gd name="T1" fmla="*/ 0 h 19927"/>
                <a:gd name="T2" fmla="*/ 17373 w 17373"/>
                <a:gd name="T3" fmla="*/ 7092 h 19927"/>
                <a:gd name="T4" fmla="*/ 0 w 17373"/>
                <a:gd name="T5" fmla="*/ 19927 h 19927"/>
              </a:gdLst>
              <a:ahLst/>
              <a:cxnLst>
                <a:cxn ang="0">
                  <a:pos x="T0" y="T1"/>
                </a:cxn>
                <a:cxn ang="0">
                  <a:pos x="T2" y="T3"/>
                </a:cxn>
                <a:cxn ang="0">
                  <a:pos x="T4" y="T5"/>
                </a:cxn>
              </a:cxnLst>
              <a:rect l="0" t="0" r="r" b="b"/>
              <a:pathLst>
                <a:path w="17373" h="19927" fill="none" extrusionOk="0">
                  <a:moveTo>
                    <a:pt x="8335" y="0"/>
                  </a:moveTo>
                  <a:cubicBezTo>
                    <a:pt x="11933" y="1505"/>
                    <a:pt x="15055" y="3955"/>
                    <a:pt x="17373" y="7091"/>
                  </a:cubicBezTo>
                </a:path>
                <a:path w="17373" h="19927" stroke="0" extrusionOk="0">
                  <a:moveTo>
                    <a:pt x="8335" y="0"/>
                  </a:moveTo>
                  <a:cubicBezTo>
                    <a:pt x="11933" y="1505"/>
                    <a:pt x="15055" y="3955"/>
                    <a:pt x="17373" y="7091"/>
                  </a:cubicBezTo>
                  <a:lnTo>
                    <a:pt x="0" y="19927"/>
                  </a:lnTo>
                  <a:close/>
                </a:path>
              </a:pathLst>
            </a:custGeom>
            <a:solidFill>
              <a:srgbClr val="FFA040"/>
            </a:solidFill>
            <a:ln w="12700" cap="rnd">
              <a:noFill/>
              <a:round/>
              <a:headEnd/>
              <a:tailEnd/>
            </a:ln>
            <a:effectLst/>
          </p:spPr>
          <p:txBody>
            <a:bodyPr/>
            <a:lstStyle/>
            <a:p>
              <a:endParaRPr lang="en-US"/>
            </a:p>
          </p:txBody>
        </p:sp>
        <p:grpSp>
          <p:nvGrpSpPr>
            <p:cNvPr id="4" name="Group 10"/>
            <p:cNvGrpSpPr>
              <a:grpSpLocks/>
            </p:cNvGrpSpPr>
            <p:nvPr/>
          </p:nvGrpSpPr>
          <p:grpSpPr bwMode="auto">
            <a:xfrm>
              <a:off x="2920" y="2353"/>
              <a:ext cx="608" cy="595"/>
              <a:chOff x="2920" y="2353"/>
              <a:chExt cx="608" cy="595"/>
            </a:xfrm>
          </p:grpSpPr>
          <p:grpSp>
            <p:nvGrpSpPr>
              <p:cNvPr id="5" name="Group 11"/>
              <p:cNvGrpSpPr>
                <a:grpSpLocks/>
              </p:cNvGrpSpPr>
              <p:nvPr/>
            </p:nvGrpSpPr>
            <p:grpSpPr bwMode="auto">
              <a:xfrm>
                <a:off x="2920" y="2353"/>
                <a:ext cx="608" cy="595"/>
                <a:chOff x="2920" y="2353"/>
                <a:chExt cx="608" cy="595"/>
              </a:xfrm>
            </p:grpSpPr>
            <p:grpSp>
              <p:nvGrpSpPr>
                <p:cNvPr id="6" name="Group 12"/>
                <p:cNvGrpSpPr>
                  <a:grpSpLocks/>
                </p:cNvGrpSpPr>
                <p:nvPr/>
              </p:nvGrpSpPr>
              <p:grpSpPr bwMode="auto">
                <a:xfrm>
                  <a:off x="2920" y="2353"/>
                  <a:ext cx="608" cy="595"/>
                  <a:chOff x="2920" y="2353"/>
                  <a:chExt cx="608" cy="595"/>
                </a:xfrm>
              </p:grpSpPr>
              <p:sp>
                <p:nvSpPr>
                  <p:cNvPr id="135181" name="Arc 13"/>
                  <p:cNvSpPr>
                    <a:spLocks/>
                  </p:cNvSpPr>
                  <p:nvPr/>
                </p:nvSpPr>
                <p:spPr bwMode="auto">
                  <a:xfrm>
                    <a:off x="2920" y="2433"/>
                    <a:ext cx="608" cy="515"/>
                  </a:xfrm>
                  <a:custGeom>
                    <a:avLst/>
                    <a:gdLst>
                      <a:gd name="G0" fmla="+- 2750 0 0"/>
                      <a:gd name="G1" fmla="+- 21600 0 0"/>
                      <a:gd name="G2" fmla="+- 21600 0 0"/>
                      <a:gd name="T0" fmla="*/ 0 w 10925"/>
                      <a:gd name="T1" fmla="*/ 176 h 21600"/>
                      <a:gd name="T2" fmla="*/ 10925 w 10925"/>
                      <a:gd name="T3" fmla="*/ 1607 h 21600"/>
                      <a:gd name="T4" fmla="*/ 2750 w 10925"/>
                      <a:gd name="T5" fmla="*/ 21600 h 21600"/>
                    </a:gdLst>
                    <a:ahLst/>
                    <a:cxnLst>
                      <a:cxn ang="0">
                        <a:pos x="T0" y="T1"/>
                      </a:cxn>
                      <a:cxn ang="0">
                        <a:pos x="T2" y="T3"/>
                      </a:cxn>
                      <a:cxn ang="0">
                        <a:pos x="T4" y="T5"/>
                      </a:cxn>
                    </a:cxnLst>
                    <a:rect l="0" t="0" r="r" b="b"/>
                    <a:pathLst>
                      <a:path w="10925" h="21600" fill="none" extrusionOk="0">
                        <a:moveTo>
                          <a:pt x="-1" y="175"/>
                        </a:moveTo>
                        <a:cubicBezTo>
                          <a:pt x="911" y="58"/>
                          <a:pt x="1830" y="-1"/>
                          <a:pt x="2750" y="0"/>
                        </a:cubicBezTo>
                        <a:cubicBezTo>
                          <a:pt x="5553" y="0"/>
                          <a:pt x="8330" y="545"/>
                          <a:pt x="10925" y="1606"/>
                        </a:cubicBezTo>
                      </a:path>
                      <a:path w="10925" h="21600" stroke="0" extrusionOk="0">
                        <a:moveTo>
                          <a:pt x="-1" y="175"/>
                        </a:moveTo>
                        <a:cubicBezTo>
                          <a:pt x="911" y="58"/>
                          <a:pt x="1830" y="-1"/>
                          <a:pt x="2750" y="0"/>
                        </a:cubicBezTo>
                        <a:cubicBezTo>
                          <a:pt x="5553" y="0"/>
                          <a:pt x="8330" y="545"/>
                          <a:pt x="10925" y="1606"/>
                        </a:cubicBezTo>
                        <a:lnTo>
                          <a:pt x="2750" y="21600"/>
                        </a:lnTo>
                        <a:close/>
                      </a:path>
                    </a:pathLst>
                  </a:custGeom>
                  <a:solidFill>
                    <a:srgbClr val="804000"/>
                  </a:solidFill>
                  <a:ln w="12700" cap="rnd">
                    <a:noFill/>
                    <a:round/>
                    <a:headEnd/>
                    <a:tailEnd/>
                  </a:ln>
                  <a:effectLst/>
                </p:spPr>
                <p:txBody>
                  <a:bodyPr/>
                  <a:lstStyle/>
                  <a:p>
                    <a:endParaRPr lang="en-US"/>
                  </a:p>
                </p:txBody>
              </p:sp>
              <p:sp>
                <p:nvSpPr>
                  <p:cNvPr id="135182" name="Arc 14"/>
                  <p:cNvSpPr>
                    <a:spLocks/>
                  </p:cNvSpPr>
                  <p:nvPr/>
                </p:nvSpPr>
                <p:spPr bwMode="auto">
                  <a:xfrm>
                    <a:off x="2920" y="2353"/>
                    <a:ext cx="608" cy="515"/>
                  </a:xfrm>
                  <a:custGeom>
                    <a:avLst/>
                    <a:gdLst>
                      <a:gd name="G0" fmla="+- 2750 0 0"/>
                      <a:gd name="G1" fmla="+- 21600 0 0"/>
                      <a:gd name="G2" fmla="+- 21600 0 0"/>
                      <a:gd name="T0" fmla="*/ 0 w 10925"/>
                      <a:gd name="T1" fmla="*/ 176 h 21600"/>
                      <a:gd name="T2" fmla="*/ 10925 w 10925"/>
                      <a:gd name="T3" fmla="*/ 1607 h 21600"/>
                      <a:gd name="T4" fmla="*/ 2750 w 10925"/>
                      <a:gd name="T5" fmla="*/ 21600 h 21600"/>
                    </a:gdLst>
                    <a:ahLst/>
                    <a:cxnLst>
                      <a:cxn ang="0">
                        <a:pos x="T0" y="T1"/>
                      </a:cxn>
                      <a:cxn ang="0">
                        <a:pos x="T2" y="T3"/>
                      </a:cxn>
                      <a:cxn ang="0">
                        <a:pos x="T4" y="T5"/>
                      </a:cxn>
                    </a:cxnLst>
                    <a:rect l="0" t="0" r="r" b="b"/>
                    <a:pathLst>
                      <a:path w="10925" h="21600" fill="none" extrusionOk="0">
                        <a:moveTo>
                          <a:pt x="-1" y="175"/>
                        </a:moveTo>
                        <a:cubicBezTo>
                          <a:pt x="911" y="58"/>
                          <a:pt x="1830" y="-1"/>
                          <a:pt x="2750" y="0"/>
                        </a:cubicBezTo>
                        <a:cubicBezTo>
                          <a:pt x="5553" y="0"/>
                          <a:pt x="8330" y="545"/>
                          <a:pt x="10925" y="1606"/>
                        </a:cubicBezTo>
                      </a:path>
                      <a:path w="10925" h="21600" stroke="0" extrusionOk="0">
                        <a:moveTo>
                          <a:pt x="-1" y="175"/>
                        </a:moveTo>
                        <a:cubicBezTo>
                          <a:pt x="911" y="58"/>
                          <a:pt x="1830" y="-1"/>
                          <a:pt x="2750" y="0"/>
                        </a:cubicBezTo>
                        <a:cubicBezTo>
                          <a:pt x="5553" y="0"/>
                          <a:pt x="8330" y="545"/>
                          <a:pt x="10925" y="1606"/>
                        </a:cubicBezTo>
                        <a:lnTo>
                          <a:pt x="2750" y="21600"/>
                        </a:lnTo>
                        <a:close/>
                      </a:path>
                    </a:pathLst>
                  </a:custGeom>
                  <a:solidFill>
                    <a:srgbClr val="FFC080"/>
                  </a:solidFill>
                  <a:ln w="12700" cap="rnd">
                    <a:noFill/>
                    <a:round/>
                    <a:headEnd/>
                    <a:tailEnd/>
                  </a:ln>
                  <a:effectLst/>
                </p:spPr>
                <p:txBody>
                  <a:bodyPr/>
                  <a:lstStyle/>
                  <a:p>
                    <a:endParaRPr lang="en-US"/>
                  </a:p>
                </p:txBody>
              </p:sp>
            </p:grpSp>
            <p:sp>
              <p:nvSpPr>
                <p:cNvPr id="135183" name="Freeform 15"/>
                <p:cNvSpPr>
                  <a:spLocks/>
                </p:cNvSpPr>
                <p:nvPr/>
              </p:nvSpPr>
              <p:spPr bwMode="auto">
                <a:xfrm>
                  <a:off x="3074" y="2390"/>
                  <a:ext cx="451" cy="554"/>
                </a:xfrm>
                <a:custGeom>
                  <a:avLst/>
                  <a:gdLst/>
                  <a:ahLst/>
                  <a:cxnLst>
                    <a:cxn ang="0">
                      <a:pos x="0" y="472"/>
                    </a:cxn>
                    <a:cxn ang="0">
                      <a:pos x="0" y="553"/>
                    </a:cxn>
                    <a:cxn ang="0">
                      <a:pos x="450" y="80"/>
                    </a:cxn>
                    <a:cxn ang="0">
                      <a:pos x="450" y="0"/>
                    </a:cxn>
                    <a:cxn ang="0">
                      <a:pos x="0" y="472"/>
                    </a:cxn>
                  </a:cxnLst>
                  <a:rect l="0" t="0" r="r" b="b"/>
                  <a:pathLst>
                    <a:path w="451" h="554">
                      <a:moveTo>
                        <a:pt x="0" y="472"/>
                      </a:moveTo>
                      <a:lnTo>
                        <a:pt x="0" y="553"/>
                      </a:lnTo>
                      <a:lnTo>
                        <a:pt x="450" y="80"/>
                      </a:lnTo>
                      <a:lnTo>
                        <a:pt x="450" y="0"/>
                      </a:lnTo>
                      <a:lnTo>
                        <a:pt x="0" y="472"/>
                      </a:lnTo>
                    </a:path>
                  </a:pathLst>
                </a:custGeom>
                <a:solidFill>
                  <a:srgbClr val="FF8000"/>
                </a:solidFill>
                <a:ln w="12700" cap="rnd" cmpd="sng">
                  <a:noFill/>
                  <a:prstDash val="solid"/>
                  <a:round/>
                  <a:headEnd type="none" w="med" len="med"/>
                  <a:tailEnd type="none" w="med" len="med"/>
                </a:ln>
                <a:effectLst/>
              </p:spPr>
              <p:txBody>
                <a:bodyPr/>
                <a:lstStyle/>
                <a:p>
                  <a:endParaRPr lang="en-US"/>
                </a:p>
              </p:txBody>
            </p:sp>
          </p:grpSp>
          <p:sp>
            <p:nvSpPr>
              <p:cNvPr id="135184" name="Freeform 16"/>
              <p:cNvSpPr>
                <a:spLocks/>
              </p:cNvSpPr>
              <p:nvPr/>
            </p:nvSpPr>
            <p:spPr bwMode="auto">
              <a:xfrm>
                <a:off x="2925" y="2355"/>
                <a:ext cx="144" cy="592"/>
              </a:xfrm>
              <a:custGeom>
                <a:avLst/>
                <a:gdLst/>
                <a:ahLst/>
                <a:cxnLst>
                  <a:cxn ang="0">
                    <a:pos x="143" y="591"/>
                  </a:cxn>
                  <a:cxn ang="0">
                    <a:pos x="143" y="511"/>
                  </a:cxn>
                  <a:cxn ang="0">
                    <a:pos x="0" y="0"/>
                  </a:cxn>
                  <a:cxn ang="0">
                    <a:pos x="0" y="78"/>
                  </a:cxn>
                  <a:cxn ang="0">
                    <a:pos x="143" y="591"/>
                  </a:cxn>
                </a:cxnLst>
                <a:rect l="0" t="0" r="r" b="b"/>
                <a:pathLst>
                  <a:path w="144" h="592">
                    <a:moveTo>
                      <a:pt x="143" y="591"/>
                    </a:moveTo>
                    <a:lnTo>
                      <a:pt x="143" y="511"/>
                    </a:lnTo>
                    <a:lnTo>
                      <a:pt x="0" y="0"/>
                    </a:lnTo>
                    <a:lnTo>
                      <a:pt x="0" y="78"/>
                    </a:lnTo>
                    <a:lnTo>
                      <a:pt x="143" y="591"/>
                    </a:lnTo>
                  </a:path>
                </a:pathLst>
              </a:custGeom>
              <a:solidFill>
                <a:srgbClr val="A05000"/>
              </a:solidFill>
              <a:ln w="12700" cap="rnd" cmpd="sng">
                <a:noFill/>
                <a:prstDash val="solid"/>
                <a:round/>
                <a:headEnd type="none" w="med" len="med"/>
                <a:tailEnd type="none" w="med" len="med"/>
              </a:ln>
              <a:effectLst/>
            </p:spPr>
            <p:txBody>
              <a:bodyPr/>
              <a:lstStyle/>
              <a:p>
                <a:endParaRPr lang="en-US"/>
              </a:p>
            </p:txBody>
          </p:sp>
        </p:grpSp>
        <p:sp>
          <p:nvSpPr>
            <p:cNvPr id="135185" name="Arc 17"/>
            <p:cNvSpPr>
              <a:spLocks/>
            </p:cNvSpPr>
            <p:nvPr/>
          </p:nvSpPr>
          <p:spPr bwMode="auto">
            <a:xfrm>
              <a:off x="2934" y="2398"/>
              <a:ext cx="552" cy="469"/>
            </a:xfrm>
            <a:custGeom>
              <a:avLst/>
              <a:gdLst>
                <a:gd name="G0" fmla="+- 2713 0 0"/>
                <a:gd name="G1" fmla="+- 21600 0 0"/>
                <a:gd name="G2" fmla="+- 21600 0 0"/>
                <a:gd name="T0" fmla="*/ 0 w 10871"/>
                <a:gd name="T1" fmla="*/ 171 h 21600"/>
                <a:gd name="T2" fmla="*/ 10871 w 10871"/>
                <a:gd name="T3" fmla="*/ 1600 h 21600"/>
                <a:gd name="T4" fmla="*/ 2713 w 10871"/>
                <a:gd name="T5" fmla="*/ 21600 h 21600"/>
              </a:gdLst>
              <a:ahLst/>
              <a:cxnLst>
                <a:cxn ang="0">
                  <a:pos x="T0" y="T1"/>
                </a:cxn>
                <a:cxn ang="0">
                  <a:pos x="T2" y="T3"/>
                </a:cxn>
                <a:cxn ang="0">
                  <a:pos x="T4" y="T5"/>
                </a:cxn>
              </a:cxnLst>
              <a:rect l="0" t="0" r="r" b="b"/>
              <a:pathLst>
                <a:path w="10871" h="21600" fill="none" extrusionOk="0">
                  <a:moveTo>
                    <a:pt x="0" y="171"/>
                  </a:moveTo>
                  <a:cubicBezTo>
                    <a:pt x="899" y="57"/>
                    <a:pt x="1805" y="-1"/>
                    <a:pt x="2713" y="0"/>
                  </a:cubicBezTo>
                  <a:cubicBezTo>
                    <a:pt x="5510" y="0"/>
                    <a:pt x="8280" y="543"/>
                    <a:pt x="10871" y="1599"/>
                  </a:cubicBezTo>
                </a:path>
                <a:path w="10871" h="21600" stroke="0" extrusionOk="0">
                  <a:moveTo>
                    <a:pt x="0" y="171"/>
                  </a:moveTo>
                  <a:cubicBezTo>
                    <a:pt x="899" y="57"/>
                    <a:pt x="1805" y="-1"/>
                    <a:pt x="2713" y="0"/>
                  </a:cubicBezTo>
                  <a:cubicBezTo>
                    <a:pt x="5510" y="0"/>
                    <a:pt x="8280" y="543"/>
                    <a:pt x="10871" y="1599"/>
                  </a:cubicBezTo>
                  <a:lnTo>
                    <a:pt x="2713" y="21600"/>
                  </a:lnTo>
                  <a:close/>
                </a:path>
              </a:pathLst>
            </a:custGeom>
            <a:solidFill>
              <a:srgbClr val="FFA040"/>
            </a:solidFill>
            <a:ln w="12700" cap="rnd">
              <a:noFill/>
              <a:round/>
              <a:headEnd/>
              <a:tailEnd/>
            </a:ln>
            <a:effectLst/>
          </p:spPr>
          <p:txBody>
            <a:bodyPr/>
            <a:lstStyle/>
            <a:p>
              <a:endParaRPr lang="en-US"/>
            </a:p>
          </p:txBody>
        </p:sp>
        <p:grpSp>
          <p:nvGrpSpPr>
            <p:cNvPr id="7" name="Group 18"/>
            <p:cNvGrpSpPr>
              <a:grpSpLocks/>
            </p:cNvGrpSpPr>
            <p:nvPr/>
          </p:nvGrpSpPr>
          <p:grpSpPr bwMode="auto">
            <a:xfrm>
              <a:off x="3118" y="2609"/>
              <a:ext cx="1196" cy="386"/>
              <a:chOff x="3118" y="2609"/>
              <a:chExt cx="1196" cy="386"/>
            </a:xfrm>
          </p:grpSpPr>
          <p:sp>
            <p:nvSpPr>
              <p:cNvPr id="135187" name="Arc 19"/>
              <p:cNvSpPr>
                <a:spLocks/>
              </p:cNvSpPr>
              <p:nvPr/>
            </p:nvSpPr>
            <p:spPr bwMode="auto">
              <a:xfrm>
                <a:off x="3118" y="2690"/>
                <a:ext cx="1196" cy="305"/>
              </a:xfrm>
              <a:custGeom>
                <a:avLst/>
                <a:gdLst>
                  <a:gd name="G0" fmla="+- 0 0 0"/>
                  <a:gd name="G1" fmla="+- 12788 0 0"/>
                  <a:gd name="G2" fmla="+- 21600 0 0"/>
                  <a:gd name="T0" fmla="*/ 17408 w 21498"/>
                  <a:gd name="T1" fmla="*/ 0 h 12788"/>
                  <a:gd name="T2" fmla="*/ 21498 w 21498"/>
                  <a:gd name="T3" fmla="*/ 10690 h 12788"/>
                  <a:gd name="T4" fmla="*/ 0 w 21498"/>
                  <a:gd name="T5" fmla="*/ 12788 h 12788"/>
                </a:gdLst>
                <a:ahLst/>
                <a:cxnLst>
                  <a:cxn ang="0">
                    <a:pos x="T0" y="T1"/>
                  </a:cxn>
                  <a:cxn ang="0">
                    <a:pos x="T2" y="T3"/>
                  </a:cxn>
                  <a:cxn ang="0">
                    <a:pos x="T4" y="T5"/>
                  </a:cxn>
                </a:cxnLst>
                <a:rect l="0" t="0" r="r" b="b"/>
                <a:pathLst>
                  <a:path w="21498" h="12788" fill="none" extrusionOk="0">
                    <a:moveTo>
                      <a:pt x="17407" y="0"/>
                    </a:moveTo>
                    <a:cubicBezTo>
                      <a:pt x="19707" y="3130"/>
                      <a:pt x="21120" y="6823"/>
                      <a:pt x="21497" y="10690"/>
                    </a:cubicBezTo>
                  </a:path>
                  <a:path w="21498" h="12788" stroke="0" extrusionOk="0">
                    <a:moveTo>
                      <a:pt x="17407" y="0"/>
                    </a:moveTo>
                    <a:cubicBezTo>
                      <a:pt x="19707" y="3130"/>
                      <a:pt x="21120" y="6823"/>
                      <a:pt x="21497" y="10690"/>
                    </a:cubicBezTo>
                    <a:lnTo>
                      <a:pt x="0" y="12788"/>
                    </a:lnTo>
                    <a:close/>
                  </a:path>
                </a:pathLst>
              </a:custGeom>
              <a:solidFill>
                <a:srgbClr val="804000"/>
              </a:solidFill>
              <a:ln w="12700" cap="rnd">
                <a:noFill/>
                <a:round/>
                <a:headEnd/>
                <a:tailEnd/>
              </a:ln>
              <a:effectLst/>
            </p:spPr>
            <p:txBody>
              <a:bodyPr/>
              <a:lstStyle/>
              <a:p>
                <a:endParaRPr lang="en-US"/>
              </a:p>
            </p:txBody>
          </p:sp>
          <p:sp>
            <p:nvSpPr>
              <p:cNvPr id="135188" name="Freeform 20"/>
              <p:cNvSpPr>
                <a:spLocks/>
              </p:cNvSpPr>
              <p:nvPr/>
            </p:nvSpPr>
            <p:spPr bwMode="auto">
              <a:xfrm>
                <a:off x="3121" y="2862"/>
                <a:ext cx="1192" cy="130"/>
              </a:xfrm>
              <a:custGeom>
                <a:avLst/>
                <a:gdLst/>
                <a:ahLst/>
                <a:cxnLst>
                  <a:cxn ang="0">
                    <a:pos x="0" y="50"/>
                  </a:cxn>
                  <a:cxn ang="0">
                    <a:pos x="0" y="129"/>
                  </a:cxn>
                  <a:cxn ang="0">
                    <a:pos x="1191" y="80"/>
                  </a:cxn>
                  <a:cxn ang="0">
                    <a:pos x="1191" y="0"/>
                  </a:cxn>
                  <a:cxn ang="0">
                    <a:pos x="0" y="50"/>
                  </a:cxn>
                </a:cxnLst>
                <a:rect l="0" t="0" r="r" b="b"/>
                <a:pathLst>
                  <a:path w="1192" h="130">
                    <a:moveTo>
                      <a:pt x="0" y="50"/>
                    </a:moveTo>
                    <a:lnTo>
                      <a:pt x="0" y="129"/>
                    </a:lnTo>
                    <a:lnTo>
                      <a:pt x="1191" y="80"/>
                    </a:lnTo>
                    <a:lnTo>
                      <a:pt x="1191" y="0"/>
                    </a:lnTo>
                    <a:lnTo>
                      <a:pt x="0" y="50"/>
                    </a:lnTo>
                  </a:path>
                </a:pathLst>
              </a:custGeom>
              <a:solidFill>
                <a:srgbClr val="FF8000"/>
              </a:solidFill>
              <a:ln w="12700" cap="rnd" cmpd="sng">
                <a:noFill/>
                <a:prstDash val="solid"/>
                <a:round/>
                <a:headEnd type="none" w="med" len="med"/>
                <a:tailEnd type="none" w="med" len="med"/>
              </a:ln>
              <a:effectLst/>
            </p:spPr>
            <p:txBody>
              <a:bodyPr/>
              <a:lstStyle/>
              <a:p>
                <a:endParaRPr lang="en-US"/>
              </a:p>
            </p:txBody>
          </p:sp>
          <p:sp>
            <p:nvSpPr>
              <p:cNvPr id="135189" name="Arc 21"/>
              <p:cNvSpPr>
                <a:spLocks/>
              </p:cNvSpPr>
              <p:nvPr/>
            </p:nvSpPr>
            <p:spPr bwMode="auto">
              <a:xfrm>
                <a:off x="3118" y="2609"/>
                <a:ext cx="1196" cy="305"/>
              </a:xfrm>
              <a:custGeom>
                <a:avLst/>
                <a:gdLst>
                  <a:gd name="G0" fmla="+- 0 0 0"/>
                  <a:gd name="G1" fmla="+- 12813 0 0"/>
                  <a:gd name="G2" fmla="+- 21600 0 0"/>
                  <a:gd name="T0" fmla="*/ 17389 w 21489"/>
                  <a:gd name="T1" fmla="*/ 0 h 12813"/>
                  <a:gd name="T2" fmla="*/ 21489 w 21489"/>
                  <a:gd name="T3" fmla="*/ 10626 h 12813"/>
                  <a:gd name="T4" fmla="*/ 0 w 21489"/>
                  <a:gd name="T5" fmla="*/ 12813 h 12813"/>
                </a:gdLst>
                <a:ahLst/>
                <a:cxnLst>
                  <a:cxn ang="0">
                    <a:pos x="T0" y="T1"/>
                  </a:cxn>
                  <a:cxn ang="0">
                    <a:pos x="T2" y="T3"/>
                  </a:cxn>
                  <a:cxn ang="0">
                    <a:pos x="T4" y="T5"/>
                  </a:cxn>
                </a:cxnLst>
                <a:rect l="0" t="0" r="r" b="b"/>
                <a:pathLst>
                  <a:path w="21489" h="12813" fill="none" extrusionOk="0">
                    <a:moveTo>
                      <a:pt x="17389" y="-1"/>
                    </a:moveTo>
                    <a:cubicBezTo>
                      <a:pt x="19681" y="3111"/>
                      <a:pt x="21097" y="6780"/>
                      <a:pt x="21488" y="10626"/>
                    </a:cubicBezTo>
                  </a:path>
                  <a:path w="21489" h="12813" stroke="0" extrusionOk="0">
                    <a:moveTo>
                      <a:pt x="17389" y="-1"/>
                    </a:moveTo>
                    <a:cubicBezTo>
                      <a:pt x="19681" y="3111"/>
                      <a:pt x="21097" y="6780"/>
                      <a:pt x="21488" y="10626"/>
                    </a:cubicBezTo>
                    <a:lnTo>
                      <a:pt x="0" y="12813"/>
                    </a:lnTo>
                    <a:close/>
                  </a:path>
                </a:pathLst>
              </a:custGeom>
              <a:solidFill>
                <a:srgbClr val="FFC080"/>
              </a:solidFill>
              <a:ln w="12700" cap="rnd">
                <a:noFill/>
                <a:round/>
                <a:headEnd/>
                <a:tailEnd/>
              </a:ln>
              <a:effectLst/>
            </p:spPr>
            <p:txBody>
              <a:bodyPr/>
              <a:lstStyle/>
              <a:p>
                <a:endParaRPr lang="en-US"/>
              </a:p>
            </p:txBody>
          </p:sp>
        </p:grpSp>
        <p:sp>
          <p:nvSpPr>
            <p:cNvPr id="135190" name="Arc 22"/>
            <p:cNvSpPr>
              <a:spLocks/>
            </p:cNvSpPr>
            <p:nvPr/>
          </p:nvSpPr>
          <p:spPr bwMode="auto">
            <a:xfrm>
              <a:off x="3118" y="2636"/>
              <a:ext cx="1091" cy="278"/>
            </a:xfrm>
            <a:custGeom>
              <a:avLst/>
              <a:gdLst>
                <a:gd name="G0" fmla="+- 0 0 0"/>
                <a:gd name="G1" fmla="+- 12787 0 0"/>
                <a:gd name="G2" fmla="+- 21600 0 0"/>
                <a:gd name="T0" fmla="*/ 17409 w 21496"/>
                <a:gd name="T1" fmla="*/ 0 h 12787"/>
                <a:gd name="T2" fmla="*/ 21496 w 21496"/>
                <a:gd name="T3" fmla="*/ 10671 h 12787"/>
                <a:gd name="T4" fmla="*/ 0 w 21496"/>
                <a:gd name="T5" fmla="*/ 12787 h 12787"/>
              </a:gdLst>
              <a:ahLst/>
              <a:cxnLst>
                <a:cxn ang="0">
                  <a:pos x="T0" y="T1"/>
                </a:cxn>
                <a:cxn ang="0">
                  <a:pos x="T2" y="T3"/>
                </a:cxn>
                <a:cxn ang="0">
                  <a:pos x="T4" y="T5"/>
                </a:cxn>
              </a:cxnLst>
              <a:rect l="0" t="0" r="r" b="b"/>
              <a:pathLst>
                <a:path w="21496" h="12787" fill="none" extrusionOk="0">
                  <a:moveTo>
                    <a:pt x="17408" y="0"/>
                  </a:moveTo>
                  <a:cubicBezTo>
                    <a:pt x="19704" y="3125"/>
                    <a:pt x="21116" y="6811"/>
                    <a:pt x="21496" y="10670"/>
                  </a:cubicBezTo>
                </a:path>
                <a:path w="21496" h="12787" stroke="0" extrusionOk="0">
                  <a:moveTo>
                    <a:pt x="17408" y="0"/>
                  </a:moveTo>
                  <a:cubicBezTo>
                    <a:pt x="19704" y="3125"/>
                    <a:pt x="21116" y="6811"/>
                    <a:pt x="21496" y="10670"/>
                  </a:cubicBezTo>
                  <a:lnTo>
                    <a:pt x="0" y="12787"/>
                  </a:lnTo>
                  <a:close/>
                </a:path>
              </a:pathLst>
            </a:custGeom>
            <a:solidFill>
              <a:srgbClr val="FFA040"/>
            </a:solidFill>
            <a:ln w="12700" cap="rnd">
              <a:noFill/>
              <a:round/>
              <a:headEnd/>
              <a:tailEnd/>
            </a:ln>
            <a:effectLst/>
          </p:spPr>
          <p:txBody>
            <a:bodyPr/>
            <a:lstStyle/>
            <a:p>
              <a:endParaRPr lang="en-US"/>
            </a:p>
          </p:txBody>
        </p:sp>
        <p:grpSp>
          <p:nvGrpSpPr>
            <p:cNvPr id="8" name="Group 23"/>
            <p:cNvGrpSpPr>
              <a:grpSpLocks/>
            </p:cNvGrpSpPr>
            <p:nvPr/>
          </p:nvGrpSpPr>
          <p:grpSpPr bwMode="auto">
            <a:xfrm>
              <a:off x="2314" y="2385"/>
              <a:ext cx="738" cy="591"/>
              <a:chOff x="2314" y="2385"/>
              <a:chExt cx="738" cy="591"/>
            </a:xfrm>
          </p:grpSpPr>
          <p:sp>
            <p:nvSpPr>
              <p:cNvPr id="135192" name="Arc 24"/>
              <p:cNvSpPr>
                <a:spLocks/>
              </p:cNvSpPr>
              <p:nvPr/>
            </p:nvSpPr>
            <p:spPr bwMode="auto">
              <a:xfrm>
                <a:off x="2314" y="2465"/>
                <a:ext cx="738" cy="511"/>
              </a:xfrm>
              <a:custGeom>
                <a:avLst/>
                <a:gdLst>
                  <a:gd name="G0" fmla="+- 13270 0 0"/>
                  <a:gd name="G1" fmla="+- 21420 0 0"/>
                  <a:gd name="G2" fmla="+- 21600 0 0"/>
                  <a:gd name="T0" fmla="*/ 0 w 13270"/>
                  <a:gd name="T1" fmla="*/ 4377 h 21420"/>
                  <a:gd name="T2" fmla="*/ 10484 w 13270"/>
                  <a:gd name="T3" fmla="*/ 0 h 21420"/>
                  <a:gd name="T4" fmla="*/ 13270 w 13270"/>
                  <a:gd name="T5" fmla="*/ 21420 h 21420"/>
                </a:gdLst>
                <a:ahLst/>
                <a:cxnLst>
                  <a:cxn ang="0">
                    <a:pos x="T0" y="T1"/>
                  </a:cxn>
                  <a:cxn ang="0">
                    <a:pos x="T2" y="T3"/>
                  </a:cxn>
                  <a:cxn ang="0">
                    <a:pos x="T4" y="T5"/>
                  </a:cxn>
                </a:cxnLst>
                <a:rect l="0" t="0" r="r" b="b"/>
                <a:pathLst>
                  <a:path w="13270" h="21420" fill="none" extrusionOk="0">
                    <a:moveTo>
                      <a:pt x="-1" y="4376"/>
                    </a:moveTo>
                    <a:cubicBezTo>
                      <a:pt x="3041" y="2008"/>
                      <a:pt x="6661" y="497"/>
                      <a:pt x="10484" y="0"/>
                    </a:cubicBezTo>
                  </a:path>
                  <a:path w="13270" h="21420" stroke="0" extrusionOk="0">
                    <a:moveTo>
                      <a:pt x="-1" y="4376"/>
                    </a:moveTo>
                    <a:cubicBezTo>
                      <a:pt x="3041" y="2008"/>
                      <a:pt x="6661" y="497"/>
                      <a:pt x="10484" y="0"/>
                    </a:cubicBezTo>
                    <a:lnTo>
                      <a:pt x="13270" y="21420"/>
                    </a:lnTo>
                    <a:close/>
                  </a:path>
                </a:pathLst>
              </a:custGeom>
              <a:solidFill>
                <a:srgbClr val="804000"/>
              </a:solidFill>
              <a:ln w="12700" cap="rnd">
                <a:noFill/>
                <a:round/>
                <a:headEnd/>
                <a:tailEnd/>
              </a:ln>
              <a:effectLst/>
            </p:spPr>
            <p:txBody>
              <a:bodyPr/>
              <a:lstStyle/>
              <a:p>
                <a:endParaRPr lang="en-US"/>
              </a:p>
            </p:txBody>
          </p:sp>
          <p:sp>
            <p:nvSpPr>
              <p:cNvPr id="135193" name="Arc 25"/>
              <p:cNvSpPr>
                <a:spLocks/>
              </p:cNvSpPr>
              <p:nvPr/>
            </p:nvSpPr>
            <p:spPr bwMode="auto">
              <a:xfrm>
                <a:off x="2315" y="2385"/>
                <a:ext cx="737" cy="511"/>
              </a:xfrm>
              <a:custGeom>
                <a:avLst/>
                <a:gdLst>
                  <a:gd name="G0" fmla="+- 13259 0 0"/>
                  <a:gd name="G1" fmla="+- 21420 0 0"/>
                  <a:gd name="G2" fmla="+- 21600 0 0"/>
                  <a:gd name="T0" fmla="*/ 0 w 13259"/>
                  <a:gd name="T1" fmla="*/ 4368 h 21420"/>
                  <a:gd name="T2" fmla="*/ 10473 w 13259"/>
                  <a:gd name="T3" fmla="*/ 0 h 21420"/>
                  <a:gd name="T4" fmla="*/ 13259 w 13259"/>
                  <a:gd name="T5" fmla="*/ 21420 h 21420"/>
                </a:gdLst>
                <a:ahLst/>
                <a:cxnLst>
                  <a:cxn ang="0">
                    <a:pos x="T0" y="T1"/>
                  </a:cxn>
                  <a:cxn ang="0">
                    <a:pos x="T2" y="T3"/>
                  </a:cxn>
                  <a:cxn ang="0">
                    <a:pos x="T4" y="T5"/>
                  </a:cxn>
                </a:cxnLst>
                <a:rect l="0" t="0" r="r" b="b"/>
                <a:pathLst>
                  <a:path w="13259" h="21420" fill="none" extrusionOk="0">
                    <a:moveTo>
                      <a:pt x="0" y="4368"/>
                    </a:moveTo>
                    <a:cubicBezTo>
                      <a:pt x="3039" y="2004"/>
                      <a:pt x="6655" y="496"/>
                      <a:pt x="10473" y="0"/>
                    </a:cubicBezTo>
                  </a:path>
                  <a:path w="13259" h="21420" stroke="0" extrusionOk="0">
                    <a:moveTo>
                      <a:pt x="0" y="4368"/>
                    </a:moveTo>
                    <a:cubicBezTo>
                      <a:pt x="3039" y="2004"/>
                      <a:pt x="6655" y="496"/>
                      <a:pt x="10473" y="0"/>
                    </a:cubicBezTo>
                    <a:lnTo>
                      <a:pt x="13259" y="21420"/>
                    </a:lnTo>
                    <a:close/>
                  </a:path>
                </a:pathLst>
              </a:custGeom>
              <a:solidFill>
                <a:srgbClr val="FFC080"/>
              </a:solidFill>
              <a:ln w="12700" cap="rnd">
                <a:noFill/>
                <a:round/>
                <a:headEnd/>
                <a:tailEnd/>
              </a:ln>
              <a:effectLst/>
            </p:spPr>
            <p:txBody>
              <a:bodyPr/>
              <a:lstStyle/>
              <a:p>
                <a:endParaRPr lang="en-US"/>
              </a:p>
            </p:txBody>
          </p:sp>
          <p:sp>
            <p:nvSpPr>
              <p:cNvPr id="135194" name="Freeform 26"/>
              <p:cNvSpPr>
                <a:spLocks/>
              </p:cNvSpPr>
              <p:nvPr/>
            </p:nvSpPr>
            <p:spPr bwMode="auto">
              <a:xfrm>
                <a:off x="2316" y="2488"/>
                <a:ext cx="732" cy="485"/>
              </a:xfrm>
              <a:custGeom>
                <a:avLst/>
                <a:gdLst/>
                <a:ahLst/>
                <a:cxnLst>
                  <a:cxn ang="0">
                    <a:pos x="731" y="484"/>
                  </a:cxn>
                  <a:cxn ang="0">
                    <a:pos x="731" y="403"/>
                  </a:cxn>
                  <a:cxn ang="0">
                    <a:pos x="0" y="0"/>
                  </a:cxn>
                  <a:cxn ang="0">
                    <a:pos x="0" y="81"/>
                  </a:cxn>
                  <a:cxn ang="0">
                    <a:pos x="731" y="484"/>
                  </a:cxn>
                </a:cxnLst>
                <a:rect l="0" t="0" r="r" b="b"/>
                <a:pathLst>
                  <a:path w="732" h="485">
                    <a:moveTo>
                      <a:pt x="731" y="484"/>
                    </a:moveTo>
                    <a:lnTo>
                      <a:pt x="731" y="403"/>
                    </a:lnTo>
                    <a:lnTo>
                      <a:pt x="0" y="0"/>
                    </a:lnTo>
                    <a:lnTo>
                      <a:pt x="0" y="81"/>
                    </a:lnTo>
                    <a:lnTo>
                      <a:pt x="731" y="484"/>
                    </a:lnTo>
                  </a:path>
                </a:pathLst>
              </a:custGeom>
              <a:solidFill>
                <a:srgbClr val="FF8000"/>
              </a:solidFill>
              <a:ln w="12700" cap="rnd" cmpd="sng">
                <a:noFill/>
                <a:prstDash val="solid"/>
                <a:round/>
                <a:headEnd type="none" w="med" len="med"/>
                <a:tailEnd type="none" w="med" len="med"/>
              </a:ln>
              <a:effectLst/>
            </p:spPr>
            <p:txBody>
              <a:bodyPr/>
              <a:lstStyle/>
              <a:p>
                <a:endParaRPr lang="en-US"/>
              </a:p>
            </p:txBody>
          </p:sp>
        </p:grpSp>
        <p:sp>
          <p:nvSpPr>
            <p:cNvPr id="135195" name="Arc 27"/>
            <p:cNvSpPr>
              <a:spLocks/>
            </p:cNvSpPr>
            <p:nvPr/>
          </p:nvSpPr>
          <p:spPr bwMode="auto">
            <a:xfrm>
              <a:off x="2377" y="2430"/>
              <a:ext cx="674" cy="465"/>
            </a:xfrm>
            <a:custGeom>
              <a:avLst/>
              <a:gdLst>
                <a:gd name="G0" fmla="+- 13279 0 0"/>
                <a:gd name="G1" fmla="+- 21421 0 0"/>
                <a:gd name="G2" fmla="+- 21600 0 0"/>
                <a:gd name="T0" fmla="*/ 0 w 13279"/>
                <a:gd name="T1" fmla="*/ 4385 h 21421"/>
                <a:gd name="T2" fmla="*/ 10505 w 13279"/>
                <a:gd name="T3" fmla="*/ 0 h 21421"/>
                <a:gd name="T4" fmla="*/ 13279 w 13279"/>
                <a:gd name="T5" fmla="*/ 21421 h 21421"/>
              </a:gdLst>
              <a:ahLst/>
              <a:cxnLst>
                <a:cxn ang="0">
                  <a:pos x="T0" y="T1"/>
                </a:cxn>
                <a:cxn ang="0">
                  <a:pos x="T2" y="T3"/>
                </a:cxn>
                <a:cxn ang="0">
                  <a:pos x="T4" y="T5"/>
                </a:cxn>
              </a:cxnLst>
              <a:rect l="0" t="0" r="r" b="b"/>
              <a:pathLst>
                <a:path w="13279" h="21421" fill="none" extrusionOk="0">
                  <a:moveTo>
                    <a:pt x="-1" y="4384"/>
                  </a:moveTo>
                  <a:cubicBezTo>
                    <a:pt x="3046" y="2010"/>
                    <a:pt x="6674" y="495"/>
                    <a:pt x="10504" y="-1"/>
                  </a:cubicBezTo>
                </a:path>
                <a:path w="13279" h="21421" stroke="0" extrusionOk="0">
                  <a:moveTo>
                    <a:pt x="-1" y="4384"/>
                  </a:moveTo>
                  <a:cubicBezTo>
                    <a:pt x="3046" y="2010"/>
                    <a:pt x="6674" y="495"/>
                    <a:pt x="10504" y="-1"/>
                  </a:cubicBezTo>
                  <a:lnTo>
                    <a:pt x="13279" y="21421"/>
                  </a:lnTo>
                  <a:close/>
                </a:path>
              </a:pathLst>
            </a:custGeom>
            <a:solidFill>
              <a:srgbClr val="FFA040"/>
            </a:solidFill>
            <a:ln w="12700" cap="rnd">
              <a:noFill/>
              <a:round/>
              <a:headEnd/>
              <a:tailEnd/>
            </a:ln>
            <a:effectLst/>
          </p:spPr>
          <p:txBody>
            <a:bodyPr/>
            <a:lstStyle/>
            <a:p>
              <a:endParaRPr lang="en-US"/>
            </a:p>
          </p:txBody>
        </p:sp>
        <p:grpSp>
          <p:nvGrpSpPr>
            <p:cNvPr id="9" name="Group 28"/>
            <p:cNvGrpSpPr>
              <a:grpSpLocks/>
            </p:cNvGrpSpPr>
            <p:nvPr/>
          </p:nvGrpSpPr>
          <p:grpSpPr bwMode="auto">
            <a:xfrm>
              <a:off x="1889" y="2517"/>
              <a:ext cx="1114" cy="487"/>
              <a:chOff x="1889" y="2517"/>
              <a:chExt cx="1114" cy="487"/>
            </a:xfrm>
          </p:grpSpPr>
          <p:grpSp>
            <p:nvGrpSpPr>
              <p:cNvPr id="10" name="Group 29"/>
              <p:cNvGrpSpPr>
                <a:grpSpLocks/>
              </p:cNvGrpSpPr>
              <p:nvPr/>
            </p:nvGrpSpPr>
            <p:grpSpPr bwMode="auto">
              <a:xfrm>
                <a:off x="1890" y="2517"/>
                <a:ext cx="1113" cy="487"/>
                <a:chOff x="1890" y="2517"/>
                <a:chExt cx="1113" cy="487"/>
              </a:xfrm>
            </p:grpSpPr>
            <p:sp>
              <p:nvSpPr>
                <p:cNvPr id="135198" name="Arc 30"/>
                <p:cNvSpPr>
                  <a:spLocks/>
                </p:cNvSpPr>
                <p:nvPr/>
              </p:nvSpPr>
              <p:spPr bwMode="auto">
                <a:xfrm>
                  <a:off x="1890" y="2598"/>
                  <a:ext cx="1113" cy="406"/>
                </a:xfrm>
                <a:custGeom>
                  <a:avLst/>
                  <a:gdLst>
                    <a:gd name="G0" fmla="+- 20011 0 0"/>
                    <a:gd name="G1" fmla="+- 17052 0 0"/>
                    <a:gd name="G2" fmla="+- 21600 0 0"/>
                    <a:gd name="T0" fmla="*/ 0 w 20011"/>
                    <a:gd name="T1" fmla="*/ 8921 h 17052"/>
                    <a:gd name="T2" fmla="*/ 6753 w 20011"/>
                    <a:gd name="T3" fmla="*/ 0 h 17052"/>
                    <a:gd name="T4" fmla="*/ 20011 w 20011"/>
                    <a:gd name="T5" fmla="*/ 17052 h 17052"/>
                  </a:gdLst>
                  <a:ahLst/>
                  <a:cxnLst>
                    <a:cxn ang="0">
                      <a:pos x="T0" y="T1"/>
                    </a:cxn>
                    <a:cxn ang="0">
                      <a:pos x="T2" y="T3"/>
                    </a:cxn>
                    <a:cxn ang="0">
                      <a:pos x="T4" y="T5"/>
                    </a:cxn>
                  </a:cxnLst>
                  <a:rect l="0" t="0" r="r" b="b"/>
                  <a:pathLst>
                    <a:path w="20011" h="17052" fill="none" extrusionOk="0">
                      <a:moveTo>
                        <a:pt x="-1" y="8920"/>
                      </a:moveTo>
                      <a:cubicBezTo>
                        <a:pt x="1428" y="5405"/>
                        <a:pt x="3757" y="2328"/>
                        <a:pt x="6752" y="-1"/>
                      </a:cubicBezTo>
                    </a:path>
                    <a:path w="20011" h="17052" stroke="0" extrusionOk="0">
                      <a:moveTo>
                        <a:pt x="-1" y="8920"/>
                      </a:moveTo>
                      <a:cubicBezTo>
                        <a:pt x="1428" y="5405"/>
                        <a:pt x="3757" y="2328"/>
                        <a:pt x="6752" y="-1"/>
                      </a:cubicBezTo>
                      <a:lnTo>
                        <a:pt x="20011" y="17052"/>
                      </a:lnTo>
                      <a:close/>
                    </a:path>
                  </a:pathLst>
                </a:custGeom>
                <a:solidFill>
                  <a:srgbClr val="804000"/>
                </a:solidFill>
                <a:ln w="12700" cap="rnd">
                  <a:noFill/>
                  <a:round/>
                  <a:headEnd/>
                  <a:tailEnd/>
                </a:ln>
                <a:effectLst/>
              </p:spPr>
              <p:txBody>
                <a:bodyPr/>
                <a:lstStyle/>
                <a:p>
                  <a:endParaRPr lang="en-US"/>
                </a:p>
              </p:txBody>
            </p:sp>
            <p:sp>
              <p:nvSpPr>
                <p:cNvPr id="135199" name="Arc 31"/>
                <p:cNvSpPr>
                  <a:spLocks/>
                </p:cNvSpPr>
                <p:nvPr/>
              </p:nvSpPr>
              <p:spPr bwMode="auto">
                <a:xfrm>
                  <a:off x="1892" y="2517"/>
                  <a:ext cx="1111" cy="407"/>
                </a:xfrm>
                <a:custGeom>
                  <a:avLst/>
                  <a:gdLst>
                    <a:gd name="G0" fmla="+- 19977 0 0"/>
                    <a:gd name="G1" fmla="+- 17085 0 0"/>
                    <a:gd name="G2" fmla="+- 21600 0 0"/>
                    <a:gd name="T0" fmla="*/ 0 w 19977"/>
                    <a:gd name="T1" fmla="*/ 8870 h 17085"/>
                    <a:gd name="T2" fmla="*/ 6761 w 19977"/>
                    <a:gd name="T3" fmla="*/ 0 h 17085"/>
                    <a:gd name="T4" fmla="*/ 19977 w 19977"/>
                    <a:gd name="T5" fmla="*/ 17085 h 17085"/>
                  </a:gdLst>
                  <a:ahLst/>
                  <a:cxnLst>
                    <a:cxn ang="0">
                      <a:pos x="T0" y="T1"/>
                    </a:cxn>
                    <a:cxn ang="0">
                      <a:pos x="T2" y="T3"/>
                    </a:cxn>
                    <a:cxn ang="0">
                      <a:pos x="T4" y="T5"/>
                    </a:cxn>
                  </a:cxnLst>
                  <a:rect l="0" t="0" r="r" b="b"/>
                  <a:pathLst>
                    <a:path w="19977" h="17085" fill="none" extrusionOk="0">
                      <a:moveTo>
                        <a:pt x="0" y="8870"/>
                      </a:moveTo>
                      <a:cubicBezTo>
                        <a:pt x="1438" y="5372"/>
                        <a:pt x="3769" y="2313"/>
                        <a:pt x="6760" y="-1"/>
                      </a:cubicBezTo>
                    </a:path>
                    <a:path w="19977" h="17085" stroke="0" extrusionOk="0">
                      <a:moveTo>
                        <a:pt x="0" y="8870"/>
                      </a:moveTo>
                      <a:cubicBezTo>
                        <a:pt x="1438" y="5372"/>
                        <a:pt x="3769" y="2313"/>
                        <a:pt x="6760" y="-1"/>
                      </a:cubicBezTo>
                      <a:lnTo>
                        <a:pt x="19977" y="17085"/>
                      </a:lnTo>
                      <a:close/>
                    </a:path>
                  </a:pathLst>
                </a:custGeom>
                <a:solidFill>
                  <a:srgbClr val="FFC080"/>
                </a:solidFill>
                <a:ln w="12700" cap="rnd">
                  <a:noFill/>
                  <a:round/>
                  <a:headEnd/>
                  <a:tailEnd/>
                </a:ln>
                <a:effectLst/>
              </p:spPr>
              <p:txBody>
                <a:bodyPr/>
                <a:lstStyle/>
                <a:p>
                  <a:endParaRPr lang="en-US"/>
                </a:p>
              </p:txBody>
            </p:sp>
          </p:grpSp>
          <p:sp>
            <p:nvSpPr>
              <p:cNvPr id="135200" name="Freeform 32"/>
              <p:cNvSpPr>
                <a:spLocks/>
              </p:cNvSpPr>
              <p:nvPr/>
            </p:nvSpPr>
            <p:spPr bwMode="auto">
              <a:xfrm>
                <a:off x="1889" y="2727"/>
                <a:ext cx="1109" cy="273"/>
              </a:xfrm>
              <a:custGeom>
                <a:avLst/>
                <a:gdLst/>
                <a:ahLst/>
                <a:cxnLst>
                  <a:cxn ang="0">
                    <a:pos x="1108" y="193"/>
                  </a:cxn>
                  <a:cxn ang="0">
                    <a:pos x="1108" y="272"/>
                  </a:cxn>
                  <a:cxn ang="0">
                    <a:pos x="0" y="80"/>
                  </a:cxn>
                  <a:cxn ang="0">
                    <a:pos x="0" y="0"/>
                  </a:cxn>
                  <a:cxn ang="0">
                    <a:pos x="1108" y="193"/>
                  </a:cxn>
                </a:cxnLst>
                <a:rect l="0" t="0" r="r" b="b"/>
                <a:pathLst>
                  <a:path w="1109" h="273">
                    <a:moveTo>
                      <a:pt x="1108" y="193"/>
                    </a:moveTo>
                    <a:lnTo>
                      <a:pt x="1108" y="272"/>
                    </a:lnTo>
                    <a:lnTo>
                      <a:pt x="0" y="80"/>
                    </a:lnTo>
                    <a:lnTo>
                      <a:pt x="0" y="0"/>
                    </a:lnTo>
                    <a:lnTo>
                      <a:pt x="1108" y="193"/>
                    </a:lnTo>
                  </a:path>
                </a:pathLst>
              </a:custGeom>
              <a:solidFill>
                <a:srgbClr val="FF8000"/>
              </a:solidFill>
              <a:ln w="12700" cap="rnd" cmpd="sng">
                <a:noFill/>
                <a:prstDash val="solid"/>
                <a:round/>
                <a:headEnd type="none" w="med" len="med"/>
                <a:tailEnd type="none" w="med" len="med"/>
              </a:ln>
              <a:effectLst/>
            </p:spPr>
            <p:txBody>
              <a:bodyPr/>
              <a:lstStyle/>
              <a:p>
                <a:endParaRPr lang="en-US"/>
              </a:p>
            </p:txBody>
          </p:sp>
        </p:grpSp>
        <p:sp>
          <p:nvSpPr>
            <p:cNvPr id="135201" name="Arc 33"/>
            <p:cNvSpPr>
              <a:spLocks/>
            </p:cNvSpPr>
            <p:nvPr/>
          </p:nvSpPr>
          <p:spPr bwMode="auto">
            <a:xfrm>
              <a:off x="1986" y="2551"/>
              <a:ext cx="1016" cy="371"/>
            </a:xfrm>
            <a:custGeom>
              <a:avLst/>
              <a:gdLst>
                <a:gd name="G0" fmla="+- 20012 0 0"/>
                <a:gd name="G1" fmla="+- 17045 0 0"/>
                <a:gd name="G2" fmla="+- 21600 0 0"/>
                <a:gd name="T0" fmla="*/ 0 w 20012"/>
                <a:gd name="T1" fmla="*/ 8916 h 17045"/>
                <a:gd name="T2" fmla="*/ 6745 w 20012"/>
                <a:gd name="T3" fmla="*/ 0 h 17045"/>
                <a:gd name="T4" fmla="*/ 20012 w 20012"/>
                <a:gd name="T5" fmla="*/ 17045 h 17045"/>
              </a:gdLst>
              <a:ahLst/>
              <a:cxnLst>
                <a:cxn ang="0">
                  <a:pos x="T0" y="T1"/>
                </a:cxn>
                <a:cxn ang="0">
                  <a:pos x="T2" y="T3"/>
                </a:cxn>
                <a:cxn ang="0">
                  <a:pos x="T4" y="T5"/>
                </a:cxn>
              </a:cxnLst>
              <a:rect l="0" t="0" r="r" b="b"/>
              <a:pathLst>
                <a:path w="20012" h="17045" fill="none" extrusionOk="0">
                  <a:moveTo>
                    <a:pt x="0" y="8916"/>
                  </a:moveTo>
                  <a:cubicBezTo>
                    <a:pt x="1426" y="5403"/>
                    <a:pt x="3752" y="2328"/>
                    <a:pt x="6744" y="-1"/>
                  </a:cubicBezTo>
                </a:path>
                <a:path w="20012" h="17045" stroke="0" extrusionOk="0">
                  <a:moveTo>
                    <a:pt x="0" y="8916"/>
                  </a:moveTo>
                  <a:cubicBezTo>
                    <a:pt x="1426" y="5403"/>
                    <a:pt x="3752" y="2328"/>
                    <a:pt x="6744" y="-1"/>
                  </a:cubicBezTo>
                  <a:lnTo>
                    <a:pt x="20012" y="17045"/>
                  </a:lnTo>
                  <a:close/>
                </a:path>
              </a:pathLst>
            </a:custGeom>
            <a:solidFill>
              <a:srgbClr val="FFA040"/>
            </a:solidFill>
            <a:ln w="12700" cap="rnd">
              <a:noFill/>
              <a:round/>
              <a:headEnd/>
              <a:tailEnd/>
            </a:ln>
            <a:effectLst/>
          </p:spPr>
          <p:txBody>
            <a:bodyPr/>
            <a:lstStyle/>
            <a:p>
              <a:endParaRPr lang="en-US"/>
            </a:p>
          </p:txBody>
        </p:sp>
        <p:grpSp>
          <p:nvGrpSpPr>
            <p:cNvPr id="11" name="Group 34"/>
            <p:cNvGrpSpPr>
              <a:grpSpLocks/>
            </p:cNvGrpSpPr>
            <p:nvPr/>
          </p:nvGrpSpPr>
          <p:grpSpPr bwMode="auto">
            <a:xfrm>
              <a:off x="1858" y="2763"/>
              <a:ext cx="1203" cy="329"/>
              <a:chOff x="1858" y="2763"/>
              <a:chExt cx="1203" cy="329"/>
            </a:xfrm>
          </p:grpSpPr>
          <p:sp>
            <p:nvSpPr>
              <p:cNvPr id="135203" name="Rectangle 35"/>
              <p:cNvSpPr>
                <a:spLocks noChangeArrowheads="1"/>
              </p:cNvSpPr>
              <p:nvPr/>
            </p:nvSpPr>
            <p:spPr bwMode="auto">
              <a:xfrm>
                <a:off x="1858" y="2945"/>
                <a:ext cx="42" cy="100"/>
              </a:xfrm>
              <a:prstGeom prst="rect">
                <a:avLst/>
              </a:prstGeom>
              <a:solidFill>
                <a:srgbClr val="804000"/>
              </a:solidFill>
              <a:ln w="12700">
                <a:noFill/>
                <a:miter lim="800000"/>
                <a:headEnd/>
                <a:tailEnd/>
              </a:ln>
              <a:effectLst/>
            </p:spPr>
            <p:txBody>
              <a:bodyPr wrap="none" anchor="ctr"/>
              <a:lstStyle/>
              <a:p>
                <a:endParaRPr lang="en-US"/>
              </a:p>
            </p:txBody>
          </p:sp>
          <p:grpSp>
            <p:nvGrpSpPr>
              <p:cNvPr id="12" name="Group 36"/>
              <p:cNvGrpSpPr>
                <a:grpSpLocks/>
              </p:cNvGrpSpPr>
              <p:nvPr/>
            </p:nvGrpSpPr>
            <p:grpSpPr bwMode="auto">
              <a:xfrm>
                <a:off x="1859" y="2763"/>
                <a:ext cx="1202" cy="329"/>
                <a:chOff x="1859" y="2763"/>
                <a:chExt cx="1202" cy="329"/>
              </a:xfrm>
            </p:grpSpPr>
            <p:sp>
              <p:nvSpPr>
                <p:cNvPr id="135205" name="Arc 37"/>
                <p:cNvSpPr>
                  <a:spLocks/>
                </p:cNvSpPr>
                <p:nvPr/>
              </p:nvSpPr>
              <p:spPr bwMode="auto">
                <a:xfrm>
                  <a:off x="1859" y="2844"/>
                  <a:ext cx="1202" cy="248"/>
                </a:xfrm>
                <a:custGeom>
                  <a:avLst/>
                  <a:gdLst>
                    <a:gd name="G0" fmla="+- 21600 0 0"/>
                    <a:gd name="G1" fmla="+- 7876 0 0"/>
                    <a:gd name="G2" fmla="+- 21600 0 0"/>
                    <a:gd name="T0" fmla="*/ 147 w 21600"/>
                    <a:gd name="T1" fmla="*/ 10391 h 10391"/>
                    <a:gd name="T2" fmla="*/ 1487 w 21600"/>
                    <a:gd name="T3" fmla="*/ 0 h 10391"/>
                    <a:gd name="T4" fmla="*/ 21600 w 21600"/>
                    <a:gd name="T5" fmla="*/ 7876 h 10391"/>
                  </a:gdLst>
                  <a:ahLst/>
                  <a:cxnLst>
                    <a:cxn ang="0">
                      <a:pos x="T0" y="T1"/>
                    </a:cxn>
                    <a:cxn ang="0">
                      <a:pos x="T2" y="T3"/>
                    </a:cxn>
                    <a:cxn ang="0">
                      <a:pos x="T4" y="T5"/>
                    </a:cxn>
                  </a:cxnLst>
                  <a:rect l="0" t="0" r="r" b="b"/>
                  <a:pathLst>
                    <a:path w="21600" h="10391" fill="none" extrusionOk="0">
                      <a:moveTo>
                        <a:pt x="146" y="10391"/>
                      </a:moveTo>
                      <a:cubicBezTo>
                        <a:pt x="49" y="9556"/>
                        <a:pt x="0" y="8716"/>
                        <a:pt x="0" y="7876"/>
                      </a:cubicBezTo>
                      <a:cubicBezTo>
                        <a:pt x="-1" y="5180"/>
                        <a:pt x="504" y="2509"/>
                        <a:pt x="1487" y="0"/>
                      </a:cubicBezTo>
                    </a:path>
                    <a:path w="21600" h="10391" stroke="0" extrusionOk="0">
                      <a:moveTo>
                        <a:pt x="146" y="10391"/>
                      </a:moveTo>
                      <a:cubicBezTo>
                        <a:pt x="49" y="9556"/>
                        <a:pt x="0" y="8716"/>
                        <a:pt x="0" y="7876"/>
                      </a:cubicBezTo>
                      <a:cubicBezTo>
                        <a:pt x="-1" y="5180"/>
                        <a:pt x="504" y="2509"/>
                        <a:pt x="1487" y="0"/>
                      </a:cubicBezTo>
                      <a:lnTo>
                        <a:pt x="21600" y="7876"/>
                      </a:lnTo>
                      <a:close/>
                    </a:path>
                  </a:pathLst>
                </a:custGeom>
                <a:solidFill>
                  <a:srgbClr val="804000"/>
                </a:solidFill>
                <a:ln w="12700" cap="rnd">
                  <a:noFill/>
                  <a:round/>
                  <a:headEnd/>
                  <a:tailEnd/>
                </a:ln>
                <a:effectLst/>
              </p:spPr>
              <p:txBody>
                <a:bodyPr/>
                <a:lstStyle/>
                <a:p>
                  <a:endParaRPr lang="en-US"/>
                </a:p>
              </p:txBody>
            </p:sp>
            <p:sp>
              <p:nvSpPr>
                <p:cNvPr id="135206" name="Arc 38"/>
                <p:cNvSpPr>
                  <a:spLocks/>
                </p:cNvSpPr>
                <p:nvPr/>
              </p:nvSpPr>
              <p:spPr bwMode="auto">
                <a:xfrm>
                  <a:off x="1859" y="2763"/>
                  <a:ext cx="1202" cy="250"/>
                </a:xfrm>
                <a:custGeom>
                  <a:avLst/>
                  <a:gdLst>
                    <a:gd name="G0" fmla="+- 21600 0 0"/>
                    <a:gd name="G1" fmla="+- 7925 0 0"/>
                    <a:gd name="G2" fmla="+- 21600 0 0"/>
                    <a:gd name="T0" fmla="*/ 152 w 21600"/>
                    <a:gd name="T1" fmla="*/ 10484 h 10484"/>
                    <a:gd name="T2" fmla="*/ 1507 w 21600"/>
                    <a:gd name="T3" fmla="*/ 0 h 10484"/>
                    <a:gd name="T4" fmla="*/ 21600 w 21600"/>
                    <a:gd name="T5" fmla="*/ 7925 h 10484"/>
                  </a:gdLst>
                  <a:ahLst/>
                  <a:cxnLst>
                    <a:cxn ang="0">
                      <a:pos x="T0" y="T1"/>
                    </a:cxn>
                    <a:cxn ang="0">
                      <a:pos x="T2" y="T3"/>
                    </a:cxn>
                    <a:cxn ang="0">
                      <a:pos x="T4" y="T5"/>
                    </a:cxn>
                  </a:cxnLst>
                  <a:rect l="0" t="0" r="r" b="b"/>
                  <a:pathLst>
                    <a:path w="21600" h="10484" fill="none" extrusionOk="0">
                      <a:moveTo>
                        <a:pt x="152" y="10483"/>
                      </a:moveTo>
                      <a:cubicBezTo>
                        <a:pt x="50" y="9634"/>
                        <a:pt x="0" y="8780"/>
                        <a:pt x="0" y="7925"/>
                      </a:cubicBezTo>
                      <a:cubicBezTo>
                        <a:pt x="-1" y="5212"/>
                        <a:pt x="511" y="2523"/>
                        <a:pt x="1506" y="-1"/>
                      </a:cubicBezTo>
                    </a:path>
                    <a:path w="21600" h="10484" stroke="0" extrusionOk="0">
                      <a:moveTo>
                        <a:pt x="152" y="10483"/>
                      </a:moveTo>
                      <a:cubicBezTo>
                        <a:pt x="50" y="9634"/>
                        <a:pt x="0" y="8780"/>
                        <a:pt x="0" y="7925"/>
                      </a:cubicBezTo>
                      <a:cubicBezTo>
                        <a:pt x="-1" y="5212"/>
                        <a:pt x="511" y="2523"/>
                        <a:pt x="1506" y="-1"/>
                      </a:cubicBezTo>
                      <a:lnTo>
                        <a:pt x="21600" y="7925"/>
                      </a:lnTo>
                      <a:close/>
                    </a:path>
                  </a:pathLst>
                </a:custGeom>
                <a:solidFill>
                  <a:srgbClr val="FFC080"/>
                </a:solidFill>
                <a:ln w="12700" cap="rnd">
                  <a:noFill/>
                  <a:round/>
                  <a:headEnd/>
                  <a:tailEnd/>
                </a:ln>
                <a:effectLst/>
              </p:spPr>
              <p:txBody>
                <a:bodyPr/>
                <a:lstStyle/>
                <a:p>
                  <a:endParaRPr lang="en-US"/>
                </a:p>
              </p:txBody>
            </p:sp>
            <p:sp>
              <p:nvSpPr>
                <p:cNvPr id="135207" name="Freeform 39"/>
                <p:cNvSpPr>
                  <a:spLocks/>
                </p:cNvSpPr>
                <p:nvPr/>
              </p:nvSpPr>
              <p:spPr bwMode="auto">
                <a:xfrm>
                  <a:off x="1866" y="2952"/>
                  <a:ext cx="1190" cy="138"/>
                </a:xfrm>
                <a:custGeom>
                  <a:avLst/>
                  <a:gdLst/>
                  <a:ahLst/>
                  <a:cxnLst>
                    <a:cxn ang="0">
                      <a:pos x="0" y="137"/>
                    </a:cxn>
                    <a:cxn ang="0">
                      <a:pos x="0" y="60"/>
                    </a:cxn>
                    <a:cxn ang="0">
                      <a:pos x="1189" y="0"/>
                    </a:cxn>
                    <a:cxn ang="0">
                      <a:pos x="1189" y="77"/>
                    </a:cxn>
                    <a:cxn ang="0">
                      <a:pos x="0" y="137"/>
                    </a:cxn>
                  </a:cxnLst>
                  <a:rect l="0" t="0" r="r" b="b"/>
                  <a:pathLst>
                    <a:path w="1190" h="138">
                      <a:moveTo>
                        <a:pt x="0" y="137"/>
                      </a:moveTo>
                      <a:lnTo>
                        <a:pt x="0" y="60"/>
                      </a:lnTo>
                      <a:lnTo>
                        <a:pt x="1189" y="0"/>
                      </a:lnTo>
                      <a:lnTo>
                        <a:pt x="1189" y="77"/>
                      </a:lnTo>
                      <a:lnTo>
                        <a:pt x="0" y="137"/>
                      </a:lnTo>
                    </a:path>
                  </a:pathLst>
                </a:custGeom>
                <a:solidFill>
                  <a:srgbClr val="FF8000"/>
                </a:solidFill>
                <a:ln w="12700" cap="rnd" cmpd="sng">
                  <a:noFill/>
                  <a:prstDash val="solid"/>
                  <a:round/>
                  <a:headEnd type="none" w="med" len="med"/>
                  <a:tailEnd type="none" w="med" len="med"/>
                </a:ln>
                <a:effectLst/>
              </p:spPr>
              <p:txBody>
                <a:bodyPr/>
                <a:lstStyle/>
                <a:p>
                  <a:endParaRPr lang="en-US"/>
                </a:p>
              </p:txBody>
            </p:sp>
          </p:grpSp>
        </p:grpSp>
        <p:sp>
          <p:nvSpPr>
            <p:cNvPr id="135208" name="Arc 40"/>
            <p:cNvSpPr>
              <a:spLocks/>
            </p:cNvSpPr>
            <p:nvPr/>
          </p:nvSpPr>
          <p:spPr bwMode="auto">
            <a:xfrm>
              <a:off x="1963" y="2780"/>
              <a:ext cx="1097" cy="225"/>
            </a:xfrm>
            <a:custGeom>
              <a:avLst/>
              <a:gdLst>
                <a:gd name="G0" fmla="+- 21600 0 0"/>
                <a:gd name="G1" fmla="+- 7869 0 0"/>
                <a:gd name="G2" fmla="+- 21600 0 0"/>
                <a:gd name="T0" fmla="*/ 143 w 21600"/>
                <a:gd name="T1" fmla="*/ 10354 h 10354"/>
                <a:gd name="T2" fmla="*/ 1484 w 21600"/>
                <a:gd name="T3" fmla="*/ 0 h 10354"/>
                <a:gd name="T4" fmla="*/ 21600 w 21600"/>
                <a:gd name="T5" fmla="*/ 7869 h 10354"/>
              </a:gdLst>
              <a:ahLst/>
              <a:cxnLst>
                <a:cxn ang="0">
                  <a:pos x="T0" y="T1"/>
                </a:cxn>
                <a:cxn ang="0">
                  <a:pos x="T2" y="T3"/>
                </a:cxn>
                <a:cxn ang="0">
                  <a:pos x="T4" y="T5"/>
                </a:cxn>
              </a:cxnLst>
              <a:rect l="0" t="0" r="r" b="b"/>
              <a:pathLst>
                <a:path w="21600" h="10354" fill="none" extrusionOk="0">
                  <a:moveTo>
                    <a:pt x="143" y="10353"/>
                  </a:moveTo>
                  <a:cubicBezTo>
                    <a:pt x="47" y="9529"/>
                    <a:pt x="0" y="8699"/>
                    <a:pt x="0" y="7869"/>
                  </a:cubicBezTo>
                  <a:cubicBezTo>
                    <a:pt x="-1" y="5176"/>
                    <a:pt x="503" y="2507"/>
                    <a:pt x="1484" y="0"/>
                  </a:cubicBezTo>
                </a:path>
                <a:path w="21600" h="10354" stroke="0" extrusionOk="0">
                  <a:moveTo>
                    <a:pt x="143" y="10353"/>
                  </a:moveTo>
                  <a:cubicBezTo>
                    <a:pt x="47" y="9529"/>
                    <a:pt x="0" y="8699"/>
                    <a:pt x="0" y="7869"/>
                  </a:cubicBezTo>
                  <a:cubicBezTo>
                    <a:pt x="-1" y="5176"/>
                    <a:pt x="503" y="2507"/>
                    <a:pt x="1484" y="0"/>
                  </a:cubicBezTo>
                  <a:lnTo>
                    <a:pt x="21600" y="7869"/>
                  </a:lnTo>
                  <a:close/>
                </a:path>
              </a:pathLst>
            </a:custGeom>
            <a:solidFill>
              <a:srgbClr val="FFA040"/>
            </a:solidFill>
            <a:ln w="12700" cap="rnd">
              <a:noFill/>
              <a:round/>
              <a:headEnd/>
              <a:tailEnd/>
            </a:ln>
            <a:effectLst/>
          </p:spPr>
          <p:txBody>
            <a:bodyPr/>
            <a:lstStyle/>
            <a:p>
              <a:endParaRPr lang="en-US"/>
            </a:p>
          </p:txBody>
        </p:sp>
        <p:grpSp>
          <p:nvGrpSpPr>
            <p:cNvPr id="13" name="Group 41"/>
            <p:cNvGrpSpPr>
              <a:grpSpLocks/>
            </p:cNvGrpSpPr>
            <p:nvPr/>
          </p:nvGrpSpPr>
          <p:grpSpPr bwMode="auto">
            <a:xfrm>
              <a:off x="1783" y="2997"/>
              <a:ext cx="1194" cy="388"/>
              <a:chOff x="1783" y="2997"/>
              <a:chExt cx="1194" cy="388"/>
            </a:xfrm>
          </p:grpSpPr>
          <p:sp>
            <p:nvSpPr>
              <p:cNvPr id="135210" name="Arc 42"/>
              <p:cNvSpPr>
                <a:spLocks/>
              </p:cNvSpPr>
              <p:nvPr/>
            </p:nvSpPr>
            <p:spPr bwMode="auto">
              <a:xfrm>
                <a:off x="1784" y="3077"/>
                <a:ext cx="1193" cy="305"/>
              </a:xfrm>
              <a:custGeom>
                <a:avLst/>
                <a:gdLst>
                  <a:gd name="G0" fmla="+- 21443 0 0"/>
                  <a:gd name="G1" fmla="+- 0 0 0"/>
                  <a:gd name="G2" fmla="+- 21600 0 0"/>
                  <a:gd name="T0" fmla="*/ 4060 w 21443"/>
                  <a:gd name="T1" fmla="*/ 12822 h 12822"/>
                  <a:gd name="T2" fmla="*/ 0 w 21443"/>
                  <a:gd name="T3" fmla="*/ 2601 h 12822"/>
                  <a:gd name="T4" fmla="*/ 21443 w 21443"/>
                  <a:gd name="T5" fmla="*/ 0 h 12822"/>
                </a:gdLst>
                <a:ahLst/>
                <a:cxnLst>
                  <a:cxn ang="0">
                    <a:pos x="T0" y="T1"/>
                  </a:cxn>
                  <a:cxn ang="0">
                    <a:pos x="T2" y="T3"/>
                  </a:cxn>
                  <a:cxn ang="0">
                    <a:pos x="T4" y="T5"/>
                  </a:cxn>
                </a:cxnLst>
                <a:rect l="0" t="0" r="r" b="b"/>
                <a:pathLst>
                  <a:path w="21443" h="12822" fill="none" extrusionOk="0">
                    <a:moveTo>
                      <a:pt x="4060" y="12821"/>
                    </a:moveTo>
                    <a:cubicBezTo>
                      <a:pt x="1847" y="9822"/>
                      <a:pt x="448" y="6301"/>
                      <a:pt x="0" y="2600"/>
                    </a:cubicBezTo>
                  </a:path>
                  <a:path w="21443" h="12822" stroke="0" extrusionOk="0">
                    <a:moveTo>
                      <a:pt x="4060" y="12821"/>
                    </a:moveTo>
                    <a:cubicBezTo>
                      <a:pt x="1847" y="9822"/>
                      <a:pt x="448" y="6301"/>
                      <a:pt x="0" y="2600"/>
                    </a:cubicBezTo>
                    <a:lnTo>
                      <a:pt x="21443" y="0"/>
                    </a:lnTo>
                    <a:close/>
                  </a:path>
                </a:pathLst>
              </a:custGeom>
              <a:solidFill>
                <a:srgbClr val="804000"/>
              </a:solidFill>
              <a:ln w="12700" cap="rnd">
                <a:noFill/>
                <a:round/>
                <a:headEnd/>
                <a:tailEnd/>
              </a:ln>
              <a:effectLst/>
            </p:spPr>
            <p:txBody>
              <a:bodyPr/>
              <a:lstStyle/>
              <a:p>
                <a:endParaRPr lang="en-US"/>
              </a:p>
            </p:txBody>
          </p:sp>
          <p:sp>
            <p:nvSpPr>
              <p:cNvPr id="135211" name="Freeform 43"/>
              <p:cNvSpPr>
                <a:spLocks/>
              </p:cNvSpPr>
              <p:nvPr/>
            </p:nvSpPr>
            <p:spPr bwMode="auto">
              <a:xfrm>
                <a:off x="1783" y="3065"/>
                <a:ext cx="221" cy="315"/>
              </a:xfrm>
              <a:custGeom>
                <a:avLst/>
                <a:gdLst/>
                <a:ahLst/>
                <a:cxnLst>
                  <a:cxn ang="0">
                    <a:pos x="220" y="238"/>
                  </a:cxn>
                  <a:cxn ang="0">
                    <a:pos x="220" y="314"/>
                  </a:cxn>
                  <a:cxn ang="0">
                    <a:pos x="0" y="76"/>
                  </a:cxn>
                  <a:cxn ang="0">
                    <a:pos x="0" y="0"/>
                  </a:cxn>
                  <a:cxn ang="0">
                    <a:pos x="220" y="238"/>
                  </a:cxn>
                </a:cxnLst>
                <a:rect l="0" t="0" r="r" b="b"/>
                <a:pathLst>
                  <a:path w="221" h="315">
                    <a:moveTo>
                      <a:pt x="220" y="238"/>
                    </a:moveTo>
                    <a:lnTo>
                      <a:pt x="220" y="314"/>
                    </a:lnTo>
                    <a:lnTo>
                      <a:pt x="0" y="76"/>
                    </a:lnTo>
                    <a:lnTo>
                      <a:pt x="0" y="0"/>
                    </a:lnTo>
                    <a:lnTo>
                      <a:pt x="220" y="238"/>
                    </a:lnTo>
                  </a:path>
                </a:pathLst>
              </a:custGeom>
              <a:solidFill>
                <a:srgbClr val="804000"/>
              </a:solidFill>
              <a:ln w="12700" cap="rnd" cmpd="sng">
                <a:noFill/>
                <a:prstDash val="solid"/>
                <a:round/>
                <a:headEnd type="none" w="med" len="med"/>
                <a:tailEnd type="none" w="med" len="med"/>
              </a:ln>
              <a:effectLst/>
            </p:spPr>
            <p:txBody>
              <a:bodyPr/>
              <a:lstStyle/>
              <a:p>
                <a:endParaRPr lang="en-US"/>
              </a:p>
            </p:txBody>
          </p:sp>
          <p:sp>
            <p:nvSpPr>
              <p:cNvPr id="135212" name="Freeform 44"/>
              <p:cNvSpPr>
                <a:spLocks/>
              </p:cNvSpPr>
              <p:nvPr/>
            </p:nvSpPr>
            <p:spPr bwMode="auto">
              <a:xfrm>
                <a:off x="2014" y="2999"/>
                <a:ext cx="957" cy="386"/>
              </a:xfrm>
              <a:custGeom>
                <a:avLst/>
                <a:gdLst/>
                <a:ahLst/>
                <a:cxnLst>
                  <a:cxn ang="0">
                    <a:pos x="0" y="305"/>
                  </a:cxn>
                  <a:cxn ang="0">
                    <a:pos x="0" y="385"/>
                  </a:cxn>
                  <a:cxn ang="0">
                    <a:pos x="956" y="79"/>
                  </a:cxn>
                  <a:cxn ang="0">
                    <a:pos x="956" y="0"/>
                  </a:cxn>
                  <a:cxn ang="0">
                    <a:pos x="0" y="305"/>
                  </a:cxn>
                </a:cxnLst>
                <a:rect l="0" t="0" r="r" b="b"/>
                <a:pathLst>
                  <a:path w="957" h="386">
                    <a:moveTo>
                      <a:pt x="0" y="305"/>
                    </a:moveTo>
                    <a:lnTo>
                      <a:pt x="0" y="385"/>
                    </a:lnTo>
                    <a:lnTo>
                      <a:pt x="956" y="79"/>
                    </a:lnTo>
                    <a:lnTo>
                      <a:pt x="956" y="0"/>
                    </a:lnTo>
                    <a:lnTo>
                      <a:pt x="0" y="305"/>
                    </a:lnTo>
                  </a:path>
                </a:pathLst>
              </a:custGeom>
              <a:solidFill>
                <a:srgbClr val="FF8000"/>
              </a:solidFill>
              <a:ln w="12700" cap="rnd" cmpd="sng">
                <a:noFill/>
                <a:prstDash val="solid"/>
                <a:round/>
                <a:headEnd type="none" w="med" len="med"/>
                <a:tailEnd type="none" w="med" len="med"/>
              </a:ln>
              <a:effectLst/>
            </p:spPr>
            <p:txBody>
              <a:bodyPr/>
              <a:lstStyle/>
              <a:p>
                <a:endParaRPr lang="en-US"/>
              </a:p>
            </p:txBody>
          </p:sp>
          <p:sp>
            <p:nvSpPr>
              <p:cNvPr id="135213" name="Arc 45"/>
              <p:cNvSpPr>
                <a:spLocks/>
              </p:cNvSpPr>
              <p:nvPr/>
            </p:nvSpPr>
            <p:spPr bwMode="auto">
              <a:xfrm>
                <a:off x="1784" y="2997"/>
                <a:ext cx="1193" cy="307"/>
              </a:xfrm>
              <a:custGeom>
                <a:avLst/>
                <a:gdLst>
                  <a:gd name="G0" fmla="+- 21438 0 0"/>
                  <a:gd name="G1" fmla="+- 0 0 0"/>
                  <a:gd name="G2" fmla="+- 21600 0 0"/>
                  <a:gd name="T0" fmla="*/ 4090 w 21438"/>
                  <a:gd name="T1" fmla="*/ 12869 h 12869"/>
                  <a:gd name="T2" fmla="*/ 0 w 21438"/>
                  <a:gd name="T3" fmla="*/ 2640 h 12869"/>
                  <a:gd name="T4" fmla="*/ 21438 w 21438"/>
                  <a:gd name="T5" fmla="*/ 0 h 12869"/>
                </a:gdLst>
                <a:ahLst/>
                <a:cxnLst>
                  <a:cxn ang="0">
                    <a:pos x="T0" y="T1"/>
                  </a:cxn>
                  <a:cxn ang="0">
                    <a:pos x="T2" y="T3"/>
                  </a:cxn>
                  <a:cxn ang="0">
                    <a:pos x="T4" y="T5"/>
                  </a:cxn>
                </a:cxnLst>
                <a:rect l="0" t="0" r="r" b="b"/>
                <a:pathLst>
                  <a:path w="21438" h="12869" fill="none" extrusionOk="0">
                    <a:moveTo>
                      <a:pt x="4090" y="12868"/>
                    </a:moveTo>
                    <a:cubicBezTo>
                      <a:pt x="1865" y="9870"/>
                      <a:pt x="456" y="6345"/>
                      <a:pt x="-1" y="2640"/>
                    </a:cubicBezTo>
                  </a:path>
                  <a:path w="21438" h="12869" stroke="0" extrusionOk="0">
                    <a:moveTo>
                      <a:pt x="4090" y="12868"/>
                    </a:moveTo>
                    <a:cubicBezTo>
                      <a:pt x="1865" y="9870"/>
                      <a:pt x="456" y="6345"/>
                      <a:pt x="-1" y="2640"/>
                    </a:cubicBezTo>
                    <a:lnTo>
                      <a:pt x="21438" y="0"/>
                    </a:lnTo>
                    <a:close/>
                  </a:path>
                </a:pathLst>
              </a:custGeom>
              <a:solidFill>
                <a:srgbClr val="FFC080"/>
              </a:solidFill>
              <a:ln w="12700" cap="rnd">
                <a:noFill/>
                <a:round/>
                <a:headEnd/>
                <a:tailEnd/>
              </a:ln>
              <a:effectLst/>
            </p:spPr>
            <p:txBody>
              <a:bodyPr/>
              <a:lstStyle/>
              <a:p>
                <a:endParaRPr lang="en-US"/>
              </a:p>
            </p:txBody>
          </p:sp>
        </p:grpSp>
        <p:sp>
          <p:nvSpPr>
            <p:cNvPr id="135214" name="Arc 46"/>
            <p:cNvSpPr>
              <a:spLocks/>
            </p:cNvSpPr>
            <p:nvPr/>
          </p:nvSpPr>
          <p:spPr bwMode="auto">
            <a:xfrm>
              <a:off x="1888" y="2996"/>
              <a:ext cx="1088" cy="279"/>
            </a:xfrm>
            <a:custGeom>
              <a:avLst/>
              <a:gdLst>
                <a:gd name="G0" fmla="+- 21434 0 0"/>
                <a:gd name="G1" fmla="+- 0 0 0"/>
                <a:gd name="G2" fmla="+- 21600 0 0"/>
                <a:gd name="T0" fmla="*/ 4071 w 21434"/>
                <a:gd name="T1" fmla="*/ 12849 h 12849"/>
                <a:gd name="T2" fmla="*/ 0 w 21434"/>
                <a:gd name="T3" fmla="*/ 2670 h 12849"/>
                <a:gd name="T4" fmla="*/ 21434 w 21434"/>
                <a:gd name="T5" fmla="*/ 0 h 12849"/>
              </a:gdLst>
              <a:ahLst/>
              <a:cxnLst>
                <a:cxn ang="0">
                  <a:pos x="T0" y="T1"/>
                </a:cxn>
                <a:cxn ang="0">
                  <a:pos x="T2" y="T3"/>
                </a:cxn>
                <a:cxn ang="0">
                  <a:pos x="T4" y="T5"/>
                </a:cxn>
              </a:cxnLst>
              <a:rect l="0" t="0" r="r" b="b"/>
              <a:pathLst>
                <a:path w="21434" h="12849" fill="none" extrusionOk="0">
                  <a:moveTo>
                    <a:pt x="4071" y="12848"/>
                  </a:moveTo>
                  <a:cubicBezTo>
                    <a:pt x="1861" y="9862"/>
                    <a:pt x="458" y="6356"/>
                    <a:pt x="-1" y="2670"/>
                  </a:cubicBezTo>
                </a:path>
                <a:path w="21434" h="12849" stroke="0" extrusionOk="0">
                  <a:moveTo>
                    <a:pt x="4071" y="12848"/>
                  </a:moveTo>
                  <a:cubicBezTo>
                    <a:pt x="1861" y="9862"/>
                    <a:pt x="458" y="6356"/>
                    <a:pt x="-1" y="2670"/>
                  </a:cubicBezTo>
                  <a:lnTo>
                    <a:pt x="21434" y="0"/>
                  </a:lnTo>
                  <a:close/>
                </a:path>
              </a:pathLst>
            </a:custGeom>
            <a:solidFill>
              <a:srgbClr val="FFA040"/>
            </a:solidFill>
            <a:ln w="12700" cap="rnd">
              <a:noFill/>
              <a:round/>
              <a:headEnd/>
              <a:tailEnd/>
            </a:ln>
            <a:effectLst/>
          </p:spPr>
          <p:txBody>
            <a:bodyPr/>
            <a:lstStyle/>
            <a:p>
              <a:endParaRPr lang="en-US"/>
            </a:p>
          </p:txBody>
        </p:sp>
        <p:grpSp>
          <p:nvGrpSpPr>
            <p:cNvPr id="14" name="Group 47"/>
            <p:cNvGrpSpPr>
              <a:grpSpLocks/>
            </p:cNvGrpSpPr>
            <p:nvPr/>
          </p:nvGrpSpPr>
          <p:grpSpPr bwMode="auto">
            <a:xfrm>
              <a:off x="3118" y="2865"/>
              <a:ext cx="1202" cy="335"/>
              <a:chOff x="3118" y="2865"/>
              <a:chExt cx="1202" cy="335"/>
            </a:xfrm>
          </p:grpSpPr>
          <p:sp>
            <p:nvSpPr>
              <p:cNvPr id="135216" name="Arc 48"/>
              <p:cNvSpPr>
                <a:spLocks/>
              </p:cNvSpPr>
              <p:nvPr/>
            </p:nvSpPr>
            <p:spPr bwMode="auto">
              <a:xfrm>
                <a:off x="3118" y="2947"/>
                <a:ext cx="1202" cy="253"/>
              </a:xfrm>
              <a:custGeom>
                <a:avLst/>
                <a:gdLst>
                  <a:gd name="G0" fmla="+- 0 0 0"/>
                  <a:gd name="G1" fmla="+- 2172 0 0"/>
                  <a:gd name="G2" fmla="+- 21600 0 0"/>
                  <a:gd name="T0" fmla="*/ 21490 w 21600"/>
                  <a:gd name="T1" fmla="*/ 0 h 10579"/>
                  <a:gd name="T2" fmla="*/ 19897 w 21600"/>
                  <a:gd name="T3" fmla="*/ 10579 h 10579"/>
                  <a:gd name="T4" fmla="*/ 0 w 21600"/>
                  <a:gd name="T5" fmla="*/ 2172 h 10579"/>
                </a:gdLst>
                <a:ahLst/>
                <a:cxnLst>
                  <a:cxn ang="0">
                    <a:pos x="T0" y="T1"/>
                  </a:cxn>
                  <a:cxn ang="0">
                    <a:pos x="T2" y="T3"/>
                  </a:cxn>
                  <a:cxn ang="0">
                    <a:pos x="T4" y="T5"/>
                  </a:cxn>
                </a:cxnLst>
                <a:rect l="0" t="0" r="r" b="b"/>
                <a:pathLst>
                  <a:path w="21600" h="10579" fill="none" extrusionOk="0">
                    <a:moveTo>
                      <a:pt x="21490" y="-1"/>
                    </a:moveTo>
                    <a:cubicBezTo>
                      <a:pt x="21563" y="721"/>
                      <a:pt x="21600" y="1446"/>
                      <a:pt x="21600" y="2172"/>
                    </a:cubicBezTo>
                    <a:cubicBezTo>
                      <a:pt x="21600" y="5059"/>
                      <a:pt x="21020" y="7918"/>
                      <a:pt x="19896" y="10578"/>
                    </a:cubicBezTo>
                  </a:path>
                  <a:path w="21600" h="10579" stroke="0" extrusionOk="0">
                    <a:moveTo>
                      <a:pt x="21490" y="-1"/>
                    </a:moveTo>
                    <a:cubicBezTo>
                      <a:pt x="21563" y="721"/>
                      <a:pt x="21600" y="1446"/>
                      <a:pt x="21600" y="2172"/>
                    </a:cubicBezTo>
                    <a:cubicBezTo>
                      <a:pt x="21600" y="5059"/>
                      <a:pt x="21020" y="7918"/>
                      <a:pt x="19896" y="10578"/>
                    </a:cubicBezTo>
                    <a:lnTo>
                      <a:pt x="0" y="2172"/>
                    </a:lnTo>
                    <a:close/>
                  </a:path>
                </a:pathLst>
              </a:custGeom>
              <a:solidFill>
                <a:srgbClr val="804000"/>
              </a:solidFill>
              <a:ln w="12700" cap="rnd">
                <a:noFill/>
                <a:round/>
                <a:headEnd/>
                <a:tailEnd/>
              </a:ln>
              <a:effectLst/>
            </p:spPr>
            <p:txBody>
              <a:bodyPr/>
              <a:lstStyle/>
              <a:p>
                <a:endParaRPr lang="en-US"/>
              </a:p>
            </p:txBody>
          </p:sp>
          <p:sp>
            <p:nvSpPr>
              <p:cNvPr id="135217" name="Freeform 49"/>
              <p:cNvSpPr>
                <a:spLocks/>
              </p:cNvSpPr>
              <p:nvPr/>
            </p:nvSpPr>
            <p:spPr bwMode="auto">
              <a:xfrm>
                <a:off x="3121" y="2920"/>
                <a:ext cx="1098" cy="279"/>
              </a:xfrm>
              <a:custGeom>
                <a:avLst/>
                <a:gdLst/>
                <a:ahLst/>
                <a:cxnLst>
                  <a:cxn ang="0">
                    <a:pos x="0" y="0"/>
                  </a:cxn>
                  <a:cxn ang="0">
                    <a:pos x="0" y="78"/>
                  </a:cxn>
                  <a:cxn ang="0">
                    <a:pos x="1097" y="278"/>
                  </a:cxn>
                  <a:cxn ang="0">
                    <a:pos x="1097" y="200"/>
                  </a:cxn>
                  <a:cxn ang="0">
                    <a:pos x="0" y="0"/>
                  </a:cxn>
                </a:cxnLst>
                <a:rect l="0" t="0" r="r" b="b"/>
                <a:pathLst>
                  <a:path w="1098" h="279">
                    <a:moveTo>
                      <a:pt x="0" y="0"/>
                    </a:moveTo>
                    <a:lnTo>
                      <a:pt x="0" y="78"/>
                    </a:lnTo>
                    <a:lnTo>
                      <a:pt x="1097" y="278"/>
                    </a:lnTo>
                    <a:lnTo>
                      <a:pt x="1097" y="200"/>
                    </a:lnTo>
                    <a:lnTo>
                      <a:pt x="0" y="0"/>
                    </a:lnTo>
                  </a:path>
                </a:pathLst>
              </a:custGeom>
              <a:solidFill>
                <a:srgbClr val="FF8000"/>
              </a:solidFill>
              <a:ln w="12700" cap="rnd" cmpd="sng">
                <a:noFill/>
                <a:prstDash val="solid"/>
                <a:round/>
                <a:headEnd type="none" w="med" len="med"/>
                <a:tailEnd type="none" w="med" len="med"/>
              </a:ln>
              <a:effectLst/>
            </p:spPr>
            <p:txBody>
              <a:bodyPr/>
              <a:lstStyle/>
              <a:p>
                <a:endParaRPr lang="en-US"/>
              </a:p>
            </p:txBody>
          </p:sp>
          <p:sp>
            <p:nvSpPr>
              <p:cNvPr id="135218" name="Rectangle 50"/>
              <p:cNvSpPr>
                <a:spLocks noChangeArrowheads="1"/>
              </p:cNvSpPr>
              <p:nvPr/>
            </p:nvSpPr>
            <p:spPr bwMode="auto">
              <a:xfrm>
                <a:off x="4276" y="2919"/>
                <a:ext cx="43" cy="97"/>
              </a:xfrm>
              <a:prstGeom prst="rect">
                <a:avLst/>
              </a:prstGeom>
              <a:solidFill>
                <a:srgbClr val="804000"/>
              </a:solidFill>
              <a:ln w="12700">
                <a:noFill/>
                <a:miter lim="800000"/>
                <a:headEnd/>
                <a:tailEnd/>
              </a:ln>
              <a:effectLst/>
            </p:spPr>
            <p:txBody>
              <a:bodyPr wrap="none" anchor="ctr"/>
              <a:lstStyle/>
              <a:p>
                <a:endParaRPr lang="en-US"/>
              </a:p>
            </p:txBody>
          </p:sp>
          <p:sp>
            <p:nvSpPr>
              <p:cNvPr id="135219" name="Arc 51"/>
              <p:cNvSpPr>
                <a:spLocks/>
              </p:cNvSpPr>
              <p:nvPr/>
            </p:nvSpPr>
            <p:spPr bwMode="auto">
              <a:xfrm>
                <a:off x="3118" y="2865"/>
                <a:ext cx="1202" cy="256"/>
              </a:xfrm>
              <a:custGeom>
                <a:avLst/>
                <a:gdLst>
                  <a:gd name="G0" fmla="+- 0 0 0"/>
                  <a:gd name="G1" fmla="+- 2261 0 0"/>
                  <a:gd name="G2" fmla="+- 21600 0 0"/>
                  <a:gd name="T0" fmla="*/ 21481 w 21600"/>
                  <a:gd name="T1" fmla="*/ 0 h 10724"/>
                  <a:gd name="T2" fmla="*/ 19873 w 21600"/>
                  <a:gd name="T3" fmla="*/ 10724 h 10724"/>
                  <a:gd name="T4" fmla="*/ 0 w 21600"/>
                  <a:gd name="T5" fmla="*/ 2261 h 10724"/>
                </a:gdLst>
                <a:ahLst/>
                <a:cxnLst>
                  <a:cxn ang="0">
                    <a:pos x="T0" y="T1"/>
                  </a:cxn>
                  <a:cxn ang="0">
                    <a:pos x="T2" y="T3"/>
                  </a:cxn>
                  <a:cxn ang="0">
                    <a:pos x="T4" y="T5"/>
                  </a:cxn>
                </a:cxnLst>
                <a:rect l="0" t="0" r="r" b="b"/>
                <a:pathLst>
                  <a:path w="21600" h="10724" fill="none" extrusionOk="0">
                    <a:moveTo>
                      <a:pt x="21481" y="-1"/>
                    </a:moveTo>
                    <a:cubicBezTo>
                      <a:pt x="21560" y="751"/>
                      <a:pt x="21600" y="1505"/>
                      <a:pt x="21600" y="2261"/>
                    </a:cubicBezTo>
                    <a:cubicBezTo>
                      <a:pt x="21600" y="5169"/>
                      <a:pt x="21012" y="8048"/>
                      <a:pt x="19873" y="10724"/>
                    </a:cubicBezTo>
                  </a:path>
                  <a:path w="21600" h="10724" stroke="0" extrusionOk="0">
                    <a:moveTo>
                      <a:pt x="21481" y="-1"/>
                    </a:moveTo>
                    <a:cubicBezTo>
                      <a:pt x="21560" y="751"/>
                      <a:pt x="21600" y="1505"/>
                      <a:pt x="21600" y="2261"/>
                    </a:cubicBezTo>
                    <a:cubicBezTo>
                      <a:pt x="21600" y="5169"/>
                      <a:pt x="21012" y="8048"/>
                      <a:pt x="19873" y="10724"/>
                    </a:cubicBezTo>
                    <a:lnTo>
                      <a:pt x="0" y="2261"/>
                    </a:lnTo>
                    <a:close/>
                  </a:path>
                </a:pathLst>
              </a:custGeom>
              <a:solidFill>
                <a:srgbClr val="FFC080"/>
              </a:solidFill>
              <a:ln w="12700" cap="rnd">
                <a:noFill/>
                <a:round/>
                <a:headEnd/>
                <a:tailEnd/>
              </a:ln>
              <a:effectLst/>
            </p:spPr>
            <p:txBody>
              <a:bodyPr/>
              <a:lstStyle/>
              <a:p>
                <a:endParaRPr lang="en-US"/>
              </a:p>
            </p:txBody>
          </p:sp>
        </p:grpSp>
        <p:sp>
          <p:nvSpPr>
            <p:cNvPr id="135220" name="Arc 52"/>
            <p:cNvSpPr>
              <a:spLocks/>
            </p:cNvSpPr>
            <p:nvPr/>
          </p:nvSpPr>
          <p:spPr bwMode="auto">
            <a:xfrm>
              <a:off x="3118" y="2870"/>
              <a:ext cx="1097" cy="231"/>
            </a:xfrm>
            <a:custGeom>
              <a:avLst/>
              <a:gdLst>
                <a:gd name="G0" fmla="+- 0 0 0"/>
                <a:gd name="G1" fmla="+- 2251 0 0"/>
                <a:gd name="G2" fmla="+- 21600 0 0"/>
                <a:gd name="T0" fmla="*/ 21482 w 21600"/>
                <a:gd name="T1" fmla="*/ 0 h 10621"/>
                <a:gd name="T2" fmla="*/ 19912 w 21600"/>
                <a:gd name="T3" fmla="*/ 10621 h 10621"/>
                <a:gd name="T4" fmla="*/ 0 w 21600"/>
                <a:gd name="T5" fmla="*/ 2251 h 10621"/>
              </a:gdLst>
              <a:ahLst/>
              <a:cxnLst>
                <a:cxn ang="0">
                  <a:pos x="T0" y="T1"/>
                </a:cxn>
                <a:cxn ang="0">
                  <a:pos x="T2" y="T3"/>
                </a:cxn>
                <a:cxn ang="0">
                  <a:pos x="T4" y="T5"/>
                </a:cxn>
              </a:cxnLst>
              <a:rect l="0" t="0" r="r" b="b"/>
              <a:pathLst>
                <a:path w="21600" h="10621" fill="none" extrusionOk="0">
                  <a:moveTo>
                    <a:pt x="21482" y="-1"/>
                  </a:moveTo>
                  <a:cubicBezTo>
                    <a:pt x="21560" y="747"/>
                    <a:pt x="21600" y="1499"/>
                    <a:pt x="21600" y="2251"/>
                  </a:cubicBezTo>
                  <a:cubicBezTo>
                    <a:pt x="21600" y="5125"/>
                    <a:pt x="21026" y="7971"/>
                    <a:pt x="19912" y="10621"/>
                  </a:cubicBezTo>
                </a:path>
                <a:path w="21600" h="10621" stroke="0" extrusionOk="0">
                  <a:moveTo>
                    <a:pt x="21482" y="-1"/>
                  </a:moveTo>
                  <a:cubicBezTo>
                    <a:pt x="21560" y="747"/>
                    <a:pt x="21600" y="1499"/>
                    <a:pt x="21600" y="2251"/>
                  </a:cubicBezTo>
                  <a:cubicBezTo>
                    <a:pt x="21600" y="5125"/>
                    <a:pt x="21026" y="7971"/>
                    <a:pt x="19912" y="10621"/>
                  </a:cubicBezTo>
                  <a:lnTo>
                    <a:pt x="0" y="2251"/>
                  </a:lnTo>
                  <a:close/>
                </a:path>
              </a:pathLst>
            </a:custGeom>
            <a:solidFill>
              <a:srgbClr val="FFA040"/>
            </a:solidFill>
            <a:ln w="12700" cap="rnd">
              <a:noFill/>
              <a:round/>
              <a:headEnd/>
              <a:tailEnd/>
            </a:ln>
            <a:effectLst/>
          </p:spPr>
          <p:txBody>
            <a:bodyPr/>
            <a:lstStyle/>
            <a:p>
              <a:endParaRPr lang="en-US"/>
            </a:p>
          </p:txBody>
        </p:sp>
        <p:grpSp>
          <p:nvGrpSpPr>
            <p:cNvPr id="15" name="Group 53"/>
            <p:cNvGrpSpPr>
              <a:grpSpLocks/>
            </p:cNvGrpSpPr>
            <p:nvPr/>
          </p:nvGrpSpPr>
          <p:grpSpPr bwMode="auto">
            <a:xfrm>
              <a:off x="3194" y="3015"/>
              <a:ext cx="1105" cy="489"/>
              <a:chOff x="3194" y="3015"/>
              <a:chExt cx="1105" cy="489"/>
            </a:xfrm>
          </p:grpSpPr>
          <p:sp>
            <p:nvSpPr>
              <p:cNvPr id="135222" name="Arc 54"/>
              <p:cNvSpPr>
                <a:spLocks/>
              </p:cNvSpPr>
              <p:nvPr/>
            </p:nvSpPr>
            <p:spPr bwMode="auto">
              <a:xfrm>
                <a:off x="3194" y="3095"/>
                <a:ext cx="1105" cy="409"/>
              </a:xfrm>
              <a:custGeom>
                <a:avLst/>
                <a:gdLst>
                  <a:gd name="G0" fmla="+- 0 0 0"/>
                  <a:gd name="G1" fmla="+- 0 0 0"/>
                  <a:gd name="G2" fmla="+- 21600 0 0"/>
                  <a:gd name="T0" fmla="*/ 19866 w 19866"/>
                  <a:gd name="T1" fmla="*/ 8480 h 17149"/>
                  <a:gd name="T2" fmla="*/ 13133 w 19866"/>
                  <a:gd name="T3" fmla="*/ 17149 h 17149"/>
                  <a:gd name="T4" fmla="*/ 0 w 19866"/>
                  <a:gd name="T5" fmla="*/ 0 h 17149"/>
                </a:gdLst>
                <a:ahLst/>
                <a:cxnLst>
                  <a:cxn ang="0">
                    <a:pos x="T0" y="T1"/>
                  </a:cxn>
                  <a:cxn ang="0">
                    <a:pos x="T2" y="T3"/>
                  </a:cxn>
                  <a:cxn ang="0">
                    <a:pos x="T4" y="T5"/>
                  </a:cxn>
                </a:cxnLst>
                <a:rect l="0" t="0" r="r" b="b"/>
                <a:pathLst>
                  <a:path w="19866" h="17149" fill="none" extrusionOk="0">
                    <a:moveTo>
                      <a:pt x="19865" y="8479"/>
                    </a:moveTo>
                    <a:cubicBezTo>
                      <a:pt x="18405" y="11901"/>
                      <a:pt x="16086" y="14887"/>
                      <a:pt x="13132" y="17148"/>
                    </a:cubicBezTo>
                  </a:path>
                  <a:path w="19866" h="17149" stroke="0" extrusionOk="0">
                    <a:moveTo>
                      <a:pt x="19865" y="8479"/>
                    </a:moveTo>
                    <a:cubicBezTo>
                      <a:pt x="18405" y="11901"/>
                      <a:pt x="16086" y="14887"/>
                      <a:pt x="13132" y="17148"/>
                    </a:cubicBezTo>
                    <a:lnTo>
                      <a:pt x="0" y="0"/>
                    </a:lnTo>
                    <a:close/>
                  </a:path>
                </a:pathLst>
              </a:custGeom>
              <a:solidFill>
                <a:srgbClr val="804000"/>
              </a:solidFill>
              <a:ln w="12700" cap="rnd">
                <a:noFill/>
                <a:round/>
                <a:headEnd/>
                <a:tailEnd/>
              </a:ln>
              <a:effectLst/>
            </p:spPr>
            <p:txBody>
              <a:bodyPr/>
              <a:lstStyle/>
              <a:p>
                <a:endParaRPr lang="en-US"/>
              </a:p>
            </p:txBody>
          </p:sp>
          <p:sp>
            <p:nvSpPr>
              <p:cNvPr id="135223" name="Freeform 55"/>
              <p:cNvSpPr>
                <a:spLocks/>
              </p:cNvSpPr>
              <p:nvPr/>
            </p:nvSpPr>
            <p:spPr bwMode="auto">
              <a:xfrm>
                <a:off x="3195" y="3017"/>
                <a:ext cx="726" cy="487"/>
              </a:xfrm>
              <a:custGeom>
                <a:avLst/>
                <a:gdLst/>
                <a:ahLst/>
                <a:cxnLst>
                  <a:cxn ang="0">
                    <a:pos x="0" y="0"/>
                  </a:cxn>
                  <a:cxn ang="0">
                    <a:pos x="0" y="79"/>
                  </a:cxn>
                  <a:cxn ang="0">
                    <a:pos x="725" y="486"/>
                  </a:cxn>
                  <a:cxn ang="0">
                    <a:pos x="725" y="407"/>
                  </a:cxn>
                  <a:cxn ang="0">
                    <a:pos x="0" y="0"/>
                  </a:cxn>
                </a:cxnLst>
                <a:rect l="0" t="0" r="r" b="b"/>
                <a:pathLst>
                  <a:path w="726" h="487">
                    <a:moveTo>
                      <a:pt x="0" y="0"/>
                    </a:moveTo>
                    <a:lnTo>
                      <a:pt x="0" y="79"/>
                    </a:lnTo>
                    <a:lnTo>
                      <a:pt x="725" y="486"/>
                    </a:lnTo>
                    <a:lnTo>
                      <a:pt x="725" y="407"/>
                    </a:lnTo>
                    <a:lnTo>
                      <a:pt x="0" y="0"/>
                    </a:lnTo>
                  </a:path>
                </a:pathLst>
              </a:custGeom>
              <a:solidFill>
                <a:srgbClr val="FF8000"/>
              </a:solidFill>
              <a:ln w="12700" cap="rnd" cmpd="sng">
                <a:noFill/>
                <a:prstDash val="solid"/>
                <a:round/>
                <a:headEnd type="none" w="med" len="med"/>
                <a:tailEnd type="none" w="med" len="med"/>
              </a:ln>
              <a:effectLst/>
            </p:spPr>
            <p:txBody>
              <a:bodyPr/>
              <a:lstStyle/>
              <a:p>
                <a:endParaRPr lang="en-US"/>
              </a:p>
            </p:txBody>
          </p:sp>
          <p:sp>
            <p:nvSpPr>
              <p:cNvPr id="135224" name="Freeform 56"/>
              <p:cNvSpPr>
                <a:spLocks/>
              </p:cNvSpPr>
              <p:nvPr/>
            </p:nvSpPr>
            <p:spPr bwMode="auto">
              <a:xfrm>
                <a:off x="4110" y="3222"/>
                <a:ext cx="184" cy="123"/>
              </a:xfrm>
              <a:custGeom>
                <a:avLst/>
                <a:gdLst/>
                <a:ahLst/>
                <a:cxnLst>
                  <a:cxn ang="0">
                    <a:pos x="183" y="0"/>
                  </a:cxn>
                  <a:cxn ang="0">
                    <a:pos x="183" y="77"/>
                  </a:cxn>
                  <a:cxn ang="0">
                    <a:pos x="0" y="122"/>
                  </a:cxn>
                  <a:cxn ang="0">
                    <a:pos x="32" y="30"/>
                  </a:cxn>
                  <a:cxn ang="0">
                    <a:pos x="183" y="0"/>
                  </a:cxn>
                </a:cxnLst>
                <a:rect l="0" t="0" r="r" b="b"/>
                <a:pathLst>
                  <a:path w="184" h="123">
                    <a:moveTo>
                      <a:pt x="183" y="0"/>
                    </a:moveTo>
                    <a:lnTo>
                      <a:pt x="183" y="77"/>
                    </a:lnTo>
                    <a:lnTo>
                      <a:pt x="0" y="122"/>
                    </a:lnTo>
                    <a:lnTo>
                      <a:pt x="32" y="30"/>
                    </a:lnTo>
                    <a:lnTo>
                      <a:pt x="183" y="0"/>
                    </a:lnTo>
                  </a:path>
                </a:pathLst>
              </a:custGeom>
              <a:solidFill>
                <a:srgbClr val="804000"/>
              </a:solidFill>
              <a:ln w="12700" cap="rnd" cmpd="sng">
                <a:noFill/>
                <a:prstDash val="solid"/>
                <a:round/>
                <a:headEnd type="none" w="med" len="med"/>
                <a:tailEnd type="none" w="med" len="med"/>
              </a:ln>
              <a:effectLst/>
            </p:spPr>
            <p:txBody>
              <a:bodyPr/>
              <a:lstStyle/>
              <a:p>
                <a:endParaRPr lang="en-US"/>
              </a:p>
            </p:txBody>
          </p:sp>
          <p:sp>
            <p:nvSpPr>
              <p:cNvPr id="135225" name="Arc 57"/>
              <p:cNvSpPr>
                <a:spLocks/>
              </p:cNvSpPr>
              <p:nvPr/>
            </p:nvSpPr>
            <p:spPr bwMode="auto">
              <a:xfrm>
                <a:off x="3194" y="3015"/>
                <a:ext cx="1105" cy="409"/>
              </a:xfrm>
              <a:custGeom>
                <a:avLst/>
                <a:gdLst>
                  <a:gd name="G0" fmla="+- 0 0 0"/>
                  <a:gd name="G1" fmla="+- 0 0 0"/>
                  <a:gd name="G2" fmla="+- 21600 0 0"/>
                  <a:gd name="T0" fmla="*/ 19863 w 19863"/>
                  <a:gd name="T1" fmla="*/ 8487 h 17173"/>
                  <a:gd name="T2" fmla="*/ 13102 w 19863"/>
                  <a:gd name="T3" fmla="*/ 17173 h 17173"/>
                  <a:gd name="T4" fmla="*/ 0 w 19863"/>
                  <a:gd name="T5" fmla="*/ 0 h 17173"/>
                </a:gdLst>
                <a:ahLst/>
                <a:cxnLst>
                  <a:cxn ang="0">
                    <a:pos x="T0" y="T1"/>
                  </a:cxn>
                  <a:cxn ang="0">
                    <a:pos x="T2" y="T3"/>
                  </a:cxn>
                  <a:cxn ang="0">
                    <a:pos x="T4" y="T5"/>
                  </a:cxn>
                </a:cxnLst>
                <a:rect l="0" t="0" r="r" b="b"/>
                <a:pathLst>
                  <a:path w="19863" h="17173" fill="none" extrusionOk="0">
                    <a:moveTo>
                      <a:pt x="19862" y="8486"/>
                    </a:moveTo>
                    <a:cubicBezTo>
                      <a:pt x="18397" y="11917"/>
                      <a:pt x="16067" y="14909"/>
                      <a:pt x="13101" y="17172"/>
                    </a:cubicBezTo>
                  </a:path>
                  <a:path w="19863" h="17173" stroke="0" extrusionOk="0">
                    <a:moveTo>
                      <a:pt x="19862" y="8486"/>
                    </a:moveTo>
                    <a:cubicBezTo>
                      <a:pt x="18397" y="11917"/>
                      <a:pt x="16067" y="14909"/>
                      <a:pt x="13101" y="17172"/>
                    </a:cubicBezTo>
                    <a:lnTo>
                      <a:pt x="0" y="0"/>
                    </a:lnTo>
                    <a:close/>
                  </a:path>
                </a:pathLst>
              </a:custGeom>
              <a:solidFill>
                <a:srgbClr val="FFC080"/>
              </a:solidFill>
              <a:ln w="12700" cap="rnd">
                <a:noFill/>
                <a:round/>
                <a:headEnd/>
                <a:tailEnd/>
              </a:ln>
              <a:effectLst/>
            </p:spPr>
            <p:txBody>
              <a:bodyPr/>
              <a:lstStyle/>
              <a:p>
                <a:endParaRPr lang="en-US"/>
              </a:p>
            </p:txBody>
          </p:sp>
        </p:grpSp>
        <p:sp>
          <p:nvSpPr>
            <p:cNvPr id="135226" name="Arc 58"/>
            <p:cNvSpPr>
              <a:spLocks/>
            </p:cNvSpPr>
            <p:nvPr/>
          </p:nvSpPr>
          <p:spPr bwMode="auto">
            <a:xfrm>
              <a:off x="3193" y="3015"/>
              <a:ext cx="1008" cy="372"/>
            </a:xfrm>
            <a:custGeom>
              <a:avLst/>
              <a:gdLst>
                <a:gd name="G0" fmla="+- 0 0 0"/>
                <a:gd name="G1" fmla="+- 0 0 0"/>
                <a:gd name="G2" fmla="+- 21600 0 0"/>
                <a:gd name="T0" fmla="*/ 19880 w 19880"/>
                <a:gd name="T1" fmla="*/ 8448 h 17143"/>
                <a:gd name="T2" fmla="*/ 13141 w 19880"/>
                <a:gd name="T3" fmla="*/ 17143 h 17143"/>
                <a:gd name="T4" fmla="*/ 0 w 19880"/>
                <a:gd name="T5" fmla="*/ 0 h 17143"/>
              </a:gdLst>
              <a:ahLst/>
              <a:cxnLst>
                <a:cxn ang="0">
                  <a:pos x="T0" y="T1"/>
                </a:cxn>
                <a:cxn ang="0">
                  <a:pos x="T2" y="T3"/>
                </a:cxn>
                <a:cxn ang="0">
                  <a:pos x="T4" y="T5"/>
                </a:cxn>
              </a:cxnLst>
              <a:rect l="0" t="0" r="r" b="b"/>
              <a:pathLst>
                <a:path w="19880" h="17143" fill="none" extrusionOk="0">
                  <a:moveTo>
                    <a:pt x="19879" y="8447"/>
                  </a:moveTo>
                  <a:cubicBezTo>
                    <a:pt x="18421" y="11879"/>
                    <a:pt x="16099" y="14874"/>
                    <a:pt x="13140" y="17142"/>
                  </a:cubicBezTo>
                </a:path>
                <a:path w="19880" h="17143" stroke="0" extrusionOk="0">
                  <a:moveTo>
                    <a:pt x="19879" y="8447"/>
                  </a:moveTo>
                  <a:cubicBezTo>
                    <a:pt x="18421" y="11879"/>
                    <a:pt x="16099" y="14874"/>
                    <a:pt x="13140" y="17142"/>
                  </a:cubicBezTo>
                  <a:lnTo>
                    <a:pt x="0" y="0"/>
                  </a:lnTo>
                  <a:close/>
                </a:path>
              </a:pathLst>
            </a:custGeom>
            <a:solidFill>
              <a:srgbClr val="FFA040"/>
            </a:solidFill>
            <a:ln w="12700" cap="rnd">
              <a:noFill/>
              <a:round/>
              <a:headEnd/>
              <a:tailEnd/>
            </a:ln>
            <a:effectLst/>
          </p:spPr>
          <p:txBody>
            <a:bodyPr/>
            <a:lstStyle/>
            <a:p>
              <a:endParaRPr lang="en-US"/>
            </a:p>
          </p:txBody>
        </p:sp>
        <p:grpSp>
          <p:nvGrpSpPr>
            <p:cNvPr id="16" name="Group 59"/>
            <p:cNvGrpSpPr>
              <a:grpSpLocks/>
            </p:cNvGrpSpPr>
            <p:nvPr/>
          </p:nvGrpSpPr>
          <p:grpSpPr bwMode="auto">
            <a:xfrm>
              <a:off x="3323" y="3191"/>
              <a:ext cx="729" cy="592"/>
              <a:chOff x="3323" y="3191"/>
              <a:chExt cx="729" cy="592"/>
            </a:xfrm>
          </p:grpSpPr>
          <p:sp>
            <p:nvSpPr>
              <p:cNvPr id="135228" name="Arc 60"/>
              <p:cNvSpPr>
                <a:spLocks/>
              </p:cNvSpPr>
              <p:nvPr/>
            </p:nvSpPr>
            <p:spPr bwMode="auto">
              <a:xfrm>
                <a:off x="3323" y="3271"/>
                <a:ext cx="729" cy="511"/>
              </a:xfrm>
              <a:custGeom>
                <a:avLst/>
                <a:gdLst>
                  <a:gd name="G0" fmla="+- 0 0 0"/>
                  <a:gd name="G1" fmla="+- 0 0 0"/>
                  <a:gd name="G2" fmla="+- 21600 0 0"/>
                  <a:gd name="T0" fmla="*/ 13098 w 13098"/>
                  <a:gd name="T1" fmla="*/ 17175 h 21440"/>
                  <a:gd name="T2" fmla="*/ 2625 w 13098"/>
                  <a:gd name="T3" fmla="*/ 21440 h 21440"/>
                  <a:gd name="T4" fmla="*/ 0 w 13098"/>
                  <a:gd name="T5" fmla="*/ 0 h 21440"/>
                </a:gdLst>
                <a:ahLst/>
                <a:cxnLst>
                  <a:cxn ang="0">
                    <a:pos x="T0" y="T1"/>
                  </a:cxn>
                  <a:cxn ang="0">
                    <a:pos x="T2" y="T3"/>
                  </a:cxn>
                  <a:cxn ang="0">
                    <a:pos x="T4" y="T5"/>
                  </a:cxn>
                </a:cxnLst>
                <a:rect l="0" t="0" r="r" b="b"/>
                <a:pathLst>
                  <a:path w="13098" h="21440" fill="none" extrusionOk="0">
                    <a:moveTo>
                      <a:pt x="13098" y="17175"/>
                    </a:moveTo>
                    <a:cubicBezTo>
                      <a:pt x="10047" y="19501"/>
                      <a:pt x="6432" y="20973"/>
                      <a:pt x="2624" y="21439"/>
                    </a:cubicBezTo>
                  </a:path>
                  <a:path w="13098" h="21440" stroke="0" extrusionOk="0">
                    <a:moveTo>
                      <a:pt x="13098" y="17175"/>
                    </a:moveTo>
                    <a:cubicBezTo>
                      <a:pt x="10047" y="19501"/>
                      <a:pt x="6432" y="20973"/>
                      <a:pt x="2624" y="21439"/>
                    </a:cubicBezTo>
                    <a:lnTo>
                      <a:pt x="0" y="0"/>
                    </a:lnTo>
                    <a:close/>
                  </a:path>
                </a:pathLst>
              </a:custGeom>
              <a:solidFill>
                <a:srgbClr val="804000"/>
              </a:solidFill>
              <a:ln w="12700" cap="rnd">
                <a:noFill/>
                <a:round/>
                <a:headEnd/>
                <a:tailEnd/>
              </a:ln>
              <a:effectLst/>
            </p:spPr>
            <p:txBody>
              <a:bodyPr/>
              <a:lstStyle/>
              <a:p>
                <a:endParaRPr lang="en-US"/>
              </a:p>
            </p:txBody>
          </p:sp>
          <p:sp>
            <p:nvSpPr>
              <p:cNvPr id="135229" name="Freeform 61"/>
              <p:cNvSpPr>
                <a:spLocks/>
              </p:cNvSpPr>
              <p:nvPr/>
            </p:nvSpPr>
            <p:spPr bwMode="auto">
              <a:xfrm>
                <a:off x="3473" y="3605"/>
                <a:ext cx="573" cy="176"/>
              </a:xfrm>
              <a:custGeom>
                <a:avLst/>
                <a:gdLst/>
                <a:ahLst/>
                <a:cxnLst>
                  <a:cxn ang="0">
                    <a:pos x="0" y="95"/>
                  </a:cxn>
                  <a:cxn ang="0">
                    <a:pos x="0" y="175"/>
                  </a:cxn>
                  <a:cxn ang="0">
                    <a:pos x="572" y="76"/>
                  </a:cxn>
                  <a:cxn ang="0">
                    <a:pos x="572" y="0"/>
                  </a:cxn>
                  <a:cxn ang="0">
                    <a:pos x="0" y="95"/>
                  </a:cxn>
                </a:cxnLst>
                <a:rect l="0" t="0" r="r" b="b"/>
                <a:pathLst>
                  <a:path w="573" h="176">
                    <a:moveTo>
                      <a:pt x="0" y="95"/>
                    </a:moveTo>
                    <a:lnTo>
                      <a:pt x="0" y="175"/>
                    </a:lnTo>
                    <a:lnTo>
                      <a:pt x="572" y="76"/>
                    </a:lnTo>
                    <a:lnTo>
                      <a:pt x="572" y="0"/>
                    </a:lnTo>
                    <a:lnTo>
                      <a:pt x="0" y="95"/>
                    </a:lnTo>
                  </a:path>
                </a:pathLst>
              </a:custGeom>
              <a:solidFill>
                <a:srgbClr val="804000"/>
              </a:solidFill>
              <a:ln w="12700" cap="rnd" cmpd="sng">
                <a:noFill/>
                <a:prstDash val="solid"/>
                <a:round/>
                <a:headEnd type="none" w="med" len="med"/>
                <a:tailEnd type="none" w="med" len="med"/>
              </a:ln>
              <a:effectLst/>
            </p:spPr>
            <p:txBody>
              <a:bodyPr/>
              <a:lstStyle/>
              <a:p>
                <a:endParaRPr lang="en-US"/>
              </a:p>
            </p:txBody>
          </p:sp>
          <p:sp>
            <p:nvSpPr>
              <p:cNvPr id="135230" name="Freeform 62"/>
              <p:cNvSpPr>
                <a:spLocks/>
              </p:cNvSpPr>
              <p:nvPr/>
            </p:nvSpPr>
            <p:spPr bwMode="auto">
              <a:xfrm>
                <a:off x="3325" y="3194"/>
                <a:ext cx="141" cy="589"/>
              </a:xfrm>
              <a:custGeom>
                <a:avLst/>
                <a:gdLst/>
                <a:ahLst/>
                <a:cxnLst>
                  <a:cxn ang="0">
                    <a:pos x="140" y="506"/>
                  </a:cxn>
                  <a:cxn ang="0">
                    <a:pos x="140" y="588"/>
                  </a:cxn>
                  <a:cxn ang="0">
                    <a:pos x="0" y="81"/>
                  </a:cxn>
                  <a:cxn ang="0">
                    <a:pos x="0" y="0"/>
                  </a:cxn>
                  <a:cxn ang="0">
                    <a:pos x="140" y="506"/>
                  </a:cxn>
                </a:cxnLst>
                <a:rect l="0" t="0" r="r" b="b"/>
                <a:pathLst>
                  <a:path w="141" h="589">
                    <a:moveTo>
                      <a:pt x="140" y="506"/>
                    </a:moveTo>
                    <a:lnTo>
                      <a:pt x="140" y="588"/>
                    </a:lnTo>
                    <a:lnTo>
                      <a:pt x="0" y="81"/>
                    </a:lnTo>
                    <a:lnTo>
                      <a:pt x="0" y="0"/>
                    </a:lnTo>
                    <a:lnTo>
                      <a:pt x="140" y="506"/>
                    </a:lnTo>
                  </a:path>
                </a:pathLst>
              </a:custGeom>
              <a:solidFill>
                <a:srgbClr val="FF8000"/>
              </a:solidFill>
              <a:ln w="12700" cap="rnd" cmpd="sng">
                <a:noFill/>
                <a:prstDash val="solid"/>
                <a:round/>
                <a:headEnd type="none" w="med" len="med"/>
                <a:tailEnd type="none" w="med" len="med"/>
              </a:ln>
              <a:effectLst/>
            </p:spPr>
            <p:txBody>
              <a:bodyPr/>
              <a:lstStyle/>
              <a:p>
                <a:endParaRPr lang="en-US"/>
              </a:p>
            </p:txBody>
          </p:sp>
          <p:sp>
            <p:nvSpPr>
              <p:cNvPr id="135231" name="Arc 63"/>
              <p:cNvSpPr>
                <a:spLocks/>
              </p:cNvSpPr>
              <p:nvPr/>
            </p:nvSpPr>
            <p:spPr bwMode="auto">
              <a:xfrm>
                <a:off x="3323" y="3191"/>
                <a:ext cx="729" cy="511"/>
              </a:xfrm>
              <a:custGeom>
                <a:avLst/>
                <a:gdLst>
                  <a:gd name="G0" fmla="+- 0 0 0"/>
                  <a:gd name="G1" fmla="+- 0 0 0"/>
                  <a:gd name="G2" fmla="+- 21600 0 0"/>
                  <a:gd name="T0" fmla="*/ 13098 w 13098"/>
                  <a:gd name="T1" fmla="*/ 17175 h 21440"/>
                  <a:gd name="T2" fmla="*/ 2625 w 13098"/>
                  <a:gd name="T3" fmla="*/ 21440 h 21440"/>
                  <a:gd name="T4" fmla="*/ 0 w 13098"/>
                  <a:gd name="T5" fmla="*/ 0 h 21440"/>
                </a:gdLst>
                <a:ahLst/>
                <a:cxnLst>
                  <a:cxn ang="0">
                    <a:pos x="T0" y="T1"/>
                  </a:cxn>
                  <a:cxn ang="0">
                    <a:pos x="T2" y="T3"/>
                  </a:cxn>
                  <a:cxn ang="0">
                    <a:pos x="T4" y="T5"/>
                  </a:cxn>
                </a:cxnLst>
                <a:rect l="0" t="0" r="r" b="b"/>
                <a:pathLst>
                  <a:path w="13098" h="21440" fill="none" extrusionOk="0">
                    <a:moveTo>
                      <a:pt x="13098" y="17175"/>
                    </a:moveTo>
                    <a:cubicBezTo>
                      <a:pt x="10047" y="19501"/>
                      <a:pt x="6432" y="20973"/>
                      <a:pt x="2624" y="21439"/>
                    </a:cubicBezTo>
                  </a:path>
                  <a:path w="13098" h="21440" stroke="0" extrusionOk="0">
                    <a:moveTo>
                      <a:pt x="13098" y="17175"/>
                    </a:moveTo>
                    <a:cubicBezTo>
                      <a:pt x="10047" y="19501"/>
                      <a:pt x="6432" y="20973"/>
                      <a:pt x="2624" y="21439"/>
                    </a:cubicBezTo>
                    <a:lnTo>
                      <a:pt x="0" y="0"/>
                    </a:lnTo>
                    <a:close/>
                  </a:path>
                </a:pathLst>
              </a:custGeom>
              <a:solidFill>
                <a:srgbClr val="FFC080"/>
              </a:solidFill>
              <a:ln w="12700" cap="rnd">
                <a:noFill/>
                <a:round/>
                <a:headEnd/>
                <a:tailEnd/>
              </a:ln>
              <a:effectLst/>
            </p:spPr>
            <p:txBody>
              <a:bodyPr/>
              <a:lstStyle/>
              <a:p>
                <a:endParaRPr lang="en-US"/>
              </a:p>
            </p:txBody>
          </p:sp>
        </p:grpSp>
        <p:sp>
          <p:nvSpPr>
            <p:cNvPr id="135232" name="Arc 64"/>
            <p:cNvSpPr>
              <a:spLocks/>
            </p:cNvSpPr>
            <p:nvPr/>
          </p:nvSpPr>
          <p:spPr bwMode="auto">
            <a:xfrm>
              <a:off x="3324" y="3190"/>
              <a:ext cx="664" cy="466"/>
            </a:xfrm>
            <a:custGeom>
              <a:avLst/>
              <a:gdLst>
                <a:gd name="G0" fmla="+- 0 0 0"/>
                <a:gd name="G1" fmla="+- 0 0 0"/>
                <a:gd name="G2" fmla="+- 21600 0 0"/>
                <a:gd name="T0" fmla="*/ 13065 w 13065"/>
                <a:gd name="T1" fmla="*/ 17201 h 21443"/>
                <a:gd name="T2" fmla="*/ 2601 w 13065"/>
                <a:gd name="T3" fmla="*/ 21443 h 21443"/>
                <a:gd name="T4" fmla="*/ 0 w 13065"/>
                <a:gd name="T5" fmla="*/ 0 h 21443"/>
              </a:gdLst>
              <a:ahLst/>
              <a:cxnLst>
                <a:cxn ang="0">
                  <a:pos x="T0" y="T1"/>
                </a:cxn>
                <a:cxn ang="0">
                  <a:pos x="T2" y="T3"/>
                </a:cxn>
                <a:cxn ang="0">
                  <a:pos x="T4" y="T5"/>
                </a:cxn>
              </a:cxnLst>
              <a:rect l="0" t="0" r="r" b="b"/>
              <a:pathLst>
                <a:path w="13065" h="21443" fill="none" extrusionOk="0">
                  <a:moveTo>
                    <a:pt x="13064" y="17200"/>
                  </a:moveTo>
                  <a:cubicBezTo>
                    <a:pt x="10014" y="19517"/>
                    <a:pt x="6403" y="20981"/>
                    <a:pt x="2600" y="21442"/>
                  </a:cubicBezTo>
                </a:path>
                <a:path w="13065" h="21443" stroke="0" extrusionOk="0">
                  <a:moveTo>
                    <a:pt x="13064" y="17200"/>
                  </a:moveTo>
                  <a:cubicBezTo>
                    <a:pt x="10014" y="19517"/>
                    <a:pt x="6403" y="20981"/>
                    <a:pt x="2600" y="21442"/>
                  </a:cubicBezTo>
                  <a:lnTo>
                    <a:pt x="0" y="0"/>
                  </a:lnTo>
                  <a:close/>
                </a:path>
              </a:pathLst>
            </a:custGeom>
            <a:solidFill>
              <a:srgbClr val="FFA040"/>
            </a:solidFill>
            <a:ln w="12700" cap="rnd">
              <a:noFill/>
              <a:round/>
              <a:headEnd/>
              <a:tailEnd/>
            </a:ln>
            <a:effectLst/>
          </p:spPr>
          <p:txBody>
            <a:bodyPr/>
            <a:lstStyle/>
            <a:p>
              <a:endParaRPr lang="en-US"/>
            </a:p>
          </p:txBody>
        </p:sp>
        <p:grpSp>
          <p:nvGrpSpPr>
            <p:cNvPr id="17" name="Group 65"/>
            <p:cNvGrpSpPr>
              <a:grpSpLocks/>
            </p:cNvGrpSpPr>
            <p:nvPr/>
          </p:nvGrpSpPr>
          <p:grpSpPr bwMode="auto">
            <a:xfrm>
              <a:off x="2633" y="3083"/>
              <a:ext cx="618" cy="595"/>
              <a:chOff x="2633" y="3083"/>
              <a:chExt cx="618" cy="595"/>
            </a:xfrm>
          </p:grpSpPr>
          <p:sp>
            <p:nvSpPr>
              <p:cNvPr id="135234" name="Arc 66"/>
              <p:cNvSpPr>
                <a:spLocks/>
              </p:cNvSpPr>
              <p:nvPr/>
            </p:nvSpPr>
            <p:spPr bwMode="auto">
              <a:xfrm>
                <a:off x="2633" y="3163"/>
                <a:ext cx="618" cy="515"/>
              </a:xfrm>
              <a:custGeom>
                <a:avLst/>
                <a:gdLst>
                  <a:gd name="G0" fmla="+- 8510 0 0"/>
                  <a:gd name="G1" fmla="+- 0 0 0"/>
                  <a:gd name="G2" fmla="+- 21600 0 0"/>
                  <a:gd name="T0" fmla="*/ 11118 w 11118"/>
                  <a:gd name="T1" fmla="*/ 21442 h 21600"/>
                  <a:gd name="T2" fmla="*/ 0 w 11118"/>
                  <a:gd name="T3" fmla="*/ 19853 h 21600"/>
                  <a:gd name="T4" fmla="*/ 8510 w 11118"/>
                  <a:gd name="T5" fmla="*/ 0 h 21600"/>
                </a:gdLst>
                <a:ahLst/>
                <a:cxnLst>
                  <a:cxn ang="0">
                    <a:pos x="T0" y="T1"/>
                  </a:cxn>
                  <a:cxn ang="0">
                    <a:pos x="T2" y="T3"/>
                  </a:cxn>
                  <a:cxn ang="0">
                    <a:pos x="T4" y="T5"/>
                  </a:cxn>
                </a:cxnLst>
                <a:rect l="0" t="0" r="r" b="b"/>
                <a:pathLst>
                  <a:path w="11118" h="21600" fill="none" extrusionOk="0">
                    <a:moveTo>
                      <a:pt x="11117" y="21441"/>
                    </a:moveTo>
                    <a:cubicBezTo>
                      <a:pt x="10252" y="21547"/>
                      <a:pt x="9381" y="21599"/>
                      <a:pt x="8510" y="21600"/>
                    </a:cubicBezTo>
                    <a:cubicBezTo>
                      <a:pt x="5584" y="21600"/>
                      <a:pt x="2689" y="21005"/>
                      <a:pt x="0" y="19852"/>
                    </a:cubicBezTo>
                  </a:path>
                  <a:path w="11118" h="21600" stroke="0" extrusionOk="0">
                    <a:moveTo>
                      <a:pt x="11117" y="21441"/>
                    </a:moveTo>
                    <a:cubicBezTo>
                      <a:pt x="10252" y="21547"/>
                      <a:pt x="9381" y="21599"/>
                      <a:pt x="8510" y="21600"/>
                    </a:cubicBezTo>
                    <a:cubicBezTo>
                      <a:pt x="5584" y="21600"/>
                      <a:pt x="2689" y="21005"/>
                      <a:pt x="0" y="19852"/>
                    </a:cubicBezTo>
                    <a:lnTo>
                      <a:pt x="8510" y="0"/>
                    </a:lnTo>
                    <a:close/>
                  </a:path>
                </a:pathLst>
              </a:custGeom>
              <a:solidFill>
                <a:srgbClr val="804000"/>
              </a:solidFill>
              <a:ln w="12700" cap="rnd">
                <a:noFill/>
                <a:round/>
                <a:headEnd/>
                <a:tailEnd/>
              </a:ln>
              <a:effectLst/>
            </p:spPr>
            <p:txBody>
              <a:bodyPr/>
              <a:lstStyle/>
              <a:p>
                <a:endParaRPr lang="en-US"/>
              </a:p>
            </p:txBody>
          </p:sp>
          <p:sp>
            <p:nvSpPr>
              <p:cNvPr id="135235" name="Freeform 67"/>
              <p:cNvSpPr>
                <a:spLocks/>
              </p:cNvSpPr>
              <p:nvPr/>
            </p:nvSpPr>
            <p:spPr bwMode="auto">
              <a:xfrm>
                <a:off x="2638" y="3559"/>
                <a:ext cx="610" cy="114"/>
              </a:xfrm>
              <a:custGeom>
                <a:avLst/>
                <a:gdLst/>
                <a:ahLst/>
                <a:cxnLst>
                  <a:cxn ang="0">
                    <a:pos x="0" y="0"/>
                  </a:cxn>
                  <a:cxn ang="0">
                    <a:pos x="0" y="79"/>
                  </a:cxn>
                  <a:cxn ang="0">
                    <a:pos x="609" y="113"/>
                  </a:cxn>
                  <a:cxn ang="0">
                    <a:pos x="609" y="36"/>
                  </a:cxn>
                  <a:cxn ang="0">
                    <a:pos x="0" y="0"/>
                  </a:cxn>
                </a:cxnLst>
                <a:rect l="0" t="0" r="r" b="b"/>
                <a:pathLst>
                  <a:path w="610" h="114">
                    <a:moveTo>
                      <a:pt x="0" y="0"/>
                    </a:moveTo>
                    <a:lnTo>
                      <a:pt x="0" y="79"/>
                    </a:lnTo>
                    <a:lnTo>
                      <a:pt x="609" y="113"/>
                    </a:lnTo>
                    <a:lnTo>
                      <a:pt x="609" y="36"/>
                    </a:lnTo>
                    <a:lnTo>
                      <a:pt x="0" y="0"/>
                    </a:lnTo>
                  </a:path>
                </a:pathLst>
              </a:custGeom>
              <a:solidFill>
                <a:srgbClr val="804000"/>
              </a:solidFill>
              <a:ln w="12700" cap="rnd" cmpd="sng">
                <a:noFill/>
                <a:prstDash val="solid"/>
                <a:round/>
                <a:headEnd type="none" w="med" len="med"/>
                <a:tailEnd type="none" w="med" len="med"/>
              </a:ln>
              <a:effectLst/>
            </p:spPr>
            <p:txBody>
              <a:bodyPr/>
              <a:lstStyle/>
              <a:p>
                <a:endParaRPr lang="en-US"/>
              </a:p>
            </p:txBody>
          </p:sp>
          <p:sp>
            <p:nvSpPr>
              <p:cNvPr id="135236" name="Arc 68"/>
              <p:cNvSpPr>
                <a:spLocks/>
              </p:cNvSpPr>
              <p:nvPr/>
            </p:nvSpPr>
            <p:spPr bwMode="auto">
              <a:xfrm>
                <a:off x="2633" y="3083"/>
                <a:ext cx="618" cy="515"/>
              </a:xfrm>
              <a:custGeom>
                <a:avLst/>
                <a:gdLst>
                  <a:gd name="G0" fmla="+- 8510 0 0"/>
                  <a:gd name="G1" fmla="+- 0 0 0"/>
                  <a:gd name="G2" fmla="+- 21600 0 0"/>
                  <a:gd name="T0" fmla="*/ 11118 w 11118"/>
                  <a:gd name="T1" fmla="*/ 21442 h 21600"/>
                  <a:gd name="T2" fmla="*/ 0 w 11118"/>
                  <a:gd name="T3" fmla="*/ 19853 h 21600"/>
                  <a:gd name="T4" fmla="*/ 8510 w 11118"/>
                  <a:gd name="T5" fmla="*/ 0 h 21600"/>
                </a:gdLst>
                <a:ahLst/>
                <a:cxnLst>
                  <a:cxn ang="0">
                    <a:pos x="T0" y="T1"/>
                  </a:cxn>
                  <a:cxn ang="0">
                    <a:pos x="T2" y="T3"/>
                  </a:cxn>
                  <a:cxn ang="0">
                    <a:pos x="T4" y="T5"/>
                  </a:cxn>
                </a:cxnLst>
                <a:rect l="0" t="0" r="r" b="b"/>
                <a:pathLst>
                  <a:path w="11118" h="21600" fill="none" extrusionOk="0">
                    <a:moveTo>
                      <a:pt x="11117" y="21441"/>
                    </a:moveTo>
                    <a:cubicBezTo>
                      <a:pt x="10252" y="21547"/>
                      <a:pt x="9381" y="21599"/>
                      <a:pt x="8510" y="21600"/>
                    </a:cubicBezTo>
                    <a:cubicBezTo>
                      <a:pt x="5584" y="21600"/>
                      <a:pt x="2689" y="21005"/>
                      <a:pt x="0" y="19852"/>
                    </a:cubicBezTo>
                  </a:path>
                  <a:path w="11118" h="21600" stroke="0" extrusionOk="0">
                    <a:moveTo>
                      <a:pt x="11117" y="21441"/>
                    </a:moveTo>
                    <a:cubicBezTo>
                      <a:pt x="10252" y="21547"/>
                      <a:pt x="9381" y="21599"/>
                      <a:pt x="8510" y="21600"/>
                    </a:cubicBezTo>
                    <a:cubicBezTo>
                      <a:pt x="5584" y="21600"/>
                      <a:pt x="2689" y="21005"/>
                      <a:pt x="0" y="19852"/>
                    </a:cubicBezTo>
                    <a:lnTo>
                      <a:pt x="8510" y="0"/>
                    </a:lnTo>
                    <a:close/>
                  </a:path>
                </a:pathLst>
              </a:custGeom>
              <a:solidFill>
                <a:srgbClr val="FFC080"/>
              </a:solidFill>
              <a:ln w="12700" cap="rnd">
                <a:noFill/>
                <a:round/>
                <a:headEnd/>
                <a:tailEnd/>
              </a:ln>
              <a:effectLst/>
            </p:spPr>
            <p:txBody>
              <a:bodyPr/>
              <a:lstStyle/>
              <a:p>
                <a:endParaRPr lang="en-US"/>
              </a:p>
            </p:txBody>
          </p:sp>
        </p:grpSp>
        <p:sp>
          <p:nvSpPr>
            <p:cNvPr id="135237" name="Arc 69"/>
            <p:cNvSpPr>
              <a:spLocks/>
            </p:cNvSpPr>
            <p:nvPr/>
          </p:nvSpPr>
          <p:spPr bwMode="auto">
            <a:xfrm>
              <a:off x="2676" y="3083"/>
              <a:ext cx="564" cy="470"/>
            </a:xfrm>
            <a:custGeom>
              <a:avLst/>
              <a:gdLst>
                <a:gd name="G0" fmla="+- 8482 0 0"/>
                <a:gd name="G1" fmla="+- 0 0 0"/>
                <a:gd name="G2" fmla="+- 21600 0 0"/>
                <a:gd name="T0" fmla="*/ 11107 w 11107"/>
                <a:gd name="T1" fmla="*/ 21440 h 21600"/>
                <a:gd name="T2" fmla="*/ 0 w 11107"/>
                <a:gd name="T3" fmla="*/ 19865 h 21600"/>
                <a:gd name="T4" fmla="*/ 8482 w 11107"/>
                <a:gd name="T5" fmla="*/ 0 h 21600"/>
              </a:gdLst>
              <a:ahLst/>
              <a:cxnLst>
                <a:cxn ang="0">
                  <a:pos x="T0" y="T1"/>
                </a:cxn>
                <a:cxn ang="0">
                  <a:pos x="T2" y="T3"/>
                </a:cxn>
                <a:cxn ang="0">
                  <a:pos x="T4" y="T5"/>
                </a:cxn>
              </a:cxnLst>
              <a:rect l="0" t="0" r="r" b="b"/>
              <a:pathLst>
                <a:path w="11107" h="21600" fill="none" extrusionOk="0">
                  <a:moveTo>
                    <a:pt x="11106" y="21439"/>
                  </a:moveTo>
                  <a:cubicBezTo>
                    <a:pt x="10236" y="21546"/>
                    <a:pt x="9359" y="21599"/>
                    <a:pt x="8482" y="21600"/>
                  </a:cubicBezTo>
                  <a:cubicBezTo>
                    <a:pt x="5566" y="21600"/>
                    <a:pt x="2681" y="21009"/>
                    <a:pt x="0" y="19864"/>
                  </a:cubicBezTo>
                </a:path>
                <a:path w="11107" h="21600" stroke="0" extrusionOk="0">
                  <a:moveTo>
                    <a:pt x="11106" y="21439"/>
                  </a:moveTo>
                  <a:cubicBezTo>
                    <a:pt x="10236" y="21546"/>
                    <a:pt x="9359" y="21599"/>
                    <a:pt x="8482" y="21600"/>
                  </a:cubicBezTo>
                  <a:cubicBezTo>
                    <a:pt x="5566" y="21600"/>
                    <a:pt x="2681" y="21009"/>
                    <a:pt x="0" y="19864"/>
                  </a:cubicBezTo>
                  <a:lnTo>
                    <a:pt x="8482" y="0"/>
                  </a:lnTo>
                  <a:close/>
                </a:path>
              </a:pathLst>
            </a:custGeom>
            <a:solidFill>
              <a:srgbClr val="FFA040"/>
            </a:solidFill>
            <a:ln w="12700" cap="rnd">
              <a:noFill/>
              <a:round/>
              <a:headEnd/>
              <a:tailEnd/>
            </a:ln>
            <a:effectLst/>
          </p:spPr>
          <p:txBody>
            <a:bodyPr/>
            <a:lstStyle/>
            <a:p>
              <a:endParaRPr lang="en-US"/>
            </a:p>
          </p:txBody>
        </p:sp>
        <p:grpSp>
          <p:nvGrpSpPr>
            <p:cNvPr id="18" name="Group 70"/>
            <p:cNvGrpSpPr>
              <a:grpSpLocks/>
            </p:cNvGrpSpPr>
            <p:nvPr/>
          </p:nvGrpSpPr>
          <p:grpSpPr bwMode="auto">
            <a:xfrm>
              <a:off x="2040" y="3100"/>
              <a:ext cx="963" cy="553"/>
              <a:chOff x="2040" y="3100"/>
              <a:chExt cx="963" cy="553"/>
            </a:xfrm>
          </p:grpSpPr>
          <p:sp>
            <p:nvSpPr>
              <p:cNvPr id="135239" name="Arc 71"/>
              <p:cNvSpPr>
                <a:spLocks/>
              </p:cNvSpPr>
              <p:nvPr/>
            </p:nvSpPr>
            <p:spPr bwMode="auto">
              <a:xfrm>
                <a:off x="2040" y="3180"/>
                <a:ext cx="963" cy="472"/>
              </a:xfrm>
              <a:custGeom>
                <a:avLst/>
                <a:gdLst>
                  <a:gd name="G0" fmla="+- 17312 0 0"/>
                  <a:gd name="G1" fmla="+- 0 0 0"/>
                  <a:gd name="G2" fmla="+- 21600 0 0"/>
                  <a:gd name="T0" fmla="*/ 8666 w 17312"/>
                  <a:gd name="T1" fmla="*/ 19794 h 19794"/>
                  <a:gd name="T2" fmla="*/ 0 w 17312"/>
                  <a:gd name="T3" fmla="*/ 12918 h 19794"/>
                  <a:gd name="T4" fmla="*/ 17312 w 17312"/>
                  <a:gd name="T5" fmla="*/ 0 h 19794"/>
                </a:gdLst>
                <a:ahLst/>
                <a:cxnLst>
                  <a:cxn ang="0">
                    <a:pos x="T0" y="T1"/>
                  </a:cxn>
                  <a:cxn ang="0">
                    <a:pos x="T2" y="T3"/>
                  </a:cxn>
                  <a:cxn ang="0">
                    <a:pos x="T4" y="T5"/>
                  </a:cxn>
                </a:cxnLst>
                <a:rect l="0" t="0" r="r" b="b"/>
                <a:pathLst>
                  <a:path w="17312" h="19794" fill="none" extrusionOk="0">
                    <a:moveTo>
                      <a:pt x="8665" y="19794"/>
                    </a:moveTo>
                    <a:cubicBezTo>
                      <a:pt x="5229" y="18293"/>
                      <a:pt x="2243" y="15923"/>
                      <a:pt x="0" y="12917"/>
                    </a:cubicBezTo>
                  </a:path>
                  <a:path w="17312" h="19794" stroke="0" extrusionOk="0">
                    <a:moveTo>
                      <a:pt x="8665" y="19794"/>
                    </a:moveTo>
                    <a:cubicBezTo>
                      <a:pt x="5229" y="18293"/>
                      <a:pt x="2243" y="15923"/>
                      <a:pt x="0" y="12917"/>
                    </a:cubicBezTo>
                    <a:lnTo>
                      <a:pt x="17312" y="0"/>
                    </a:lnTo>
                    <a:close/>
                  </a:path>
                </a:pathLst>
              </a:custGeom>
              <a:solidFill>
                <a:srgbClr val="804000"/>
              </a:solidFill>
              <a:ln w="12700" cap="rnd">
                <a:noFill/>
                <a:round/>
                <a:headEnd/>
                <a:tailEnd/>
              </a:ln>
              <a:effectLst/>
            </p:spPr>
            <p:txBody>
              <a:bodyPr/>
              <a:lstStyle/>
              <a:p>
                <a:endParaRPr lang="en-US"/>
              </a:p>
            </p:txBody>
          </p:sp>
          <p:sp>
            <p:nvSpPr>
              <p:cNvPr id="135240" name="Freeform 72"/>
              <p:cNvSpPr>
                <a:spLocks/>
              </p:cNvSpPr>
              <p:nvPr/>
            </p:nvSpPr>
            <p:spPr bwMode="auto">
              <a:xfrm>
                <a:off x="2044" y="3412"/>
                <a:ext cx="476" cy="237"/>
              </a:xfrm>
              <a:custGeom>
                <a:avLst/>
                <a:gdLst/>
                <a:ahLst/>
                <a:cxnLst>
                  <a:cxn ang="0">
                    <a:pos x="0" y="0"/>
                  </a:cxn>
                  <a:cxn ang="0">
                    <a:pos x="0" y="79"/>
                  </a:cxn>
                  <a:cxn ang="0">
                    <a:pos x="475" y="236"/>
                  </a:cxn>
                  <a:cxn ang="0">
                    <a:pos x="475" y="149"/>
                  </a:cxn>
                  <a:cxn ang="0">
                    <a:pos x="0" y="0"/>
                  </a:cxn>
                </a:cxnLst>
                <a:rect l="0" t="0" r="r" b="b"/>
                <a:pathLst>
                  <a:path w="476" h="237">
                    <a:moveTo>
                      <a:pt x="0" y="0"/>
                    </a:moveTo>
                    <a:lnTo>
                      <a:pt x="0" y="79"/>
                    </a:lnTo>
                    <a:lnTo>
                      <a:pt x="475" y="236"/>
                    </a:lnTo>
                    <a:lnTo>
                      <a:pt x="475" y="149"/>
                    </a:lnTo>
                    <a:lnTo>
                      <a:pt x="0" y="0"/>
                    </a:lnTo>
                  </a:path>
                </a:pathLst>
              </a:custGeom>
              <a:solidFill>
                <a:srgbClr val="804000"/>
              </a:solidFill>
              <a:ln w="12700" cap="rnd" cmpd="sng">
                <a:noFill/>
                <a:prstDash val="solid"/>
                <a:round/>
                <a:headEnd type="none" w="med" len="med"/>
                <a:tailEnd type="none" w="med" len="med"/>
              </a:ln>
              <a:effectLst/>
            </p:spPr>
            <p:txBody>
              <a:bodyPr/>
              <a:lstStyle/>
              <a:p>
                <a:endParaRPr lang="en-US"/>
              </a:p>
            </p:txBody>
          </p:sp>
          <p:sp>
            <p:nvSpPr>
              <p:cNvPr id="135241" name="Arc 73"/>
              <p:cNvSpPr>
                <a:spLocks/>
              </p:cNvSpPr>
              <p:nvPr/>
            </p:nvSpPr>
            <p:spPr bwMode="auto">
              <a:xfrm>
                <a:off x="2041" y="3100"/>
                <a:ext cx="962" cy="472"/>
              </a:xfrm>
              <a:custGeom>
                <a:avLst/>
                <a:gdLst>
                  <a:gd name="G0" fmla="+- 17293 0 0"/>
                  <a:gd name="G1" fmla="+- 0 0 0"/>
                  <a:gd name="G2" fmla="+- 21600 0 0"/>
                  <a:gd name="T0" fmla="*/ 8654 w 17293"/>
                  <a:gd name="T1" fmla="*/ 19797 h 19797"/>
                  <a:gd name="T2" fmla="*/ 0 w 17293"/>
                  <a:gd name="T3" fmla="*/ 12943 h 19797"/>
                  <a:gd name="T4" fmla="*/ 17293 w 17293"/>
                  <a:gd name="T5" fmla="*/ 0 h 19797"/>
                </a:gdLst>
                <a:ahLst/>
                <a:cxnLst>
                  <a:cxn ang="0">
                    <a:pos x="T0" y="T1"/>
                  </a:cxn>
                  <a:cxn ang="0">
                    <a:pos x="T2" y="T3"/>
                  </a:cxn>
                  <a:cxn ang="0">
                    <a:pos x="T4" y="T5"/>
                  </a:cxn>
                </a:cxnLst>
                <a:rect l="0" t="0" r="r" b="b"/>
                <a:pathLst>
                  <a:path w="17293" h="19797" fill="none" extrusionOk="0">
                    <a:moveTo>
                      <a:pt x="8653" y="19797"/>
                    </a:moveTo>
                    <a:cubicBezTo>
                      <a:pt x="5224" y="18300"/>
                      <a:pt x="2242" y="15938"/>
                      <a:pt x="0" y="12942"/>
                    </a:cubicBezTo>
                  </a:path>
                  <a:path w="17293" h="19797" stroke="0" extrusionOk="0">
                    <a:moveTo>
                      <a:pt x="8653" y="19797"/>
                    </a:moveTo>
                    <a:cubicBezTo>
                      <a:pt x="5224" y="18300"/>
                      <a:pt x="2242" y="15938"/>
                      <a:pt x="0" y="12942"/>
                    </a:cubicBezTo>
                    <a:lnTo>
                      <a:pt x="17293" y="0"/>
                    </a:lnTo>
                    <a:close/>
                  </a:path>
                </a:pathLst>
              </a:custGeom>
              <a:solidFill>
                <a:srgbClr val="FFC080"/>
              </a:solidFill>
              <a:ln w="12700" cap="rnd">
                <a:noFill/>
                <a:round/>
                <a:headEnd/>
                <a:tailEnd/>
              </a:ln>
              <a:effectLst/>
            </p:spPr>
            <p:txBody>
              <a:bodyPr/>
              <a:lstStyle/>
              <a:p>
                <a:endParaRPr lang="en-US"/>
              </a:p>
            </p:txBody>
          </p:sp>
          <p:sp>
            <p:nvSpPr>
              <p:cNvPr id="135242" name="Freeform 74"/>
              <p:cNvSpPr>
                <a:spLocks/>
              </p:cNvSpPr>
              <p:nvPr/>
            </p:nvSpPr>
            <p:spPr bwMode="auto">
              <a:xfrm>
                <a:off x="2525" y="3100"/>
                <a:ext cx="473" cy="553"/>
              </a:xfrm>
              <a:custGeom>
                <a:avLst/>
                <a:gdLst/>
                <a:ahLst/>
                <a:cxnLst>
                  <a:cxn ang="0">
                    <a:pos x="0" y="472"/>
                  </a:cxn>
                  <a:cxn ang="0">
                    <a:pos x="0" y="552"/>
                  </a:cxn>
                  <a:cxn ang="0">
                    <a:pos x="472" y="81"/>
                  </a:cxn>
                  <a:cxn ang="0">
                    <a:pos x="472" y="0"/>
                  </a:cxn>
                  <a:cxn ang="0">
                    <a:pos x="0" y="472"/>
                  </a:cxn>
                </a:cxnLst>
                <a:rect l="0" t="0" r="r" b="b"/>
                <a:pathLst>
                  <a:path w="473" h="553">
                    <a:moveTo>
                      <a:pt x="0" y="472"/>
                    </a:moveTo>
                    <a:lnTo>
                      <a:pt x="0" y="552"/>
                    </a:lnTo>
                    <a:lnTo>
                      <a:pt x="472" y="81"/>
                    </a:lnTo>
                    <a:lnTo>
                      <a:pt x="472" y="0"/>
                    </a:lnTo>
                    <a:lnTo>
                      <a:pt x="0" y="472"/>
                    </a:lnTo>
                  </a:path>
                </a:pathLst>
              </a:custGeom>
              <a:solidFill>
                <a:srgbClr val="FF8000"/>
              </a:solidFill>
              <a:ln w="12700" cap="rnd" cmpd="sng">
                <a:noFill/>
                <a:prstDash val="solid"/>
                <a:round/>
                <a:headEnd type="none" w="med" len="med"/>
                <a:tailEnd type="none" w="med" len="med"/>
              </a:ln>
              <a:effectLst/>
            </p:spPr>
            <p:txBody>
              <a:bodyPr/>
              <a:lstStyle/>
              <a:p>
                <a:endParaRPr lang="en-US"/>
              </a:p>
            </p:txBody>
          </p:sp>
        </p:grpSp>
        <p:sp>
          <p:nvSpPr>
            <p:cNvPr id="135243" name="Arc 75"/>
            <p:cNvSpPr>
              <a:spLocks/>
            </p:cNvSpPr>
            <p:nvPr/>
          </p:nvSpPr>
          <p:spPr bwMode="auto">
            <a:xfrm>
              <a:off x="2122" y="3099"/>
              <a:ext cx="879" cy="431"/>
            </a:xfrm>
            <a:custGeom>
              <a:avLst/>
              <a:gdLst>
                <a:gd name="G0" fmla="+- 17333 0 0"/>
                <a:gd name="G1" fmla="+- 0 0 0"/>
                <a:gd name="G2" fmla="+- 21600 0 0"/>
                <a:gd name="T0" fmla="*/ 8728 w 17333"/>
                <a:gd name="T1" fmla="*/ 19812 h 19812"/>
                <a:gd name="T2" fmla="*/ 0 w 17333"/>
                <a:gd name="T3" fmla="*/ 12889 h 19812"/>
                <a:gd name="T4" fmla="*/ 17333 w 17333"/>
                <a:gd name="T5" fmla="*/ 0 h 19812"/>
              </a:gdLst>
              <a:ahLst/>
              <a:cxnLst>
                <a:cxn ang="0">
                  <a:pos x="T0" y="T1"/>
                </a:cxn>
                <a:cxn ang="0">
                  <a:pos x="T2" y="T3"/>
                </a:cxn>
                <a:cxn ang="0">
                  <a:pos x="T4" y="T5"/>
                </a:cxn>
              </a:cxnLst>
              <a:rect l="0" t="0" r="r" b="b"/>
              <a:pathLst>
                <a:path w="17333" h="19812" fill="none" extrusionOk="0">
                  <a:moveTo>
                    <a:pt x="8728" y="19811"/>
                  </a:moveTo>
                  <a:cubicBezTo>
                    <a:pt x="5263" y="18307"/>
                    <a:pt x="2253" y="15920"/>
                    <a:pt x="-1" y="12889"/>
                  </a:cubicBezTo>
                </a:path>
                <a:path w="17333" h="19812" stroke="0" extrusionOk="0">
                  <a:moveTo>
                    <a:pt x="8728" y="19811"/>
                  </a:moveTo>
                  <a:cubicBezTo>
                    <a:pt x="5263" y="18307"/>
                    <a:pt x="2253" y="15920"/>
                    <a:pt x="-1" y="12889"/>
                  </a:cubicBezTo>
                  <a:lnTo>
                    <a:pt x="17333" y="0"/>
                  </a:lnTo>
                  <a:close/>
                </a:path>
              </a:pathLst>
            </a:custGeom>
            <a:solidFill>
              <a:srgbClr val="FFA040"/>
            </a:solidFill>
            <a:ln w="12700" cap="rnd">
              <a:noFill/>
              <a:round/>
              <a:headEnd/>
              <a:tailEnd/>
            </a:ln>
            <a:effectLst/>
          </p:spPr>
          <p:txBody>
            <a:bodyPr/>
            <a:lstStyle/>
            <a:p>
              <a:endParaRPr lang="en-US"/>
            </a:p>
          </p:txBody>
        </p:sp>
      </p:grpSp>
      <p:sp>
        <p:nvSpPr>
          <p:cNvPr id="78" name="Rectangle 2"/>
          <p:cNvSpPr txBox="1">
            <a:spLocks noChangeArrowheads="1"/>
          </p:cNvSpPr>
          <p:nvPr/>
        </p:nvSpPr>
        <p:spPr bwMode="auto">
          <a:xfrm>
            <a:off x="370420" y="698268"/>
            <a:ext cx="9245600" cy="4953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algn="l"/>
            <a:r>
              <a:rPr lang="en-US" sz="3200" b="1" dirty="0" smtClean="0">
                <a:solidFill>
                  <a:srgbClr val="0070C0"/>
                </a:solidFill>
              </a:rPr>
              <a:t>Vertical Analysis</a:t>
            </a:r>
            <a:endParaRPr lang="en-NZ" sz="3200" b="1" dirty="0">
              <a:solidFill>
                <a:srgbClr val="0070C0"/>
              </a:solidFill>
            </a:endParaRPr>
          </a:p>
        </p:txBody>
      </p:sp>
      <p:sp>
        <p:nvSpPr>
          <p:cNvPr id="19" name="Slide Number Placeholder 18"/>
          <p:cNvSpPr>
            <a:spLocks noGrp="1"/>
          </p:cNvSpPr>
          <p:nvPr>
            <p:ph type="sldNum" sz="quarter" idx="12"/>
          </p:nvPr>
        </p:nvSpPr>
        <p:spPr/>
        <p:txBody>
          <a:bodyPr/>
          <a:lstStyle/>
          <a:p>
            <a:pPr>
              <a:defRPr/>
            </a:pPr>
            <a:fld id="{A75F9F24-BEC1-4D0D-BB24-56A5E6B33819}" type="slidenum">
              <a:rPr lang="en-US" smtClean="0"/>
              <a:pPr>
                <a:defRPr/>
              </a:pPr>
              <a:t>58</a:t>
            </a:fld>
            <a:endParaRPr lang="en-US"/>
          </a:p>
        </p:txBody>
      </p:sp>
    </p:spTree>
    <p:extLst>
      <p:ext uri="{BB962C8B-B14F-4D97-AF65-F5344CB8AC3E}">
        <p14:creationId xmlns="" xmlns:p14="http://schemas.microsoft.com/office/powerpoint/2010/main" val="648751581"/>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lgn="just"/>
            <a:r>
              <a:rPr lang="en-US" sz="2400" dirty="0"/>
              <a:t>The most common use of vertical analysis is within a financial statement for a </a:t>
            </a:r>
            <a:r>
              <a:rPr lang="en-US" sz="2400" b="1" dirty="0"/>
              <a:t>single reporting period</a:t>
            </a:r>
            <a:r>
              <a:rPr lang="en-US" sz="2400" dirty="0"/>
              <a:t>, so that one can see the relative proportions of account balances. </a:t>
            </a:r>
            <a:endParaRPr lang="en-US" sz="2400" dirty="0" smtClean="0"/>
          </a:p>
          <a:p>
            <a:pPr algn="just"/>
            <a:r>
              <a:rPr lang="en-US" sz="2400" dirty="0"/>
              <a:t>Vertical analysis can become a more potent tool when used in conjunction with </a:t>
            </a:r>
            <a:r>
              <a:rPr lang="en-US" sz="2400" b="1" dirty="0"/>
              <a:t>horizontal analysis</a:t>
            </a:r>
            <a:r>
              <a:rPr lang="en-US" sz="2400" dirty="0"/>
              <a:t>, which considers the finances of a certain period of </a:t>
            </a:r>
            <a:r>
              <a:rPr lang="en-US" sz="2400" dirty="0" smtClean="0"/>
              <a:t>time </a:t>
            </a:r>
            <a:r>
              <a:rPr lang="en-US" sz="2400" dirty="0"/>
              <a:t>such as on a comparative basis over a five-year period. </a:t>
            </a:r>
            <a:endParaRPr lang="en-US" sz="2400" dirty="0" smtClean="0"/>
          </a:p>
          <a:p>
            <a:pPr algn="just"/>
            <a:r>
              <a:rPr lang="en-US" sz="2400" dirty="0" smtClean="0"/>
              <a:t>For </a:t>
            </a:r>
            <a:r>
              <a:rPr lang="en-US" sz="2400" dirty="0"/>
              <a:t>example, if the cost of goods sold has a history of being 40% of sales in each of the past four years, then a new percentage of 48% would be a cause for alarm.</a:t>
            </a:r>
          </a:p>
        </p:txBody>
      </p:sp>
      <p:sp>
        <p:nvSpPr>
          <p:cNvPr id="5" name="Slide Number Placeholder 4"/>
          <p:cNvSpPr>
            <a:spLocks noGrp="1"/>
          </p:cNvSpPr>
          <p:nvPr>
            <p:ph type="sldNum" sz="quarter" idx="12"/>
          </p:nvPr>
        </p:nvSpPr>
        <p:spPr/>
        <p:txBody>
          <a:bodyPr/>
          <a:lstStyle/>
          <a:p>
            <a:pPr>
              <a:defRPr/>
            </a:pPr>
            <a:fld id="{A75F9F24-BEC1-4D0D-BB24-56A5E6B33819}" type="slidenum">
              <a:rPr lang="en-US" smtClean="0"/>
              <a:pPr>
                <a:defRPr/>
              </a:pPr>
              <a:t>59</a:t>
            </a:fld>
            <a:endParaRPr lang="en-US"/>
          </a:p>
        </p:txBody>
      </p:sp>
    </p:spTree>
    <p:extLst>
      <p:ext uri="{BB962C8B-B14F-4D97-AF65-F5344CB8AC3E}">
        <p14:creationId xmlns="" xmlns:p14="http://schemas.microsoft.com/office/powerpoint/2010/main" val="1938473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Financial Year</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sz="2400" i="1" dirty="0" smtClean="0">
                <a:latin typeface="Times New Roman" pitchFamily="18" charset="0"/>
                <a:cs typeface="Times New Roman" pitchFamily="18" charset="0"/>
              </a:rPr>
              <a:t>As per section 2(41) every company is required to follow a uniform financial year, which commences from 1</a:t>
            </a:r>
            <a:r>
              <a:rPr lang="en-IN" sz="2400" i="1" baseline="30000" dirty="0" smtClean="0">
                <a:latin typeface="Times New Roman" pitchFamily="18" charset="0"/>
                <a:cs typeface="Times New Roman" pitchFamily="18" charset="0"/>
              </a:rPr>
              <a:t>st</a:t>
            </a:r>
            <a:r>
              <a:rPr lang="en-IN" sz="2400" i="1" dirty="0" smtClean="0">
                <a:latin typeface="Times New Roman" pitchFamily="18" charset="0"/>
                <a:cs typeface="Times New Roman" pitchFamily="18" charset="0"/>
              </a:rPr>
              <a:t> April and ends on 31</a:t>
            </a:r>
            <a:r>
              <a:rPr lang="en-IN" sz="2400" i="1" baseline="30000" dirty="0" smtClean="0">
                <a:latin typeface="Times New Roman" pitchFamily="18" charset="0"/>
                <a:cs typeface="Times New Roman" pitchFamily="18" charset="0"/>
              </a:rPr>
              <a:t>st</a:t>
            </a:r>
            <a:r>
              <a:rPr lang="en-IN" sz="2400" i="1" dirty="0" smtClean="0">
                <a:latin typeface="Times New Roman" pitchFamily="18" charset="0"/>
                <a:cs typeface="Times New Roman" pitchFamily="18" charset="0"/>
              </a:rPr>
              <a:t> march every year.</a:t>
            </a:r>
            <a:endParaRPr lang="en-IN" sz="2400" i="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A75F9F24-BEC1-4D0D-BB24-56A5E6B33819}" type="slidenum">
              <a:rPr lang="en-US" smtClean="0"/>
              <a:pPr>
                <a:defRPr/>
              </a:pPr>
              <a:t>6</a:t>
            </a:fld>
            <a:endParaRPr lang="en-US"/>
          </a:p>
        </p:txBody>
      </p:sp>
      <p:pic>
        <p:nvPicPr>
          <p:cNvPr id="2050" name="Picture 2"/>
          <p:cNvPicPr>
            <a:picLocks noChangeAspect="1" noChangeArrowheads="1"/>
          </p:cNvPicPr>
          <p:nvPr/>
        </p:nvPicPr>
        <p:blipFill>
          <a:blip r:embed="rId2"/>
          <a:srcRect/>
          <a:stretch>
            <a:fillRect/>
          </a:stretch>
        </p:blipFill>
        <p:spPr bwMode="auto">
          <a:xfrm>
            <a:off x="3186113" y="2928939"/>
            <a:ext cx="5086349" cy="2952750"/>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t>
            </a:r>
            <a:r>
              <a:rPr lang="en-US" dirty="0"/>
              <a:t>S</a:t>
            </a:r>
            <a:r>
              <a:rPr lang="en-US" dirty="0" smtClean="0"/>
              <a:t>ize </a:t>
            </a:r>
            <a:r>
              <a:rPr lang="en-US" dirty="0"/>
              <a:t>S</a:t>
            </a:r>
            <a:r>
              <a:rPr lang="en-US" dirty="0" smtClean="0"/>
              <a:t>tatements</a:t>
            </a:r>
            <a:endParaRPr lang="en-US" dirty="0"/>
          </a:p>
        </p:txBody>
      </p:sp>
      <p:sp>
        <p:nvSpPr>
          <p:cNvPr id="5" name="Slide Number Placeholder 4"/>
          <p:cNvSpPr>
            <a:spLocks noGrp="1"/>
          </p:cNvSpPr>
          <p:nvPr>
            <p:ph type="sldNum" sz="quarter" idx="12"/>
          </p:nvPr>
        </p:nvSpPr>
        <p:spPr/>
        <p:txBody>
          <a:bodyPr/>
          <a:lstStyle/>
          <a:p>
            <a:pPr>
              <a:defRPr/>
            </a:pPr>
            <a:fld id="{A75F9F24-BEC1-4D0D-BB24-56A5E6B33819}" type="slidenum">
              <a:rPr lang="en-US" smtClean="0"/>
              <a:pPr>
                <a:defRPr/>
              </a:pPr>
              <a:t>60</a:t>
            </a:fld>
            <a:endParaRPr lang="en-US"/>
          </a:p>
        </p:txBody>
      </p:sp>
      <p:pic>
        <p:nvPicPr>
          <p:cNvPr id="11" name="Picture 10"/>
          <p:cNvPicPr>
            <a:picLocks noChangeAspect="1"/>
          </p:cNvPicPr>
          <p:nvPr/>
        </p:nvPicPr>
        <p:blipFill>
          <a:blip r:embed="rId2" cstate="print"/>
          <a:stretch>
            <a:fillRect/>
          </a:stretch>
        </p:blipFill>
        <p:spPr>
          <a:xfrm>
            <a:off x="0" y="2590800"/>
            <a:ext cx="12192000" cy="2190750"/>
          </a:xfrm>
          <a:prstGeom prst="rect">
            <a:avLst/>
          </a:prstGeom>
        </p:spPr>
      </p:pic>
    </p:spTree>
    <p:extLst>
      <p:ext uri="{BB962C8B-B14F-4D97-AF65-F5344CB8AC3E}">
        <p14:creationId xmlns="" xmlns:p14="http://schemas.microsoft.com/office/powerpoint/2010/main" val="340282009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4" name="Slide Number Placeholder 3"/>
          <p:cNvSpPr>
            <a:spLocks noGrp="1"/>
          </p:cNvSpPr>
          <p:nvPr>
            <p:ph type="sldNum" sz="quarter" idx="12"/>
          </p:nvPr>
        </p:nvSpPr>
        <p:spPr/>
        <p:txBody>
          <a:bodyPr/>
          <a:lstStyle/>
          <a:p>
            <a:pPr>
              <a:defRPr/>
            </a:pPr>
            <a:fld id="{2D8145CA-60FE-4DA2-8775-317D7598481B}" type="slidenum">
              <a:rPr lang="en-US" smtClean="0"/>
              <a:pPr>
                <a:defRPr/>
              </a:pPr>
              <a:t>61</a:t>
            </a:fld>
            <a:endParaRPr lang="en-US"/>
          </a:p>
        </p:txBody>
      </p:sp>
      <p:pic>
        <p:nvPicPr>
          <p:cNvPr id="5" name="Picture 4"/>
          <p:cNvPicPr>
            <a:picLocks noChangeAspect="1"/>
          </p:cNvPicPr>
          <p:nvPr/>
        </p:nvPicPr>
        <p:blipFill>
          <a:blip r:embed="rId2" cstate="print"/>
          <a:stretch>
            <a:fillRect/>
          </a:stretch>
        </p:blipFill>
        <p:spPr>
          <a:xfrm>
            <a:off x="0" y="2362200"/>
            <a:ext cx="11988800" cy="2133600"/>
          </a:xfrm>
          <a:prstGeom prst="rect">
            <a:avLst/>
          </a:prstGeom>
        </p:spPr>
      </p:pic>
    </p:spTree>
    <p:extLst>
      <p:ext uri="{BB962C8B-B14F-4D97-AF65-F5344CB8AC3E}">
        <p14:creationId xmlns="" xmlns:p14="http://schemas.microsoft.com/office/powerpoint/2010/main" val="495789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774"/>
            <a:ext cx="10972800" cy="1143000"/>
          </a:xfrm>
        </p:spPr>
        <p:txBody>
          <a:bodyPr/>
          <a:lstStyle/>
          <a:p>
            <a:r>
              <a:rPr lang="en-US" dirty="0" smtClean="0"/>
              <a:t>Vertical Common-Size Statements</a:t>
            </a:r>
            <a:endParaRPr lang="en-US" dirty="0"/>
          </a:p>
        </p:txBody>
      </p:sp>
      <p:sp>
        <p:nvSpPr>
          <p:cNvPr id="4" name="Slide Number Placeholder 3"/>
          <p:cNvSpPr>
            <a:spLocks noGrp="1"/>
          </p:cNvSpPr>
          <p:nvPr>
            <p:ph type="sldNum" sz="quarter" idx="12"/>
          </p:nvPr>
        </p:nvSpPr>
        <p:spPr/>
        <p:txBody>
          <a:bodyPr/>
          <a:lstStyle/>
          <a:p>
            <a:pPr>
              <a:defRPr/>
            </a:pPr>
            <a:fld id="{2D8145CA-60FE-4DA2-8775-317D7598481B}" type="slidenum">
              <a:rPr lang="en-US" smtClean="0"/>
              <a:pPr>
                <a:defRPr/>
              </a:pPr>
              <a:t>62</a:t>
            </a:fld>
            <a:endParaRPr lang="en-US"/>
          </a:p>
        </p:txBody>
      </p:sp>
      <p:pic>
        <p:nvPicPr>
          <p:cNvPr id="6" name="Picture 5"/>
          <p:cNvPicPr>
            <a:picLocks noChangeAspect="1"/>
          </p:cNvPicPr>
          <p:nvPr/>
        </p:nvPicPr>
        <p:blipFill>
          <a:blip r:embed="rId2" cstate="print"/>
          <a:stretch>
            <a:fillRect/>
          </a:stretch>
        </p:blipFill>
        <p:spPr>
          <a:xfrm>
            <a:off x="177800" y="2514601"/>
            <a:ext cx="11836400" cy="1209675"/>
          </a:xfrm>
          <a:prstGeom prst="rect">
            <a:avLst/>
          </a:prstGeom>
        </p:spPr>
      </p:pic>
      <p:pic>
        <p:nvPicPr>
          <p:cNvPr id="7" name="Picture 6"/>
          <p:cNvPicPr>
            <a:picLocks noChangeAspect="1"/>
          </p:cNvPicPr>
          <p:nvPr/>
        </p:nvPicPr>
        <p:blipFill>
          <a:blip r:embed="rId3" cstate="print"/>
          <a:stretch>
            <a:fillRect/>
          </a:stretch>
        </p:blipFill>
        <p:spPr>
          <a:xfrm>
            <a:off x="177800" y="3932545"/>
            <a:ext cx="11836400" cy="2124075"/>
          </a:xfrm>
          <a:prstGeom prst="rect">
            <a:avLst/>
          </a:prstGeom>
        </p:spPr>
      </p:pic>
    </p:spTree>
    <p:extLst>
      <p:ext uri="{BB962C8B-B14F-4D97-AF65-F5344CB8AC3E}">
        <p14:creationId xmlns="" xmlns:p14="http://schemas.microsoft.com/office/powerpoint/2010/main" val="80307481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Date Placeholder 2"/>
          <p:cNvSpPr>
            <a:spLocks noGrp="1"/>
          </p:cNvSpPr>
          <p:nvPr>
            <p:ph type="dt" sz="half" idx="10"/>
          </p:nvPr>
        </p:nvSpPr>
        <p:spPr/>
        <p:txBody>
          <a:bodyPr/>
          <a:lstStyle/>
          <a:p>
            <a:pPr>
              <a:defRPr/>
            </a:pPr>
            <a:fld id="{0CEE329C-276A-4201-967A-F37A2744DC96}" type="datetime5">
              <a:rPr lang="en-US" smtClean="0"/>
              <a:pPr>
                <a:defRPr/>
              </a:pPr>
              <a:t>21-Sep-22</a:t>
            </a:fld>
            <a:endParaRPr lang="en-US"/>
          </a:p>
        </p:txBody>
      </p:sp>
      <p:sp>
        <p:nvSpPr>
          <p:cNvPr id="4" name="Slide Number Placeholder 3"/>
          <p:cNvSpPr>
            <a:spLocks noGrp="1"/>
          </p:cNvSpPr>
          <p:nvPr>
            <p:ph type="sldNum" sz="quarter" idx="12"/>
          </p:nvPr>
        </p:nvSpPr>
        <p:spPr/>
        <p:txBody>
          <a:bodyPr/>
          <a:lstStyle/>
          <a:p>
            <a:pPr>
              <a:defRPr/>
            </a:pPr>
            <a:fld id="{2D8145CA-60FE-4DA2-8775-317D7598481B}" type="slidenum">
              <a:rPr lang="en-US" smtClean="0"/>
              <a:pPr>
                <a:defRPr/>
              </a:pPr>
              <a:t>63</a:t>
            </a:fld>
            <a:endParaRPr lang="en-US"/>
          </a:p>
        </p:txBody>
      </p:sp>
      <p:pic>
        <p:nvPicPr>
          <p:cNvPr id="5" name="Picture 4"/>
          <p:cNvPicPr>
            <a:picLocks noChangeAspect="1"/>
          </p:cNvPicPr>
          <p:nvPr/>
        </p:nvPicPr>
        <p:blipFill>
          <a:blip r:embed="rId2" cstate="print"/>
          <a:stretch>
            <a:fillRect/>
          </a:stretch>
        </p:blipFill>
        <p:spPr>
          <a:xfrm>
            <a:off x="393700" y="1371601"/>
            <a:ext cx="11404600" cy="5305425"/>
          </a:xfrm>
          <a:prstGeom prst="rect">
            <a:avLst/>
          </a:prstGeom>
        </p:spPr>
      </p:pic>
    </p:spTree>
    <p:extLst>
      <p:ext uri="{BB962C8B-B14F-4D97-AF65-F5344CB8AC3E}">
        <p14:creationId xmlns="" xmlns:p14="http://schemas.microsoft.com/office/powerpoint/2010/main" val="29856152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pPr>
              <a:defRPr/>
            </a:pPr>
            <a:fld id="{2D8145CA-60FE-4DA2-8775-317D7598481B}" type="slidenum">
              <a:rPr lang="en-US" smtClean="0"/>
              <a:pPr>
                <a:defRPr/>
              </a:pPr>
              <a:t>64</a:t>
            </a:fld>
            <a:endParaRPr lang="en-US"/>
          </a:p>
        </p:txBody>
      </p:sp>
      <p:pic>
        <p:nvPicPr>
          <p:cNvPr id="5" name="Picture 4"/>
          <p:cNvPicPr>
            <a:picLocks noChangeAspect="1"/>
          </p:cNvPicPr>
          <p:nvPr/>
        </p:nvPicPr>
        <p:blipFill>
          <a:blip r:embed="rId2" cstate="print"/>
          <a:stretch>
            <a:fillRect/>
          </a:stretch>
        </p:blipFill>
        <p:spPr>
          <a:xfrm>
            <a:off x="730250" y="2228850"/>
            <a:ext cx="10731500" cy="2400300"/>
          </a:xfrm>
          <a:prstGeom prst="rect">
            <a:avLst/>
          </a:prstGeom>
        </p:spPr>
      </p:pic>
    </p:spTree>
    <p:extLst>
      <p:ext uri="{BB962C8B-B14F-4D97-AF65-F5344CB8AC3E}">
        <p14:creationId xmlns="" xmlns:p14="http://schemas.microsoft.com/office/powerpoint/2010/main" val="1283973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en-US" sz="4400" dirty="0" smtClean="0"/>
              <a:t>Vertical Analysis</a:t>
            </a:r>
          </a:p>
        </p:txBody>
      </p:sp>
      <p:sp>
        <p:nvSpPr>
          <p:cNvPr id="22531" name="Rectangle 3"/>
          <p:cNvSpPr>
            <a:spLocks noGrp="1" noChangeArrowheads="1"/>
          </p:cNvSpPr>
          <p:nvPr>
            <p:ph type="body" idx="1"/>
          </p:nvPr>
        </p:nvSpPr>
        <p:spPr>
          <a:xfrm>
            <a:off x="711200" y="1676400"/>
            <a:ext cx="10913533" cy="2514600"/>
          </a:xfrm>
        </p:spPr>
        <p:txBody>
          <a:bodyPr/>
          <a:lstStyle/>
          <a:p>
            <a:pPr algn="ctr">
              <a:buFont typeface="Monotype Sorts" pitchFamily="2" charset="2"/>
              <a:buNone/>
              <a:defRPr/>
            </a:pPr>
            <a:r>
              <a:rPr lang="en-US" sz="3000" dirty="0" smtClean="0"/>
              <a:t>The management of HUL Company asks you to prepare a </a:t>
            </a:r>
            <a:r>
              <a:rPr lang="en-US" sz="3000" dirty="0" smtClean="0">
                <a:solidFill>
                  <a:srgbClr val="438E00"/>
                </a:solidFill>
                <a:effectLst>
                  <a:outerShdw blurRad="38100" dist="38100" dir="2700000" algn="tl">
                    <a:srgbClr val="000000"/>
                  </a:outerShdw>
                </a:effectLst>
              </a:rPr>
              <a:t>vertical analysis </a:t>
            </a:r>
            <a:r>
              <a:rPr lang="en-US" sz="3000" dirty="0" smtClean="0"/>
              <a:t>for the comparative balance sheets of the company.</a:t>
            </a:r>
          </a:p>
        </p:txBody>
      </p:sp>
      <p:graphicFrame>
        <p:nvGraphicFramePr>
          <p:cNvPr id="20482" name="Object 4">
            <a:hlinkClick r:id="" action="ppaction://ole?verb=0"/>
          </p:cNvPr>
          <p:cNvGraphicFramePr>
            <a:graphicFrameLocks/>
          </p:cNvGraphicFramePr>
          <p:nvPr/>
        </p:nvGraphicFramePr>
        <p:xfrm>
          <a:off x="4775201" y="4149725"/>
          <a:ext cx="3306233" cy="2605088"/>
        </p:xfrm>
        <a:graphic>
          <a:graphicData uri="http://schemas.openxmlformats.org/presentationml/2006/ole">
            <p:oleObj spid="_x0000_s72706" name="ClipArt" r:id="rId3" imgW="3301497" imgH="3468986" progId="">
              <p:embed/>
            </p:oleObj>
          </a:graphicData>
        </a:graphic>
      </p:graphicFrame>
      <p:sp>
        <p:nvSpPr>
          <p:cNvPr id="3" name="Slide Number Placeholder 2"/>
          <p:cNvSpPr>
            <a:spLocks noGrp="1"/>
          </p:cNvSpPr>
          <p:nvPr>
            <p:ph type="sldNum" sz="quarter" idx="12"/>
          </p:nvPr>
        </p:nvSpPr>
        <p:spPr/>
        <p:txBody>
          <a:bodyPr/>
          <a:lstStyle/>
          <a:p>
            <a:pPr>
              <a:defRPr/>
            </a:pPr>
            <a:fld id="{A75F9F24-BEC1-4D0D-BB24-56A5E6B33819}" type="slidenum">
              <a:rPr lang="en-US" smtClean="0"/>
              <a:pPr>
                <a:defRPr/>
              </a:pPr>
              <a:t>65</a:t>
            </a:fld>
            <a:endParaRPr lang="en-US"/>
          </a:p>
        </p:txBody>
      </p:sp>
    </p:spTree>
    <p:extLst>
      <p:ext uri="{BB962C8B-B14F-4D97-AF65-F5344CB8AC3E}">
        <p14:creationId xmlns="" xmlns:p14="http://schemas.microsoft.com/office/powerpoint/2010/main" val="3273479694"/>
      </p:ext>
    </p:extLst>
  </p:cSld>
  <p:clrMapOvr>
    <a:masterClrMapping/>
  </p:clrMapOvr>
  <p:transition>
    <p:split orient="vert" dir="in"/>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title"/>
          </p:nvPr>
        </p:nvSpPr>
        <p:spPr/>
        <p:txBody>
          <a:bodyPr/>
          <a:lstStyle/>
          <a:p>
            <a:pPr>
              <a:defRPr/>
            </a:pPr>
            <a:r>
              <a:rPr lang="en-US" sz="2400" dirty="0" smtClean="0"/>
              <a:t>Vertical Analysis of Financial Position of HUL</a:t>
            </a:r>
          </a:p>
        </p:txBody>
      </p:sp>
      <p:sp>
        <p:nvSpPr>
          <p:cNvPr id="2" name="Date Placeholder 1"/>
          <p:cNvSpPr>
            <a:spLocks noGrp="1"/>
          </p:cNvSpPr>
          <p:nvPr>
            <p:ph type="dt" sz="half" idx="10"/>
          </p:nvPr>
        </p:nvSpPr>
        <p:spPr/>
        <p:txBody>
          <a:bodyPr/>
          <a:lstStyle/>
          <a:p>
            <a:pPr>
              <a:defRPr/>
            </a:pPr>
            <a:fld id="{8D0FD867-564D-4959-8AE8-D8ED178D01C1}" type="datetime5">
              <a:rPr lang="en-US" smtClean="0"/>
              <a:pPr>
                <a:defRPr/>
              </a:pPr>
              <a:t>21-Sep-22</a:t>
            </a:fld>
            <a:endParaRPr lang="en-US"/>
          </a:p>
        </p:txBody>
      </p:sp>
      <p:sp>
        <p:nvSpPr>
          <p:cNvPr id="3" name="Slide Number Placeholder 2"/>
          <p:cNvSpPr>
            <a:spLocks noGrp="1"/>
          </p:cNvSpPr>
          <p:nvPr>
            <p:ph type="sldNum" sz="quarter" idx="12"/>
          </p:nvPr>
        </p:nvSpPr>
        <p:spPr/>
        <p:txBody>
          <a:bodyPr/>
          <a:lstStyle/>
          <a:p>
            <a:pPr>
              <a:defRPr/>
            </a:pPr>
            <a:fld id="{2D8145CA-60FE-4DA2-8775-317D7598481B}" type="slidenum">
              <a:rPr lang="en-US" smtClean="0"/>
              <a:pPr>
                <a:defRPr/>
              </a:pPr>
              <a:t>66</a:t>
            </a:fld>
            <a:endParaRPr lang="en-US" dirty="0"/>
          </a:p>
        </p:txBody>
      </p:sp>
      <p:pic>
        <p:nvPicPr>
          <p:cNvPr id="4" name="Picture 3"/>
          <p:cNvPicPr>
            <a:picLocks noChangeAspect="1"/>
          </p:cNvPicPr>
          <p:nvPr/>
        </p:nvPicPr>
        <p:blipFill>
          <a:blip r:embed="rId2" cstate="print"/>
          <a:stretch>
            <a:fillRect/>
          </a:stretch>
        </p:blipFill>
        <p:spPr>
          <a:xfrm>
            <a:off x="203200" y="1130710"/>
            <a:ext cx="8864600" cy="5715000"/>
          </a:xfrm>
          <a:prstGeom prst="rect">
            <a:avLst/>
          </a:prstGeom>
        </p:spPr>
      </p:pic>
      <p:sp>
        <p:nvSpPr>
          <p:cNvPr id="5" name="TextBox 4"/>
          <p:cNvSpPr txBox="1"/>
          <p:nvPr/>
        </p:nvSpPr>
        <p:spPr>
          <a:xfrm>
            <a:off x="9067800" y="1219200"/>
            <a:ext cx="2819400" cy="1754326"/>
          </a:xfrm>
          <a:prstGeom prst="rect">
            <a:avLst/>
          </a:prstGeom>
          <a:noFill/>
        </p:spPr>
        <p:txBody>
          <a:bodyPr wrap="square" rtlCol="0">
            <a:spAutoFit/>
          </a:bodyPr>
          <a:lstStyle/>
          <a:p>
            <a:r>
              <a:rPr lang="en-US" b="1" dirty="0" smtClean="0"/>
              <a:t>Comment on—</a:t>
            </a:r>
          </a:p>
          <a:p>
            <a:endParaRPr lang="en-US" b="1" dirty="0" smtClean="0"/>
          </a:p>
          <a:p>
            <a:pPr marL="285750" indent="-285750">
              <a:buFont typeface="Arial" panose="020B0604020202020204" pitchFamily="34" charset="0"/>
              <a:buChar char="•"/>
            </a:pPr>
            <a:r>
              <a:rPr lang="en-US" b="1" dirty="0" smtClean="0"/>
              <a:t>Shareholder’s Funds</a:t>
            </a:r>
          </a:p>
          <a:p>
            <a:pPr marL="285750" indent="-285750">
              <a:buFont typeface="Arial" panose="020B0604020202020204" pitchFamily="34" charset="0"/>
              <a:buChar char="•"/>
            </a:pPr>
            <a:r>
              <a:rPr lang="en-US" b="1" dirty="0" smtClean="0"/>
              <a:t>Long term debt</a:t>
            </a:r>
          </a:p>
          <a:p>
            <a:pPr marL="285750" indent="-285750">
              <a:buFont typeface="Arial" panose="020B0604020202020204" pitchFamily="34" charset="0"/>
              <a:buChar char="•"/>
            </a:pPr>
            <a:r>
              <a:rPr lang="en-US" b="1" dirty="0" smtClean="0"/>
              <a:t>Current Liabilities</a:t>
            </a:r>
          </a:p>
          <a:p>
            <a:pPr marL="285750" indent="-285750">
              <a:buFont typeface="Arial" panose="020B0604020202020204" pitchFamily="34" charset="0"/>
              <a:buChar char="•"/>
            </a:pPr>
            <a:r>
              <a:rPr lang="en-US" b="1" dirty="0" smtClean="0"/>
              <a:t>Trade payables.</a:t>
            </a:r>
            <a:endParaRPr lang="en-US" b="1" dirty="0"/>
          </a:p>
        </p:txBody>
      </p:sp>
      <p:cxnSp>
        <p:nvCxnSpPr>
          <p:cNvPr id="7" name="Straight Arrow Connector 6"/>
          <p:cNvCxnSpPr/>
          <p:nvPr/>
        </p:nvCxnSpPr>
        <p:spPr>
          <a:xfrm>
            <a:off x="7134942" y="3483975"/>
            <a:ext cx="2667820" cy="8822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Rectangle 7"/>
          <p:cNvSpPr/>
          <p:nvPr/>
        </p:nvSpPr>
        <p:spPr>
          <a:xfrm>
            <a:off x="9359900" y="4406882"/>
            <a:ext cx="22352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=(216/19602)*100</a:t>
            </a:r>
            <a:endParaRPr lang="en-US" dirty="0"/>
          </a:p>
        </p:txBody>
      </p:sp>
      <p:cxnSp>
        <p:nvCxnSpPr>
          <p:cNvPr id="10" name="Straight Arrow Connector 9"/>
          <p:cNvCxnSpPr/>
          <p:nvPr/>
        </p:nvCxnSpPr>
        <p:spPr>
          <a:xfrm>
            <a:off x="8332840" y="3465872"/>
            <a:ext cx="1141361" cy="232532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Rectangle 12"/>
          <p:cNvSpPr/>
          <p:nvPr/>
        </p:nvSpPr>
        <p:spPr>
          <a:xfrm>
            <a:off x="9359901" y="5825379"/>
            <a:ext cx="2222500" cy="8960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=(216/17855)*100</a:t>
            </a:r>
            <a:endParaRPr lang="en-US" dirty="0"/>
          </a:p>
        </p:txBody>
      </p:sp>
    </p:spTree>
    <p:extLst>
      <p:ext uri="{BB962C8B-B14F-4D97-AF65-F5344CB8AC3E}">
        <p14:creationId xmlns="" xmlns:p14="http://schemas.microsoft.com/office/powerpoint/2010/main" val="4181475149"/>
      </p:ext>
    </p:extLst>
  </p:cSld>
  <p:clrMapOvr>
    <a:masterClrMapping/>
  </p:clrMapOvr>
  <p:transition>
    <p:split orient="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Vertical Analysis of Financial Position of HUL</a:t>
            </a:r>
          </a:p>
        </p:txBody>
      </p:sp>
      <p:sp>
        <p:nvSpPr>
          <p:cNvPr id="3" name="Date Placeholder 2"/>
          <p:cNvSpPr>
            <a:spLocks noGrp="1"/>
          </p:cNvSpPr>
          <p:nvPr>
            <p:ph type="dt" sz="half" idx="10"/>
          </p:nvPr>
        </p:nvSpPr>
        <p:spPr/>
        <p:txBody>
          <a:bodyPr/>
          <a:lstStyle/>
          <a:p>
            <a:pPr>
              <a:defRPr/>
            </a:pPr>
            <a:fld id="{0CEE329C-276A-4201-967A-F37A2744DC96}" type="datetime5">
              <a:rPr lang="en-US" smtClean="0"/>
              <a:pPr>
                <a:defRPr/>
              </a:pPr>
              <a:t>21-Sep-22</a:t>
            </a:fld>
            <a:endParaRPr lang="en-US"/>
          </a:p>
        </p:txBody>
      </p:sp>
      <p:sp>
        <p:nvSpPr>
          <p:cNvPr id="4" name="Slide Number Placeholder 3"/>
          <p:cNvSpPr>
            <a:spLocks noGrp="1"/>
          </p:cNvSpPr>
          <p:nvPr>
            <p:ph type="sldNum" sz="quarter" idx="12"/>
          </p:nvPr>
        </p:nvSpPr>
        <p:spPr/>
        <p:txBody>
          <a:bodyPr/>
          <a:lstStyle/>
          <a:p>
            <a:pPr>
              <a:defRPr/>
            </a:pPr>
            <a:fld id="{2D8145CA-60FE-4DA2-8775-317D7598481B}" type="slidenum">
              <a:rPr lang="en-US" smtClean="0"/>
              <a:pPr>
                <a:defRPr/>
              </a:pPr>
              <a:t>67</a:t>
            </a:fld>
            <a:endParaRPr lang="en-US" dirty="0"/>
          </a:p>
        </p:txBody>
      </p:sp>
      <p:pic>
        <p:nvPicPr>
          <p:cNvPr id="5" name="Picture 4"/>
          <p:cNvPicPr>
            <a:picLocks noChangeAspect="1"/>
          </p:cNvPicPr>
          <p:nvPr/>
        </p:nvPicPr>
        <p:blipFill>
          <a:blip r:embed="rId2" cstate="print"/>
          <a:stretch>
            <a:fillRect/>
          </a:stretch>
        </p:blipFill>
        <p:spPr>
          <a:xfrm>
            <a:off x="304800" y="1066800"/>
            <a:ext cx="8229600" cy="5791200"/>
          </a:xfrm>
          <a:prstGeom prst="rect">
            <a:avLst/>
          </a:prstGeom>
        </p:spPr>
      </p:pic>
      <p:sp>
        <p:nvSpPr>
          <p:cNvPr id="6" name="TextBox 5"/>
          <p:cNvSpPr txBox="1"/>
          <p:nvPr/>
        </p:nvSpPr>
        <p:spPr>
          <a:xfrm>
            <a:off x="8839200" y="1219201"/>
            <a:ext cx="3048000" cy="2308324"/>
          </a:xfrm>
          <a:prstGeom prst="rect">
            <a:avLst/>
          </a:prstGeom>
          <a:noFill/>
        </p:spPr>
        <p:txBody>
          <a:bodyPr wrap="square" rtlCol="0">
            <a:spAutoFit/>
          </a:bodyPr>
          <a:lstStyle/>
          <a:p>
            <a:r>
              <a:rPr lang="en-US" b="1" dirty="0" smtClean="0"/>
              <a:t>Comment on—</a:t>
            </a:r>
          </a:p>
          <a:p>
            <a:endParaRPr lang="en-US" b="1" dirty="0" smtClean="0"/>
          </a:p>
          <a:p>
            <a:pPr marL="285750" indent="-285750">
              <a:buFont typeface="Arial" panose="020B0604020202020204" pitchFamily="34" charset="0"/>
              <a:buChar char="•"/>
            </a:pPr>
            <a:r>
              <a:rPr lang="en-US" b="1" dirty="0" smtClean="0"/>
              <a:t>Fixed Assets</a:t>
            </a:r>
          </a:p>
          <a:p>
            <a:pPr marL="285750" indent="-285750">
              <a:buFont typeface="Arial" panose="020B0604020202020204" pitchFamily="34" charset="0"/>
              <a:buChar char="•"/>
            </a:pPr>
            <a:r>
              <a:rPr lang="en-US" b="1" dirty="0" smtClean="0"/>
              <a:t>Non Current Investments</a:t>
            </a:r>
          </a:p>
          <a:p>
            <a:pPr marL="285750" indent="-285750">
              <a:buFont typeface="Arial" panose="020B0604020202020204" pitchFamily="34" charset="0"/>
              <a:buChar char="•"/>
            </a:pPr>
            <a:r>
              <a:rPr lang="en-US" b="1" dirty="0" smtClean="0"/>
              <a:t>Current Assets</a:t>
            </a:r>
          </a:p>
          <a:p>
            <a:pPr marL="285750" indent="-285750">
              <a:buFont typeface="Arial" panose="020B0604020202020204" pitchFamily="34" charset="0"/>
              <a:buChar char="•"/>
            </a:pPr>
            <a:r>
              <a:rPr lang="en-US" b="1" dirty="0" smtClean="0"/>
              <a:t>Inventories</a:t>
            </a:r>
          </a:p>
          <a:p>
            <a:pPr marL="285750" indent="-285750">
              <a:buFont typeface="Arial" panose="020B0604020202020204" pitchFamily="34" charset="0"/>
              <a:buChar char="•"/>
            </a:pPr>
            <a:r>
              <a:rPr lang="en-US" b="1" dirty="0" smtClean="0"/>
              <a:t>Trade receivables</a:t>
            </a:r>
          </a:p>
          <a:p>
            <a:pPr marL="285750" indent="-285750">
              <a:buFont typeface="Arial" panose="020B0604020202020204" pitchFamily="34" charset="0"/>
              <a:buChar char="•"/>
            </a:pPr>
            <a:r>
              <a:rPr lang="en-US" b="1" dirty="0" smtClean="0"/>
              <a:t>Cash and Cash Equivalents</a:t>
            </a:r>
            <a:endParaRPr lang="en-US" b="1" dirty="0"/>
          </a:p>
        </p:txBody>
      </p:sp>
    </p:spTree>
    <p:extLst>
      <p:ext uri="{BB962C8B-B14F-4D97-AF65-F5344CB8AC3E}">
        <p14:creationId xmlns="" xmlns:p14="http://schemas.microsoft.com/office/powerpoint/2010/main" val="4741596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Vertical Analysis of Financial </a:t>
            </a:r>
            <a:r>
              <a:rPr lang="en-US" sz="2800" dirty="0" smtClean="0"/>
              <a:t>Performance </a:t>
            </a:r>
            <a:r>
              <a:rPr lang="en-US" sz="2800" dirty="0"/>
              <a:t>of HUL</a:t>
            </a:r>
          </a:p>
        </p:txBody>
      </p:sp>
      <p:sp>
        <p:nvSpPr>
          <p:cNvPr id="3" name="Date Placeholder 2"/>
          <p:cNvSpPr>
            <a:spLocks noGrp="1"/>
          </p:cNvSpPr>
          <p:nvPr>
            <p:ph type="dt" sz="half" idx="10"/>
          </p:nvPr>
        </p:nvSpPr>
        <p:spPr/>
        <p:txBody>
          <a:bodyPr/>
          <a:lstStyle/>
          <a:p>
            <a:pPr>
              <a:defRPr/>
            </a:pPr>
            <a:fld id="{0CEE329C-276A-4201-967A-F37A2744DC96}" type="datetime5">
              <a:rPr lang="en-US" smtClean="0"/>
              <a:pPr>
                <a:defRPr/>
              </a:pPr>
              <a:t>21-Sep-22</a:t>
            </a:fld>
            <a:endParaRPr lang="en-US"/>
          </a:p>
        </p:txBody>
      </p:sp>
      <p:sp>
        <p:nvSpPr>
          <p:cNvPr id="4" name="Slide Number Placeholder 3"/>
          <p:cNvSpPr>
            <a:spLocks noGrp="1"/>
          </p:cNvSpPr>
          <p:nvPr>
            <p:ph type="sldNum" sz="quarter" idx="12"/>
          </p:nvPr>
        </p:nvSpPr>
        <p:spPr/>
        <p:txBody>
          <a:bodyPr/>
          <a:lstStyle/>
          <a:p>
            <a:pPr>
              <a:defRPr/>
            </a:pPr>
            <a:fld id="{2D8145CA-60FE-4DA2-8775-317D7598481B}" type="slidenum">
              <a:rPr lang="en-US" smtClean="0"/>
              <a:pPr>
                <a:defRPr/>
              </a:pPr>
              <a:t>68</a:t>
            </a:fld>
            <a:endParaRPr lang="en-US"/>
          </a:p>
        </p:txBody>
      </p:sp>
      <p:pic>
        <p:nvPicPr>
          <p:cNvPr id="5" name="Picture 4"/>
          <p:cNvPicPr>
            <a:picLocks noChangeAspect="1"/>
          </p:cNvPicPr>
          <p:nvPr/>
        </p:nvPicPr>
        <p:blipFill>
          <a:blip r:embed="rId2" cstate="print"/>
          <a:stretch>
            <a:fillRect/>
          </a:stretch>
        </p:blipFill>
        <p:spPr>
          <a:xfrm>
            <a:off x="101601" y="1362588"/>
            <a:ext cx="9753600" cy="5324475"/>
          </a:xfrm>
          <a:prstGeom prst="rect">
            <a:avLst/>
          </a:prstGeom>
        </p:spPr>
      </p:pic>
      <p:sp>
        <p:nvSpPr>
          <p:cNvPr id="6" name="TextBox 5"/>
          <p:cNvSpPr txBox="1"/>
          <p:nvPr/>
        </p:nvSpPr>
        <p:spPr>
          <a:xfrm>
            <a:off x="9855202" y="1417638"/>
            <a:ext cx="2438399" cy="3046988"/>
          </a:xfrm>
          <a:prstGeom prst="rect">
            <a:avLst/>
          </a:prstGeom>
          <a:noFill/>
        </p:spPr>
        <p:txBody>
          <a:bodyPr wrap="square" rtlCol="0">
            <a:spAutoFit/>
          </a:bodyPr>
          <a:lstStyle/>
          <a:p>
            <a:r>
              <a:rPr lang="en-US" sz="1600" b="1" dirty="0" smtClean="0"/>
              <a:t>Comment on—</a:t>
            </a:r>
          </a:p>
          <a:p>
            <a:endParaRPr lang="en-US" sz="1600" b="1" dirty="0" smtClean="0"/>
          </a:p>
          <a:p>
            <a:pPr marL="285750" indent="-285750">
              <a:buFont typeface="Arial" panose="020B0604020202020204" pitchFamily="34" charset="0"/>
              <a:buChar char="•"/>
            </a:pPr>
            <a:r>
              <a:rPr lang="en-US" sz="1600" b="1" dirty="0" smtClean="0"/>
              <a:t>Total Expenses</a:t>
            </a:r>
          </a:p>
          <a:p>
            <a:pPr marL="285750" indent="-285750">
              <a:buFont typeface="Arial" panose="020B0604020202020204" pitchFamily="34" charset="0"/>
              <a:buChar char="•"/>
            </a:pPr>
            <a:r>
              <a:rPr lang="en-US" sz="1600" b="1" dirty="0" smtClean="0"/>
              <a:t>Cost of Raw material consumed</a:t>
            </a:r>
          </a:p>
          <a:p>
            <a:pPr marL="285750" indent="-285750">
              <a:buFont typeface="Arial" panose="020B0604020202020204" pitchFamily="34" charset="0"/>
              <a:buChar char="•"/>
            </a:pPr>
            <a:r>
              <a:rPr lang="en-US" sz="1600" b="1" dirty="0" smtClean="0"/>
              <a:t>Employee cost</a:t>
            </a:r>
          </a:p>
          <a:p>
            <a:pPr marL="285750" indent="-285750">
              <a:buFont typeface="Arial" panose="020B0604020202020204" pitchFamily="34" charset="0"/>
              <a:buChar char="•"/>
            </a:pPr>
            <a:r>
              <a:rPr lang="en-US" sz="1600" b="1" dirty="0" smtClean="0"/>
              <a:t>Finance Cost</a:t>
            </a:r>
          </a:p>
          <a:p>
            <a:pPr marL="285750" indent="-285750">
              <a:buFont typeface="Arial" panose="020B0604020202020204" pitchFamily="34" charset="0"/>
              <a:buChar char="•"/>
            </a:pPr>
            <a:r>
              <a:rPr lang="en-US" sz="1600" b="1" dirty="0" smtClean="0"/>
              <a:t>Depreciation</a:t>
            </a:r>
          </a:p>
          <a:p>
            <a:pPr marL="285750" indent="-285750">
              <a:buFont typeface="Arial" panose="020B0604020202020204" pitchFamily="34" charset="0"/>
              <a:buChar char="•"/>
            </a:pPr>
            <a:r>
              <a:rPr lang="en-US" sz="1600" b="1" dirty="0" smtClean="0"/>
              <a:t>PBT</a:t>
            </a:r>
          </a:p>
          <a:p>
            <a:pPr marL="285750" indent="-285750">
              <a:buFont typeface="Arial" panose="020B0604020202020204" pitchFamily="34" charset="0"/>
              <a:buChar char="•"/>
            </a:pPr>
            <a:r>
              <a:rPr lang="en-US" sz="1600" b="1" dirty="0" smtClean="0"/>
              <a:t>PAT</a:t>
            </a:r>
          </a:p>
          <a:p>
            <a:pPr marL="285750" indent="-285750">
              <a:buFont typeface="Arial" panose="020B0604020202020204" pitchFamily="34" charset="0"/>
              <a:buChar char="•"/>
            </a:pPr>
            <a:r>
              <a:rPr lang="en-US" sz="1600" b="1" dirty="0" smtClean="0">
                <a:solidFill>
                  <a:srgbClr val="FF0000"/>
                </a:solidFill>
              </a:rPr>
              <a:t>Overall profitability position of HUL</a:t>
            </a:r>
            <a:endParaRPr lang="en-US" sz="1600" b="1" dirty="0">
              <a:solidFill>
                <a:srgbClr val="FF0000"/>
              </a:solidFill>
            </a:endParaRPr>
          </a:p>
        </p:txBody>
      </p:sp>
    </p:spTree>
    <p:extLst>
      <p:ext uri="{BB962C8B-B14F-4D97-AF65-F5344CB8AC3E}">
        <p14:creationId xmlns="" xmlns:p14="http://schemas.microsoft.com/office/powerpoint/2010/main" val="354742665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points to comment upon</a:t>
            </a:r>
            <a:endParaRPr lang="en-US" dirty="0"/>
          </a:p>
        </p:txBody>
      </p:sp>
      <p:sp>
        <p:nvSpPr>
          <p:cNvPr id="5" name="Content Placeholder 4"/>
          <p:cNvSpPr>
            <a:spLocks noGrp="1"/>
          </p:cNvSpPr>
          <p:nvPr>
            <p:ph idx="1"/>
          </p:nvPr>
        </p:nvSpPr>
        <p:spPr/>
        <p:txBody>
          <a:bodyPr>
            <a:normAutofit lnSpcReduction="10000"/>
          </a:bodyPr>
          <a:lstStyle/>
          <a:p>
            <a:r>
              <a:rPr lang="en-IN" sz="2800" dirty="0"/>
              <a:t>Fixed Assets Utilisation</a:t>
            </a:r>
          </a:p>
          <a:p>
            <a:r>
              <a:rPr lang="en-IN" sz="2800" dirty="0"/>
              <a:t>Operational Efficiency</a:t>
            </a:r>
          </a:p>
          <a:p>
            <a:r>
              <a:rPr lang="en-IN" sz="2800" dirty="0"/>
              <a:t>Inventory Management</a:t>
            </a:r>
          </a:p>
          <a:p>
            <a:r>
              <a:rPr lang="en-IN" sz="2800" dirty="0"/>
              <a:t>Creditors/Payment Management</a:t>
            </a:r>
          </a:p>
          <a:p>
            <a:r>
              <a:rPr lang="en-IN" sz="2800" dirty="0"/>
              <a:t>Debtors/Collection Management</a:t>
            </a:r>
          </a:p>
          <a:p>
            <a:r>
              <a:rPr lang="en-IN" sz="2800" dirty="0"/>
              <a:t>Financial Efficiency</a:t>
            </a:r>
          </a:p>
          <a:p>
            <a:r>
              <a:rPr lang="en-IN" sz="2800" dirty="0"/>
              <a:t>Working Capital/Liquidity Management</a:t>
            </a:r>
          </a:p>
          <a:p>
            <a:r>
              <a:rPr lang="en-IN" sz="2800" dirty="0"/>
              <a:t>Solvency Position</a:t>
            </a:r>
          </a:p>
          <a:p>
            <a:r>
              <a:rPr lang="en-IN" sz="2800" dirty="0"/>
              <a:t>Leverage to know Financial Risk</a:t>
            </a:r>
          </a:p>
        </p:txBody>
      </p:sp>
      <p:sp>
        <p:nvSpPr>
          <p:cNvPr id="4" name="Slide Number Placeholder 3"/>
          <p:cNvSpPr>
            <a:spLocks noGrp="1"/>
          </p:cNvSpPr>
          <p:nvPr>
            <p:ph type="sldNum" sz="quarter" idx="12"/>
          </p:nvPr>
        </p:nvSpPr>
        <p:spPr/>
        <p:txBody>
          <a:bodyPr/>
          <a:lstStyle/>
          <a:p>
            <a:pPr>
              <a:defRPr/>
            </a:pPr>
            <a:fld id="{2D8145CA-60FE-4DA2-8775-317D7598481B}" type="slidenum">
              <a:rPr lang="en-US" smtClean="0"/>
              <a:pPr>
                <a:defRPr/>
              </a:pPr>
              <a:t>69</a:t>
            </a:fld>
            <a:endParaRPr lang="en-US"/>
          </a:p>
        </p:txBody>
      </p:sp>
    </p:spTree>
    <p:extLst>
      <p:ext uri="{BB962C8B-B14F-4D97-AF65-F5344CB8AC3E}">
        <p14:creationId xmlns="" xmlns:p14="http://schemas.microsoft.com/office/powerpoint/2010/main" val="238762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Who is Finance Manager?</a:t>
            </a:r>
            <a:endParaRPr lang="en-IN"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A75F9F24-BEC1-4D0D-BB24-56A5E6B33819}" type="slidenum">
              <a:rPr lang="en-US" smtClean="0"/>
              <a:pPr>
                <a:defRPr/>
              </a:pPr>
              <a:t>7</a:t>
            </a:fld>
            <a:endParaRPr lang="en-US"/>
          </a:p>
        </p:txBody>
      </p:sp>
      <p:pic>
        <p:nvPicPr>
          <p:cNvPr id="2050" name="Picture 2" descr="C:\Users\AYUSH\Desktop\ACC 501\Unit 4\download (2).jpg"/>
          <p:cNvPicPr>
            <a:picLocks noGrp="1" noChangeAspect="1" noChangeArrowheads="1"/>
          </p:cNvPicPr>
          <p:nvPr>
            <p:ph idx="1"/>
          </p:nvPr>
        </p:nvPicPr>
        <p:blipFill>
          <a:blip r:embed="rId2" cstate="print"/>
          <a:srcRect/>
          <a:stretch>
            <a:fillRect/>
          </a:stretch>
        </p:blipFill>
        <p:spPr bwMode="auto">
          <a:xfrm>
            <a:off x="6299200" y="1733550"/>
            <a:ext cx="5892800" cy="3733800"/>
          </a:xfrm>
          <a:prstGeom prst="rect">
            <a:avLst/>
          </a:prstGeom>
          <a:noFill/>
        </p:spPr>
      </p:pic>
      <p:pic>
        <p:nvPicPr>
          <p:cNvPr id="2051" name="Picture 3" descr="C:\Users\AYUSH\Desktop\ACC 501\Unit 4\images (2).jpg"/>
          <p:cNvPicPr>
            <a:picLocks noChangeAspect="1" noChangeArrowheads="1"/>
          </p:cNvPicPr>
          <p:nvPr/>
        </p:nvPicPr>
        <p:blipFill>
          <a:blip r:embed="rId3" cstate="print"/>
          <a:srcRect/>
          <a:stretch>
            <a:fillRect/>
          </a:stretch>
        </p:blipFill>
        <p:spPr bwMode="auto">
          <a:xfrm>
            <a:off x="406401" y="2314575"/>
            <a:ext cx="5283200" cy="4191000"/>
          </a:xfrm>
          <a:prstGeom prst="rect">
            <a:avLst/>
          </a:prstGeom>
          <a:noFill/>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Vertical Common-Size Statement across Industries</a:t>
            </a:r>
          </a:p>
        </p:txBody>
      </p:sp>
      <p:sp>
        <p:nvSpPr>
          <p:cNvPr id="3" name="Date Placeholder 2"/>
          <p:cNvSpPr>
            <a:spLocks noGrp="1"/>
          </p:cNvSpPr>
          <p:nvPr>
            <p:ph type="dt" sz="half" idx="10"/>
          </p:nvPr>
        </p:nvSpPr>
        <p:spPr/>
        <p:txBody>
          <a:bodyPr/>
          <a:lstStyle/>
          <a:p>
            <a:pPr>
              <a:defRPr/>
            </a:pPr>
            <a:fld id="{0CEE329C-276A-4201-967A-F37A2744DC96}" type="datetime5">
              <a:rPr lang="en-US" smtClean="0"/>
              <a:pPr>
                <a:defRPr/>
              </a:pPr>
              <a:t>21-Sep-22</a:t>
            </a:fld>
            <a:endParaRPr lang="en-US"/>
          </a:p>
        </p:txBody>
      </p:sp>
      <p:sp>
        <p:nvSpPr>
          <p:cNvPr id="4" name="Slide Number Placeholder 3"/>
          <p:cNvSpPr>
            <a:spLocks noGrp="1"/>
          </p:cNvSpPr>
          <p:nvPr>
            <p:ph type="sldNum" sz="quarter" idx="12"/>
          </p:nvPr>
        </p:nvSpPr>
        <p:spPr/>
        <p:txBody>
          <a:bodyPr/>
          <a:lstStyle/>
          <a:p>
            <a:pPr>
              <a:defRPr/>
            </a:pPr>
            <a:fld id="{2D8145CA-60FE-4DA2-8775-317D7598481B}" type="slidenum">
              <a:rPr lang="en-US" smtClean="0"/>
              <a:pPr>
                <a:defRPr/>
              </a:pPr>
              <a:t>70</a:t>
            </a:fld>
            <a:endParaRPr lang="en-US"/>
          </a:p>
        </p:txBody>
      </p:sp>
      <p:pic>
        <p:nvPicPr>
          <p:cNvPr id="5" name="Picture 4"/>
          <p:cNvPicPr>
            <a:picLocks noChangeAspect="1"/>
          </p:cNvPicPr>
          <p:nvPr/>
        </p:nvPicPr>
        <p:blipFill>
          <a:blip r:embed="rId3" cstate="print"/>
          <a:stretch>
            <a:fillRect/>
          </a:stretch>
        </p:blipFill>
        <p:spPr>
          <a:xfrm>
            <a:off x="39330" y="1390650"/>
            <a:ext cx="11798300" cy="5467350"/>
          </a:xfrm>
          <a:prstGeom prst="rect">
            <a:avLst/>
          </a:prstGeom>
        </p:spPr>
      </p:pic>
    </p:spTree>
    <p:extLst>
      <p:ext uri="{BB962C8B-B14F-4D97-AF65-F5344CB8AC3E}">
        <p14:creationId xmlns="" xmlns:p14="http://schemas.microsoft.com/office/powerpoint/2010/main" val="233257381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MCQ</a:t>
            </a:r>
            <a:endParaRPr lang="en-US" dirty="0"/>
          </a:p>
        </p:txBody>
      </p:sp>
      <p:pic>
        <p:nvPicPr>
          <p:cNvPr id="6" name="Content Placeholder 5"/>
          <p:cNvPicPr>
            <a:picLocks noGrp="1" noChangeAspect="1"/>
          </p:cNvPicPr>
          <p:nvPr>
            <p:ph idx="1"/>
          </p:nvPr>
        </p:nvPicPr>
        <p:blipFill>
          <a:blip r:embed="rId3" cstate="print"/>
          <a:stretch>
            <a:fillRect/>
          </a:stretch>
        </p:blipFill>
        <p:spPr>
          <a:xfrm>
            <a:off x="927099" y="2590800"/>
            <a:ext cx="10858500" cy="2438400"/>
          </a:xfrm>
          <a:prstGeom prst="rect">
            <a:avLst/>
          </a:prstGeom>
        </p:spPr>
      </p:pic>
      <p:sp>
        <p:nvSpPr>
          <p:cNvPr id="5" name="Slide Number Placeholder 4"/>
          <p:cNvSpPr>
            <a:spLocks noGrp="1"/>
          </p:cNvSpPr>
          <p:nvPr>
            <p:ph type="sldNum" sz="quarter" idx="12"/>
          </p:nvPr>
        </p:nvSpPr>
        <p:spPr/>
        <p:txBody>
          <a:bodyPr/>
          <a:lstStyle/>
          <a:p>
            <a:pPr>
              <a:defRPr/>
            </a:pPr>
            <a:fld id="{A75F9F24-BEC1-4D0D-BB24-56A5E6B33819}" type="slidenum">
              <a:rPr lang="en-US" smtClean="0"/>
              <a:pPr>
                <a:defRPr/>
              </a:pPr>
              <a:t>71</a:t>
            </a:fld>
            <a:endParaRPr lang="en-US"/>
          </a:p>
        </p:txBody>
      </p:sp>
      <p:sp>
        <p:nvSpPr>
          <p:cNvPr id="7" name="Rounded Rectangle 6"/>
          <p:cNvSpPr/>
          <p:nvPr/>
        </p:nvSpPr>
        <p:spPr>
          <a:xfrm>
            <a:off x="1117600" y="2633664"/>
            <a:ext cx="304800" cy="345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63011521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MCQ</a:t>
            </a:r>
            <a:endParaRPr lang="en-US" dirty="0"/>
          </a:p>
        </p:txBody>
      </p:sp>
      <p:sp>
        <p:nvSpPr>
          <p:cNvPr id="4" name="Slide Number Placeholder 3"/>
          <p:cNvSpPr>
            <a:spLocks noGrp="1"/>
          </p:cNvSpPr>
          <p:nvPr>
            <p:ph type="sldNum" sz="quarter" idx="12"/>
          </p:nvPr>
        </p:nvSpPr>
        <p:spPr/>
        <p:txBody>
          <a:bodyPr/>
          <a:lstStyle/>
          <a:p>
            <a:pPr>
              <a:defRPr/>
            </a:pPr>
            <a:fld id="{2D8145CA-60FE-4DA2-8775-317D7598481B}" type="slidenum">
              <a:rPr lang="en-US" smtClean="0"/>
              <a:pPr>
                <a:defRPr/>
              </a:pPr>
              <a:t>72</a:t>
            </a:fld>
            <a:endParaRPr lang="en-US"/>
          </a:p>
        </p:txBody>
      </p:sp>
      <p:pic>
        <p:nvPicPr>
          <p:cNvPr id="5" name="Picture 4"/>
          <p:cNvPicPr>
            <a:picLocks noChangeAspect="1"/>
          </p:cNvPicPr>
          <p:nvPr/>
        </p:nvPicPr>
        <p:blipFill>
          <a:blip r:embed="rId3" cstate="print"/>
          <a:stretch>
            <a:fillRect/>
          </a:stretch>
        </p:blipFill>
        <p:spPr>
          <a:xfrm>
            <a:off x="1270000" y="2466975"/>
            <a:ext cx="9652000" cy="1924050"/>
          </a:xfrm>
          <a:prstGeom prst="rect">
            <a:avLst/>
          </a:prstGeom>
        </p:spPr>
      </p:pic>
      <p:sp>
        <p:nvSpPr>
          <p:cNvPr id="6" name="Rectangle 5"/>
          <p:cNvSpPr/>
          <p:nvPr/>
        </p:nvSpPr>
        <p:spPr>
          <a:xfrm>
            <a:off x="1524000" y="2514600"/>
            <a:ext cx="406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402650389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MCQ</a:t>
            </a:r>
            <a:endParaRPr lang="en-US" dirty="0"/>
          </a:p>
        </p:txBody>
      </p:sp>
      <p:sp>
        <p:nvSpPr>
          <p:cNvPr id="4" name="Slide Number Placeholder 3"/>
          <p:cNvSpPr>
            <a:spLocks noGrp="1"/>
          </p:cNvSpPr>
          <p:nvPr>
            <p:ph type="sldNum" sz="quarter" idx="12"/>
          </p:nvPr>
        </p:nvSpPr>
        <p:spPr/>
        <p:txBody>
          <a:bodyPr/>
          <a:lstStyle/>
          <a:p>
            <a:pPr>
              <a:defRPr/>
            </a:pPr>
            <a:fld id="{2D8145CA-60FE-4DA2-8775-317D7598481B}" type="slidenum">
              <a:rPr lang="en-US" smtClean="0"/>
              <a:pPr>
                <a:defRPr/>
              </a:pPr>
              <a:t>73</a:t>
            </a:fld>
            <a:endParaRPr lang="en-US"/>
          </a:p>
        </p:txBody>
      </p:sp>
      <p:pic>
        <p:nvPicPr>
          <p:cNvPr id="5" name="Picture 4"/>
          <p:cNvPicPr>
            <a:picLocks noChangeAspect="1"/>
          </p:cNvPicPr>
          <p:nvPr/>
        </p:nvPicPr>
        <p:blipFill>
          <a:blip r:embed="rId3" cstate="print"/>
          <a:stretch>
            <a:fillRect/>
          </a:stretch>
        </p:blipFill>
        <p:spPr>
          <a:xfrm>
            <a:off x="1104900" y="2443163"/>
            <a:ext cx="9982200" cy="1971675"/>
          </a:xfrm>
          <a:prstGeom prst="rect">
            <a:avLst/>
          </a:prstGeom>
        </p:spPr>
      </p:pic>
      <p:sp>
        <p:nvSpPr>
          <p:cNvPr id="6" name="Rectangle 5"/>
          <p:cNvSpPr/>
          <p:nvPr/>
        </p:nvSpPr>
        <p:spPr>
          <a:xfrm>
            <a:off x="1219200" y="2514600"/>
            <a:ext cx="406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195959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latin typeface="Times New Roman" pitchFamily="18" charset="0"/>
                <a:cs typeface="Times New Roman" pitchFamily="18" charset="0"/>
              </a:rPr>
              <a:t>Accounts- A Glance</a:t>
            </a:r>
          </a:p>
        </p:txBody>
      </p:sp>
      <p:sp>
        <p:nvSpPr>
          <p:cNvPr id="6147" name="Rectangle 3"/>
          <p:cNvSpPr>
            <a:spLocks noGrp="1" noChangeArrowheads="1"/>
          </p:cNvSpPr>
          <p:nvPr>
            <p:ph type="body" idx="1"/>
          </p:nvPr>
        </p:nvSpPr>
        <p:spPr>
          <a:xfrm>
            <a:off x="609600" y="1719264"/>
            <a:ext cx="10972800" cy="2928937"/>
          </a:xfrm>
        </p:spPr>
        <p:txBody>
          <a:bodyPr/>
          <a:lstStyle/>
          <a:p>
            <a:pPr marL="0" indent="0" algn="ctr" eaLnBrk="1" hangingPunct="1">
              <a:buFont typeface="Wingdings" pitchFamily="2" charset="2"/>
              <a:buNone/>
            </a:pPr>
            <a:r>
              <a:rPr lang="en-US" dirty="0" smtClean="0">
                <a:latin typeface="Times New Roman" pitchFamily="18" charset="0"/>
                <a:cs typeface="Times New Roman" pitchFamily="18" charset="0"/>
              </a:rPr>
              <a:t>Accounts are the categories into which the effects of transactions are recorded, and from which financial reports are created.</a:t>
            </a:r>
          </a:p>
          <a:p>
            <a:pPr marL="0" indent="0" algn="ctr" eaLnBrk="1" hangingPunct="1">
              <a:buFont typeface="Wingdings" pitchFamily="2" charset="2"/>
              <a:buNone/>
            </a:pPr>
            <a:endParaRPr lang="en-US" dirty="0" smtClean="0">
              <a:latin typeface="Times New Roman" pitchFamily="18" charset="0"/>
              <a:cs typeface="Times New Roman" pitchFamily="18" charset="0"/>
            </a:endParaRPr>
          </a:p>
          <a:p>
            <a:pPr marL="0" indent="0" algn="ctr" eaLnBrk="1" hangingPunct="1">
              <a:buFont typeface="Wingdings" pitchFamily="2" charset="2"/>
              <a:buNone/>
            </a:pPr>
            <a:r>
              <a:rPr lang="en-US" dirty="0" smtClean="0">
                <a:latin typeface="Times New Roman" pitchFamily="18" charset="0"/>
                <a:cs typeface="Times New Roman" pitchFamily="18" charset="0"/>
              </a:rPr>
              <a:t>5 major account categories:</a:t>
            </a:r>
          </a:p>
        </p:txBody>
      </p:sp>
      <p:sp>
        <p:nvSpPr>
          <p:cNvPr id="6148" name="AutoShape 4"/>
          <p:cNvSpPr>
            <a:spLocks noChangeArrowheads="1"/>
          </p:cNvSpPr>
          <p:nvPr/>
        </p:nvSpPr>
        <p:spPr bwMode="auto">
          <a:xfrm>
            <a:off x="812800" y="4495800"/>
            <a:ext cx="1828800" cy="1295400"/>
          </a:xfrm>
          <a:prstGeom prst="roundRect">
            <a:avLst>
              <a:gd name="adj" fmla="val 16667"/>
            </a:avLst>
          </a:prstGeom>
          <a:solidFill>
            <a:schemeClr val="hlink"/>
          </a:solidFill>
          <a:ln w="9525">
            <a:solidFill>
              <a:schemeClr val="tx1"/>
            </a:solidFill>
            <a:round/>
            <a:headEnd/>
            <a:tailEnd/>
          </a:ln>
          <a:effectLst/>
        </p:spPr>
        <p:txBody>
          <a:bodyPr anchor="ctr"/>
          <a:lstStyle/>
          <a:p>
            <a:pPr algn="ctr"/>
            <a:r>
              <a:rPr lang="en-US" sz="1600" b="1"/>
              <a:t>Income</a:t>
            </a:r>
          </a:p>
          <a:p>
            <a:pPr algn="ctr"/>
            <a:endParaRPr lang="en-US" sz="1600"/>
          </a:p>
          <a:p>
            <a:pPr algn="ctr"/>
            <a:r>
              <a:rPr lang="en-US" sz="1600"/>
              <a:t>Proceeds from sales</a:t>
            </a:r>
          </a:p>
        </p:txBody>
      </p:sp>
      <p:sp>
        <p:nvSpPr>
          <p:cNvPr id="6149" name="AutoShape 5"/>
          <p:cNvSpPr>
            <a:spLocks noChangeArrowheads="1"/>
          </p:cNvSpPr>
          <p:nvPr/>
        </p:nvSpPr>
        <p:spPr bwMode="auto">
          <a:xfrm>
            <a:off x="2946400" y="4495800"/>
            <a:ext cx="1828800" cy="1295400"/>
          </a:xfrm>
          <a:prstGeom prst="roundRect">
            <a:avLst>
              <a:gd name="adj" fmla="val 16667"/>
            </a:avLst>
          </a:prstGeom>
          <a:solidFill>
            <a:schemeClr val="hlink"/>
          </a:solidFill>
          <a:ln w="9525">
            <a:solidFill>
              <a:schemeClr val="tx1"/>
            </a:solidFill>
            <a:round/>
            <a:headEnd/>
            <a:tailEnd/>
          </a:ln>
          <a:effectLst/>
        </p:spPr>
        <p:txBody>
          <a:bodyPr anchor="ctr"/>
          <a:lstStyle/>
          <a:p>
            <a:pPr algn="ctr"/>
            <a:r>
              <a:rPr lang="en-US" sz="1600" b="1"/>
              <a:t>Expenses</a:t>
            </a:r>
          </a:p>
          <a:p>
            <a:pPr algn="ctr"/>
            <a:endParaRPr lang="en-US" sz="1600"/>
          </a:p>
          <a:p>
            <a:pPr algn="ctr"/>
            <a:r>
              <a:rPr lang="en-US" sz="1600"/>
              <a:t>Costs of operation</a:t>
            </a:r>
          </a:p>
        </p:txBody>
      </p:sp>
      <p:sp>
        <p:nvSpPr>
          <p:cNvPr id="6150" name="AutoShape 6"/>
          <p:cNvSpPr>
            <a:spLocks noChangeArrowheads="1"/>
          </p:cNvSpPr>
          <p:nvPr/>
        </p:nvSpPr>
        <p:spPr bwMode="auto">
          <a:xfrm>
            <a:off x="5080000" y="4495800"/>
            <a:ext cx="1828800" cy="1295400"/>
          </a:xfrm>
          <a:prstGeom prst="roundRect">
            <a:avLst>
              <a:gd name="adj" fmla="val 16667"/>
            </a:avLst>
          </a:prstGeom>
          <a:solidFill>
            <a:schemeClr val="hlink"/>
          </a:solidFill>
          <a:ln w="9525">
            <a:solidFill>
              <a:schemeClr val="tx1"/>
            </a:solidFill>
            <a:round/>
            <a:headEnd/>
            <a:tailEnd/>
          </a:ln>
          <a:effectLst/>
        </p:spPr>
        <p:txBody>
          <a:bodyPr anchor="ctr"/>
          <a:lstStyle/>
          <a:p>
            <a:pPr algn="ctr"/>
            <a:r>
              <a:rPr lang="en-US" sz="1600" b="1"/>
              <a:t>Assets</a:t>
            </a:r>
          </a:p>
          <a:p>
            <a:pPr algn="ctr"/>
            <a:endParaRPr lang="en-US" sz="1600"/>
          </a:p>
          <a:p>
            <a:pPr algn="ctr"/>
            <a:r>
              <a:rPr lang="en-US" sz="1600"/>
              <a:t>What you own</a:t>
            </a:r>
          </a:p>
        </p:txBody>
      </p:sp>
      <p:sp>
        <p:nvSpPr>
          <p:cNvPr id="6151" name="AutoShape 7"/>
          <p:cNvSpPr>
            <a:spLocks noChangeArrowheads="1"/>
          </p:cNvSpPr>
          <p:nvPr/>
        </p:nvSpPr>
        <p:spPr bwMode="auto">
          <a:xfrm>
            <a:off x="7213600" y="4495800"/>
            <a:ext cx="1828800" cy="1295400"/>
          </a:xfrm>
          <a:prstGeom prst="roundRect">
            <a:avLst>
              <a:gd name="adj" fmla="val 16667"/>
            </a:avLst>
          </a:prstGeom>
          <a:solidFill>
            <a:schemeClr val="hlink"/>
          </a:solidFill>
          <a:ln w="9525">
            <a:solidFill>
              <a:schemeClr val="tx1"/>
            </a:solidFill>
            <a:round/>
            <a:headEnd/>
            <a:tailEnd/>
          </a:ln>
          <a:effectLst/>
        </p:spPr>
        <p:txBody>
          <a:bodyPr anchor="ctr"/>
          <a:lstStyle/>
          <a:p>
            <a:pPr algn="ctr"/>
            <a:r>
              <a:rPr lang="en-US" sz="1600" b="1"/>
              <a:t>Liabilities</a:t>
            </a:r>
          </a:p>
          <a:p>
            <a:pPr algn="ctr"/>
            <a:endParaRPr lang="en-US" sz="1600"/>
          </a:p>
          <a:p>
            <a:pPr algn="ctr"/>
            <a:r>
              <a:rPr lang="en-US" sz="1600"/>
              <a:t>What you owe</a:t>
            </a:r>
          </a:p>
        </p:txBody>
      </p:sp>
      <p:sp>
        <p:nvSpPr>
          <p:cNvPr id="6152" name="AutoShape 8"/>
          <p:cNvSpPr>
            <a:spLocks noChangeArrowheads="1"/>
          </p:cNvSpPr>
          <p:nvPr/>
        </p:nvSpPr>
        <p:spPr bwMode="auto">
          <a:xfrm>
            <a:off x="9347200" y="4495800"/>
            <a:ext cx="1828800" cy="1295400"/>
          </a:xfrm>
          <a:prstGeom prst="roundRect">
            <a:avLst>
              <a:gd name="adj" fmla="val 16667"/>
            </a:avLst>
          </a:prstGeom>
          <a:solidFill>
            <a:schemeClr val="hlink"/>
          </a:solidFill>
          <a:ln w="9525">
            <a:solidFill>
              <a:schemeClr val="tx1"/>
            </a:solidFill>
            <a:round/>
            <a:headEnd/>
            <a:tailEnd/>
          </a:ln>
          <a:effectLst/>
        </p:spPr>
        <p:txBody>
          <a:bodyPr anchor="ctr"/>
          <a:lstStyle/>
          <a:p>
            <a:pPr algn="ctr"/>
            <a:r>
              <a:rPr lang="en-US" sz="1600" b="1"/>
              <a:t>Equity</a:t>
            </a:r>
          </a:p>
          <a:p>
            <a:pPr algn="ctr"/>
            <a:endParaRPr lang="en-US" sz="1600"/>
          </a:p>
          <a:p>
            <a:pPr algn="ctr"/>
            <a:r>
              <a:rPr lang="en-US" sz="1600"/>
              <a:t>Net worth / level of investment</a:t>
            </a:r>
          </a:p>
        </p:txBody>
      </p:sp>
      <p:sp>
        <p:nvSpPr>
          <p:cNvPr id="6153" name="AutoShape 9"/>
          <p:cNvSpPr>
            <a:spLocks/>
          </p:cNvSpPr>
          <p:nvPr/>
        </p:nvSpPr>
        <p:spPr bwMode="auto">
          <a:xfrm rot="-5400000">
            <a:off x="2578100" y="3924300"/>
            <a:ext cx="533400" cy="4267200"/>
          </a:xfrm>
          <a:prstGeom prst="leftBrace">
            <a:avLst>
              <a:gd name="adj1" fmla="val 50000"/>
              <a:gd name="adj2" fmla="val 50000"/>
            </a:avLst>
          </a:prstGeom>
          <a:noFill/>
          <a:ln w="9525">
            <a:solidFill>
              <a:schemeClr val="tx1"/>
            </a:solidFill>
            <a:round/>
            <a:headEnd/>
            <a:tailEnd/>
          </a:ln>
          <a:effectLst/>
        </p:spPr>
        <p:txBody>
          <a:bodyPr wrap="none" anchor="ctr"/>
          <a:lstStyle/>
          <a:p>
            <a:endParaRPr lang="en-US"/>
          </a:p>
        </p:txBody>
      </p:sp>
      <p:sp>
        <p:nvSpPr>
          <p:cNvPr id="6154" name="Text Box 10"/>
          <p:cNvSpPr txBox="1">
            <a:spLocks noChangeArrowheads="1"/>
          </p:cNvSpPr>
          <p:nvPr/>
        </p:nvSpPr>
        <p:spPr bwMode="auto">
          <a:xfrm>
            <a:off x="1625600" y="6477001"/>
            <a:ext cx="3048000" cy="366713"/>
          </a:xfrm>
          <a:prstGeom prst="rect">
            <a:avLst/>
          </a:prstGeom>
          <a:noFill/>
          <a:ln w="9525">
            <a:noFill/>
            <a:miter lim="800000"/>
            <a:headEnd/>
            <a:tailEnd/>
          </a:ln>
          <a:effectLst/>
        </p:spPr>
        <p:txBody>
          <a:bodyPr>
            <a:spAutoFit/>
          </a:bodyPr>
          <a:lstStyle/>
          <a:p>
            <a:pPr>
              <a:spcBef>
                <a:spcPct val="50000"/>
              </a:spcBef>
            </a:pPr>
            <a:endParaRPr lang="en-US"/>
          </a:p>
        </p:txBody>
      </p:sp>
      <p:sp>
        <p:nvSpPr>
          <p:cNvPr id="6155" name="Text Box 11"/>
          <p:cNvSpPr txBox="1">
            <a:spLocks noChangeArrowheads="1"/>
          </p:cNvSpPr>
          <p:nvPr/>
        </p:nvSpPr>
        <p:spPr bwMode="auto">
          <a:xfrm>
            <a:off x="1930400" y="6324601"/>
            <a:ext cx="1828800" cy="366713"/>
          </a:xfrm>
          <a:prstGeom prst="rect">
            <a:avLst/>
          </a:prstGeom>
          <a:noFill/>
          <a:ln w="9525">
            <a:noFill/>
            <a:miter lim="800000"/>
            <a:headEnd/>
            <a:tailEnd/>
          </a:ln>
          <a:effectLst/>
        </p:spPr>
        <p:txBody>
          <a:bodyPr>
            <a:spAutoFit/>
          </a:bodyPr>
          <a:lstStyle/>
          <a:p>
            <a:pPr>
              <a:spcBef>
                <a:spcPct val="50000"/>
              </a:spcBef>
            </a:pPr>
            <a:r>
              <a:rPr lang="en-US"/>
              <a:t>Operations</a:t>
            </a:r>
          </a:p>
        </p:txBody>
      </p:sp>
      <p:sp>
        <p:nvSpPr>
          <p:cNvPr id="6156" name="AutoShape 12"/>
          <p:cNvSpPr>
            <a:spLocks/>
          </p:cNvSpPr>
          <p:nvPr/>
        </p:nvSpPr>
        <p:spPr bwMode="auto">
          <a:xfrm rot="-5400000">
            <a:off x="7962900" y="2908300"/>
            <a:ext cx="533400" cy="6299200"/>
          </a:xfrm>
          <a:prstGeom prst="leftBrace">
            <a:avLst>
              <a:gd name="adj1" fmla="val 73810"/>
              <a:gd name="adj2" fmla="val 50000"/>
            </a:avLst>
          </a:prstGeom>
          <a:noFill/>
          <a:ln w="9525">
            <a:solidFill>
              <a:schemeClr val="tx1"/>
            </a:solidFill>
            <a:round/>
            <a:headEnd/>
            <a:tailEnd/>
          </a:ln>
          <a:effectLst/>
        </p:spPr>
        <p:txBody>
          <a:bodyPr wrap="none" anchor="ctr"/>
          <a:lstStyle/>
          <a:p>
            <a:endParaRPr lang="en-US"/>
          </a:p>
        </p:txBody>
      </p:sp>
      <p:sp>
        <p:nvSpPr>
          <p:cNvPr id="6157" name="Text Box 13"/>
          <p:cNvSpPr txBox="1">
            <a:spLocks noChangeArrowheads="1"/>
          </p:cNvSpPr>
          <p:nvPr/>
        </p:nvSpPr>
        <p:spPr bwMode="auto">
          <a:xfrm>
            <a:off x="6807200" y="6338888"/>
            <a:ext cx="2946400" cy="366712"/>
          </a:xfrm>
          <a:prstGeom prst="rect">
            <a:avLst/>
          </a:prstGeom>
          <a:noFill/>
          <a:ln w="9525">
            <a:noFill/>
            <a:miter lim="800000"/>
            <a:headEnd/>
            <a:tailEnd/>
          </a:ln>
          <a:effectLst/>
        </p:spPr>
        <p:txBody>
          <a:bodyPr>
            <a:spAutoFit/>
          </a:bodyPr>
          <a:lstStyle/>
          <a:p>
            <a:pPr>
              <a:spcBef>
                <a:spcPct val="50000"/>
              </a:spcBef>
            </a:pPr>
            <a:r>
              <a:rPr lang="en-US"/>
              <a:t>Financial Position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latin typeface="Times New Roman" pitchFamily="18" charset="0"/>
                <a:cs typeface="Times New Roman" pitchFamily="18" charset="0"/>
              </a:rPr>
              <a:t>Chart of Accounts</a:t>
            </a:r>
          </a:p>
        </p:txBody>
      </p:sp>
      <p:graphicFrame>
        <p:nvGraphicFramePr>
          <p:cNvPr id="41075" name="Group 115"/>
          <p:cNvGraphicFramePr>
            <a:graphicFrameLocks noGrp="1"/>
          </p:cNvGraphicFramePr>
          <p:nvPr>
            <p:ph sz="half" idx="1"/>
          </p:nvPr>
        </p:nvGraphicFramePr>
        <p:xfrm>
          <a:off x="1930400" y="1463676"/>
          <a:ext cx="8534400" cy="2341563"/>
        </p:xfrm>
        <a:graphic>
          <a:graphicData uri="http://schemas.openxmlformats.org/drawingml/2006/table">
            <a:tbl>
              <a:tblPr/>
              <a:tblGrid>
                <a:gridCol w="4112684"/>
                <a:gridCol w="4421716"/>
              </a:tblGrid>
              <a:tr h="23415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sng" strike="noStrike" cap="none" normalizeH="0" baseline="0" dirty="0" smtClean="0">
                          <a:ln>
                            <a:noFill/>
                          </a:ln>
                          <a:solidFill>
                            <a:schemeClr val="tx1"/>
                          </a:solidFill>
                          <a:effectLst/>
                          <a:latin typeface="Times New Roman" pitchFamily="18" charset="0"/>
                          <a:cs typeface="Times New Roman" pitchFamily="18" charset="0"/>
                        </a:rPr>
                        <a:t>Sample Income accounts</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Char char="l"/>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Sales revenue</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Char char="l"/>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Other income</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121920" marR="121920"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sng" strike="noStrike" cap="none" normalizeH="0" baseline="0" dirty="0" smtClean="0">
                          <a:ln>
                            <a:noFill/>
                          </a:ln>
                          <a:solidFill>
                            <a:schemeClr val="tx1"/>
                          </a:solidFill>
                          <a:effectLst/>
                          <a:latin typeface="Times New Roman" pitchFamily="18" charset="0"/>
                          <a:cs typeface="Times New Roman" pitchFamily="18" charset="0"/>
                        </a:rPr>
                        <a:t>Sample Expense accounts</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Char char="l"/>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Rent</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Char char="l"/>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Cost of Goods Sold (COGS)</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Char char="l"/>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Marketing</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Char char="l"/>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Office supplies</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Char char="l"/>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Payroll</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Char char="l"/>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Professional fees</a:t>
                      </a:r>
                    </a:p>
                  </a:txBody>
                  <a:tcPr marL="121920" marR="121920"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1072" name="Group 112"/>
          <p:cNvGraphicFramePr>
            <a:graphicFrameLocks noGrp="1"/>
          </p:cNvGraphicFramePr>
          <p:nvPr>
            <p:ph sz="half" idx="2"/>
          </p:nvPr>
        </p:nvGraphicFramePr>
        <p:xfrm>
          <a:off x="609600" y="3962400"/>
          <a:ext cx="11074401" cy="2667000"/>
        </p:xfrm>
        <a:graphic>
          <a:graphicData uri="http://schemas.openxmlformats.org/drawingml/2006/table">
            <a:tbl>
              <a:tblPr/>
              <a:tblGrid>
                <a:gridCol w="3691467"/>
                <a:gridCol w="3691467"/>
                <a:gridCol w="3691467"/>
              </a:tblGrid>
              <a:tr h="2667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sng" strike="noStrike" cap="none" normalizeH="0" baseline="0" dirty="0" smtClean="0">
                          <a:ln>
                            <a:noFill/>
                          </a:ln>
                          <a:solidFill>
                            <a:schemeClr val="tx1"/>
                          </a:solidFill>
                          <a:effectLst/>
                          <a:latin typeface="Times New Roman" pitchFamily="18" charset="0"/>
                          <a:cs typeface="Times New Roman" pitchFamily="18" charset="0"/>
                        </a:rPr>
                        <a:t>Sample Asset accounts</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1" u="none" strike="noStrike" cap="none" normalizeH="0" baseline="0" dirty="0" smtClean="0">
                          <a:ln>
                            <a:noFill/>
                          </a:ln>
                          <a:solidFill>
                            <a:schemeClr val="tx1"/>
                          </a:solidFill>
                          <a:effectLst/>
                          <a:latin typeface="Times New Roman" pitchFamily="18" charset="0"/>
                          <a:cs typeface="Times New Roman" pitchFamily="18" charset="0"/>
                        </a:rPr>
                        <a:t>Current assets</a:t>
                      </a:r>
                    </a:p>
                    <a:p>
                      <a:pPr marL="344488" marR="0" lvl="1"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Cash</a:t>
                      </a:r>
                    </a:p>
                    <a:p>
                      <a:pPr marL="344488" marR="0" lvl="1"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Inventory</a:t>
                      </a:r>
                    </a:p>
                    <a:p>
                      <a:pPr marL="344488" marR="0" lvl="1"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Accounts receivable</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1" u="none" strike="noStrike" cap="none" normalizeH="0" baseline="0" dirty="0" smtClean="0">
                          <a:ln>
                            <a:noFill/>
                          </a:ln>
                          <a:solidFill>
                            <a:schemeClr val="tx1"/>
                          </a:solidFill>
                          <a:effectLst/>
                          <a:latin typeface="Times New Roman" pitchFamily="18" charset="0"/>
                          <a:cs typeface="Times New Roman" pitchFamily="18" charset="0"/>
                        </a:rPr>
                        <a:t>Fixed assets</a:t>
                      </a:r>
                    </a:p>
                    <a:p>
                      <a:pPr marL="344488" marR="0" lvl="1"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Equipment</a:t>
                      </a:r>
                    </a:p>
                    <a:p>
                      <a:pPr marL="344488" marR="0" lvl="1"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Property</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Sample Liability accounts</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Char char="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 Accounts payable </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Char char="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 Credit card payable</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Char char="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 Loan payable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sng" strike="noStrike" cap="none" normalizeH="0" baseline="0" dirty="0" smtClean="0">
                          <a:ln>
                            <a:noFill/>
                          </a:ln>
                          <a:solidFill>
                            <a:schemeClr val="tx1"/>
                          </a:solidFill>
                          <a:effectLst/>
                          <a:latin typeface="Times New Roman" pitchFamily="18" charset="0"/>
                          <a:cs typeface="Times New Roman" pitchFamily="18" charset="0"/>
                        </a:rPr>
                        <a:t>Sample Equity accounts</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Char char="l"/>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Owner’s equity</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Char char="l"/>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Retained earnings</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870</TotalTime>
  <Words>2521</Words>
  <Application>Microsoft Macintosh PowerPoint</Application>
  <PresentationFormat>Custom</PresentationFormat>
  <Paragraphs>465</Paragraphs>
  <Slides>73</Slides>
  <Notes>13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73</vt:i4>
      </vt:variant>
    </vt:vector>
  </HeadingPairs>
  <TitlesOfParts>
    <vt:vector size="76" baseType="lpstr">
      <vt:lpstr>Office Theme</vt:lpstr>
      <vt:lpstr>ClipArt</vt:lpstr>
      <vt:lpstr>Clip</vt:lpstr>
      <vt:lpstr>Slide 1</vt:lpstr>
      <vt:lpstr>Slide 2</vt:lpstr>
      <vt:lpstr>Learning Outcome</vt:lpstr>
      <vt:lpstr>Financial Statements?</vt:lpstr>
      <vt:lpstr>Financial statements?</vt:lpstr>
      <vt:lpstr>Financial Year</vt:lpstr>
      <vt:lpstr>Who is Finance Manager?</vt:lpstr>
      <vt:lpstr>Accounts- A Glance</vt:lpstr>
      <vt:lpstr>Chart of Accounts</vt:lpstr>
      <vt:lpstr>Scope</vt:lpstr>
      <vt:lpstr>Slide 11</vt:lpstr>
      <vt:lpstr>Characteristics</vt:lpstr>
      <vt:lpstr>Objectives</vt:lpstr>
      <vt:lpstr>Advantages of Financial Statements</vt:lpstr>
      <vt:lpstr>Slide 15</vt:lpstr>
      <vt:lpstr>Slide 16</vt:lpstr>
      <vt:lpstr>Slide 17</vt:lpstr>
      <vt:lpstr>MCQ</vt:lpstr>
      <vt:lpstr>MCQ</vt:lpstr>
      <vt:lpstr>MCQ</vt:lpstr>
      <vt:lpstr>MCQ</vt:lpstr>
      <vt:lpstr>VARIOUS STAKEHOLDERS AND THEIR INTERESTS</vt:lpstr>
      <vt:lpstr>TOOL KIT OF THE FINANCIAL ANALYST</vt:lpstr>
      <vt:lpstr>Horizontal Analysis Example</vt:lpstr>
      <vt:lpstr>Slide 25</vt:lpstr>
      <vt:lpstr>Horizontal Analysis Example</vt:lpstr>
      <vt:lpstr>Horizontal Analysis Example</vt:lpstr>
      <vt:lpstr>Horizontal Analysis Example</vt:lpstr>
      <vt:lpstr>Horizontal Analysis Example</vt:lpstr>
      <vt:lpstr>Horizontal Analysis Example</vt:lpstr>
      <vt:lpstr>Slide 31</vt:lpstr>
      <vt:lpstr>Horizontal Analysis Example</vt:lpstr>
      <vt:lpstr>Slide 33</vt:lpstr>
      <vt:lpstr>Horizontal Analysis Example</vt:lpstr>
      <vt:lpstr>Slide 35</vt:lpstr>
      <vt:lpstr>Slide 36</vt:lpstr>
      <vt:lpstr>Horizontal Analysis Example</vt:lpstr>
      <vt:lpstr>Slide 38</vt:lpstr>
      <vt:lpstr>Slide 39</vt:lpstr>
      <vt:lpstr>Slide 40</vt:lpstr>
      <vt:lpstr>Slide 41</vt:lpstr>
      <vt:lpstr>Slide 42</vt:lpstr>
      <vt:lpstr>Questions/Interpretations</vt:lpstr>
      <vt:lpstr>Solution</vt:lpstr>
      <vt:lpstr>Questions/Interpretations</vt:lpstr>
      <vt:lpstr>Solution</vt:lpstr>
      <vt:lpstr>Question/Interpretation</vt:lpstr>
      <vt:lpstr>Solution</vt:lpstr>
      <vt:lpstr>Slide 49</vt:lpstr>
      <vt:lpstr>Slide 50</vt:lpstr>
      <vt:lpstr>Slide 51</vt:lpstr>
      <vt:lpstr>Slide 52</vt:lpstr>
      <vt:lpstr>Debtors/Receivable Management</vt:lpstr>
      <vt:lpstr> Management of Creditors/ Trade Payable   </vt:lpstr>
      <vt:lpstr>Fixed Asset Utilization</vt:lpstr>
      <vt:lpstr>Inventory Management</vt:lpstr>
      <vt:lpstr>Financial Risk</vt:lpstr>
      <vt:lpstr>Slide 58</vt:lpstr>
      <vt:lpstr>Cont..</vt:lpstr>
      <vt:lpstr>Common Size Statements</vt:lpstr>
      <vt:lpstr>Cont..</vt:lpstr>
      <vt:lpstr>Vertical Common-Size Statements</vt:lpstr>
      <vt:lpstr>Example </vt:lpstr>
      <vt:lpstr>Example</vt:lpstr>
      <vt:lpstr>Vertical Analysis</vt:lpstr>
      <vt:lpstr>Vertical Analysis of Financial Position of HUL</vt:lpstr>
      <vt:lpstr>Vertical Analysis of Financial Position of HUL</vt:lpstr>
      <vt:lpstr>Vertical Analysis of Financial Performance of HUL</vt:lpstr>
      <vt:lpstr>Other points to comment upon</vt:lpstr>
      <vt:lpstr>Vertical Common-Size Statement across Industries</vt:lpstr>
      <vt:lpstr>MCQ</vt:lpstr>
      <vt:lpstr>MCQ</vt:lpstr>
      <vt:lpstr>MCQ</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Gagan .</dc:creator>
  <cp:lastModifiedBy>hp</cp:lastModifiedBy>
  <cp:revision>45</cp:revision>
  <dcterms:created xsi:type="dcterms:W3CDTF">2022-08-03T03:24:34Z</dcterms:created>
  <dcterms:modified xsi:type="dcterms:W3CDTF">2022-09-21T04:02:11Z</dcterms:modified>
</cp:coreProperties>
</file>